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27.jpg" ContentType="image/jpeg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29.JPG" ContentType="image/jpeg"/>
  <Override PartName="/ppt/notesSlides/notesSlide30.xml" ContentType="application/vnd.openxmlformats-officedocument.presentationml.notesSlide+xml"/>
  <Override PartName="/ppt/media/image30.JPG" ContentType="image/jpeg"/>
  <Override PartName="/ppt/notesSlides/notesSlide31.xml" ContentType="application/vnd.openxmlformats-officedocument.presentationml.notesSlide+xml"/>
  <Override PartName="/ppt/media/image31.JPG" ContentType="image/jpe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2" r:id="rId2"/>
    <p:sldId id="293" r:id="rId3"/>
    <p:sldId id="294" r:id="rId4"/>
    <p:sldId id="4759" r:id="rId5"/>
    <p:sldId id="4772" r:id="rId6"/>
    <p:sldId id="4771" r:id="rId7"/>
    <p:sldId id="4760" r:id="rId8"/>
    <p:sldId id="4769" r:id="rId9"/>
    <p:sldId id="4770" r:id="rId10"/>
    <p:sldId id="295" r:id="rId11"/>
    <p:sldId id="4765" r:id="rId12"/>
    <p:sldId id="4766" r:id="rId13"/>
    <p:sldId id="4767" r:id="rId14"/>
    <p:sldId id="296" r:id="rId15"/>
    <p:sldId id="4763" r:id="rId16"/>
    <p:sldId id="280" r:id="rId17"/>
    <p:sldId id="4764" r:id="rId18"/>
    <p:sldId id="297" r:id="rId19"/>
    <p:sldId id="285" r:id="rId20"/>
    <p:sldId id="4749" r:id="rId21"/>
    <p:sldId id="4750" r:id="rId22"/>
    <p:sldId id="281" r:id="rId23"/>
    <p:sldId id="287" r:id="rId24"/>
    <p:sldId id="4768" r:id="rId25"/>
    <p:sldId id="4754" r:id="rId26"/>
    <p:sldId id="282" r:id="rId27"/>
    <p:sldId id="265" r:id="rId28"/>
    <p:sldId id="4751" r:id="rId29"/>
    <p:sldId id="4756" r:id="rId30"/>
    <p:sldId id="4757" r:id="rId31"/>
    <p:sldId id="4758" r:id="rId32"/>
    <p:sldId id="4752" r:id="rId33"/>
    <p:sldId id="4755" r:id="rId34"/>
    <p:sldId id="4746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141"/>
    <a:srgbClr val="B5B5B5"/>
    <a:srgbClr val="404040"/>
    <a:srgbClr val="6A6A6A"/>
    <a:srgbClr val="EEEBDA"/>
    <a:srgbClr val="970B1C"/>
    <a:srgbClr val="D20E26"/>
    <a:srgbClr val="5A0610"/>
    <a:srgbClr val="D20F2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89" y="58"/>
      </p:cViewPr>
      <p:guideLst>
        <p:guide orient="horz" pos="2115"/>
        <p:guide pos="386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微软雅黑 Light" panose="020B0502040204020203" pitchFamily="34" charset="-122"/>
              </a:rPr>
              <a:t>2021/4/23</a:t>
            </a:fld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微软雅黑 Light" panose="020B0502040204020203" pitchFamily="34" charset="-122"/>
              </a:rPr>
              <a:t>‹#›</a:t>
            </a:fld>
            <a:endParaRPr lang="zh-CN" altLang="en-US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084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D9216F04-BCC3-48B0-A026-6DE75F265B17}" type="datetimeFigureOut">
              <a:rPr lang="zh-CN" altLang="en-US" smtClean="0"/>
              <a:pPr/>
              <a:t>2021/4/23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64C8DEA7-FF42-45D9-93FC-FE78396923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0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76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0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1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5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2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89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74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6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20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7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4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71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25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76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8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49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25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6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84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73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89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0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07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88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0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34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53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6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4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6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1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7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4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8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C7CC-61D9-4B7E-83DB-9898A9432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2931C-6278-416A-9372-9B8765EF6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BB2BD-16B9-4225-A70C-E218E18E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A6B678D2-D8C5-412A-BB35-44B355A349CB}" type="datetimeFigureOut">
              <a:rPr lang="zh-CN" altLang="en-US" smtClean="0"/>
              <a:pPr/>
              <a:t>2021/4/23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87E36-EB10-4E10-860E-6CB55D5E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D80B9-CDA4-41B6-9D18-A69C335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0E52BB1-40F6-4D07-86D7-241BA765021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3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93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5B6C029F-8549-426E-92CE-5A161F885E0B}"/>
              </a:ext>
            </a:extLst>
          </p:cNvPr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F4057E-E579-432B-B9B9-46A415903467}"/>
              </a:ext>
            </a:extLst>
          </p:cNvPr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9971C4C-0CD7-4DE2-BCD2-53C2A112EDB7}"/>
              </a:ext>
            </a:extLst>
          </p:cNvPr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F58269-2E40-455C-B73E-DBBB7CEFB28A}"/>
              </a:ext>
            </a:extLst>
          </p:cNvPr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55B7EE6-A342-4CE3-B9E1-5AFD555E8F66}"/>
              </a:ext>
            </a:extLst>
          </p:cNvPr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BA115E6-CD54-42A0-A563-EAAC0FB4CF63}"/>
              </a:ext>
            </a:extLst>
          </p:cNvPr>
          <p:cNvSpPr/>
          <p:nvPr/>
        </p:nvSpPr>
        <p:spPr>
          <a:xfrm>
            <a:off x="9899650" y="504825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38ACFE-12FC-4A06-A230-61EDAC0C87C5}"/>
              </a:ext>
            </a:extLst>
          </p:cNvPr>
          <p:cNvSpPr/>
          <p:nvPr/>
        </p:nvSpPr>
        <p:spPr>
          <a:xfrm>
            <a:off x="9686925" y="5324475"/>
            <a:ext cx="296863" cy="2952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0C458E2-4817-4739-8864-678690FAC96D}"/>
              </a:ext>
            </a:extLst>
          </p:cNvPr>
          <p:cNvSpPr/>
          <p:nvPr/>
        </p:nvSpPr>
        <p:spPr>
          <a:xfrm>
            <a:off x="9539288" y="5697538"/>
            <a:ext cx="165100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0D5B64AD-7D83-4518-8C8C-8EEDC048A756}"/>
              </a:ext>
            </a:extLst>
          </p:cNvPr>
          <p:cNvSpPr/>
          <p:nvPr/>
        </p:nvSpPr>
        <p:spPr>
          <a:xfrm rot="5400000">
            <a:off x="4917962" y="943831"/>
            <a:ext cx="2234461" cy="192626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23AB3A74-3875-4037-B9C1-AA043D09A621}"/>
              </a:ext>
            </a:extLst>
          </p:cNvPr>
          <p:cNvSpPr/>
          <p:nvPr/>
        </p:nvSpPr>
        <p:spPr>
          <a:xfrm rot="5400000">
            <a:off x="4875582" y="825204"/>
            <a:ext cx="2194773" cy="189204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3E47F2-D9CA-422E-9EB8-E899180C5031}"/>
              </a:ext>
            </a:extLst>
          </p:cNvPr>
          <p:cNvSpPr txBox="1"/>
          <p:nvPr/>
        </p:nvSpPr>
        <p:spPr>
          <a:xfrm>
            <a:off x="5001819" y="1263395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613A40-3F7A-4643-B39E-2D9572441204}"/>
              </a:ext>
            </a:extLst>
          </p:cNvPr>
          <p:cNvSpPr/>
          <p:nvPr/>
        </p:nvSpPr>
        <p:spPr>
          <a:xfrm>
            <a:off x="3085846" y="5619750"/>
            <a:ext cx="382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汇报团队：评了么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207E9B8-065B-4006-982D-44EB4CE487FF}"/>
              </a:ext>
            </a:extLst>
          </p:cNvPr>
          <p:cNvSpPr txBox="1"/>
          <p:nvPr/>
        </p:nvSpPr>
        <p:spPr>
          <a:xfrm>
            <a:off x="2340995" y="3203273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系统设计和数据库设计答辩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DF6DBE-0380-48D9-898F-39572F17B03A}"/>
              </a:ext>
            </a:extLst>
          </p:cNvPr>
          <p:cNvSpPr txBox="1"/>
          <p:nvPr/>
        </p:nvSpPr>
        <p:spPr>
          <a:xfrm>
            <a:off x="2173213" y="4094494"/>
            <a:ext cx="7872875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67" dirty="0">
                <a:solidFill>
                  <a:schemeClr val="accent4"/>
                </a:solidFill>
                <a:ea typeface="微软雅黑 Light" panose="020B0502040204020203" pitchFamily="34" charset="-122"/>
              </a:rPr>
              <a:t>Database design defense</a:t>
            </a:r>
            <a:endParaRPr lang="zh-CN" altLang="en-US" sz="1867" dirty="0">
              <a:solidFill>
                <a:schemeClr val="accent4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68515E-703D-4E32-8719-CC142C9C867A}"/>
              </a:ext>
            </a:extLst>
          </p:cNvPr>
          <p:cNvSpPr/>
          <p:nvPr/>
        </p:nvSpPr>
        <p:spPr>
          <a:xfrm>
            <a:off x="5087269" y="5619750"/>
            <a:ext cx="382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汇报人：毛依婷</a:t>
            </a:r>
          </a:p>
        </p:txBody>
      </p:sp>
    </p:spTree>
    <p:extLst>
      <p:ext uri="{BB962C8B-B14F-4D97-AF65-F5344CB8AC3E}">
        <p14:creationId xmlns:p14="http://schemas.microsoft.com/office/powerpoint/2010/main" val="17474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28" grpId="0" animBg="1"/>
      <p:bldP spid="32" grpId="0"/>
      <p:bldP spid="34" grpId="0"/>
      <p:bldP spid="2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649" y="2786889"/>
            <a:ext cx="2519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 TWO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8229601-E331-4075-A7F7-8E95B89AB016}"/>
              </a:ext>
            </a:extLst>
          </p:cNvPr>
          <p:cNvGrpSpPr/>
          <p:nvPr/>
        </p:nvGrpSpPr>
        <p:grpSpPr>
          <a:xfrm>
            <a:off x="4120475" y="955972"/>
            <a:ext cx="3446843" cy="5270657"/>
            <a:chOff x="-2524297" y="940746"/>
            <a:chExt cx="3798792" cy="5808831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6FD7CC4-64C4-4F5A-810D-74EB0571FE30}"/>
                </a:ext>
              </a:extLst>
            </p:cNvPr>
            <p:cNvSpPr/>
            <p:nvPr/>
          </p:nvSpPr>
          <p:spPr>
            <a:xfrm>
              <a:off x="-478970" y="944321"/>
              <a:ext cx="1742401" cy="4011207"/>
            </a:xfrm>
            <a:custGeom>
              <a:avLst/>
              <a:gdLst/>
              <a:ahLst/>
              <a:cxnLst/>
              <a:rect l="l" t="t" r="r" b="b"/>
              <a:pathLst>
                <a:path w="1742401" h="4011207">
                  <a:moveTo>
                    <a:pt x="0" y="0"/>
                  </a:moveTo>
                  <a:lnTo>
                    <a:pt x="99274" y="3254"/>
                  </a:lnTo>
                  <a:cubicBezTo>
                    <a:pt x="572317" y="35122"/>
                    <a:pt x="954060" y="178527"/>
                    <a:pt x="1244501" y="433470"/>
                  </a:cubicBezTo>
                  <a:cubicBezTo>
                    <a:pt x="1576434" y="724834"/>
                    <a:pt x="1742401" y="1126227"/>
                    <a:pt x="1742401" y="1637650"/>
                  </a:cubicBezTo>
                  <a:cubicBezTo>
                    <a:pt x="1742401" y="1922867"/>
                    <a:pt x="1694455" y="2180422"/>
                    <a:pt x="1598563" y="2410317"/>
                  </a:cubicBezTo>
                  <a:cubicBezTo>
                    <a:pt x="1502671" y="2640211"/>
                    <a:pt x="1363751" y="2855968"/>
                    <a:pt x="1181803" y="3057587"/>
                  </a:cubicBezTo>
                  <a:cubicBezTo>
                    <a:pt x="999854" y="3259205"/>
                    <a:pt x="708490" y="3501394"/>
                    <a:pt x="307711" y="3784152"/>
                  </a:cubicBezTo>
                  <a:cubicBezTo>
                    <a:pt x="211205" y="3852997"/>
                    <a:pt x="122612" y="3917924"/>
                    <a:pt x="41934" y="3978932"/>
                  </a:cubicBezTo>
                  <a:lnTo>
                    <a:pt x="0" y="4011207"/>
                  </a:lnTo>
                  <a:lnTo>
                    <a:pt x="0" y="2676307"/>
                  </a:lnTo>
                  <a:lnTo>
                    <a:pt x="24992" y="2651747"/>
                  </a:lnTo>
                  <a:cubicBezTo>
                    <a:pt x="111433" y="2563173"/>
                    <a:pt x="182315" y="2479009"/>
                    <a:pt x="237637" y="2399252"/>
                  </a:cubicBezTo>
                  <a:cubicBezTo>
                    <a:pt x="385163" y="2186569"/>
                    <a:pt x="458925" y="1960977"/>
                    <a:pt x="458925" y="1722477"/>
                  </a:cubicBezTo>
                  <a:cubicBezTo>
                    <a:pt x="458925" y="1401301"/>
                    <a:pt x="349433" y="1180493"/>
                    <a:pt x="130450" y="1060052"/>
                  </a:cubicBezTo>
                  <a:lnTo>
                    <a:pt x="0" y="1005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 dirty="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3690550-C401-4CC4-A13F-DF3FFFDDB172}"/>
                </a:ext>
              </a:extLst>
            </p:cNvPr>
            <p:cNvSpPr/>
            <p:nvPr/>
          </p:nvSpPr>
          <p:spPr>
            <a:xfrm>
              <a:off x="-478970" y="5757466"/>
              <a:ext cx="1753465" cy="992111"/>
            </a:xfrm>
            <a:custGeom>
              <a:avLst/>
              <a:gdLst/>
              <a:ahLst/>
              <a:cxnLst/>
              <a:rect l="l" t="t" r="r" b="b"/>
              <a:pathLst>
                <a:path w="1753465" h="992111">
                  <a:moveTo>
                    <a:pt x="0" y="0"/>
                  </a:moveTo>
                  <a:lnTo>
                    <a:pt x="1753465" y="0"/>
                  </a:lnTo>
                  <a:lnTo>
                    <a:pt x="1753465" y="992111"/>
                  </a:lnTo>
                  <a:lnTo>
                    <a:pt x="0" y="99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C98904-285B-473F-8E16-ECEA75E5D94C}"/>
                </a:ext>
              </a:extLst>
            </p:cNvPr>
            <p:cNvSpPr/>
            <p:nvPr/>
          </p:nvSpPr>
          <p:spPr>
            <a:xfrm>
              <a:off x="-2269815" y="940746"/>
              <a:ext cx="1790844" cy="1545333"/>
            </a:xfrm>
            <a:custGeom>
              <a:avLst/>
              <a:gdLst/>
              <a:ahLst/>
              <a:cxnLst/>
              <a:rect l="l" t="t" r="r" b="b"/>
              <a:pathLst>
                <a:path w="1790844" h="1545333">
                  <a:moveTo>
                    <a:pt x="1681795" y="0"/>
                  </a:moveTo>
                  <a:lnTo>
                    <a:pt x="1790844" y="3575"/>
                  </a:lnTo>
                  <a:lnTo>
                    <a:pt x="1790844" y="1009273"/>
                  </a:lnTo>
                  <a:lnTo>
                    <a:pt x="1776764" y="1003406"/>
                  </a:lnTo>
                  <a:cubicBezTo>
                    <a:pt x="1671652" y="971289"/>
                    <a:pt x="1549021" y="955230"/>
                    <a:pt x="1408872" y="955230"/>
                  </a:cubicBezTo>
                  <a:cubicBezTo>
                    <a:pt x="917119" y="955230"/>
                    <a:pt x="447495" y="1151931"/>
                    <a:pt x="0" y="1545333"/>
                  </a:cubicBezTo>
                  <a:lnTo>
                    <a:pt x="0" y="483147"/>
                  </a:lnTo>
                  <a:cubicBezTo>
                    <a:pt x="499129" y="161049"/>
                    <a:pt x="1059728" y="0"/>
                    <a:pt x="16817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8A232D6-94F4-470D-BD10-642D99FB2A32}"/>
                </a:ext>
              </a:extLst>
            </p:cNvPr>
            <p:cNvSpPr/>
            <p:nvPr/>
          </p:nvSpPr>
          <p:spPr>
            <a:xfrm>
              <a:off x="-2524297" y="3620628"/>
              <a:ext cx="2045326" cy="3128949"/>
            </a:xfrm>
            <a:custGeom>
              <a:avLst/>
              <a:gdLst/>
              <a:ahLst/>
              <a:cxnLst/>
              <a:rect l="l" t="t" r="r" b="b"/>
              <a:pathLst>
                <a:path w="2045326" h="3128949">
                  <a:moveTo>
                    <a:pt x="2045326" y="0"/>
                  </a:moveTo>
                  <a:lnTo>
                    <a:pt x="2045326" y="1334900"/>
                  </a:lnTo>
                  <a:lnTo>
                    <a:pt x="1972178" y="1391198"/>
                  </a:lnTo>
                  <a:cubicBezTo>
                    <a:pt x="1790268" y="1533922"/>
                    <a:pt x="1657822" y="1652154"/>
                    <a:pt x="1574839" y="1745894"/>
                  </a:cubicBezTo>
                  <a:cubicBezTo>
                    <a:pt x="1442065" y="1895878"/>
                    <a:pt x="1375679" y="2026193"/>
                    <a:pt x="1375679" y="2136838"/>
                  </a:cubicBezTo>
                  <a:lnTo>
                    <a:pt x="2045326" y="2136838"/>
                  </a:lnTo>
                  <a:lnTo>
                    <a:pt x="2045326" y="3128949"/>
                  </a:lnTo>
                  <a:lnTo>
                    <a:pt x="0" y="3128949"/>
                  </a:lnTo>
                  <a:lnTo>
                    <a:pt x="0" y="2704812"/>
                  </a:lnTo>
                  <a:cubicBezTo>
                    <a:pt x="0" y="2407302"/>
                    <a:pt x="54707" y="2135608"/>
                    <a:pt x="164122" y="1889732"/>
                  </a:cubicBezTo>
                  <a:cubicBezTo>
                    <a:pt x="273537" y="1643855"/>
                    <a:pt x="424137" y="1414575"/>
                    <a:pt x="615920" y="1201892"/>
                  </a:cubicBezTo>
                  <a:cubicBezTo>
                    <a:pt x="807704" y="989209"/>
                    <a:pt x="1105214" y="740259"/>
                    <a:pt x="1508452" y="455043"/>
                  </a:cubicBezTo>
                  <a:cubicBezTo>
                    <a:pt x="1692859" y="317352"/>
                    <a:pt x="1849605" y="187499"/>
                    <a:pt x="1978691" y="65482"/>
                  </a:cubicBezTo>
                  <a:lnTo>
                    <a:pt x="2045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96903A3-702E-4819-88EA-FCD9D3916D40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</a:p>
        </p:txBody>
      </p:sp>
    </p:spTree>
    <p:extLst>
      <p:ext uri="{BB962C8B-B14F-4D97-AF65-F5344CB8AC3E}">
        <p14:creationId xmlns:p14="http://schemas.microsoft.com/office/powerpoint/2010/main" val="35858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028" r="8840"/>
          <a:stretch>
            <a:fillRect/>
          </a:stretch>
        </p:blipFill>
        <p:spPr>
          <a:xfrm>
            <a:off x="1326713" y="1601232"/>
            <a:ext cx="4452931" cy="4197863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7134812" y="3440176"/>
            <a:ext cx="4270912" cy="167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未登录：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401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未授权访问：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403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数据库操作失败：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50001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加密失败：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50002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参数错误：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40001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C2535A-AE25-4E34-ADC0-8C8DBDE63721}"/>
              </a:ext>
            </a:extLst>
          </p:cNvPr>
          <p:cNvSpPr/>
          <p:nvPr/>
        </p:nvSpPr>
        <p:spPr>
          <a:xfrm>
            <a:off x="1044983" y="355465"/>
            <a:ext cx="14157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接口设计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09DD5-D0F2-45B1-BCCD-2E26C838E5A3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177234-9204-422E-A3BD-62EBB43F104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064ADA2-D093-4E37-BFAC-3D525704B8FE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7605FBA9-421B-4B88-90A3-0F73574CFDE6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CFC893E8-24AF-430C-8B07-0D919416A626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9FF242E-F114-4AE8-9DAD-FD7F80E50DD7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4EBF69A6-002F-4C1F-9D87-512EA97F718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FD8E9DE5-1F28-431A-972C-9D356E2E430E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99F0CBD3-4C01-4C44-8AB1-68F6578DC4A3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D3731BAD-BCFF-499E-BD63-C4A4E010B8AB}"/>
              </a:ext>
            </a:extLst>
          </p:cNvPr>
          <p:cNvSpPr/>
          <p:nvPr/>
        </p:nvSpPr>
        <p:spPr>
          <a:xfrm>
            <a:off x="4680990" y="641064"/>
            <a:ext cx="2830019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2.1</a:t>
            </a:r>
            <a:r>
              <a:rPr lang="zh-CN" altLang="en-US" b="1" dirty="0"/>
              <a:t>状态码约定</a:t>
            </a:r>
            <a:endParaRPr lang="zh-CN" altLang="zh-CN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24560D-62FF-40D6-A658-3052FCF0C8EF}"/>
              </a:ext>
            </a:extLst>
          </p:cNvPr>
          <p:cNvSpPr/>
          <p:nvPr/>
        </p:nvSpPr>
        <p:spPr>
          <a:xfrm>
            <a:off x="6879757" y="2767913"/>
            <a:ext cx="3425854" cy="301607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5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24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24" grpId="0" animBg="1"/>
          <p:bldP spid="30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2.2</a:t>
            </a:r>
            <a:r>
              <a:rPr lang="zh-CN" altLang="en-US" b="1" dirty="0"/>
              <a:t>前台部分接口</a:t>
            </a:r>
            <a:endParaRPr lang="zh-CN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595CB-98C8-435D-8080-1EF7A795D24F}"/>
              </a:ext>
            </a:extLst>
          </p:cNvPr>
          <p:cNvSpPr/>
          <p:nvPr/>
        </p:nvSpPr>
        <p:spPr>
          <a:xfrm>
            <a:off x="1044983" y="355465"/>
            <a:ext cx="14157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接口设计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AD8DE9-898A-4DBF-9D8C-BC58F7150502}"/>
              </a:ext>
            </a:extLst>
          </p:cNvPr>
          <p:cNvSpPr/>
          <p:nvPr/>
        </p:nvSpPr>
        <p:spPr>
          <a:xfrm>
            <a:off x="530810" y="1560769"/>
            <a:ext cx="4209743" cy="37846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个人信息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查看作业列表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获取作业列表与对应成绩及总成绩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获取评审表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显示作业预览及评分项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获取某次作业的作业列表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查看班级信息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填写绩效</a:t>
            </a:r>
            <a:endParaRPr lang="en-US" altLang="zh-CN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9.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查看老师账号</a:t>
            </a:r>
          </a:p>
        </p:txBody>
      </p:sp>
      <p:pic>
        <p:nvPicPr>
          <p:cNvPr id="4" name="图片 3" descr="图片包含 图示&#10;&#10;描述已自动生成">
            <a:extLst>
              <a:ext uri="{FF2B5EF4-FFF2-40B4-BE49-F238E27FC236}">
                <a16:creationId xmlns:a16="http://schemas.microsoft.com/office/drawing/2014/main" id="{B123C507-0C36-4A7F-AD98-C6BBA7F36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00" y="934576"/>
            <a:ext cx="3937765" cy="2846045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0379D73-1CFB-4D4A-A47E-D7DA0CA29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85" y="3975787"/>
            <a:ext cx="5046204" cy="25146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6CB4E3-F6E7-45B7-8755-74CAEC8522EC}"/>
              </a:ext>
            </a:extLst>
          </p:cNvPr>
          <p:cNvCxnSpPr>
            <a:cxnSpLocks/>
          </p:cNvCxnSpPr>
          <p:nvPr/>
        </p:nvCxnSpPr>
        <p:spPr>
          <a:xfrm flipV="1">
            <a:off x="2554664" y="2107524"/>
            <a:ext cx="4550092" cy="1360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9681BE-E78D-4A5D-BF09-97A860710F1B}"/>
              </a:ext>
            </a:extLst>
          </p:cNvPr>
          <p:cNvCxnSpPr>
            <a:cxnSpLocks/>
          </p:cNvCxnSpPr>
          <p:nvPr/>
        </p:nvCxnSpPr>
        <p:spPr>
          <a:xfrm>
            <a:off x="3346515" y="3506771"/>
            <a:ext cx="3052006" cy="15649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0426FD7-65CE-40AC-85CF-98CC7A973BDB}"/>
              </a:ext>
            </a:extLst>
          </p:cNvPr>
          <p:cNvSpPr/>
          <p:nvPr/>
        </p:nvSpPr>
        <p:spPr>
          <a:xfrm>
            <a:off x="1044983" y="355465"/>
            <a:ext cx="14157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13043C-E15D-4C17-B774-D9DAFF6026EF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2.3</a:t>
            </a:r>
            <a:r>
              <a:rPr lang="zh-CN" altLang="en-US" b="1" dirty="0"/>
              <a:t>后台部分接口</a:t>
            </a:r>
            <a:endParaRPr lang="zh-CN" altLang="zh-CN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E7CE3F-8888-4A71-9C62-5BACDD201CDC}"/>
              </a:ext>
            </a:extLst>
          </p:cNvPr>
          <p:cNvSpPr/>
          <p:nvPr/>
        </p:nvSpPr>
        <p:spPr>
          <a:xfrm>
            <a:off x="284620" y="1848253"/>
            <a:ext cx="2562276" cy="29536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后台部分共</a:t>
            </a: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21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个接口，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有登录接口、新增用户接口、删除用户接口、查询用户列表接口、</a:t>
            </a:r>
            <a:r>
              <a:rPr lang="en-US" altLang="zh-CN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、获取班级信息接口等。右侧为几个接口的展示图。</a:t>
            </a:r>
          </a:p>
        </p:txBody>
      </p:sp>
      <p:pic>
        <p:nvPicPr>
          <p:cNvPr id="6" name="图片 5" descr="日程表&#10;&#10;低可信度描述已自动生成">
            <a:extLst>
              <a:ext uri="{FF2B5EF4-FFF2-40B4-BE49-F238E27FC236}">
                <a16:creationId xmlns:a16="http://schemas.microsoft.com/office/drawing/2014/main" id="{7E7F5206-23DE-4C0B-9E93-EEFB8566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00" y="1377495"/>
            <a:ext cx="4270341" cy="46556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FF9AFA07-2C85-439A-B516-63766BA94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31" y="1377495"/>
            <a:ext cx="4421171" cy="47228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80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859" y="2760744"/>
            <a:ext cx="27926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 </a:t>
            </a:r>
          </a:p>
          <a:p>
            <a:pPr algn="r"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THREE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C70E496-61D8-48BF-BDA8-99322E14C7B8}"/>
              </a:ext>
            </a:extLst>
          </p:cNvPr>
          <p:cNvGrpSpPr/>
          <p:nvPr/>
        </p:nvGrpSpPr>
        <p:grpSpPr>
          <a:xfrm>
            <a:off x="3913961" y="875128"/>
            <a:ext cx="3588568" cy="5351501"/>
            <a:chOff x="-3522428" y="704095"/>
            <a:chExt cx="3588568" cy="5351501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CCA39DE-BED1-46B6-8703-A446F58FD990}"/>
                </a:ext>
              </a:extLst>
            </p:cNvPr>
            <p:cNvSpPr/>
            <p:nvPr/>
          </p:nvSpPr>
          <p:spPr>
            <a:xfrm>
              <a:off x="-1709311" y="704095"/>
              <a:ext cx="1775451" cy="5351436"/>
            </a:xfrm>
            <a:custGeom>
              <a:avLst/>
              <a:gdLst/>
              <a:ahLst/>
              <a:cxnLst/>
              <a:rect l="l" t="t" r="r" b="b"/>
              <a:pathLst>
                <a:path w="1775451" h="5351370">
                  <a:moveTo>
                    <a:pt x="0" y="0"/>
                  </a:moveTo>
                  <a:lnTo>
                    <a:pt x="189375" y="5553"/>
                  </a:lnTo>
                  <a:cubicBezTo>
                    <a:pt x="623155" y="31773"/>
                    <a:pt x="963752" y="149765"/>
                    <a:pt x="1211165" y="359528"/>
                  </a:cubicBezTo>
                  <a:cubicBezTo>
                    <a:pt x="1493923" y="599257"/>
                    <a:pt x="1635301" y="939181"/>
                    <a:pt x="1635301" y="1379301"/>
                  </a:cubicBezTo>
                  <a:cubicBezTo>
                    <a:pt x="1635301" y="1691564"/>
                    <a:pt x="1547401" y="1955266"/>
                    <a:pt x="1371599" y="2170408"/>
                  </a:cubicBezTo>
                  <a:cubicBezTo>
                    <a:pt x="1195797" y="2385550"/>
                    <a:pt x="925948" y="2531232"/>
                    <a:pt x="562051" y="2607454"/>
                  </a:cubicBezTo>
                  <a:lnTo>
                    <a:pt x="562051" y="2622207"/>
                  </a:lnTo>
                  <a:cubicBezTo>
                    <a:pt x="940701" y="2664005"/>
                    <a:pt x="1237596" y="2793091"/>
                    <a:pt x="1452738" y="3009462"/>
                  </a:cubicBezTo>
                  <a:cubicBezTo>
                    <a:pt x="1667880" y="3225833"/>
                    <a:pt x="1775451" y="3501215"/>
                    <a:pt x="1775451" y="3835607"/>
                  </a:cubicBezTo>
                  <a:cubicBezTo>
                    <a:pt x="1775451" y="4327360"/>
                    <a:pt x="1622393" y="4702936"/>
                    <a:pt x="1316277" y="4962335"/>
                  </a:cubicBezTo>
                  <a:cubicBezTo>
                    <a:pt x="1048426" y="5189310"/>
                    <a:pt x="678448" y="5316984"/>
                    <a:pt x="206346" y="5345355"/>
                  </a:cubicBezTo>
                  <a:lnTo>
                    <a:pt x="0" y="5351370"/>
                  </a:lnTo>
                  <a:lnTo>
                    <a:pt x="0" y="4661599"/>
                  </a:lnTo>
                  <a:lnTo>
                    <a:pt x="204300" y="4647690"/>
                  </a:lnTo>
                  <a:cubicBezTo>
                    <a:pt x="397928" y="4619569"/>
                    <a:pt x="552831" y="4549264"/>
                    <a:pt x="669007" y="4436775"/>
                  </a:cubicBezTo>
                  <a:cubicBezTo>
                    <a:pt x="823909" y="4286790"/>
                    <a:pt x="901360" y="4072878"/>
                    <a:pt x="901360" y="3795037"/>
                  </a:cubicBezTo>
                  <a:cubicBezTo>
                    <a:pt x="901360" y="3539325"/>
                    <a:pt x="805468" y="3340780"/>
                    <a:pt x="613685" y="3199401"/>
                  </a:cubicBezTo>
                  <a:cubicBezTo>
                    <a:pt x="469847" y="3093368"/>
                    <a:pt x="275528" y="3027096"/>
                    <a:pt x="30727" y="3000587"/>
                  </a:cubicBezTo>
                  <a:lnTo>
                    <a:pt x="0" y="2998175"/>
                  </a:lnTo>
                  <a:lnTo>
                    <a:pt x="0" y="2267036"/>
                  </a:lnTo>
                  <a:lnTo>
                    <a:pt x="190470" y="2230802"/>
                  </a:lnTo>
                  <a:cubicBezTo>
                    <a:pt x="317711" y="2196072"/>
                    <a:pt x="425590" y="2143977"/>
                    <a:pt x="514105" y="2074516"/>
                  </a:cubicBezTo>
                  <a:cubicBezTo>
                    <a:pt x="691136" y="1935596"/>
                    <a:pt x="779651" y="1737051"/>
                    <a:pt x="779651" y="1478881"/>
                  </a:cubicBezTo>
                  <a:cubicBezTo>
                    <a:pt x="779651" y="1213334"/>
                    <a:pt x="711421" y="1014789"/>
                    <a:pt x="574959" y="883245"/>
                  </a:cubicBezTo>
                  <a:cubicBezTo>
                    <a:pt x="472613" y="784587"/>
                    <a:pt x="336728" y="722926"/>
                    <a:pt x="167304" y="698261"/>
                  </a:cubicBezTo>
                  <a:lnTo>
                    <a:pt x="0" y="686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D0B607D-B3F5-445F-9E52-83C8E8CED9F6}"/>
                </a:ext>
              </a:extLst>
            </p:cNvPr>
            <p:cNvSpPr/>
            <p:nvPr/>
          </p:nvSpPr>
          <p:spPr>
            <a:xfrm>
              <a:off x="-3411784" y="704095"/>
              <a:ext cx="1702472" cy="1456818"/>
            </a:xfrm>
            <a:custGeom>
              <a:avLst/>
              <a:gdLst/>
              <a:ahLst/>
              <a:cxnLst/>
              <a:rect l="l" t="t" r="r" b="b"/>
              <a:pathLst>
                <a:path w="1702472" h="1456818">
                  <a:moveTo>
                    <a:pt x="1700236" y="0"/>
                  </a:moveTo>
                  <a:lnTo>
                    <a:pt x="1702472" y="66"/>
                  </a:lnTo>
                  <a:lnTo>
                    <a:pt x="1702472" y="686903"/>
                  </a:lnTo>
                  <a:lnTo>
                    <a:pt x="1689172" y="685995"/>
                  </a:lnTo>
                  <a:cubicBezTo>
                    <a:pt x="1182666" y="685995"/>
                    <a:pt x="899908" y="942936"/>
                    <a:pt x="840898" y="1456818"/>
                  </a:cubicBezTo>
                  <a:lnTo>
                    <a:pt x="0" y="1394119"/>
                  </a:lnTo>
                  <a:cubicBezTo>
                    <a:pt x="51634" y="951542"/>
                    <a:pt x="227436" y="608544"/>
                    <a:pt x="527405" y="365126"/>
                  </a:cubicBezTo>
                  <a:cubicBezTo>
                    <a:pt x="827375" y="121709"/>
                    <a:pt x="1218318" y="0"/>
                    <a:pt x="1700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68E53B5-D3ED-450E-BBBF-F52D4A36551F}"/>
                </a:ext>
              </a:extLst>
            </p:cNvPr>
            <p:cNvSpPr/>
            <p:nvPr/>
          </p:nvSpPr>
          <p:spPr>
            <a:xfrm>
              <a:off x="-2320092" y="2971197"/>
              <a:ext cx="610780" cy="731139"/>
            </a:xfrm>
            <a:custGeom>
              <a:avLst/>
              <a:gdLst/>
              <a:ahLst/>
              <a:cxnLst/>
              <a:rect l="l" t="t" r="r" b="b"/>
              <a:pathLst>
                <a:path w="610780" h="731139">
                  <a:moveTo>
                    <a:pt x="610780" y="0"/>
                  </a:moveTo>
                  <a:lnTo>
                    <a:pt x="610780" y="731139"/>
                  </a:lnTo>
                  <a:lnTo>
                    <a:pt x="514900" y="723611"/>
                  </a:lnTo>
                  <a:cubicBezTo>
                    <a:pt x="471295" y="721402"/>
                    <a:pt x="426288" y="720297"/>
                    <a:pt x="379879" y="720297"/>
                  </a:cubicBezTo>
                  <a:lnTo>
                    <a:pt x="0" y="720297"/>
                  </a:lnTo>
                  <a:lnTo>
                    <a:pt x="0" y="15861"/>
                  </a:lnTo>
                  <a:lnTo>
                    <a:pt x="361438" y="15861"/>
                  </a:lnTo>
                  <a:cubicBezTo>
                    <a:pt x="444421" y="15861"/>
                    <a:pt x="522564" y="11520"/>
                    <a:pt x="595866" y="2837"/>
                  </a:cubicBezTo>
                  <a:lnTo>
                    <a:pt x="610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021A544-A258-4E32-94E0-94F6F174718E}"/>
                </a:ext>
              </a:extLst>
            </p:cNvPr>
            <p:cNvSpPr/>
            <p:nvPr/>
          </p:nvSpPr>
          <p:spPr>
            <a:xfrm>
              <a:off x="-3522428" y="4528703"/>
              <a:ext cx="1813116" cy="1526893"/>
            </a:xfrm>
            <a:custGeom>
              <a:avLst/>
              <a:gdLst/>
              <a:ahLst/>
              <a:cxnLst/>
              <a:rect l="l" t="t" r="r" b="b"/>
              <a:pathLst>
                <a:path w="1813116" h="1526893">
                  <a:moveTo>
                    <a:pt x="859338" y="0"/>
                  </a:moveTo>
                  <a:cubicBezTo>
                    <a:pt x="898678" y="285217"/>
                    <a:pt x="997029" y="496056"/>
                    <a:pt x="1154390" y="632517"/>
                  </a:cubicBezTo>
                  <a:cubicBezTo>
                    <a:pt x="1311751" y="768979"/>
                    <a:pt x="1530581" y="837209"/>
                    <a:pt x="1810880" y="837209"/>
                  </a:cubicBezTo>
                  <a:lnTo>
                    <a:pt x="1813116" y="837057"/>
                  </a:lnTo>
                  <a:lnTo>
                    <a:pt x="1813116" y="1526828"/>
                  </a:lnTo>
                  <a:lnTo>
                    <a:pt x="1810880" y="1526893"/>
                  </a:lnTo>
                  <a:cubicBezTo>
                    <a:pt x="1277328" y="1526893"/>
                    <a:pt x="856879" y="1405799"/>
                    <a:pt x="549534" y="1163611"/>
                  </a:cubicBezTo>
                  <a:cubicBezTo>
                    <a:pt x="242188" y="921422"/>
                    <a:pt x="59010" y="559369"/>
                    <a:pt x="0" y="77451"/>
                  </a:cubicBezTo>
                  <a:lnTo>
                    <a:pt x="859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9973B95-9A0D-405B-B098-A7C525E2BF58}"/>
              </a:ext>
            </a:extLst>
          </p:cNvPr>
          <p:cNvSpPr/>
          <p:nvPr/>
        </p:nvSpPr>
        <p:spPr>
          <a:xfrm>
            <a:off x="7795132" y="5635795"/>
            <a:ext cx="4325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安全与权限设计</a:t>
            </a:r>
          </a:p>
        </p:txBody>
      </p:sp>
    </p:spTree>
    <p:extLst>
      <p:ext uri="{BB962C8B-B14F-4D97-AF65-F5344CB8AC3E}">
        <p14:creationId xmlns:p14="http://schemas.microsoft.com/office/powerpoint/2010/main" val="5099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7438" y="1886856"/>
            <a:ext cx="4270912" cy="4037008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028" r="8840"/>
          <a:stretch>
            <a:fillRect/>
          </a:stretch>
        </p:blipFill>
        <p:spPr>
          <a:xfrm>
            <a:off x="1326713" y="1601233"/>
            <a:ext cx="4232635" cy="399018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599000" y="4545482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99001" y="1977497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99000" y="3261489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00476" y="1626707"/>
            <a:ext cx="4270912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SRF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Cross-site request forgery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）跨站请求伪造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我们通过设置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SameSite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Cookie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属性为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strict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属性，使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Cookie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在任何情况下都不可能作为第三方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Cookie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，来避免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CSRF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攻击。</a:t>
            </a:r>
          </a:p>
        </p:txBody>
      </p:sp>
      <p:sp>
        <p:nvSpPr>
          <p:cNvPr id="41" name="矩形 40"/>
          <p:cNvSpPr/>
          <p:nvPr/>
        </p:nvSpPr>
        <p:spPr>
          <a:xfrm>
            <a:off x="7500476" y="3097753"/>
            <a:ext cx="4270912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SQL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注入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我们通过使用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ORM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框架，避免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语句直接进行字符串拼接，以避免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注入。</a:t>
            </a:r>
          </a:p>
        </p:txBody>
      </p:sp>
      <p:sp>
        <p:nvSpPr>
          <p:cNvPr id="42" name="矩形 41"/>
          <p:cNvSpPr/>
          <p:nvPr/>
        </p:nvSpPr>
        <p:spPr>
          <a:xfrm>
            <a:off x="7500476" y="4446203"/>
            <a:ext cx="4270912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XSS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 Site Scripting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）跨站脚本攻击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我们通过对特殊字符进行转义来避免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XSS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攻击。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2188" y="4307724"/>
            <a:ext cx="2990842" cy="979010"/>
            <a:chOff x="656776" y="4189954"/>
            <a:chExt cx="2990842" cy="979010"/>
          </a:xfrm>
        </p:grpSpPr>
        <p:sp>
          <p:nvSpPr>
            <p:cNvPr id="3" name="矩形 2"/>
            <p:cNvSpPr/>
            <p:nvPr/>
          </p:nvSpPr>
          <p:spPr>
            <a:xfrm>
              <a:off x="656776" y="4189954"/>
              <a:ext cx="2990842" cy="979010"/>
            </a:xfrm>
            <a:prstGeom prst="rect">
              <a:avLst/>
            </a:prstGeom>
            <a:solidFill>
              <a:srgbClr val="6A6A6A"/>
            </a:solidFill>
            <a:ln>
              <a:noFill/>
            </a:ln>
            <a:effectLst>
              <a:outerShdw blurRad="368300" dist="38100" dir="8100000" sx="103000" sy="103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70690" y="4243046"/>
              <a:ext cx="1611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3.1</a:t>
              </a:r>
              <a:r>
                <a:rPr lang="zh-CN" altLang="en-US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系统安全性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68286" y="4554059"/>
              <a:ext cx="2365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我们针对几种常见的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Web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攻击方式，制定了几种应对策略。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7C2535A-AE25-4E34-ADC0-8C8DBDE63721}"/>
              </a:ext>
            </a:extLst>
          </p:cNvPr>
          <p:cNvSpPr/>
          <p:nvPr/>
        </p:nvSpPr>
        <p:spPr>
          <a:xfrm>
            <a:off x="957294" y="383206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安全与权限设计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09DD5-D0F2-45B1-BCCD-2E26C838E5A3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177234-9204-422E-A3BD-62EBB43F104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064ADA2-D093-4E37-BFAC-3D525704B8FE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7605FBA9-421B-4B88-90A3-0F73574CFDE6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CFC893E8-24AF-430C-8B07-0D919416A626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9FF242E-F114-4AE8-9DAD-FD7F80E50DD7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4EBF69A6-002F-4C1F-9D87-512EA97F718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FD8E9DE5-1F28-431A-972C-9D356E2E430E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99F0CBD3-4C01-4C44-8AB1-68F6578DC4A3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8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5" grpId="0" animBg="1"/>
      <p:bldP spid="26" grpId="0" animBg="1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3550" y="2228850"/>
            <a:ext cx="4362449" cy="3525283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090" y="1798637"/>
            <a:ext cx="4333875" cy="36671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79757" y="2051805"/>
            <a:ext cx="3425854" cy="558961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数据库安全保密设计</a:t>
            </a:r>
          </a:p>
        </p:txBody>
      </p:sp>
      <p:sp>
        <p:nvSpPr>
          <p:cNvPr id="9" name="矩形 8"/>
          <p:cNvSpPr/>
          <p:nvPr/>
        </p:nvSpPr>
        <p:spPr>
          <a:xfrm>
            <a:off x="6411459" y="2873641"/>
            <a:ext cx="4362450" cy="1994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无法被任何用户直接修改，只提供给不同类型的用户相应的数据库操作接口和权限。对数据库的删除操作只有超级管理员有此权限，其余操作根据用户角色不同而分配。必须提供用户名和正确的密码，并通过系统验证后，才可登录系统对其进行相应的操作。存储数据库的服务器只能让少数管理人员登录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EB45DB-82C2-4C30-B938-327987D0C248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32244F-7241-4A7F-A850-EB962DDA8DD3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AC0CEB-3CAC-46E0-9D80-82ED32681FF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B3518F2-CDCF-4B1C-AB47-DF9350968D7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47C69F70-CA62-4C01-B445-167EC330691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C068C3D-1FAD-4081-976B-CE03A263A53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342FF6BC-D7F2-447C-AA80-9C22914361C4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85CAC413-C55A-4913-AD29-363F66B8379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985D749-4CD5-4C00-83AF-745ED9B4E48D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43A2E24-9D41-40C7-9FDB-81BF68371948}"/>
              </a:ext>
            </a:extLst>
          </p:cNvPr>
          <p:cNvSpPr/>
          <p:nvPr/>
        </p:nvSpPr>
        <p:spPr>
          <a:xfrm>
            <a:off x="957294" y="383206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安全与权限设计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4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5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8" grpId="0" animBg="1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680990" y="641064"/>
            <a:ext cx="2830019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3.3</a:t>
            </a:r>
            <a:r>
              <a:rPr lang="zh-CN" altLang="en-US" b="1" dirty="0"/>
              <a:t>系统安全性与权限设计</a:t>
            </a:r>
            <a:endParaRPr lang="zh-CN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F38A69-B1BB-4416-82FE-2180BC2D91C2}"/>
              </a:ext>
            </a:extLst>
          </p:cNvPr>
          <p:cNvSpPr/>
          <p:nvPr/>
        </p:nvSpPr>
        <p:spPr>
          <a:xfrm>
            <a:off x="957294" y="383206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安全与权限设计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B069C6-328B-4B99-86D6-1F216611AC9E}"/>
              </a:ext>
            </a:extLst>
          </p:cNvPr>
          <p:cNvSpPr/>
          <p:nvPr/>
        </p:nvSpPr>
        <p:spPr>
          <a:xfrm>
            <a:off x="1091876" y="1445474"/>
            <a:ext cx="9798546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本系统使用基于角色的权限访问控制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RBAC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Role-Based Access Control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）方式进行权限控制。每个用户都对应以下的某个角色，每种角色拥有自己特定的权限。</a:t>
            </a:r>
          </a:p>
        </p:txBody>
      </p:sp>
      <p:pic>
        <p:nvPicPr>
          <p:cNvPr id="16" name="图片 15" descr="日历&#10;&#10;中度可信度描述已自动生成">
            <a:extLst>
              <a:ext uri="{FF2B5EF4-FFF2-40B4-BE49-F238E27FC236}">
                <a16:creationId xmlns:a16="http://schemas.microsoft.com/office/drawing/2014/main" id="{50C24C9D-A212-463B-8EC3-C63FB875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76" y="2252124"/>
            <a:ext cx="10008246" cy="43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592" y="3087308"/>
            <a:ext cx="2519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</a:t>
            </a:r>
          </a:p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FOUR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6B97D0-87AD-4ACD-A99C-CF57C09D3A0E}"/>
              </a:ext>
            </a:extLst>
          </p:cNvPr>
          <p:cNvGrpSpPr/>
          <p:nvPr/>
        </p:nvGrpSpPr>
        <p:grpSpPr>
          <a:xfrm>
            <a:off x="3971499" y="1030030"/>
            <a:ext cx="3880215" cy="5196599"/>
            <a:chOff x="-3944524" y="1072014"/>
            <a:chExt cx="3880215" cy="519659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F7E1B25-CFB1-4380-8838-83D2EFE40633}"/>
                </a:ext>
              </a:extLst>
            </p:cNvPr>
            <p:cNvSpPr txBox="1"/>
            <p:nvPr/>
          </p:nvSpPr>
          <p:spPr>
            <a:xfrm>
              <a:off x="-1640114" y="1072014"/>
              <a:ext cx="1575805" cy="5196599"/>
            </a:xfrm>
            <a:custGeom>
              <a:avLst/>
              <a:gdLst/>
              <a:ahLst/>
              <a:cxnLst/>
              <a:rect l="l" t="t" r="r" b="b"/>
              <a:pathLst>
                <a:path w="1575805" h="5196599">
                  <a:moveTo>
                    <a:pt x="0" y="0"/>
                  </a:moveTo>
                  <a:lnTo>
                    <a:pt x="816047" y="0"/>
                  </a:lnTo>
                  <a:lnTo>
                    <a:pt x="816047" y="3422600"/>
                  </a:lnTo>
                  <a:lnTo>
                    <a:pt x="1575805" y="3422600"/>
                  </a:lnTo>
                  <a:lnTo>
                    <a:pt x="1575805" y="4108596"/>
                  </a:lnTo>
                  <a:lnTo>
                    <a:pt x="816047" y="4108596"/>
                  </a:lnTo>
                  <a:lnTo>
                    <a:pt x="816047" y="5196599"/>
                  </a:lnTo>
                  <a:lnTo>
                    <a:pt x="967" y="5196599"/>
                  </a:lnTo>
                  <a:lnTo>
                    <a:pt x="967" y="4108596"/>
                  </a:lnTo>
                  <a:lnTo>
                    <a:pt x="0" y="4108596"/>
                  </a:lnTo>
                  <a:lnTo>
                    <a:pt x="0" y="3422600"/>
                  </a:lnTo>
                  <a:lnTo>
                    <a:pt x="967" y="3422600"/>
                  </a:lnTo>
                  <a:lnTo>
                    <a:pt x="967" y="885155"/>
                  </a:lnTo>
                  <a:lnTo>
                    <a:pt x="0" y="886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59500">
                  <a:ea typeface="迷你简汉真广标" panose="02010609000101010101" pitchFamily="49" charset="-122"/>
                </a:defRPr>
              </a:lvl1pPr>
            </a:lstStyle>
            <a:p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C940D0B-18CF-4051-A793-65A136ADF991}"/>
                </a:ext>
              </a:extLst>
            </p:cNvPr>
            <p:cNvSpPr txBox="1"/>
            <p:nvPr/>
          </p:nvSpPr>
          <p:spPr>
            <a:xfrm>
              <a:off x="-3944524" y="1072014"/>
              <a:ext cx="2307813" cy="4108596"/>
            </a:xfrm>
            <a:custGeom>
              <a:avLst/>
              <a:gdLst/>
              <a:ahLst/>
              <a:cxnLst/>
              <a:rect l="l" t="t" r="r" b="b"/>
              <a:pathLst>
                <a:path w="2307813" h="4108596">
                  <a:moveTo>
                    <a:pt x="2142813" y="0"/>
                  </a:moveTo>
                  <a:lnTo>
                    <a:pt x="2307813" y="0"/>
                  </a:lnTo>
                  <a:lnTo>
                    <a:pt x="2307813" y="886720"/>
                  </a:lnTo>
                  <a:lnTo>
                    <a:pt x="741317" y="3422600"/>
                  </a:lnTo>
                  <a:lnTo>
                    <a:pt x="2307813" y="3422600"/>
                  </a:lnTo>
                  <a:lnTo>
                    <a:pt x="2307813" y="4108596"/>
                  </a:lnTo>
                  <a:lnTo>
                    <a:pt x="0" y="4108596"/>
                  </a:lnTo>
                  <a:lnTo>
                    <a:pt x="0" y="3411536"/>
                  </a:lnTo>
                  <a:lnTo>
                    <a:pt x="2142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59500">
                  <a:ea typeface="迷你简汉真广标" panose="02010609000101010101" pitchFamily="49" charset="-122"/>
                </a:defRPr>
              </a:lvl1pPr>
            </a:lstStyle>
            <a:p>
              <a:endParaRPr lang="zh-CN" altLang="en-US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584B33B-9264-4D38-A234-4276E2DED628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</a:p>
        </p:txBody>
      </p:sp>
    </p:spTree>
    <p:extLst>
      <p:ext uri="{BB962C8B-B14F-4D97-AF65-F5344CB8AC3E}">
        <p14:creationId xmlns:p14="http://schemas.microsoft.com/office/powerpoint/2010/main" val="39968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4.1</a:t>
            </a:r>
            <a:r>
              <a:rPr lang="zh-CN" altLang="zh-CN" b="1" dirty="0"/>
              <a:t>概念结构设计</a:t>
            </a:r>
          </a:p>
        </p:txBody>
      </p:sp>
      <p:pic>
        <p:nvPicPr>
          <p:cNvPr id="40" name="图片 39" descr="未命名文件">
            <a:extLst>
              <a:ext uri="{FF2B5EF4-FFF2-40B4-BE49-F238E27FC236}">
                <a16:creationId xmlns:a16="http://schemas.microsoft.com/office/drawing/2014/main" id="{8CD2B436-782A-4723-BAA6-1C38175EF8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7967" y="1342768"/>
            <a:ext cx="10533730" cy="51287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249B6559-1AEB-4B49-9B92-4286A72CE564}"/>
              </a:ext>
            </a:extLst>
          </p:cNvPr>
          <p:cNvSpPr/>
          <p:nvPr/>
        </p:nvSpPr>
        <p:spPr>
          <a:xfrm>
            <a:off x="7329357" y="722507"/>
            <a:ext cx="100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AA66AC-6D63-4CDC-AEFE-88B69B18AB10}"/>
              </a:ext>
            </a:extLst>
          </p:cNvPr>
          <p:cNvSpPr/>
          <p:nvPr/>
        </p:nvSpPr>
        <p:spPr>
          <a:xfrm rot="1451767">
            <a:off x="6148858" y="1292186"/>
            <a:ext cx="4124681" cy="218242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" name="任意多边形 36">
            <a:extLst>
              <a:ext uri="{FF2B5EF4-FFF2-40B4-BE49-F238E27FC236}">
                <a16:creationId xmlns:a16="http://schemas.microsoft.com/office/drawing/2014/main" id="{7C988F14-EA63-411F-B7E1-92A4E2C6B995}"/>
              </a:ext>
            </a:extLst>
          </p:cNvPr>
          <p:cNvSpPr/>
          <p:nvPr/>
        </p:nvSpPr>
        <p:spPr>
          <a:xfrm>
            <a:off x="-30184" y="4048123"/>
            <a:ext cx="12233163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399" dirty="0">
              <a:ea typeface="微软雅黑 Light" panose="020B0502040204020203" pitchFamily="34" charset="-122"/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8E5F33FD-0D64-4B6B-B090-6A8044AB1AF5}"/>
              </a:ext>
            </a:extLst>
          </p:cNvPr>
          <p:cNvSpPr/>
          <p:nvPr/>
        </p:nvSpPr>
        <p:spPr>
          <a:xfrm rot="5400000">
            <a:off x="5146562" y="524732"/>
            <a:ext cx="2234461" cy="19262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338DA856-88F4-4D5B-B696-E9060C782D73}"/>
              </a:ext>
            </a:extLst>
          </p:cNvPr>
          <p:cNvSpPr/>
          <p:nvPr/>
        </p:nvSpPr>
        <p:spPr>
          <a:xfrm rot="5400000">
            <a:off x="5104182" y="406105"/>
            <a:ext cx="2194773" cy="189204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52A68-1332-4509-9C26-63184E928646}"/>
              </a:ext>
            </a:extLst>
          </p:cNvPr>
          <p:cNvSpPr txBox="1"/>
          <p:nvPr/>
        </p:nvSpPr>
        <p:spPr>
          <a:xfrm>
            <a:off x="5230418" y="844296"/>
            <a:ext cx="191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7ABB4417-658A-4FAA-929A-A627ACD58BA9}"/>
              </a:ext>
            </a:extLst>
          </p:cNvPr>
          <p:cNvSpPr/>
          <p:nvPr/>
        </p:nvSpPr>
        <p:spPr>
          <a:xfrm rot="5400000">
            <a:off x="4085492" y="3696750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B64C89-E182-4287-8157-3A9F40E1441F}"/>
              </a:ext>
            </a:extLst>
          </p:cNvPr>
          <p:cNvSpPr/>
          <p:nvPr/>
        </p:nvSpPr>
        <p:spPr>
          <a:xfrm>
            <a:off x="4253996" y="3755986"/>
            <a:ext cx="1206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安全与权限设计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77F9C052-B76B-4BC7-B46A-644F48DE0841}"/>
              </a:ext>
            </a:extLst>
          </p:cNvPr>
          <p:cNvSpPr/>
          <p:nvPr/>
        </p:nvSpPr>
        <p:spPr>
          <a:xfrm rot="5400000">
            <a:off x="10332932" y="4366442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461292-6ED5-4271-88E1-7353E9732CF9}"/>
              </a:ext>
            </a:extLst>
          </p:cNvPr>
          <p:cNvSpPr/>
          <p:nvPr/>
        </p:nvSpPr>
        <p:spPr>
          <a:xfrm>
            <a:off x="10539604" y="4397195"/>
            <a:ext cx="120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反馈、计划与分工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82150646-5D5A-469D-87E0-37A8168489F1}"/>
              </a:ext>
            </a:extLst>
          </p:cNvPr>
          <p:cNvSpPr/>
          <p:nvPr/>
        </p:nvSpPr>
        <p:spPr>
          <a:xfrm rot="5400000">
            <a:off x="-29752" y="3656602"/>
            <a:ext cx="1396951" cy="120426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0B3898-AC32-4F7B-95A8-23C9C5148508}"/>
              </a:ext>
            </a:extLst>
          </p:cNvPr>
          <p:cNvSpPr/>
          <p:nvPr/>
        </p:nvSpPr>
        <p:spPr>
          <a:xfrm>
            <a:off x="225671" y="3832981"/>
            <a:ext cx="886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BF0E7242-B357-4206-9500-2BC101504367}"/>
              </a:ext>
            </a:extLst>
          </p:cNvPr>
          <p:cNvSpPr/>
          <p:nvPr/>
        </p:nvSpPr>
        <p:spPr>
          <a:xfrm rot="5400000">
            <a:off x="6221927" y="4269273"/>
            <a:ext cx="1396951" cy="1204268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A4C8A3-97F7-4B7C-8B80-ADF1B59B43CC}"/>
              </a:ext>
            </a:extLst>
          </p:cNvPr>
          <p:cNvSpPr/>
          <p:nvPr/>
        </p:nvSpPr>
        <p:spPr>
          <a:xfrm>
            <a:off x="6401931" y="4437995"/>
            <a:ext cx="1036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结构设计</a:t>
            </a: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0875CA57-BFF5-494F-B172-615AE1DC8E4D}"/>
              </a:ext>
            </a:extLst>
          </p:cNvPr>
          <p:cNvSpPr/>
          <p:nvPr/>
        </p:nvSpPr>
        <p:spPr>
          <a:xfrm rot="5400000">
            <a:off x="2031820" y="3362952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84255-57D1-45A6-8E3F-8F772D3E9B2E}"/>
              </a:ext>
            </a:extLst>
          </p:cNvPr>
          <p:cNvSpPr/>
          <p:nvPr/>
        </p:nvSpPr>
        <p:spPr>
          <a:xfrm>
            <a:off x="2323990" y="3560260"/>
            <a:ext cx="999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</a:p>
        </p:txBody>
      </p:sp>
      <p:sp>
        <p:nvSpPr>
          <p:cNvPr id="27" name="六边形 26">
            <a:extLst>
              <a:ext uri="{FF2B5EF4-FFF2-40B4-BE49-F238E27FC236}">
                <a16:creationId xmlns:a16="http://schemas.microsoft.com/office/drawing/2014/main" id="{4D45568F-4222-4362-A926-0BC60E82D8DC}"/>
              </a:ext>
            </a:extLst>
          </p:cNvPr>
          <p:cNvSpPr/>
          <p:nvPr/>
        </p:nvSpPr>
        <p:spPr>
          <a:xfrm rot="5400000">
            <a:off x="8273560" y="4583857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2DA251-E42C-4977-B140-813518D44753}"/>
              </a:ext>
            </a:extLst>
          </p:cNvPr>
          <p:cNvSpPr/>
          <p:nvPr/>
        </p:nvSpPr>
        <p:spPr>
          <a:xfrm>
            <a:off x="8565730" y="4781165"/>
            <a:ext cx="999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外部设计</a:t>
            </a:r>
          </a:p>
        </p:txBody>
      </p:sp>
    </p:spTree>
    <p:extLst>
      <p:ext uri="{BB962C8B-B14F-4D97-AF65-F5344CB8AC3E}">
        <p14:creationId xmlns:p14="http://schemas.microsoft.com/office/powerpoint/2010/main" val="3957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4.1</a:t>
            </a:r>
            <a:r>
              <a:rPr lang="zh-CN" altLang="zh-CN" b="1" dirty="0"/>
              <a:t>概念结构设计</a:t>
            </a:r>
          </a:p>
        </p:txBody>
      </p:sp>
      <p:pic>
        <p:nvPicPr>
          <p:cNvPr id="15" name="图片 14" descr="Evaluation_Item">
            <a:extLst>
              <a:ext uri="{FF2B5EF4-FFF2-40B4-BE49-F238E27FC236}">
                <a16:creationId xmlns:a16="http://schemas.microsoft.com/office/drawing/2014/main" id="{A7EF3946-D15A-4AC6-8720-62FCC43EE2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945" y="1438011"/>
            <a:ext cx="5658783" cy="3030489"/>
          </a:xfrm>
          <a:prstGeom prst="rect">
            <a:avLst/>
          </a:prstGeom>
        </p:spPr>
      </p:pic>
      <p:pic>
        <p:nvPicPr>
          <p:cNvPr id="16" name="图片 15" descr="Scoring_Item">
            <a:extLst>
              <a:ext uri="{FF2B5EF4-FFF2-40B4-BE49-F238E27FC236}">
                <a16:creationId xmlns:a16="http://schemas.microsoft.com/office/drawing/2014/main" id="{E2ED69A4-E391-4969-97D8-BF00C88008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429877"/>
            <a:ext cx="5592634" cy="3066709"/>
          </a:xfrm>
          <a:prstGeom prst="rect">
            <a:avLst/>
          </a:prstGeom>
        </p:spPr>
      </p:pic>
      <p:pic>
        <p:nvPicPr>
          <p:cNvPr id="17" name="图片 16" descr="Role_Permission">
            <a:extLst>
              <a:ext uri="{FF2B5EF4-FFF2-40B4-BE49-F238E27FC236}">
                <a16:creationId xmlns:a16="http://schemas.microsoft.com/office/drawing/2014/main" id="{5597C3DF-5479-43F9-B613-10ADCD97A46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3365" y="4414825"/>
            <a:ext cx="5452945" cy="2270759"/>
          </a:xfrm>
          <a:prstGeom prst="rect">
            <a:avLst/>
          </a:prstGeom>
        </p:spPr>
      </p:pic>
      <p:pic>
        <p:nvPicPr>
          <p:cNvPr id="18" name="图片 17" descr="Evaluation_Table">
            <a:extLst>
              <a:ext uri="{FF2B5EF4-FFF2-40B4-BE49-F238E27FC236}">
                <a16:creationId xmlns:a16="http://schemas.microsoft.com/office/drawing/2014/main" id="{4105E6AC-10D5-4B53-8C8B-3480404A23D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35690" y="4261790"/>
            <a:ext cx="5452944" cy="251608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1834205-25C9-4894-9839-99B0972D72A9}"/>
              </a:ext>
            </a:extLst>
          </p:cNvPr>
          <p:cNvSpPr/>
          <p:nvPr/>
        </p:nvSpPr>
        <p:spPr>
          <a:xfrm>
            <a:off x="7329356" y="722507"/>
            <a:ext cx="4180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上图较大，以下几图为上图关键部分的切分，方便大家观看！</a:t>
            </a:r>
          </a:p>
        </p:txBody>
      </p:sp>
    </p:spTree>
    <p:extLst>
      <p:ext uri="{BB962C8B-B14F-4D97-AF65-F5344CB8AC3E}">
        <p14:creationId xmlns:p14="http://schemas.microsoft.com/office/powerpoint/2010/main" val="16089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4.2</a:t>
            </a:r>
            <a:r>
              <a:rPr lang="zh-CN" altLang="en-US" b="1" dirty="0"/>
              <a:t>逻辑结构设计</a:t>
            </a:r>
            <a:endParaRPr lang="zh-CN" altLang="zh-CN" b="1" dirty="0"/>
          </a:p>
        </p:txBody>
      </p:sp>
      <p:pic>
        <p:nvPicPr>
          <p:cNvPr id="3" name="图片 2" descr="表格&#10;&#10;中度可信度描述已自动生成">
            <a:extLst>
              <a:ext uri="{FF2B5EF4-FFF2-40B4-BE49-F238E27FC236}">
                <a16:creationId xmlns:a16="http://schemas.microsoft.com/office/drawing/2014/main" id="{EC529DFC-4A5E-4074-A20F-C22C8EADE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5" y="1438012"/>
            <a:ext cx="5157479" cy="2689911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6E73251C-2A06-43FD-8ECA-CCCF6547F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1438012"/>
            <a:ext cx="5021347" cy="2694656"/>
          </a:xfrm>
          <a:prstGeom prst="rect">
            <a:avLst/>
          </a:prstGeom>
        </p:spPr>
      </p:pic>
      <p:pic>
        <p:nvPicPr>
          <p:cNvPr id="7" name="图片 6" descr="日历&#10;&#10;描述已自动生成">
            <a:extLst>
              <a:ext uri="{FF2B5EF4-FFF2-40B4-BE49-F238E27FC236}">
                <a16:creationId xmlns:a16="http://schemas.microsoft.com/office/drawing/2014/main" id="{A2AA3E79-DD09-4CB9-BCF5-51E59D017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5" y="4127923"/>
            <a:ext cx="5157478" cy="2619131"/>
          </a:xfrm>
          <a:prstGeom prst="rect">
            <a:avLst/>
          </a:prstGeom>
        </p:spPr>
      </p:pic>
      <p:pic>
        <p:nvPicPr>
          <p:cNvPr id="9" name="图片 8" descr="表格, 日历&#10;&#10;中度可信度描述已自动生成">
            <a:extLst>
              <a:ext uri="{FF2B5EF4-FFF2-40B4-BE49-F238E27FC236}">
                <a16:creationId xmlns:a16="http://schemas.microsoft.com/office/drawing/2014/main" id="{5FF1D50D-68C8-4677-915D-457EBD655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4174030"/>
            <a:ext cx="5157477" cy="26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31887"/>
            <a:ext cx="12192000" cy="3645362"/>
          </a:xfrm>
          <a:prstGeom prst="rect">
            <a:avLst/>
          </a:pr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0459" y="4691734"/>
            <a:ext cx="3280528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本层主要负责数据库的结构映射，数据库增删改查等直接对数据库进行操作的行为。向提供接口的方式允许其他层间接地访问数据库。</a:t>
            </a:r>
          </a:p>
        </p:txBody>
      </p:sp>
      <p:sp>
        <p:nvSpPr>
          <p:cNvPr id="17" name="矩形 16"/>
          <p:cNvSpPr/>
          <p:nvPr/>
        </p:nvSpPr>
        <p:spPr>
          <a:xfrm>
            <a:off x="4364791" y="4691734"/>
            <a:ext cx="3261673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本层的分为前端与后端两个部分。前端负责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界面的显示与逻辑。后端负责接收前端请求并根据前端请求返回前端所需的数据。</a:t>
            </a:r>
          </a:p>
        </p:txBody>
      </p:sp>
      <p:sp>
        <p:nvSpPr>
          <p:cNvPr id="18" name="矩形 17"/>
          <p:cNvSpPr/>
          <p:nvPr/>
        </p:nvSpPr>
        <p:spPr>
          <a:xfrm>
            <a:off x="7626464" y="4691734"/>
            <a:ext cx="3425998" cy="167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本层负责绝大多数的业务逻辑。在接收到前端请求的时候，对请求进行处理。处理业务逻辑过程中，通过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层间接对数据库进行访问，并且通过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层将处理结果返回给前端，并在前端展示给用户。</a:t>
            </a:r>
          </a:p>
        </p:txBody>
      </p:sp>
      <p:sp>
        <p:nvSpPr>
          <p:cNvPr id="8" name="椭圆 7"/>
          <p:cNvSpPr/>
          <p:nvPr/>
        </p:nvSpPr>
        <p:spPr>
          <a:xfrm>
            <a:off x="1888192" y="2163803"/>
            <a:ext cx="1777096" cy="1727140"/>
          </a:xfrm>
          <a:prstGeom prst="ellipse">
            <a:avLst/>
          </a:prstGeom>
          <a:blipFill>
            <a:blip r:embed="rId3">
              <a:grayscl/>
            </a:blip>
            <a:stretch>
              <a:fillRect/>
            </a:stretch>
          </a:blipFill>
          <a:ln w="50800">
            <a:noFill/>
          </a:ln>
          <a:effectLst>
            <a:outerShdw blurRad="419100" dist="38100" dir="5220000" sx="107000" sy="107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087971" y="2163803"/>
            <a:ext cx="1694610" cy="1678424"/>
          </a:xfrm>
          <a:prstGeom prst="ellipse">
            <a:avLst/>
          </a:prstGeom>
          <a:blipFill>
            <a:blip r:embed="rId4">
              <a:grayscl/>
            </a:blip>
            <a:stretch>
              <a:fillRect/>
            </a:stretch>
          </a:blipFill>
          <a:ln w="50800">
            <a:noFill/>
          </a:ln>
          <a:effectLst>
            <a:outerShdw blurRad="419100" dist="38100" dir="5220000" sx="107000" sy="107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05264" y="2147153"/>
            <a:ext cx="1694611" cy="1678424"/>
          </a:xfrm>
          <a:prstGeom prst="ellipse">
            <a:avLst/>
          </a:prstGeom>
          <a:blipFill>
            <a:blip r:embed="rId5">
              <a:grayscl/>
            </a:blip>
            <a:stretch>
              <a:fillRect/>
            </a:stretch>
          </a:blipFill>
          <a:ln w="50800">
            <a:noFill/>
          </a:ln>
          <a:effectLst>
            <a:outerShdw blurRad="419100" dist="38100" dir="5220000" sx="107000" sy="107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5386" y="4011858"/>
            <a:ext cx="1501365" cy="55896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77800"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</a:t>
            </a:r>
          </a:p>
        </p:txBody>
      </p:sp>
      <p:sp>
        <p:nvSpPr>
          <p:cNvPr id="14" name="矩形 13"/>
          <p:cNvSpPr/>
          <p:nvPr/>
        </p:nvSpPr>
        <p:spPr>
          <a:xfrm>
            <a:off x="5213998" y="4011858"/>
            <a:ext cx="1501365" cy="55896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77800"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</a:t>
            </a:r>
          </a:p>
        </p:txBody>
      </p:sp>
      <p:sp>
        <p:nvSpPr>
          <p:cNvPr id="15" name="矩形 14"/>
          <p:cNvSpPr/>
          <p:nvPr/>
        </p:nvSpPr>
        <p:spPr>
          <a:xfrm>
            <a:off x="7854672" y="4011858"/>
            <a:ext cx="2523075" cy="55896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77800"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Controller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99FC1F-0FA7-43EF-A99F-18622839593B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BFE17F1-0484-4C24-A43E-CEEBC0DAC1F9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0DBC4D2-3CE9-4ED6-8571-1176B85BC9CB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2C853F08-5886-4604-B912-ECC964A9360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6C55CA62-57E3-4264-BE05-BE7F62DA1BF0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506B1B0-F15F-4CFA-B80D-F60E30D7E506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F289966D-E97E-42B1-8245-21ED94114D23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F96B1A03-F6E6-476F-A3BD-8C87B4FB535C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876898AE-48BD-4CCE-8CE8-F8115FB00D57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A7069B1-F86C-4385-B1F0-32B14E4C9620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DF5A6F-7855-4F55-A42C-63A78FBC3F17}"/>
              </a:ext>
            </a:extLst>
          </p:cNvPr>
          <p:cNvSpPr/>
          <p:nvPr/>
        </p:nvSpPr>
        <p:spPr>
          <a:xfrm>
            <a:off x="4740554" y="661340"/>
            <a:ext cx="22070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4.3</a:t>
            </a:r>
            <a:r>
              <a:rPr lang="zh-CN" altLang="en-US" b="1" dirty="0"/>
              <a:t>系统架构设计</a:t>
            </a:r>
            <a:endParaRPr lang="zh-CN" altLang="zh-CN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EDFF71-4B63-4367-A88C-FFBCF1ACCB53}"/>
              </a:ext>
            </a:extLst>
          </p:cNvPr>
          <p:cNvSpPr txBox="1"/>
          <p:nvPr/>
        </p:nvSpPr>
        <p:spPr>
          <a:xfrm>
            <a:off x="869605" y="1465102"/>
            <a:ext cx="10687657" cy="36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模式，本系统主要可分为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（模型），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（视图），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（控制器）三个层次。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2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3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30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31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6" grpId="0"/>
          <p:bldP spid="17" grpId="0"/>
          <p:bldP spid="18" grpId="0"/>
          <p:bldP spid="8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6" grpId="0"/>
          <p:bldP spid="17" grpId="0"/>
          <p:bldP spid="18" grpId="0"/>
          <p:bldP spid="8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3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8513" y="1436082"/>
            <a:ext cx="8824510" cy="815092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355600" dist="38100" dir="534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4.4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系统功能模块设计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1742047" y="2683166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33298" y="2683165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29458" y="2683165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6424" y="2677918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50885" y="3461945"/>
            <a:ext cx="2526513" cy="2052643"/>
            <a:chOff x="1647233" y="3999521"/>
            <a:chExt cx="1646428" cy="1891256"/>
          </a:xfrm>
        </p:grpSpPr>
        <p:sp>
          <p:nvSpPr>
            <p:cNvPr id="17" name="矩形 16"/>
            <p:cNvSpPr/>
            <p:nvPr/>
          </p:nvSpPr>
          <p:spPr>
            <a:xfrm>
              <a:off x="1647233" y="4286882"/>
              <a:ext cx="1646428" cy="1603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超级管理员模块由登陆、教师管理、密码重置组成。超级管理员模块主要负责危险数据的访问，如增加教师与密码重置。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865154" y="3999521"/>
              <a:ext cx="12105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超级管理员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77398" y="3461945"/>
            <a:ext cx="3315619" cy="2877551"/>
            <a:chOff x="1694936" y="3999521"/>
            <a:chExt cx="1646428" cy="6152165"/>
          </a:xfrm>
        </p:grpSpPr>
        <p:sp>
          <p:nvSpPr>
            <p:cNvPr id="27" name="矩形 26"/>
            <p:cNvSpPr/>
            <p:nvPr/>
          </p:nvSpPr>
          <p:spPr>
            <a:xfrm>
              <a:off x="1694936" y="4602153"/>
              <a:ext cx="1646428" cy="5549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教师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助教模块由学生管理，班级管理，助教管理，作业管理，评分管理，成绩管理等组成。学生管理允许对学生进行导入，以及信息的修改。班级管理、助教管理负责对班级进行创建、增加助教等。作业管理、评分管理、成绩管理可以新建发布作业，对评审表进行评分，对个人成绩、团队成绩进行管理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926869" y="3999521"/>
              <a:ext cx="10871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教师</a:t>
              </a:r>
              <a:r>
                <a:rPr lang="en-US" altLang="zh-CN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助教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497080" y="3461945"/>
            <a:ext cx="2750748" cy="1740760"/>
            <a:chOff x="1647233" y="3999521"/>
            <a:chExt cx="1646428" cy="1635743"/>
          </a:xfrm>
        </p:grpSpPr>
        <p:sp>
          <p:nvSpPr>
            <p:cNvPr id="30" name="矩形 29"/>
            <p:cNvSpPr/>
            <p:nvPr/>
          </p:nvSpPr>
          <p:spPr>
            <a:xfrm>
              <a:off x="1647233" y="4286882"/>
              <a:ext cx="1646428" cy="1348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普通组员模块主要功能是查看成绩，如个人成绩，团队成绩。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718479" y="3999521"/>
              <a:ext cx="15039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  <a:r>
                <a:rPr lang="en-US" altLang="zh-CN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普通组员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102403" y="3461945"/>
            <a:ext cx="2201272" cy="1958909"/>
            <a:chOff x="1647233" y="3999521"/>
            <a:chExt cx="1646428" cy="1958909"/>
          </a:xfrm>
        </p:grpSpPr>
        <p:sp>
          <p:nvSpPr>
            <p:cNvPr id="33" name="矩形 32"/>
            <p:cNvSpPr/>
            <p:nvPr/>
          </p:nvSpPr>
          <p:spPr>
            <a:xfrm>
              <a:off x="1647233" y="4286882"/>
              <a:ext cx="1646428" cy="1671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组长模块由团队管理，组员管理，绩效管理，评审表新建、评审表打分组成。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923664" y="3999521"/>
              <a:ext cx="1093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  <a:r>
                <a:rPr lang="en-US" altLang="zh-CN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sz="16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组长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0A2B35D0-AA8F-4C63-BB50-921F8F2FE087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905A8DB-4C6C-444D-896F-395D0F8DF6FB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A3793A7-DEDB-4DD0-9275-327D4B5C904A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FB6C3EF4-E537-4145-9A0D-EB2A05B310BF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1F9B579E-0569-4E9C-A56D-1F129A428596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B44CA8F-7F84-4E79-A454-DB87BB16BFA1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4237AB9E-764E-426E-BA0D-AACF7D9A1D6C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AC4C93D4-9FF6-432C-9337-578D70E0A3A0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3648CE05-1236-4716-ADCB-B8D294261028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B99DA73-31AD-44C2-A9EE-114252A3E0A8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22070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4.5</a:t>
            </a:r>
            <a:r>
              <a:rPr lang="zh-CN" altLang="en-US" b="1" dirty="0"/>
              <a:t>功能模块层次图</a:t>
            </a:r>
            <a:endParaRPr lang="zh-CN" altLang="zh-CN" b="1" dirty="0"/>
          </a:p>
        </p:txBody>
      </p:sp>
      <p:pic>
        <p:nvPicPr>
          <p:cNvPr id="19" name="图片 18" descr="功能层次图">
            <a:extLst>
              <a:ext uri="{FF2B5EF4-FFF2-40B4-BE49-F238E27FC236}">
                <a16:creationId xmlns:a16="http://schemas.microsoft.com/office/drawing/2014/main" id="{48E29AA5-DD55-4A90-8E52-6754C8C54E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5603" y="1385848"/>
            <a:ext cx="10320792" cy="5263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365" y="3084328"/>
            <a:ext cx="27210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</a:t>
            </a:r>
          </a:p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FIVE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4B33B-9264-4D38-A234-4276E2DED628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外部设计</a:t>
            </a:r>
          </a:p>
        </p:txBody>
      </p:sp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75348F26-61E9-4DDF-930F-E5E29E34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30" y="791852"/>
            <a:ext cx="5668632" cy="5668632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65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6614" y="2955428"/>
            <a:ext cx="2668786" cy="3139563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99287" y="930150"/>
            <a:ext cx="9464970" cy="1344318"/>
            <a:chOff x="1460834" y="1489317"/>
            <a:chExt cx="9086239" cy="878667"/>
          </a:xfrm>
        </p:grpSpPr>
        <p:sp>
          <p:nvSpPr>
            <p:cNvPr id="4" name="矩形 3"/>
            <p:cNvSpPr/>
            <p:nvPr/>
          </p:nvSpPr>
          <p:spPr>
            <a:xfrm>
              <a:off x="1492555" y="1909112"/>
              <a:ext cx="9054518" cy="4588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、数据库表表名命名规则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				2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、数据库表列名命名规则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使用下划线来分割所表示的多层限制含义。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			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使用下划线来分割所表示的多层限制含义。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60834" y="1489317"/>
              <a:ext cx="800219" cy="583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约定</a:t>
              </a:r>
              <a:endParaRPr lang="en-US" altLang="zh-CN" sz="2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727700" y="3191115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165100" dist="635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8947" y="4622922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165100" dist="635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50292" y="3059472"/>
            <a:ext cx="3201854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标识符和状态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数据库名称定为：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PingLeMeDB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，操作系统建立用户：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admin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，密码由配置管理员管理。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550292" y="4567673"/>
            <a:ext cx="3190608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使用它的程序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评了么系统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180"/>
          <a:stretch>
            <a:fillRect/>
          </a:stretch>
        </p:blipFill>
        <p:spPr>
          <a:xfrm>
            <a:off x="1960605" y="2573910"/>
            <a:ext cx="2814827" cy="3226438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A4F7E007-F54D-4FEE-A150-DB69157C08AC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外部设计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310761E-B212-4FCF-BAA3-CE9822CB75DC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0747C61-6CBA-4432-B25E-FC5E35F7FCF0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EFCB7FE-514C-477C-9BD1-B1225E1264BA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3742B03E-9C6B-48ED-877D-E6D980A7FB6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0EF2119B-EC5B-45BB-A9F5-60BE59F34EC8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6A614C8-8176-489F-A6BA-2F286097F672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AD34FF8F-BA01-4E9D-94CB-6113ACD59A10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5FF2414A-9AAF-4A91-8A5D-508B04D6C426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054211F8-15B5-410F-80F1-C0B3814BD6FE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4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8600" y="3313167"/>
            <a:ext cx="7131908" cy="3106683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94053" y="1707241"/>
            <a:ext cx="3708462" cy="4419601"/>
            <a:chOff x="1894053" y="1821541"/>
            <a:chExt cx="3708462" cy="4419601"/>
          </a:xfrm>
        </p:grpSpPr>
        <p:sp>
          <p:nvSpPr>
            <p:cNvPr id="7" name="矩形 6"/>
            <p:cNvSpPr/>
            <p:nvPr/>
          </p:nvSpPr>
          <p:spPr>
            <a:xfrm>
              <a:off x="1894053" y="1821541"/>
              <a:ext cx="3708462" cy="4419601"/>
            </a:xfrm>
            <a:prstGeom prst="rect">
              <a:avLst/>
            </a:prstGeom>
            <a:solidFill>
              <a:srgbClr val="6A6A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Broadway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4444" y="2984434"/>
              <a:ext cx="2917372" cy="3106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数据库表列属性的设计规则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数据库表的列需要定义以下属性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）：不允许为空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）：不允许为空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Comment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）：允许为空。如果列有定义规则，应该在此说明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定义域（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Domain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）：允许为空。如果该列具有领域特征，应该定义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Type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）：不允许为空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Length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）：不允许为空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精确度（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Precision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）：允许为空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782040" y="2104571"/>
            <a:ext cx="1932487" cy="61553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约定</a:t>
            </a:r>
          </a:p>
        </p:txBody>
      </p:sp>
      <p:sp>
        <p:nvSpPr>
          <p:cNvPr id="9" name="矩形 8"/>
          <p:cNvSpPr/>
          <p:nvPr/>
        </p:nvSpPr>
        <p:spPr>
          <a:xfrm>
            <a:off x="6289746" y="3642470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2921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9746" y="4943940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2921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9745" y="2340999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2921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8914" y="2207501"/>
            <a:ext cx="2768642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主键外键索引建议命名规则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主键命名以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_PK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结尾，外键命名以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_FK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结尾，索引命名以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_IDX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结尾。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098914" y="3518126"/>
            <a:ext cx="3939789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视图命名规则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视图命名均使用大写字母，总长度不可超过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位。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视图的命名规则：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VW_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表分类码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视图名。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视图的命名规则同表名命名规则。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098914" y="4866508"/>
            <a:ext cx="4012356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存储过程命名规则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存储过程命名总长度不可超过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位。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存储过程命名规则：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P_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系统标识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存储过程标识。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53C5D2-3C40-4878-A098-03EAA6DA1DB8}"/>
              </a:ext>
            </a:extLst>
          </p:cNvPr>
          <p:cNvSpPr/>
          <p:nvPr/>
        </p:nvSpPr>
        <p:spPr>
          <a:xfrm>
            <a:off x="957294" y="3865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外部设计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B772C65-3A99-4653-9F93-152EDDD9520D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A01B63-D70C-4A28-8EFF-6A821A4B3A9B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E854CF8-0D29-4CC0-8228-CAE223497ADB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9B124194-7A97-437B-84E3-7A02934E6924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1567CFC6-8D16-4CD0-B880-6BEE6164D8CB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830A1A6-AF50-48A3-B069-7ED6A7ABA384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17968558-9BBF-4CEF-975E-9CD9FFE0858E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21E3B6FE-06F5-4207-B7F9-C072B3CE21A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CA7CA713-12EE-4E55-A21F-1AEF27618C78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8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 animBg="1"/>
          <p:bldP spid="9" grpId="0" animBg="1"/>
          <p:bldP spid="15" grpId="0" animBg="1"/>
          <p:bldP spid="18" grpId="0" animBg="1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 animBg="1"/>
          <p:bldP spid="9" grpId="0" animBg="1"/>
          <p:bldP spid="15" grpId="0" animBg="1"/>
          <p:bldP spid="18" grpId="0" animBg="1"/>
          <p:bldP spid="20" grpId="0"/>
          <p:bldP spid="21" grpId="0"/>
          <p:bldP spid="22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365" y="3084328"/>
            <a:ext cx="27210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</a:t>
            </a:r>
          </a:p>
          <a:p>
            <a:pPr eaLnBrk="1" hangingPunct="1"/>
            <a:r>
              <a:rPr lang="en-US" altLang="zh-CN" sz="600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SIX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4B33B-9264-4D38-A234-4276E2DED628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反馈、计划与分工</a:t>
            </a:r>
            <a:endParaRPr lang="zh-CN" altLang="en-US" sz="3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 descr="地上的轮子&#10;&#10;中度可信度描述已自动生成">
            <a:extLst>
              <a:ext uri="{FF2B5EF4-FFF2-40B4-BE49-F238E27FC236}">
                <a16:creationId xmlns:a16="http://schemas.microsoft.com/office/drawing/2014/main" id="{832DD327-BC0E-4C86-A27F-7EF226ADC4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14" y="792691"/>
            <a:ext cx="3935260" cy="53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8EB45DB-82C2-4C30-B938-327987D0C248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32244F-7241-4A7F-A850-EB962DDA8DD3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AC0CEB-3CAC-46E0-9D80-82ED32681FF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B3518F2-CDCF-4B1C-AB47-DF9350968D7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47C69F70-CA62-4C01-B445-167EC330691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C068C3D-1FAD-4081-976B-CE03A263A53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342FF6BC-D7F2-447C-AA80-9C22914361C4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85CAC413-C55A-4913-AD29-363F66B8379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985D749-4CD5-4C00-83AF-745ED9B4E48D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B4DD68B-7F05-4381-AB37-3C0FB98A35A5}"/>
              </a:ext>
            </a:extLst>
          </p:cNvPr>
          <p:cNvSpPr/>
          <p:nvPr/>
        </p:nvSpPr>
        <p:spPr>
          <a:xfrm>
            <a:off x="957294" y="376831"/>
            <a:ext cx="26468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4600FA-201C-468F-AED4-9A39648559D1}"/>
              </a:ext>
            </a:extLst>
          </p:cNvPr>
          <p:cNvSpPr/>
          <p:nvPr/>
        </p:nvSpPr>
        <p:spPr>
          <a:xfrm>
            <a:off x="4672752" y="722506"/>
            <a:ext cx="2846495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6.1</a:t>
            </a:r>
            <a:r>
              <a:rPr lang="zh-CN" altLang="en-US" b="1" dirty="0"/>
              <a:t>存在的问题及建议反馈</a:t>
            </a:r>
            <a:endParaRPr lang="zh-CN" altLang="zh-CN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2F980D-D13A-4247-8BEE-9A7143BD90E6}"/>
              </a:ext>
            </a:extLst>
          </p:cNvPr>
          <p:cNvSpPr/>
          <p:nvPr/>
        </p:nvSpPr>
        <p:spPr>
          <a:xfrm>
            <a:off x="1030940" y="1608566"/>
            <a:ext cx="3201854" cy="32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Q1: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个人单次作业成绩在总分中的占比是否能够体现？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A1: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在第一版原型中确实无法体现，原型展示结束（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4.13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）后就开始了对原型的改进，在新版原型中的组员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成绩列表中不光可以显示每次作业的成绩，还可以显示该次作业在总分中的占比。包括在之后的实现中也会在相应页面显示分数和占比。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223E113F-83F3-4895-A468-B73950D27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31" y="1608566"/>
            <a:ext cx="5652272" cy="41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>
            <a:extLst>
              <a:ext uri="{FF2B5EF4-FFF2-40B4-BE49-F238E27FC236}">
                <a16:creationId xmlns:a16="http://schemas.microsoft.com/office/drawing/2014/main" id="{BEADA388-BAF3-418A-B0F3-6B69B3A767EE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1031875"/>
            <a:ext cx="2452687" cy="5156200"/>
            <a:chOff x="5258251" y="1050900"/>
            <a:chExt cx="2452034" cy="51569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4FB08DF-26F6-488D-9128-9A0C75A32A43}"/>
                </a:ext>
              </a:extLst>
            </p:cNvPr>
            <p:cNvSpPr txBox="1"/>
            <p:nvPr/>
          </p:nvSpPr>
          <p:spPr>
            <a:xfrm>
              <a:off x="7038951" y="1050900"/>
              <a:ext cx="671334" cy="5156930"/>
            </a:xfrm>
            <a:custGeom>
              <a:avLst/>
              <a:gdLst>
                <a:gd name="connsiteX0" fmla="*/ 0 w 671085"/>
                <a:gd name="connsiteY0" fmla="*/ 0 h 5156930"/>
                <a:gd name="connsiteX1" fmla="*/ 671085 w 671085"/>
                <a:gd name="connsiteY1" fmla="*/ 0 h 5156930"/>
                <a:gd name="connsiteX2" fmla="*/ 671085 w 671085"/>
                <a:gd name="connsiteY2" fmla="*/ 5156930 h 5156930"/>
                <a:gd name="connsiteX3" fmla="*/ 0 w 671085"/>
                <a:gd name="connsiteY3" fmla="*/ 5156930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085" h="5156930">
                  <a:moveTo>
                    <a:pt x="0" y="0"/>
                  </a:moveTo>
                  <a:lnTo>
                    <a:pt x="671085" y="0"/>
                  </a:lnTo>
                  <a:lnTo>
                    <a:pt x="671085" y="5156930"/>
                  </a:lnTo>
                  <a:lnTo>
                    <a:pt x="0" y="51569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ECD4BAC-6E4C-4F62-BDB3-44057F6C3470}"/>
                </a:ext>
              </a:extLst>
            </p:cNvPr>
            <p:cNvSpPr txBox="1"/>
            <p:nvPr/>
          </p:nvSpPr>
          <p:spPr>
            <a:xfrm>
              <a:off x="5258251" y="1050900"/>
              <a:ext cx="1780701" cy="5156930"/>
            </a:xfrm>
            <a:custGeom>
              <a:avLst/>
              <a:gdLst>
                <a:gd name="connsiteX0" fmla="*/ 685004 w 1780950"/>
                <a:gd name="connsiteY0" fmla="*/ 0 h 5156930"/>
                <a:gd name="connsiteX1" fmla="*/ 1780950 w 1780950"/>
                <a:gd name="connsiteY1" fmla="*/ 0 h 5156930"/>
                <a:gd name="connsiteX2" fmla="*/ 1780950 w 1780950"/>
                <a:gd name="connsiteY2" fmla="*/ 5156930 h 5156930"/>
                <a:gd name="connsiteX3" fmla="*/ 1275818 w 1780950"/>
                <a:gd name="connsiteY3" fmla="*/ 5156930 h 5156930"/>
                <a:gd name="connsiteX4" fmla="*/ 1275818 w 1780950"/>
                <a:gd name="connsiteY4" fmla="*/ 916932 h 5156930"/>
                <a:gd name="connsiteX5" fmla="*/ 0 w 1780950"/>
                <a:gd name="connsiteY5" fmla="*/ 916932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0950" h="5156930">
                  <a:moveTo>
                    <a:pt x="685004" y="0"/>
                  </a:moveTo>
                  <a:lnTo>
                    <a:pt x="1780950" y="0"/>
                  </a:lnTo>
                  <a:lnTo>
                    <a:pt x="1780950" y="5156930"/>
                  </a:lnTo>
                  <a:lnTo>
                    <a:pt x="1275818" y="5156930"/>
                  </a:lnTo>
                  <a:lnTo>
                    <a:pt x="1275818" y="916932"/>
                  </a:lnTo>
                  <a:lnTo>
                    <a:pt x="0" y="9169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</p:grpSp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436" y="2698467"/>
            <a:ext cx="277021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     ONE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989916-206F-44C1-BB0D-C9B2606431D8}"/>
              </a:ext>
            </a:extLst>
          </p:cNvPr>
          <p:cNvSpPr/>
          <p:nvPr/>
        </p:nvSpPr>
        <p:spPr>
          <a:xfrm>
            <a:off x="6677214" y="5625720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41363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8EB45DB-82C2-4C30-B938-327987D0C248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32244F-7241-4A7F-A850-EB962DDA8DD3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AC0CEB-3CAC-46E0-9D80-82ED32681FF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B3518F2-CDCF-4B1C-AB47-DF9350968D7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47C69F70-CA62-4C01-B445-167EC330691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C068C3D-1FAD-4081-976B-CE03A263A53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342FF6BC-D7F2-447C-AA80-9C22914361C4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85CAC413-C55A-4913-AD29-363F66B8379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985D749-4CD5-4C00-83AF-745ED9B4E48D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B4DD68B-7F05-4381-AB37-3C0FB98A35A5}"/>
              </a:ext>
            </a:extLst>
          </p:cNvPr>
          <p:cNvSpPr/>
          <p:nvPr/>
        </p:nvSpPr>
        <p:spPr>
          <a:xfrm>
            <a:off x="957294" y="376831"/>
            <a:ext cx="26468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4600FA-201C-468F-AED4-9A39648559D1}"/>
              </a:ext>
            </a:extLst>
          </p:cNvPr>
          <p:cNvSpPr/>
          <p:nvPr/>
        </p:nvSpPr>
        <p:spPr>
          <a:xfrm>
            <a:off x="4672752" y="722506"/>
            <a:ext cx="2846495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6.1</a:t>
            </a:r>
            <a:r>
              <a:rPr lang="zh-CN" altLang="en-US" b="1" dirty="0"/>
              <a:t>存在的问题及建议反馈</a:t>
            </a:r>
            <a:endParaRPr lang="zh-CN" altLang="zh-CN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2F980D-D13A-4247-8BEE-9A7143BD90E6}"/>
              </a:ext>
            </a:extLst>
          </p:cNvPr>
          <p:cNvSpPr/>
          <p:nvPr/>
        </p:nvSpPr>
        <p:spPr>
          <a:xfrm>
            <a:off x="1030940" y="1608566"/>
            <a:ext cx="3201854" cy="3933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Q2: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团队作业中成员的绩效如何体现？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A2: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原来的想法是助教在进行批改团队作业的同时录入团队成员的绩效，后来经过商讨，在组长界面中增加了添加绩效表的功能按钮，可以让组长设置各次团队作业组员的绩效占比（总值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，每人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1-100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，如组长设置甲某绩效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，则甲某本次绩效占比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80%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），在团队作业评分结束后，系统会自动获取绩效占比，并计算每位同学的作业得分。</a:t>
            </a: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134CC834-610A-4C17-B5E4-4CDA45F83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04" y="1608566"/>
            <a:ext cx="6681912" cy="39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8EB45DB-82C2-4C30-B938-327987D0C248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32244F-7241-4A7F-A850-EB962DDA8DD3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6AC0CEB-3CAC-46E0-9D80-82ED32681FF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FB3518F2-CDCF-4B1C-AB47-DF9350968D71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47C69F70-CA62-4C01-B445-167EC330691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C068C3D-1FAD-4081-976B-CE03A263A53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342FF6BC-D7F2-447C-AA80-9C22914361C4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85CAC413-C55A-4913-AD29-363F66B8379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E985D749-4CD5-4C00-83AF-745ED9B4E48D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B4DD68B-7F05-4381-AB37-3C0FB98A35A5}"/>
              </a:ext>
            </a:extLst>
          </p:cNvPr>
          <p:cNvSpPr/>
          <p:nvPr/>
        </p:nvSpPr>
        <p:spPr>
          <a:xfrm>
            <a:off x="957294" y="376831"/>
            <a:ext cx="26468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4600FA-201C-468F-AED4-9A39648559D1}"/>
              </a:ext>
            </a:extLst>
          </p:cNvPr>
          <p:cNvSpPr/>
          <p:nvPr/>
        </p:nvSpPr>
        <p:spPr>
          <a:xfrm>
            <a:off x="4672752" y="722506"/>
            <a:ext cx="2846495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6.1</a:t>
            </a:r>
            <a:r>
              <a:rPr lang="zh-CN" altLang="en-US" b="1" dirty="0"/>
              <a:t>存在的问题及建议反馈</a:t>
            </a:r>
            <a:endParaRPr lang="zh-CN" altLang="zh-CN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2F980D-D13A-4247-8BEE-9A7143BD90E6}"/>
              </a:ext>
            </a:extLst>
          </p:cNvPr>
          <p:cNvSpPr/>
          <p:nvPr/>
        </p:nvSpPr>
        <p:spPr>
          <a:xfrm>
            <a:off x="1030940" y="1608566"/>
            <a:ext cx="3201854" cy="32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Q3: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团队作业的答辩部分分为老师、助教和学生，这三部分得分按一定公式计算得到团队答辩分数，是否可以实现？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可以，我们的系统划分了老师、助教和学生，其中组长、助教、老师都可以评审团队并提交评审表，系统获取角色身份和评审分计算出团队作业的答辩分数。</a:t>
            </a: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DEC66E5F-6BA8-4469-A34B-94A3E374B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56" y="1608567"/>
            <a:ext cx="5973463" cy="47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F4600FA-201C-468F-AED4-9A39648559D1}"/>
              </a:ext>
            </a:extLst>
          </p:cNvPr>
          <p:cNvSpPr/>
          <p:nvPr/>
        </p:nvSpPr>
        <p:spPr>
          <a:xfrm>
            <a:off x="4740554" y="661340"/>
            <a:ext cx="2772354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6.2</a:t>
            </a:r>
            <a:r>
              <a:rPr lang="zh-CN" altLang="en-US" b="1" dirty="0"/>
              <a:t>人员分工及工作流程</a:t>
            </a:r>
            <a:endParaRPr lang="zh-CN" altLang="zh-CN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6477661-E6B1-4B0D-9C37-39A607A78611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161E05E-3D11-489D-8B18-91D59C7DFFD9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12310735-6ED8-4750-8E75-7292763AB151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8E222B60-C254-425F-A614-2ABB61A40C40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BEF3B655-6F06-48FE-8ED5-9398D23D686D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04E6386-5AF8-4293-9620-1F577B459490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80FC5807-C2DA-445C-A572-922D8B44B7E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9D961A8E-EA80-4D43-BED0-CE8B8D310981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8">
                <a:extLst>
                  <a:ext uri="{FF2B5EF4-FFF2-40B4-BE49-F238E27FC236}">
                    <a16:creationId xmlns:a16="http://schemas.microsoft.com/office/drawing/2014/main" id="{9C547812-CF67-4E0A-AC59-E7911118F463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3AA6B861-DE4F-4FF9-A616-B79DA95D635F}"/>
              </a:ext>
            </a:extLst>
          </p:cNvPr>
          <p:cNvSpPr/>
          <p:nvPr/>
        </p:nvSpPr>
        <p:spPr>
          <a:xfrm>
            <a:off x="957296" y="376831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885D8545-6AA3-4DF7-BED9-25F67155C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3" y="1438011"/>
            <a:ext cx="5038725" cy="4238625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78E6BA-E849-4582-A03C-A23B3795C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5882"/>
              </p:ext>
            </p:extLst>
          </p:nvPr>
        </p:nvGraphicFramePr>
        <p:xfrm>
          <a:off x="5287793" y="1605976"/>
          <a:ext cx="6571126" cy="3902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669">
                  <a:extLst>
                    <a:ext uri="{9D8B030D-6E8A-4147-A177-3AD203B41FA5}">
                      <a16:colId xmlns:a16="http://schemas.microsoft.com/office/drawing/2014/main" val="3454428882"/>
                    </a:ext>
                  </a:extLst>
                </a:gridCol>
                <a:gridCol w="3964023">
                  <a:extLst>
                    <a:ext uri="{9D8B030D-6E8A-4147-A177-3AD203B41FA5}">
                      <a16:colId xmlns:a16="http://schemas.microsoft.com/office/drawing/2014/main" val="2808679960"/>
                    </a:ext>
                  </a:extLst>
                </a:gridCol>
                <a:gridCol w="1489434">
                  <a:extLst>
                    <a:ext uri="{9D8B030D-6E8A-4147-A177-3AD203B41FA5}">
                      <a16:colId xmlns:a16="http://schemas.microsoft.com/office/drawing/2014/main" val="348717263"/>
                    </a:ext>
                  </a:extLst>
                </a:gridCol>
              </a:tblGrid>
              <a:tr h="382729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分工安排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贡献度比例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537057"/>
                  </a:ext>
                </a:extLst>
              </a:tr>
              <a:tr h="3921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郑麟轩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系统结构说明书，权限设计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877619"/>
                  </a:ext>
                </a:extLst>
              </a:tr>
              <a:tr h="3921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毛依婷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审核原型，报告、博客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528552"/>
                  </a:ext>
                </a:extLst>
              </a:tr>
              <a:tr h="3921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吴涵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数据库说明书、开发计划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155751"/>
                  </a:ext>
                </a:extLst>
              </a:tr>
              <a:tr h="382727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张孝勇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数据库结构表、</a:t>
                      </a:r>
                      <a:r>
                        <a:rPr lang="en-US" sz="1050" kern="100">
                          <a:effectLst/>
                        </a:rPr>
                        <a:t>ER</a:t>
                      </a:r>
                      <a:r>
                        <a:rPr lang="zh-CN" sz="1050" kern="100">
                          <a:effectLst/>
                        </a:rPr>
                        <a:t>图、功能模块层次图、泳道图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730208"/>
                  </a:ext>
                </a:extLst>
              </a:tr>
              <a:tr h="3921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陈修庆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原型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0484"/>
                  </a:ext>
                </a:extLst>
              </a:tr>
              <a:tr h="3921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郑嘉晖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评审表，权限文档，接口文档，</a:t>
                      </a:r>
                      <a:r>
                        <a:rPr lang="en-US" sz="1050" kern="100">
                          <a:effectLst/>
                        </a:rPr>
                        <a:t>ER</a:t>
                      </a:r>
                      <a:r>
                        <a:rPr lang="zh-CN" sz="1050" kern="100">
                          <a:effectLst/>
                        </a:rPr>
                        <a:t>图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184131"/>
                  </a:ext>
                </a:extLst>
              </a:tr>
              <a:tr h="3921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洪世灿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接口设计，数据流图，</a:t>
                      </a:r>
                      <a:r>
                        <a:rPr lang="en-US" sz="1050" kern="100" dirty="0">
                          <a:effectLst/>
                        </a:rPr>
                        <a:t>ppt 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38443"/>
                  </a:ext>
                </a:extLst>
              </a:tr>
              <a:tr h="3921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丁宇凡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原型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6248523"/>
                  </a:ext>
                </a:extLst>
              </a:tr>
              <a:tr h="3921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廖其昌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22171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FA22CC6F-BFF7-4108-B4BF-18E4A6145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5" y="1704711"/>
            <a:ext cx="400050" cy="3971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ED9762-513F-427F-9FEC-BA90F3ADE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05" y="1207813"/>
            <a:ext cx="4000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86752D3-D6A6-4942-A7FC-683FF752B62F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6.3</a:t>
            </a:r>
            <a:r>
              <a:rPr lang="zh-CN" altLang="en-US" b="1" dirty="0"/>
              <a:t>开发计划</a:t>
            </a:r>
            <a:endParaRPr lang="zh-CN" altLang="zh-CN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7EA9F87-9A84-47AA-8671-DC1D2D01ADBD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8DE4CC3-E515-4843-B012-11B5C646FD97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502571-42A8-4DA6-9502-719C1836D53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B8C240D6-76C8-4B79-A064-0D9D0F18E35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0AEA5006-2A18-4B66-AF28-ACFBA6A271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9E14FC6-CD31-41A8-A503-6F87AAC52451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D96EA351-43CA-43C8-9B02-8C52885AEFF9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0009964F-F028-4AE7-9C8D-79C0A6D84931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CE701D04-95DC-4734-8451-CFB5F373E2F4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0CCD7072-1325-4FAD-AAA7-00158D81139A}"/>
              </a:ext>
            </a:extLst>
          </p:cNvPr>
          <p:cNvSpPr/>
          <p:nvPr/>
        </p:nvSpPr>
        <p:spPr>
          <a:xfrm>
            <a:off x="957294" y="376831"/>
            <a:ext cx="26468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反馈、计划与分工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C8D1626-5CD4-434B-955F-922A20543A99}"/>
              </a:ext>
            </a:extLst>
          </p:cNvPr>
          <p:cNvSpPr txBox="1"/>
          <p:nvPr/>
        </p:nvSpPr>
        <p:spPr>
          <a:xfrm>
            <a:off x="869605" y="1438012"/>
            <a:ext cx="609442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第一周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各成员熟悉技术并尝试开发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第二周到第三周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前后端并行开发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第四周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前后端合并并测试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第五周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发布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版本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第六周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测试和优化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第七周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发布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4482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5B6C029F-8549-426E-92CE-5A161F885E0B}"/>
              </a:ext>
            </a:extLst>
          </p:cNvPr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F4057E-E579-432B-B9B9-46A415903467}"/>
              </a:ext>
            </a:extLst>
          </p:cNvPr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9971C4C-0CD7-4DE2-BCD2-53C2A112EDB7}"/>
              </a:ext>
            </a:extLst>
          </p:cNvPr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F58269-2E40-455C-B73E-DBBB7CEFB28A}"/>
              </a:ext>
            </a:extLst>
          </p:cNvPr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55B7EE6-A342-4CE3-B9E1-5AFD555E8F66}"/>
              </a:ext>
            </a:extLst>
          </p:cNvPr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BA115E6-CD54-42A0-A563-EAAC0FB4CF63}"/>
              </a:ext>
            </a:extLst>
          </p:cNvPr>
          <p:cNvSpPr/>
          <p:nvPr/>
        </p:nvSpPr>
        <p:spPr>
          <a:xfrm>
            <a:off x="9899650" y="504825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38ACFE-12FC-4A06-A230-61EDAC0C87C5}"/>
              </a:ext>
            </a:extLst>
          </p:cNvPr>
          <p:cNvSpPr/>
          <p:nvPr/>
        </p:nvSpPr>
        <p:spPr>
          <a:xfrm>
            <a:off x="9686925" y="5324475"/>
            <a:ext cx="296863" cy="2952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0C458E2-4817-4739-8864-678690FAC96D}"/>
              </a:ext>
            </a:extLst>
          </p:cNvPr>
          <p:cNvSpPr/>
          <p:nvPr/>
        </p:nvSpPr>
        <p:spPr>
          <a:xfrm>
            <a:off x="9539288" y="5697538"/>
            <a:ext cx="165100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0D5B64AD-7D83-4518-8C8C-8EEDC048A756}"/>
              </a:ext>
            </a:extLst>
          </p:cNvPr>
          <p:cNvSpPr/>
          <p:nvPr/>
        </p:nvSpPr>
        <p:spPr>
          <a:xfrm rot="5400000">
            <a:off x="4917962" y="943831"/>
            <a:ext cx="2234461" cy="192626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23AB3A74-3875-4037-B9C1-AA043D09A621}"/>
              </a:ext>
            </a:extLst>
          </p:cNvPr>
          <p:cNvSpPr/>
          <p:nvPr/>
        </p:nvSpPr>
        <p:spPr>
          <a:xfrm rot="5400000">
            <a:off x="4875582" y="825204"/>
            <a:ext cx="2194773" cy="189204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3E47F2-D9CA-422E-9EB8-E899180C5031}"/>
              </a:ext>
            </a:extLst>
          </p:cNvPr>
          <p:cNvSpPr txBox="1"/>
          <p:nvPr/>
        </p:nvSpPr>
        <p:spPr>
          <a:xfrm>
            <a:off x="5001819" y="1263395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207E9B8-065B-4006-982D-44EB4CE487FF}"/>
              </a:ext>
            </a:extLst>
          </p:cNvPr>
          <p:cNvSpPr txBox="1"/>
          <p:nvPr/>
        </p:nvSpPr>
        <p:spPr>
          <a:xfrm>
            <a:off x="2926094" y="3203273"/>
            <a:ext cx="6401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cs typeface="+mn-ea"/>
                <a:sym typeface="+mn-lt"/>
              </a:rPr>
              <a:t>感谢观看</a:t>
            </a:r>
            <a:r>
              <a:rPr lang="en-US" altLang="zh-CN" sz="4800" dirty="0">
                <a:solidFill>
                  <a:schemeClr val="bg2">
                    <a:lumMod val="25000"/>
                  </a:schemeClr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cs typeface="+mn-ea"/>
                <a:sym typeface="+mn-lt"/>
              </a:rPr>
              <a:t>  THANKS</a:t>
            </a:r>
            <a:endParaRPr lang="zh-CN" altLang="en-US" sz="4800" dirty="0">
              <a:solidFill>
                <a:schemeClr val="bg2">
                  <a:lumMod val="25000"/>
                </a:schemeClr>
              </a:solidFill>
              <a:latin typeface="迷你简菱心" panose="02010609000101010101" pitchFamily="49" charset="-122"/>
              <a:ea typeface="迷你简菱心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DF6DBE-0380-48D9-898F-39572F17B03A}"/>
              </a:ext>
            </a:extLst>
          </p:cNvPr>
          <p:cNvSpPr txBox="1"/>
          <p:nvPr/>
        </p:nvSpPr>
        <p:spPr>
          <a:xfrm>
            <a:off x="2173213" y="4094494"/>
            <a:ext cx="7872875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67" dirty="0">
                <a:solidFill>
                  <a:schemeClr val="accent4"/>
                </a:solidFill>
                <a:ea typeface="微软雅黑 Light" panose="020B0502040204020203" pitchFamily="34" charset="-122"/>
              </a:rPr>
              <a:t>Thanks for watching THANKS</a:t>
            </a:r>
            <a:endParaRPr lang="zh-CN" altLang="en-US" sz="1867" dirty="0">
              <a:solidFill>
                <a:schemeClr val="accent4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9FB055-30F1-45D8-9EE8-C3E19FAE4E2C}"/>
              </a:ext>
            </a:extLst>
          </p:cNvPr>
          <p:cNvSpPr/>
          <p:nvPr/>
        </p:nvSpPr>
        <p:spPr>
          <a:xfrm>
            <a:off x="3085846" y="5619750"/>
            <a:ext cx="382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汇报团队：评了么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970BC2-261E-4F4D-B178-459C62041C58}"/>
              </a:ext>
            </a:extLst>
          </p:cNvPr>
          <p:cNvSpPr/>
          <p:nvPr/>
        </p:nvSpPr>
        <p:spPr>
          <a:xfrm>
            <a:off x="5087269" y="5619750"/>
            <a:ext cx="382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汇报人：毛依婷</a:t>
            </a:r>
          </a:p>
        </p:txBody>
      </p:sp>
    </p:spTree>
    <p:extLst>
      <p:ext uri="{BB962C8B-B14F-4D97-AF65-F5344CB8AC3E}">
        <p14:creationId xmlns:p14="http://schemas.microsoft.com/office/powerpoint/2010/main" val="424781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28" grpId="0" animBg="1"/>
      <p:bldP spid="32" grpId="0"/>
      <p:bldP spid="24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4740554" y="661340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1.1</a:t>
            </a:r>
            <a:r>
              <a:rPr lang="zh-CN" altLang="en-US" b="1" dirty="0"/>
              <a:t>类图</a:t>
            </a:r>
            <a:endParaRPr lang="zh-CN" altLang="zh-CN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8B9AB11-D7C3-4B21-99DE-20E49C7D2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2" y="1285617"/>
            <a:ext cx="8974316" cy="55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1096756" y="288252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泳道图</a:t>
            </a:r>
            <a:endParaRPr lang="zh-CN" altLang="zh-CN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7FCF258C-5103-4AB2-B9A2-9EC4E4C14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54" y="0"/>
            <a:ext cx="4736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1096756" y="288252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泳道图</a:t>
            </a:r>
            <a:endParaRPr lang="zh-CN" altLang="zh-CN" b="1" dirty="0"/>
          </a:p>
        </p:txBody>
      </p:sp>
      <p:pic>
        <p:nvPicPr>
          <p:cNvPr id="4" name="图片 3" descr="电子设备的屏幕&#10;&#10;中度可信度描述已自动生成">
            <a:extLst>
              <a:ext uri="{FF2B5EF4-FFF2-40B4-BE49-F238E27FC236}">
                <a16:creationId xmlns:a16="http://schemas.microsoft.com/office/drawing/2014/main" id="{E1F2ED8C-D2ED-4191-925F-6E1D29B74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92" y="0"/>
            <a:ext cx="5533534" cy="68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0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ABF314-87C4-4112-A5CA-CD14CB1864B2}"/>
              </a:ext>
            </a:extLst>
          </p:cNvPr>
          <p:cNvSpPr/>
          <p:nvPr/>
        </p:nvSpPr>
        <p:spPr>
          <a:xfrm>
            <a:off x="5125549" y="72250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数据流图</a:t>
            </a:r>
            <a:endParaRPr lang="zh-CN" altLang="zh-CN" b="1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4D80F792-99B9-45CE-BA2B-3542FD7D1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81" y="2126873"/>
            <a:ext cx="9067048" cy="353863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BEBAF56-A07F-456A-B328-A42FACE8F681}"/>
              </a:ext>
            </a:extLst>
          </p:cNvPr>
          <p:cNvSpPr/>
          <p:nvPr/>
        </p:nvSpPr>
        <p:spPr>
          <a:xfrm>
            <a:off x="258793" y="3263607"/>
            <a:ext cx="1277776" cy="780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1165EB-B13E-4644-9D68-675898004C23}"/>
              </a:ext>
            </a:extLst>
          </p:cNvPr>
          <p:cNvSpPr txBox="1"/>
          <p:nvPr/>
        </p:nvSpPr>
        <p:spPr>
          <a:xfrm>
            <a:off x="364946" y="3404194"/>
            <a:ext cx="107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r>
              <a:rPr lang="zh-CN" altLang="en-US" sz="2800" dirty="0"/>
              <a:t>层图</a:t>
            </a:r>
          </a:p>
        </p:txBody>
      </p:sp>
    </p:spTree>
    <p:extLst>
      <p:ext uri="{BB962C8B-B14F-4D97-AF65-F5344CB8AC3E}">
        <p14:creationId xmlns:p14="http://schemas.microsoft.com/office/powerpoint/2010/main" val="274550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3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4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2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BA569E-E635-483B-95C2-DF945C3CDD24}"/>
              </a:ext>
            </a:extLst>
          </p:cNvPr>
          <p:cNvSpPr/>
          <p:nvPr/>
        </p:nvSpPr>
        <p:spPr>
          <a:xfrm>
            <a:off x="258793" y="3263607"/>
            <a:ext cx="1277776" cy="780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81723B-754A-459B-971C-3FADE0F880E4}"/>
              </a:ext>
            </a:extLst>
          </p:cNvPr>
          <p:cNvSpPr txBox="1"/>
          <p:nvPr/>
        </p:nvSpPr>
        <p:spPr>
          <a:xfrm>
            <a:off x="364946" y="3404194"/>
            <a:ext cx="107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层图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1AA842-C002-4AD4-88F6-FF228E73E9D4}"/>
              </a:ext>
            </a:extLst>
          </p:cNvPr>
          <p:cNvSpPr/>
          <p:nvPr/>
        </p:nvSpPr>
        <p:spPr>
          <a:xfrm>
            <a:off x="5125549" y="72250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数据流图</a:t>
            </a:r>
            <a:endParaRPr lang="zh-CN" altLang="zh-CN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6DC2316-81C3-43AE-8E43-1B3D67464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12" y="1592664"/>
            <a:ext cx="7492725" cy="48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08E9A75-D34E-4502-A798-CA6058B5CA86}"/>
              </a:ext>
            </a:extLst>
          </p:cNvPr>
          <p:cNvSpPr/>
          <p:nvPr/>
        </p:nvSpPr>
        <p:spPr>
          <a:xfrm>
            <a:off x="1096756" y="386529"/>
            <a:ext cx="1136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418584-F3D6-4650-949E-C0EFDC66D079}"/>
              </a:ext>
            </a:extLst>
          </p:cNvPr>
          <p:cNvSpPr/>
          <p:nvPr/>
        </p:nvSpPr>
        <p:spPr>
          <a:xfrm>
            <a:off x="5125549" y="722507"/>
            <a:ext cx="1940901" cy="546473"/>
          </a:xfrm>
          <a:prstGeom prst="rect">
            <a:avLst/>
          </a:prstGeom>
          <a:solidFill>
            <a:srgbClr val="6A6A6A"/>
          </a:solidFill>
          <a:ln>
            <a:noFill/>
          </a:ln>
          <a:effectLst>
            <a:outerShdw blurRad="254000" dist="63500" dir="57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1.2</a:t>
            </a:r>
            <a:r>
              <a:rPr lang="zh-CN" altLang="en-US" b="1" dirty="0"/>
              <a:t>数据流图</a:t>
            </a:r>
            <a:endParaRPr lang="zh-CN" altLang="zh-CN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04E600-5DA7-449B-A6D2-C750BEAC6F4E}"/>
              </a:ext>
            </a:extLst>
          </p:cNvPr>
          <p:cNvSpPr/>
          <p:nvPr/>
        </p:nvSpPr>
        <p:spPr>
          <a:xfrm>
            <a:off x="258793" y="3263607"/>
            <a:ext cx="1277776" cy="780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EAFFB1-E1ED-4BF3-97F2-17EFD941611C}"/>
              </a:ext>
            </a:extLst>
          </p:cNvPr>
          <p:cNvSpPr txBox="1"/>
          <p:nvPr/>
        </p:nvSpPr>
        <p:spPr>
          <a:xfrm>
            <a:off x="364946" y="3404194"/>
            <a:ext cx="107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层图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CF90D6D4-C089-42F5-B862-681ABCD2C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70" y="1510448"/>
            <a:ext cx="8991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3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4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505-17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04040"/>
      </a:accent1>
      <a:accent2>
        <a:srgbClr val="6A6A6A"/>
      </a:accent2>
      <a:accent3>
        <a:srgbClr val="454141"/>
      </a:accent3>
      <a:accent4>
        <a:srgbClr val="6A6A6A"/>
      </a:accent4>
      <a:accent5>
        <a:srgbClr val="454141"/>
      </a:accent5>
      <a:accent6>
        <a:srgbClr val="6A6A6A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04040"/>
    </a:accent1>
    <a:accent2>
      <a:srgbClr val="6A6A6A"/>
    </a:accent2>
    <a:accent3>
      <a:srgbClr val="454141"/>
    </a:accent3>
    <a:accent4>
      <a:srgbClr val="6A6A6A"/>
    </a:accent4>
    <a:accent5>
      <a:srgbClr val="454141"/>
    </a:accent5>
    <a:accent6>
      <a:srgbClr val="6A6A6A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04040"/>
    </a:accent1>
    <a:accent2>
      <a:srgbClr val="6A6A6A"/>
    </a:accent2>
    <a:accent3>
      <a:srgbClr val="454141"/>
    </a:accent3>
    <a:accent4>
      <a:srgbClr val="6A6A6A"/>
    </a:accent4>
    <a:accent5>
      <a:srgbClr val="454141"/>
    </a:accent5>
    <a:accent6>
      <a:srgbClr val="6A6A6A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1662</Words>
  <Application>Microsoft Office PowerPoint</Application>
  <PresentationFormat>宽屏</PresentationFormat>
  <Paragraphs>279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迷你简汉真广标</vt:lpstr>
      <vt:lpstr>迷你简菱心</vt:lpstr>
      <vt:lpstr>微软雅黑</vt:lpstr>
      <vt:lpstr>微软雅黑 Light</vt:lpstr>
      <vt:lpstr>Arial</vt:lpstr>
      <vt:lpstr>Broadway</vt:lpstr>
      <vt:lpstr>Calibri</vt:lpstr>
      <vt:lpstr>Calibri Light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洪 世灿</cp:lastModifiedBy>
  <cp:revision>826</cp:revision>
  <dcterms:created xsi:type="dcterms:W3CDTF">2015-11-05T08:05:00Z</dcterms:created>
  <dcterms:modified xsi:type="dcterms:W3CDTF">2021-04-23T14:15:12Z</dcterms:modified>
  <dc:identifier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