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theme/themeOverride6.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92" r:id="rId2"/>
    <p:sldId id="293" r:id="rId3"/>
    <p:sldId id="294" r:id="rId4"/>
    <p:sldId id="279" r:id="rId5"/>
    <p:sldId id="4748" r:id="rId6"/>
    <p:sldId id="295" r:id="rId7"/>
    <p:sldId id="282" r:id="rId8"/>
    <p:sldId id="265" r:id="rId9"/>
    <p:sldId id="296" r:id="rId10"/>
    <p:sldId id="285" r:id="rId11"/>
    <p:sldId id="4749" r:id="rId12"/>
    <p:sldId id="4750" r:id="rId13"/>
    <p:sldId id="287" r:id="rId14"/>
    <p:sldId id="297" r:id="rId15"/>
    <p:sldId id="269" r:id="rId16"/>
    <p:sldId id="280" r:id="rId17"/>
    <p:sldId id="4746"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86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A6A6A"/>
    <a:srgbClr val="EEEBDA"/>
    <a:srgbClr val="970B1C"/>
    <a:srgbClr val="D20E26"/>
    <a:srgbClr val="5A0610"/>
    <a:srgbClr val="D20F26"/>
    <a:srgbClr val="262626"/>
    <a:srgbClr val="560610"/>
    <a:srgbClr val="EF2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49" autoAdjust="0"/>
    <p:restoredTop sz="94660"/>
  </p:normalViewPr>
  <p:slideViewPr>
    <p:cSldViewPr snapToGrid="0" showGuides="1">
      <p:cViewPr varScale="1">
        <p:scale>
          <a:sx n="93" d="100"/>
          <a:sy n="93" d="100"/>
        </p:scale>
        <p:origin x="538" y="82"/>
      </p:cViewPr>
      <p:guideLst>
        <p:guide orient="horz" pos="2115"/>
        <p:guide pos="3863"/>
      </p:guideLst>
    </p:cSldViewPr>
  </p:slideViewPr>
  <p:notesTextViewPr>
    <p:cViewPr>
      <p:scale>
        <a:sx n="75" d="100"/>
        <a:sy n="75" d="100"/>
      </p:scale>
      <p:origin x="0" y="0"/>
    </p:cViewPr>
  </p:notesTextViewPr>
  <p:sorterViewPr>
    <p:cViewPr>
      <p:scale>
        <a:sx n="81" d="100"/>
        <a:sy n="81" d="100"/>
      </p:scale>
      <p:origin x="0" y="0"/>
    </p:cViewPr>
  </p:sorterViewPr>
  <p:notesViewPr>
    <p:cSldViewPr snapToGrid="0">
      <p:cViewPr varScale="1">
        <p:scale>
          <a:sx n="82" d="100"/>
          <a:sy n="82" d="100"/>
        </p:scale>
        <p:origin x="399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Light" panose="020B0502040204020203" pitchFamily="34" charset="-122"/>
              </a:rPr>
              <a:t>2021/4/23</a:t>
            </a:fld>
            <a:endParaRPr lang="zh-CN" altLang="en-US" dirty="0">
              <a:ea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Light" panose="020B0502040204020203" pitchFamily="34" charset="-122"/>
              </a:rPr>
              <a:t>‹#›</a:t>
            </a:fld>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870084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D9216F04-BCC3-48B0-A026-6DE75F265B17}" type="datetimeFigureOut">
              <a:rPr lang="zh-CN" altLang="en-US" smtClean="0"/>
              <a:pPr/>
              <a:t>2021/4/23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64C8DEA7-FF42-45D9-93FC-FE783969233B}" type="slidenum">
              <a:rPr lang="zh-CN" altLang="en-US" smtClean="0"/>
              <a:pPr/>
              <a:t>‹#›</a:t>
            </a:fld>
            <a:endParaRPr lang="zh-CN" altLang="en-US" dirty="0"/>
          </a:p>
        </p:txBody>
      </p:sp>
    </p:spTree>
    <p:extLst>
      <p:ext uri="{BB962C8B-B14F-4D97-AF65-F5344CB8AC3E}">
        <p14:creationId xmlns:p14="http://schemas.microsoft.com/office/powerpoint/2010/main" val="245606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a:t>
            </a:fld>
            <a:endParaRPr lang="zh-CN" altLang="en-US"/>
          </a:p>
        </p:txBody>
      </p:sp>
    </p:spTree>
    <p:extLst>
      <p:ext uri="{BB962C8B-B14F-4D97-AF65-F5344CB8AC3E}">
        <p14:creationId xmlns:p14="http://schemas.microsoft.com/office/powerpoint/2010/main" val="381727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10</a:t>
            </a:fld>
            <a:endParaRPr lang="zh-CN" altLang="en-US"/>
          </a:p>
        </p:txBody>
      </p:sp>
    </p:spTree>
    <p:extLst>
      <p:ext uri="{BB962C8B-B14F-4D97-AF65-F5344CB8AC3E}">
        <p14:creationId xmlns:p14="http://schemas.microsoft.com/office/powerpoint/2010/main" val="2915441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11</a:t>
            </a:fld>
            <a:endParaRPr lang="zh-CN" altLang="en-US"/>
          </a:p>
        </p:txBody>
      </p:sp>
    </p:spTree>
    <p:extLst>
      <p:ext uri="{BB962C8B-B14F-4D97-AF65-F5344CB8AC3E}">
        <p14:creationId xmlns:p14="http://schemas.microsoft.com/office/powerpoint/2010/main" val="151132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12</a:t>
            </a:fld>
            <a:endParaRPr lang="zh-CN" altLang="en-US"/>
          </a:p>
        </p:txBody>
      </p:sp>
    </p:spTree>
    <p:extLst>
      <p:ext uri="{BB962C8B-B14F-4D97-AF65-F5344CB8AC3E}">
        <p14:creationId xmlns:p14="http://schemas.microsoft.com/office/powerpoint/2010/main" val="9142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13</a:t>
            </a:fld>
            <a:endParaRPr lang="zh-CN" altLang="en-US"/>
          </a:p>
        </p:txBody>
      </p:sp>
    </p:spTree>
    <p:extLst>
      <p:ext uri="{BB962C8B-B14F-4D97-AF65-F5344CB8AC3E}">
        <p14:creationId xmlns:p14="http://schemas.microsoft.com/office/powerpoint/2010/main" val="238514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14</a:t>
            </a:fld>
            <a:endParaRPr lang="zh-CN" altLang="en-US"/>
          </a:p>
        </p:txBody>
      </p:sp>
    </p:spTree>
    <p:extLst>
      <p:ext uri="{BB962C8B-B14F-4D97-AF65-F5344CB8AC3E}">
        <p14:creationId xmlns:p14="http://schemas.microsoft.com/office/powerpoint/2010/main" val="197187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15</a:t>
            </a:fld>
            <a:endParaRPr lang="zh-CN" altLang="en-US"/>
          </a:p>
        </p:txBody>
      </p:sp>
    </p:spTree>
    <p:extLst>
      <p:ext uri="{BB962C8B-B14F-4D97-AF65-F5344CB8AC3E}">
        <p14:creationId xmlns:p14="http://schemas.microsoft.com/office/powerpoint/2010/main" val="6070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16</a:t>
            </a:fld>
            <a:endParaRPr lang="zh-CN" altLang="en-US"/>
          </a:p>
        </p:txBody>
      </p:sp>
    </p:spTree>
    <p:extLst>
      <p:ext uri="{BB962C8B-B14F-4D97-AF65-F5344CB8AC3E}">
        <p14:creationId xmlns:p14="http://schemas.microsoft.com/office/powerpoint/2010/main" val="172576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17</a:t>
            </a:fld>
            <a:endParaRPr lang="zh-CN" altLang="en-US"/>
          </a:p>
        </p:txBody>
      </p:sp>
    </p:spTree>
    <p:extLst>
      <p:ext uri="{BB962C8B-B14F-4D97-AF65-F5344CB8AC3E}">
        <p14:creationId xmlns:p14="http://schemas.microsoft.com/office/powerpoint/2010/main" val="338096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2</a:t>
            </a:fld>
            <a:endParaRPr lang="zh-CN" altLang="en-US"/>
          </a:p>
        </p:txBody>
      </p:sp>
    </p:spTree>
    <p:extLst>
      <p:ext uri="{BB962C8B-B14F-4D97-AF65-F5344CB8AC3E}">
        <p14:creationId xmlns:p14="http://schemas.microsoft.com/office/powerpoint/2010/main" val="4259571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3</a:t>
            </a:fld>
            <a:endParaRPr lang="zh-CN" altLang="en-US"/>
          </a:p>
        </p:txBody>
      </p:sp>
    </p:spTree>
    <p:extLst>
      <p:ext uri="{BB962C8B-B14F-4D97-AF65-F5344CB8AC3E}">
        <p14:creationId xmlns:p14="http://schemas.microsoft.com/office/powerpoint/2010/main" val="63710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4</a:t>
            </a:fld>
            <a:endParaRPr lang="zh-CN" altLang="en-US"/>
          </a:p>
        </p:txBody>
      </p:sp>
    </p:spTree>
    <p:extLst>
      <p:ext uri="{BB962C8B-B14F-4D97-AF65-F5344CB8AC3E}">
        <p14:creationId xmlns:p14="http://schemas.microsoft.com/office/powerpoint/2010/main" val="307678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C8DEA7-FF42-45D9-93FC-FE783969233B}" type="slidenum">
              <a:rPr lang="zh-CN" altLang="en-US" smtClean="0"/>
              <a:t>5</a:t>
            </a:fld>
            <a:endParaRPr lang="zh-CN" altLang="en-US"/>
          </a:p>
        </p:txBody>
      </p:sp>
    </p:spTree>
    <p:extLst>
      <p:ext uri="{BB962C8B-B14F-4D97-AF65-F5344CB8AC3E}">
        <p14:creationId xmlns:p14="http://schemas.microsoft.com/office/powerpoint/2010/main" val="265729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6</a:t>
            </a:fld>
            <a:endParaRPr lang="zh-CN" altLang="en-US"/>
          </a:p>
        </p:txBody>
      </p:sp>
    </p:spTree>
    <p:extLst>
      <p:ext uri="{BB962C8B-B14F-4D97-AF65-F5344CB8AC3E}">
        <p14:creationId xmlns:p14="http://schemas.microsoft.com/office/powerpoint/2010/main" val="284860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7</a:t>
            </a:fld>
            <a:endParaRPr lang="zh-CN" altLang="en-US"/>
          </a:p>
        </p:txBody>
      </p:sp>
    </p:spTree>
    <p:extLst>
      <p:ext uri="{BB962C8B-B14F-4D97-AF65-F5344CB8AC3E}">
        <p14:creationId xmlns:p14="http://schemas.microsoft.com/office/powerpoint/2010/main" val="393438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8</a:t>
            </a:fld>
            <a:endParaRPr lang="zh-CN" altLang="en-US"/>
          </a:p>
        </p:txBody>
      </p:sp>
    </p:spTree>
    <p:extLst>
      <p:ext uri="{BB962C8B-B14F-4D97-AF65-F5344CB8AC3E}">
        <p14:creationId xmlns:p14="http://schemas.microsoft.com/office/powerpoint/2010/main" val="354399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9</a:t>
            </a:fld>
            <a:endParaRPr lang="zh-CN" altLang="en-US"/>
          </a:p>
        </p:txBody>
      </p:sp>
    </p:spTree>
    <p:extLst>
      <p:ext uri="{BB962C8B-B14F-4D97-AF65-F5344CB8AC3E}">
        <p14:creationId xmlns:p14="http://schemas.microsoft.com/office/powerpoint/2010/main" val="76218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AC7CC-61D9-4B7E-83DB-9898A943277D}"/>
              </a:ext>
            </a:extLst>
          </p:cNvPr>
          <p:cNvSpPr>
            <a:spLocks noGrp="1"/>
          </p:cNvSpPr>
          <p:nvPr>
            <p:ph type="ctrTitle"/>
          </p:nvPr>
        </p:nvSpPr>
        <p:spPr>
          <a:xfrm>
            <a:off x="1524000" y="1122363"/>
            <a:ext cx="9144000" cy="2387600"/>
          </a:xfrm>
        </p:spPr>
        <p:txBody>
          <a:bodyPr anchor="b"/>
          <a:lstStyle>
            <a:lvl1pPr algn="ctr">
              <a:defRPr sz="6000">
                <a:ea typeface="微软雅黑 Light" panose="020B0502040204020203"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CB2931C-6278-416A-9372-9B8765EF6F8B}"/>
              </a:ext>
            </a:extLst>
          </p:cNvPr>
          <p:cNvSpPr>
            <a:spLocks noGrp="1"/>
          </p:cNvSpPr>
          <p:nvPr>
            <p:ph type="subTitle" idx="1"/>
          </p:nvPr>
        </p:nvSpPr>
        <p:spPr>
          <a:xfrm>
            <a:off x="1524000" y="3602038"/>
            <a:ext cx="9144000" cy="1655762"/>
          </a:xfrm>
        </p:spPr>
        <p:txBody>
          <a:bodyPr/>
          <a:lstStyle>
            <a:lvl1pPr marL="0" indent="0" algn="ctr">
              <a:buNone/>
              <a:defRPr sz="2400">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a:extLst>
              <a:ext uri="{FF2B5EF4-FFF2-40B4-BE49-F238E27FC236}">
                <a16:creationId xmlns:a16="http://schemas.microsoft.com/office/drawing/2014/main" id="{BFFBB2BD-16B9-4225-A70C-E218E18E3792}"/>
              </a:ext>
            </a:extLst>
          </p:cNvPr>
          <p:cNvSpPr>
            <a:spLocks noGrp="1"/>
          </p:cNvSpPr>
          <p:nvPr>
            <p:ph type="dt" sz="half" idx="10"/>
          </p:nvPr>
        </p:nvSpPr>
        <p:spPr/>
        <p:txBody>
          <a:bodyPr/>
          <a:lstStyle>
            <a:lvl1pPr>
              <a:defRPr>
                <a:ea typeface="微软雅黑 Light" panose="020B0502040204020203" pitchFamily="34" charset="-122"/>
              </a:defRPr>
            </a:lvl1pPr>
          </a:lstStyle>
          <a:p>
            <a:fld id="{A6B678D2-D8C5-412A-BB35-44B355A349CB}" type="datetimeFigureOut">
              <a:rPr lang="zh-CN" altLang="en-US" smtClean="0"/>
              <a:pPr/>
              <a:t>2021/4/23</a:t>
            </a:fld>
            <a:endParaRPr lang="zh-CN" altLang="en-US" dirty="0"/>
          </a:p>
        </p:txBody>
      </p:sp>
      <p:sp>
        <p:nvSpPr>
          <p:cNvPr id="5" name="页脚占位符 4">
            <a:extLst>
              <a:ext uri="{FF2B5EF4-FFF2-40B4-BE49-F238E27FC236}">
                <a16:creationId xmlns:a16="http://schemas.microsoft.com/office/drawing/2014/main" id="{86387E36-EB10-4E10-860E-6CB55D5EC0D8}"/>
              </a:ext>
            </a:extLst>
          </p:cNvPr>
          <p:cNvSpPr>
            <a:spLocks noGrp="1"/>
          </p:cNvSpPr>
          <p:nvPr>
            <p:ph type="ftr" sz="quarter" idx="11"/>
          </p:nvPr>
        </p:nvSpPr>
        <p:spPr/>
        <p:txBody>
          <a:bodyPr/>
          <a:lstStyle>
            <a:lvl1pPr>
              <a:defRPr>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CACD80B9-CDA4-41B6-9D18-A69C335D2BFC}"/>
              </a:ext>
            </a:extLst>
          </p:cNvPr>
          <p:cNvSpPr>
            <a:spLocks noGrp="1"/>
          </p:cNvSpPr>
          <p:nvPr>
            <p:ph type="sldNum" sz="quarter" idx="12"/>
          </p:nvPr>
        </p:nvSpPr>
        <p:spPr/>
        <p:txBody>
          <a:bodyPr/>
          <a:lstStyle>
            <a:lvl1pPr>
              <a:defRPr>
                <a:ea typeface="微软雅黑 Light" panose="020B0502040204020203" pitchFamily="34" charset="-122"/>
              </a:defRPr>
            </a:lvl1pPr>
          </a:lstStyle>
          <a:p>
            <a:fld id="{20E52BB1-40F6-4D07-86D7-241BA765021D}" type="slidenum">
              <a:rPr lang="zh-CN" altLang="en-US" smtClean="0"/>
              <a:pPr/>
              <a:t>‹#›</a:t>
            </a:fld>
            <a:endParaRPr lang="zh-CN" altLang="en-US" dirty="0"/>
          </a:p>
        </p:txBody>
      </p:sp>
    </p:spTree>
    <p:extLst>
      <p:ext uri="{BB962C8B-B14F-4D97-AF65-F5344CB8AC3E}">
        <p14:creationId xmlns:p14="http://schemas.microsoft.com/office/powerpoint/2010/main" val="40153616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384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a:extLst>
              <a:ext uri="{FF2B5EF4-FFF2-40B4-BE49-F238E27FC236}">
                <a16:creationId xmlns:a16="http://schemas.microsoft.com/office/drawing/2014/main" id="{5B6C029F-8549-426E-92CE-5A161F885E0B}"/>
              </a:ext>
            </a:extLst>
          </p:cNvPr>
          <p:cNvSpPr/>
          <p:nvPr/>
        </p:nvSpPr>
        <p:spPr>
          <a:xfrm>
            <a:off x="2074863" y="-592138"/>
            <a:ext cx="8042275" cy="80422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2" name="椭圆 11">
            <a:extLst>
              <a:ext uri="{FF2B5EF4-FFF2-40B4-BE49-F238E27FC236}">
                <a16:creationId xmlns:a16="http://schemas.microsoft.com/office/drawing/2014/main" id="{C1F4057E-E579-432B-B9B9-46A415903467}"/>
              </a:ext>
            </a:extLst>
          </p:cNvPr>
          <p:cNvSpPr/>
          <p:nvPr/>
        </p:nvSpPr>
        <p:spPr>
          <a:xfrm>
            <a:off x="1862138" y="-804863"/>
            <a:ext cx="8467725" cy="8467726"/>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5" name="椭圆 14">
            <a:extLst>
              <a:ext uri="{FF2B5EF4-FFF2-40B4-BE49-F238E27FC236}">
                <a16:creationId xmlns:a16="http://schemas.microsoft.com/office/drawing/2014/main" id="{69971C4C-0CD7-4DE2-BCD2-53C2A112EDB7}"/>
              </a:ext>
            </a:extLst>
          </p:cNvPr>
          <p:cNvSpPr/>
          <p:nvPr/>
        </p:nvSpPr>
        <p:spPr bwMode="auto">
          <a:xfrm>
            <a:off x="1976438" y="2074863"/>
            <a:ext cx="163512"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6" name="椭圆 15">
            <a:extLst>
              <a:ext uri="{FF2B5EF4-FFF2-40B4-BE49-F238E27FC236}">
                <a16:creationId xmlns:a16="http://schemas.microsoft.com/office/drawing/2014/main" id="{21F58269-2E40-455C-B73E-DBBB7CEFB28A}"/>
              </a:ext>
            </a:extLst>
          </p:cNvPr>
          <p:cNvSpPr/>
          <p:nvPr/>
        </p:nvSpPr>
        <p:spPr bwMode="auto">
          <a:xfrm>
            <a:off x="1820863" y="2332038"/>
            <a:ext cx="295275" cy="295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7" name="椭圆 16">
            <a:extLst>
              <a:ext uri="{FF2B5EF4-FFF2-40B4-BE49-F238E27FC236}">
                <a16:creationId xmlns:a16="http://schemas.microsoft.com/office/drawing/2014/main" id="{355B7EE6-A342-4CE3-B9E1-5AFD555E8F66}"/>
              </a:ext>
            </a:extLst>
          </p:cNvPr>
          <p:cNvSpPr/>
          <p:nvPr/>
        </p:nvSpPr>
        <p:spPr bwMode="auto">
          <a:xfrm>
            <a:off x="1820863" y="2705100"/>
            <a:ext cx="163512" cy="163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8" name="椭圆 17">
            <a:extLst>
              <a:ext uri="{FF2B5EF4-FFF2-40B4-BE49-F238E27FC236}">
                <a16:creationId xmlns:a16="http://schemas.microsoft.com/office/drawing/2014/main" id="{6BA115E6-CD54-42A0-A563-EAAC0FB4CF63}"/>
              </a:ext>
            </a:extLst>
          </p:cNvPr>
          <p:cNvSpPr/>
          <p:nvPr/>
        </p:nvSpPr>
        <p:spPr>
          <a:xfrm>
            <a:off x="9899650" y="5048250"/>
            <a:ext cx="165100"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9" name="椭圆 18">
            <a:extLst>
              <a:ext uri="{FF2B5EF4-FFF2-40B4-BE49-F238E27FC236}">
                <a16:creationId xmlns:a16="http://schemas.microsoft.com/office/drawing/2014/main" id="{5738ACFE-12FC-4A06-A230-61EDAC0C87C5}"/>
              </a:ext>
            </a:extLst>
          </p:cNvPr>
          <p:cNvSpPr/>
          <p:nvPr/>
        </p:nvSpPr>
        <p:spPr>
          <a:xfrm>
            <a:off x="9686925" y="5324475"/>
            <a:ext cx="296863" cy="295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0" name="椭圆 19">
            <a:extLst>
              <a:ext uri="{FF2B5EF4-FFF2-40B4-BE49-F238E27FC236}">
                <a16:creationId xmlns:a16="http://schemas.microsoft.com/office/drawing/2014/main" id="{40C458E2-4817-4739-8864-678690FAC96D}"/>
              </a:ext>
            </a:extLst>
          </p:cNvPr>
          <p:cNvSpPr/>
          <p:nvPr/>
        </p:nvSpPr>
        <p:spPr>
          <a:xfrm>
            <a:off x="9539288" y="5697538"/>
            <a:ext cx="165100"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9" name="六边形 28">
            <a:extLst>
              <a:ext uri="{FF2B5EF4-FFF2-40B4-BE49-F238E27FC236}">
                <a16:creationId xmlns:a16="http://schemas.microsoft.com/office/drawing/2014/main" id="{0D5B64AD-7D83-4518-8C8C-8EEDC048A756}"/>
              </a:ext>
            </a:extLst>
          </p:cNvPr>
          <p:cNvSpPr/>
          <p:nvPr/>
        </p:nvSpPr>
        <p:spPr>
          <a:xfrm rot="5400000">
            <a:off x="4917962" y="943831"/>
            <a:ext cx="2234461" cy="192626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六边形 27">
            <a:extLst>
              <a:ext uri="{FF2B5EF4-FFF2-40B4-BE49-F238E27FC236}">
                <a16:creationId xmlns:a16="http://schemas.microsoft.com/office/drawing/2014/main" id="{23AB3A74-3875-4037-B9C1-AA043D09A621}"/>
              </a:ext>
            </a:extLst>
          </p:cNvPr>
          <p:cNvSpPr/>
          <p:nvPr/>
        </p:nvSpPr>
        <p:spPr>
          <a:xfrm rot="5400000">
            <a:off x="4875582" y="825204"/>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2" name="文本框 31">
            <a:extLst>
              <a:ext uri="{FF2B5EF4-FFF2-40B4-BE49-F238E27FC236}">
                <a16:creationId xmlns:a16="http://schemas.microsoft.com/office/drawing/2014/main" id="{D13E47F2-D9CA-422E-9EB8-E899180C5031}"/>
              </a:ext>
            </a:extLst>
          </p:cNvPr>
          <p:cNvSpPr txBox="1"/>
          <p:nvPr/>
        </p:nvSpPr>
        <p:spPr>
          <a:xfrm>
            <a:off x="5001819" y="1263395"/>
            <a:ext cx="1890261" cy="923330"/>
          </a:xfrm>
          <a:prstGeom prst="rect">
            <a:avLst/>
          </a:prstGeom>
          <a:noFill/>
        </p:spPr>
        <p:txBody>
          <a:bodyPr wrap="non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rPr>
              <a:t>2021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E613A40-3F7A-4643-B39E-2D9572441204}"/>
              </a:ext>
            </a:extLst>
          </p:cNvPr>
          <p:cNvSpPr/>
          <p:nvPr/>
        </p:nvSpPr>
        <p:spPr>
          <a:xfrm>
            <a:off x="4356990" y="5619750"/>
            <a:ext cx="3822107"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汇报团队：评了么</a:t>
            </a:r>
          </a:p>
        </p:txBody>
      </p:sp>
      <p:sp>
        <p:nvSpPr>
          <p:cNvPr id="22" name="TextBox 4">
            <a:extLst>
              <a:ext uri="{FF2B5EF4-FFF2-40B4-BE49-F238E27FC236}">
                <a16:creationId xmlns:a16="http://schemas.microsoft.com/office/drawing/2014/main" id="{5207E9B8-065B-4006-982D-44EB4CE487FF}"/>
              </a:ext>
            </a:extLst>
          </p:cNvPr>
          <p:cNvSpPr txBox="1"/>
          <p:nvPr/>
        </p:nvSpPr>
        <p:spPr>
          <a:xfrm>
            <a:off x="3879877" y="3203273"/>
            <a:ext cx="4493538" cy="830997"/>
          </a:xfrm>
          <a:prstGeom prst="rect">
            <a:avLst/>
          </a:prstGeom>
          <a:noFill/>
        </p:spPr>
        <p:txBody>
          <a:bodyPr wrap="none" rtlCol="0">
            <a:spAutoFit/>
          </a:bodyPr>
          <a:lstStyle/>
          <a:p>
            <a:pPr lvl="0" algn="ctr"/>
            <a:r>
              <a:rPr lang="zh-CN" altLang="en-US" sz="4800" dirty="0">
                <a:solidFill>
                  <a:schemeClr val="bg2">
                    <a:lumMod val="25000"/>
                  </a:schemeClr>
                </a:solidFill>
                <a:latin typeface="微软雅黑" panose="020B0503020204020204" pitchFamily="34" charset="-122"/>
                <a:ea typeface="微软雅黑" panose="020B0503020204020204" pitchFamily="34" charset="-122"/>
                <a:cs typeface="+mn-ea"/>
                <a:sym typeface="+mn-lt"/>
              </a:rPr>
              <a:t>数据库设计答辩</a:t>
            </a:r>
          </a:p>
        </p:txBody>
      </p:sp>
      <p:sp>
        <p:nvSpPr>
          <p:cNvPr id="24" name="文本框 23">
            <a:extLst>
              <a:ext uri="{FF2B5EF4-FFF2-40B4-BE49-F238E27FC236}">
                <a16:creationId xmlns:a16="http://schemas.microsoft.com/office/drawing/2014/main" id="{0EDF6DBE-0380-48D9-898F-39572F17B03A}"/>
              </a:ext>
            </a:extLst>
          </p:cNvPr>
          <p:cNvSpPr txBox="1"/>
          <p:nvPr/>
        </p:nvSpPr>
        <p:spPr>
          <a:xfrm>
            <a:off x="2173213" y="4094494"/>
            <a:ext cx="7872875" cy="379656"/>
          </a:xfrm>
          <a:prstGeom prst="rect">
            <a:avLst/>
          </a:prstGeom>
          <a:noFill/>
        </p:spPr>
        <p:txBody>
          <a:bodyPr wrap="square" rtlCol="0" anchor="t">
            <a:spAutoFit/>
          </a:bodyPr>
          <a:lstStyle/>
          <a:p>
            <a:pPr algn="ctr"/>
            <a:r>
              <a:rPr lang="en-US" altLang="zh-CN" sz="1867" dirty="0">
                <a:solidFill>
                  <a:schemeClr val="accent4"/>
                </a:solidFill>
                <a:ea typeface="微软雅黑 Light" panose="020B0502040204020203" pitchFamily="34" charset="-122"/>
              </a:rPr>
              <a:t>Database design defense</a:t>
            </a:r>
            <a:endParaRPr lang="zh-CN" altLang="en-US" sz="1867" dirty="0">
              <a:solidFill>
                <a:schemeClr val="accent4"/>
              </a:solidFill>
              <a:ea typeface="微软雅黑 Light" panose="020B0502040204020203" pitchFamily="34" charset="-122"/>
            </a:endParaRPr>
          </a:p>
        </p:txBody>
      </p:sp>
    </p:spTree>
    <p:extLst>
      <p:ext uri="{BB962C8B-B14F-4D97-AF65-F5344CB8AC3E}">
        <p14:creationId xmlns:p14="http://schemas.microsoft.com/office/powerpoint/2010/main" val="17474126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000"/>
                            </p:stCondLst>
                            <p:childTnLst>
                              <p:par>
                                <p:cTn id="41" presetID="2"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3" presetClass="entr" presetSubtype="1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P spid="16" grpId="0" animBg="1"/>
      <p:bldP spid="17" grpId="0" animBg="1"/>
      <p:bldP spid="18" grpId="0" animBg="1"/>
      <p:bldP spid="19" grpId="0" animBg="1"/>
      <p:bldP spid="20" grpId="0" animBg="1"/>
      <p:bldP spid="29" grpId="0" animBg="1"/>
      <p:bldP spid="28" grpId="0" animBg="1"/>
      <p:bldP spid="32" grpId="0"/>
      <p:bldP spid="34"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86658BE6-7A39-45BC-B7D9-9F31B869D7F2}"/>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46" name="组合 45">
            <a:extLst>
              <a:ext uri="{FF2B5EF4-FFF2-40B4-BE49-F238E27FC236}">
                <a16:creationId xmlns:a16="http://schemas.microsoft.com/office/drawing/2014/main" id="{99B4BBEE-0A0F-480C-A93F-0DA69B434FDE}"/>
              </a:ext>
            </a:extLst>
          </p:cNvPr>
          <p:cNvGrpSpPr/>
          <p:nvPr/>
        </p:nvGrpSpPr>
        <p:grpSpPr>
          <a:xfrm>
            <a:off x="346483" y="280751"/>
            <a:ext cx="523122" cy="653826"/>
            <a:chOff x="2668588" y="1189513"/>
            <a:chExt cx="3238500" cy="4047650"/>
          </a:xfrm>
        </p:grpSpPr>
        <p:grpSp>
          <p:nvGrpSpPr>
            <p:cNvPr id="47" name="组合 46">
              <a:extLst>
                <a:ext uri="{FF2B5EF4-FFF2-40B4-BE49-F238E27FC236}">
                  <a16:creationId xmlns:a16="http://schemas.microsoft.com/office/drawing/2014/main" id="{740489F4-C58E-43B2-AE81-0BE70B185B49}"/>
                </a:ext>
              </a:extLst>
            </p:cNvPr>
            <p:cNvGrpSpPr/>
            <p:nvPr/>
          </p:nvGrpSpPr>
          <p:grpSpPr>
            <a:xfrm>
              <a:off x="2668588" y="1189513"/>
              <a:ext cx="3238500" cy="1309688"/>
              <a:chOff x="4478338" y="1241901"/>
              <a:chExt cx="3238500" cy="1309688"/>
            </a:xfrm>
          </p:grpSpPr>
          <p:sp>
            <p:nvSpPr>
              <p:cNvPr id="58" name="Freeform 5">
                <a:extLst>
                  <a:ext uri="{FF2B5EF4-FFF2-40B4-BE49-F238E27FC236}">
                    <a16:creationId xmlns:a16="http://schemas.microsoft.com/office/drawing/2014/main" id="{71A4DA5E-36D5-495C-8C40-7715F253EC0C}"/>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0" name="Freeform 9">
                <a:extLst>
                  <a:ext uri="{FF2B5EF4-FFF2-40B4-BE49-F238E27FC236}">
                    <a16:creationId xmlns:a16="http://schemas.microsoft.com/office/drawing/2014/main" id="{E222D9B8-6D94-4C9D-A0B0-441ED8F733E7}"/>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52" name="组合 51">
              <a:extLst>
                <a:ext uri="{FF2B5EF4-FFF2-40B4-BE49-F238E27FC236}">
                  <a16:creationId xmlns:a16="http://schemas.microsoft.com/office/drawing/2014/main" id="{3768661F-A08F-4469-892E-1DFA32C9C16E}"/>
                </a:ext>
              </a:extLst>
            </p:cNvPr>
            <p:cNvGrpSpPr/>
            <p:nvPr/>
          </p:nvGrpSpPr>
          <p:grpSpPr>
            <a:xfrm>
              <a:off x="2668588" y="3924300"/>
              <a:ext cx="3238500" cy="1312863"/>
              <a:chOff x="4478338" y="3976688"/>
              <a:chExt cx="3238500" cy="1312863"/>
            </a:xfrm>
          </p:grpSpPr>
          <p:sp>
            <p:nvSpPr>
              <p:cNvPr id="54" name="Freeform 6">
                <a:extLst>
                  <a:ext uri="{FF2B5EF4-FFF2-40B4-BE49-F238E27FC236}">
                    <a16:creationId xmlns:a16="http://schemas.microsoft.com/office/drawing/2014/main" id="{AD8EBD37-4A17-44D0-92E9-91240121D93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 name="Freeform 7">
                <a:extLst>
                  <a:ext uri="{FF2B5EF4-FFF2-40B4-BE49-F238E27FC236}">
                    <a16:creationId xmlns:a16="http://schemas.microsoft.com/office/drawing/2014/main" id="{4E32643F-2476-47E4-87D2-28111D44D53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 name="Freeform 8">
                <a:extLst>
                  <a:ext uri="{FF2B5EF4-FFF2-40B4-BE49-F238E27FC236}">
                    <a16:creationId xmlns:a16="http://schemas.microsoft.com/office/drawing/2014/main" id="{C5C5C318-6B3E-44B3-A66B-14570E82442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8" name="矩形 37">
            <a:extLst>
              <a:ext uri="{FF2B5EF4-FFF2-40B4-BE49-F238E27FC236}">
                <a16:creationId xmlns:a16="http://schemas.microsoft.com/office/drawing/2014/main" id="{008E9A75-D34E-4502-A798-CA6058B5CA86}"/>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结构设计</a:t>
            </a:r>
          </a:p>
        </p:txBody>
      </p:sp>
      <p:sp>
        <p:nvSpPr>
          <p:cNvPr id="39" name="矩形 38">
            <a:extLst>
              <a:ext uri="{FF2B5EF4-FFF2-40B4-BE49-F238E27FC236}">
                <a16:creationId xmlns:a16="http://schemas.microsoft.com/office/drawing/2014/main" id="{2DABF314-87C4-4112-A5CA-CD14CB1864B2}"/>
              </a:ext>
            </a:extLst>
          </p:cNvPr>
          <p:cNvSpPr/>
          <p:nvPr/>
        </p:nvSpPr>
        <p:spPr>
          <a:xfrm>
            <a:off x="4740554" y="661340"/>
            <a:ext cx="1940901" cy="546473"/>
          </a:xfrm>
          <a:prstGeom prst="rect">
            <a:avLst/>
          </a:prstGeom>
          <a:solidFill>
            <a:srgbClr val="6A6A6A"/>
          </a:solidFill>
          <a:ln>
            <a:noFill/>
          </a:ln>
          <a:effectLst>
            <a:outerShdw blurRad="254000" dist="63500" dir="57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3.1</a:t>
            </a:r>
            <a:r>
              <a:rPr lang="zh-CN" altLang="zh-CN" b="1" dirty="0"/>
              <a:t>概念结构设计</a:t>
            </a:r>
          </a:p>
        </p:txBody>
      </p:sp>
      <p:pic>
        <p:nvPicPr>
          <p:cNvPr id="40" name="图片 39" descr="未命名文件">
            <a:extLst>
              <a:ext uri="{FF2B5EF4-FFF2-40B4-BE49-F238E27FC236}">
                <a16:creationId xmlns:a16="http://schemas.microsoft.com/office/drawing/2014/main" id="{8CD2B436-782A-4723-BAA6-1C38175EF83A}"/>
              </a:ext>
            </a:extLst>
          </p:cNvPr>
          <p:cNvPicPr/>
          <p:nvPr/>
        </p:nvPicPr>
        <p:blipFill>
          <a:blip r:embed="rId4"/>
          <a:stretch>
            <a:fillRect/>
          </a:stretch>
        </p:blipFill>
        <p:spPr>
          <a:xfrm>
            <a:off x="677967" y="1342768"/>
            <a:ext cx="10533730" cy="51287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1" name="矩形 40">
            <a:extLst>
              <a:ext uri="{FF2B5EF4-FFF2-40B4-BE49-F238E27FC236}">
                <a16:creationId xmlns:a16="http://schemas.microsoft.com/office/drawing/2014/main" id="{249B6559-1AEB-4B49-9B92-4286A72CE564}"/>
              </a:ext>
            </a:extLst>
          </p:cNvPr>
          <p:cNvSpPr/>
          <p:nvPr/>
        </p:nvSpPr>
        <p:spPr>
          <a:xfrm>
            <a:off x="6829736" y="769341"/>
            <a:ext cx="777777" cy="369332"/>
          </a:xfrm>
          <a:prstGeom prst="rect">
            <a:avLst/>
          </a:prstGeom>
          <a:noFill/>
        </p:spPr>
        <p:txBody>
          <a:bodyPr wrap="none">
            <a:spAutoFit/>
          </a:bodyPr>
          <a:lstStyle/>
          <a:p>
            <a:pPr algn="ct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E-R</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图</a:t>
            </a:r>
          </a:p>
        </p:txBody>
      </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86658BE6-7A39-45BC-B7D9-9F31B869D7F2}"/>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46" name="组合 45">
            <a:extLst>
              <a:ext uri="{FF2B5EF4-FFF2-40B4-BE49-F238E27FC236}">
                <a16:creationId xmlns:a16="http://schemas.microsoft.com/office/drawing/2014/main" id="{99B4BBEE-0A0F-480C-A93F-0DA69B434FDE}"/>
              </a:ext>
            </a:extLst>
          </p:cNvPr>
          <p:cNvGrpSpPr/>
          <p:nvPr/>
        </p:nvGrpSpPr>
        <p:grpSpPr>
          <a:xfrm>
            <a:off x="346483" y="280751"/>
            <a:ext cx="523122" cy="653826"/>
            <a:chOff x="2668588" y="1189513"/>
            <a:chExt cx="3238500" cy="4047650"/>
          </a:xfrm>
        </p:grpSpPr>
        <p:grpSp>
          <p:nvGrpSpPr>
            <p:cNvPr id="47" name="组合 46">
              <a:extLst>
                <a:ext uri="{FF2B5EF4-FFF2-40B4-BE49-F238E27FC236}">
                  <a16:creationId xmlns:a16="http://schemas.microsoft.com/office/drawing/2014/main" id="{740489F4-C58E-43B2-AE81-0BE70B185B49}"/>
                </a:ext>
              </a:extLst>
            </p:cNvPr>
            <p:cNvGrpSpPr/>
            <p:nvPr/>
          </p:nvGrpSpPr>
          <p:grpSpPr>
            <a:xfrm>
              <a:off x="2668588" y="1189513"/>
              <a:ext cx="3238500" cy="1309688"/>
              <a:chOff x="4478338" y="1241901"/>
              <a:chExt cx="3238500" cy="1309688"/>
            </a:xfrm>
          </p:grpSpPr>
          <p:sp>
            <p:nvSpPr>
              <p:cNvPr id="58" name="Freeform 5">
                <a:extLst>
                  <a:ext uri="{FF2B5EF4-FFF2-40B4-BE49-F238E27FC236}">
                    <a16:creationId xmlns:a16="http://schemas.microsoft.com/office/drawing/2014/main" id="{71A4DA5E-36D5-495C-8C40-7715F253EC0C}"/>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0" name="Freeform 9">
                <a:extLst>
                  <a:ext uri="{FF2B5EF4-FFF2-40B4-BE49-F238E27FC236}">
                    <a16:creationId xmlns:a16="http://schemas.microsoft.com/office/drawing/2014/main" id="{E222D9B8-6D94-4C9D-A0B0-441ED8F733E7}"/>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52" name="组合 51">
              <a:extLst>
                <a:ext uri="{FF2B5EF4-FFF2-40B4-BE49-F238E27FC236}">
                  <a16:creationId xmlns:a16="http://schemas.microsoft.com/office/drawing/2014/main" id="{3768661F-A08F-4469-892E-1DFA32C9C16E}"/>
                </a:ext>
              </a:extLst>
            </p:cNvPr>
            <p:cNvGrpSpPr/>
            <p:nvPr/>
          </p:nvGrpSpPr>
          <p:grpSpPr>
            <a:xfrm>
              <a:off x="2668588" y="3924300"/>
              <a:ext cx="3238500" cy="1312863"/>
              <a:chOff x="4478338" y="3976688"/>
              <a:chExt cx="3238500" cy="1312863"/>
            </a:xfrm>
          </p:grpSpPr>
          <p:sp>
            <p:nvSpPr>
              <p:cNvPr id="54" name="Freeform 6">
                <a:extLst>
                  <a:ext uri="{FF2B5EF4-FFF2-40B4-BE49-F238E27FC236}">
                    <a16:creationId xmlns:a16="http://schemas.microsoft.com/office/drawing/2014/main" id="{AD8EBD37-4A17-44D0-92E9-91240121D93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 name="Freeform 7">
                <a:extLst>
                  <a:ext uri="{FF2B5EF4-FFF2-40B4-BE49-F238E27FC236}">
                    <a16:creationId xmlns:a16="http://schemas.microsoft.com/office/drawing/2014/main" id="{4E32643F-2476-47E4-87D2-28111D44D53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 name="Freeform 8">
                <a:extLst>
                  <a:ext uri="{FF2B5EF4-FFF2-40B4-BE49-F238E27FC236}">
                    <a16:creationId xmlns:a16="http://schemas.microsoft.com/office/drawing/2014/main" id="{C5C5C318-6B3E-44B3-A66B-14570E82442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8" name="矩形 37">
            <a:extLst>
              <a:ext uri="{FF2B5EF4-FFF2-40B4-BE49-F238E27FC236}">
                <a16:creationId xmlns:a16="http://schemas.microsoft.com/office/drawing/2014/main" id="{008E9A75-D34E-4502-A798-CA6058B5CA86}"/>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结构设计</a:t>
            </a:r>
          </a:p>
        </p:txBody>
      </p:sp>
      <p:sp>
        <p:nvSpPr>
          <p:cNvPr id="39" name="矩形 38">
            <a:extLst>
              <a:ext uri="{FF2B5EF4-FFF2-40B4-BE49-F238E27FC236}">
                <a16:creationId xmlns:a16="http://schemas.microsoft.com/office/drawing/2014/main" id="{2DABF314-87C4-4112-A5CA-CD14CB1864B2}"/>
              </a:ext>
            </a:extLst>
          </p:cNvPr>
          <p:cNvSpPr/>
          <p:nvPr/>
        </p:nvSpPr>
        <p:spPr>
          <a:xfrm>
            <a:off x="4740554" y="661340"/>
            <a:ext cx="1940901" cy="546473"/>
          </a:xfrm>
          <a:prstGeom prst="rect">
            <a:avLst/>
          </a:prstGeom>
          <a:solidFill>
            <a:srgbClr val="6A6A6A"/>
          </a:solidFill>
          <a:ln>
            <a:noFill/>
          </a:ln>
          <a:effectLst>
            <a:outerShdw blurRad="254000" dist="63500" dir="57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3.1</a:t>
            </a:r>
            <a:r>
              <a:rPr lang="zh-CN" altLang="zh-CN" b="1" dirty="0"/>
              <a:t>概念结构设计</a:t>
            </a:r>
          </a:p>
        </p:txBody>
      </p:sp>
      <p:pic>
        <p:nvPicPr>
          <p:cNvPr id="15" name="图片 14" descr="Evaluation_Item">
            <a:extLst>
              <a:ext uri="{FF2B5EF4-FFF2-40B4-BE49-F238E27FC236}">
                <a16:creationId xmlns:a16="http://schemas.microsoft.com/office/drawing/2014/main" id="{A7EF3946-D15A-4AC6-8720-62FCC43EE271}"/>
              </a:ext>
            </a:extLst>
          </p:cNvPr>
          <p:cNvPicPr/>
          <p:nvPr/>
        </p:nvPicPr>
        <p:blipFill>
          <a:blip r:embed="rId3"/>
          <a:stretch>
            <a:fillRect/>
          </a:stretch>
        </p:blipFill>
        <p:spPr>
          <a:xfrm>
            <a:off x="364946" y="1438012"/>
            <a:ext cx="5269230" cy="2785745"/>
          </a:xfrm>
          <a:prstGeom prst="rect">
            <a:avLst/>
          </a:prstGeom>
        </p:spPr>
      </p:pic>
      <p:pic>
        <p:nvPicPr>
          <p:cNvPr id="16" name="图片 15" descr="Scoring_Item">
            <a:extLst>
              <a:ext uri="{FF2B5EF4-FFF2-40B4-BE49-F238E27FC236}">
                <a16:creationId xmlns:a16="http://schemas.microsoft.com/office/drawing/2014/main" id="{E2ED69A4-E391-4969-97D8-BF00C880083A}"/>
              </a:ext>
            </a:extLst>
          </p:cNvPr>
          <p:cNvPicPr/>
          <p:nvPr/>
        </p:nvPicPr>
        <p:blipFill>
          <a:blip r:embed="rId4"/>
          <a:stretch>
            <a:fillRect/>
          </a:stretch>
        </p:blipFill>
        <p:spPr>
          <a:xfrm>
            <a:off x="6096000" y="1429877"/>
            <a:ext cx="5270500" cy="2762885"/>
          </a:xfrm>
          <a:prstGeom prst="rect">
            <a:avLst/>
          </a:prstGeom>
        </p:spPr>
      </p:pic>
      <p:pic>
        <p:nvPicPr>
          <p:cNvPr id="17" name="图片 16" descr="Role_Permission">
            <a:extLst>
              <a:ext uri="{FF2B5EF4-FFF2-40B4-BE49-F238E27FC236}">
                <a16:creationId xmlns:a16="http://schemas.microsoft.com/office/drawing/2014/main" id="{5597C3DF-5479-43F9-B613-10ADCD97A46C}"/>
              </a:ext>
            </a:extLst>
          </p:cNvPr>
          <p:cNvPicPr/>
          <p:nvPr/>
        </p:nvPicPr>
        <p:blipFill>
          <a:blip r:embed="rId5"/>
          <a:stretch>
            <a:fillRect/>
          </a:stretch>
        </p:blipFill>
        <p:spPr>
          <a:xfrm>
            <a:off x="503366" y="4414826"/>
            <a:ext cx="5270500" cy="1964690"/>
          </a:xfrm>
          <a:prstGeom prst="rect">
            <a:avLst/>
          </a:prstGeom>
        </p:spPr>
      </p:pic>
      <p:pic>
        <p:nvPicPr>
          <p:cNvPr id="18" name="图片 17" descr="Evaluation_Table">
            <a:extLst>
              <a:ext uri="{FF2B5EF4-FFF2-40B4-BE49-F238E27FC236}">
                <a16:creationId xmlns:a16="http://schemas.microsoft.com/office/drawing/2014/main" id="{4105E6AC-10D5-4B53-8C8B-3480404A23D5}"/>
              </a:ext>
            </a:extLst>
          </p:cNvPr>
          <p:cNvPicPr/>
          <p:nvPr/>
        </p:nvPicPr>
        <p:blipFill>
          <a:blip r:embed="rId6"/>
          <a:stretch>
            <a:fillRect/>
          </a:stretch>
        </p:blipFill>
        <p:spPr>
          <a:xfrm>
            <a:off x="6235690" y="4261791"/>
            <a:ext cx="5274310" cy="2270760"/>
          </a:xfrm>
          <a:prstGeom prst="rect">
            <a:avLst/>
          </a:prstGeom>
        </p:spPr>
      </p:pic>
    </p:spTree>
    <p:extLst>
      <p:ext uri="{BB962C8B-B14F-4D97-AF65-F5344CB8AC3E}">
        <p14:creationId xmlns:p14="http://schemas.microsoft.com/office/powerpoint/2010/main" val="160892234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86658BE6-7A39-45BC-B7D9-9F31B869D7F2}"/>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46" name="组合 45">
            <a:extLst>
              <a:ext uri="{FF2B5EF4-FFF2-40B4-BE49-F238E27FC236}">
                <a16:creationId xmlns:a16="http://schemas.microsoft.com/office/drawing/2014/main" id="{99B4BBEE-0A0F-480C-A93F-0DA69B434FDE}"/>
              </a:ext>
            </a:extLst>
          </p:cNvPr>
          <p:cNvGrpSpPr/>
          <p:nvPr/>
        </p:nvGrpSpPr>
        <p:grpSpPr>
          <a:xfrm>
            <a:off x="346483" y="280751"/>
            <a:ext cx="523122" cy="653826"/>
            <a:chOff x="2668588" y="1189513"/>
            <a:chExt cx="3238500" cy="4047650"/>
          </a:xfrm>
        </p:grpSpPr>
        <p:grpSp>
          <p:nvGrpSpPr>
            <p:cNvPr id="47" name="组合 46">
              <a:extLst>
                <a:ext uri="{FF2B5EF4-FFF2-40B4-BE49-F238E27FC236}">
                  <a16:creationId xmlns:a16="http://schemas.microsoft.com/office/drawing/2014/main" id="{740489F4-C58E-43B2-AE81-0BE70B185B49}"/>
                </a:ext>
              </a:extLst>
            </p:cNvPr>
            <p:cNvGrpSpPr/>
            <p:nvPr/>
          </p:nvGrpSpPr>
          <p:grpSpPr>
            <a:xfrm>
              <a:off x="2668588" y="1189513"/>
              <a:ext cx="3238500" cy="1309688"/>
              <a:chOff x="4478338" y="1241901"/>
              <a:chExt cx="3238500" cy="1309688"/>
            </a:xfrm>
          </p:grpSpPr>
          <p:sp>
            <p:nvSpPr>
              <p:cNvPr id="58" name="Freeform 5">
                <a:extLst>
                  <a:ext uri="{FF2B5EF4-FFF2-40B4-BE49-F238E27FC236}">
                    <a16:creationId xmlns:a16="http://schemas.microsoft.com/office/drawing/2014/main" id="{71A4DA5E-36D5-495C-8C40-7715F253EC0C}"/>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0" name="Freeform 9">
                <a:extLst>
                  <a:ext uri="{FF2B5EF4-FFF2-40B4-BE49-F238E27FC236}">
                    <a16:creationId xmlns:a16="http://schemas.microsoft.com/office/drawing/2014/main" id="{E222D9B8-6D94-4C9D-A0B0-441ED8F733E7}"/>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52" name="组合 51">
              <a:extLst>
                <a:ext uri="{FF2B5EF4-FFF2-40B4-BE49-F238E27FC236}">
                  <a16:creationId xmlns:a16="http://schemas.microsoft.com/office/drawing/2014/main" id="{3768661F-A08F-4469-892E-1DFA32C9C16E}"/>
                </a:ext>
              </a:extLst>
            </p:cNvPr>
            <p:cNvGrpSpPr/>
            <p:nvPr/>
          </p:nvGrpSpPr>
          <p:grpSpPr>
            <a:xfrm>
              <a:off x="2668588" y="3924300"/>
              <a:ext cx="3238500" cy="1312863"/>
              <a:chOff x="4478338" y="3976688"/>
              <a:chExt cx="3238500" cy="1312863"/>
            </a:xfrm>
          </p:grpSpPr>
          <p:sp>
            <p:nvSpPr>
              <p:cNvPr id="54" name="Freeform 6">
                <a:extLst>
                  <a:ext uri="{FF2B5EF4-FFF2-40B4-BE49-F238E27FC236}">
                    <a16:creationId xmlns:a16="http://schemas.microsoft.com/office/drawing/2014/main" id="{AD8EBD37-4A17-44D0-92E9-91240121D93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5" name="Freeform 7">
                <a:extLst>
                  <a:ext uri="{FF2B5EF4-FFF2-40B4-BE49-F238E27FC236}">
                    <a16:creationId xmlns:a16="http://schemas.microsoft.com/office/drawing/2014/main" id="{4E32643F-2476-47E4-87D2-28111D44D53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7" name="Freeform 8">
                <a:extLst>
                  <a:ext uri="{FF2B5EF4-FFF2-40B4-BE49-F238E27FC236}">
                    <a16:creationId xmlns:a16="http://schemas.microsoft.com/office/drawing/2014/main" id="{C5C5C318-6B3E-44B3-A66B-14570E82442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8" name="矩形 37">
            <a:extLst>
              <a:ext uri="{FF2B5EF4-FFF2-40B4-BE49-F238E27FC236}">
                <a16:creationId xmlns:a16="http://schemas.microsoft.com/office/drawing/2014/main" id="{008E9A75-D34E-4502-A798-CA6058B5CA86}"/>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结构设计</a:t>
            </a:r>
          </a:p>
        </p:txBody>
      </p:sp>
      <p:sp>
        <p:nvSpPr>
          <p:cNvPr id="39" name="矩形 38">
            <a:extLst>
              <a:ext uri="{FF2B5EF4-FFF2-40B4-BE49-F238E27FC236}">
                <a16:creationId xmlns:a16="http://schemas.microsoft.com/office/drawing/2014/main" id="{2DABF314-87C4-4112-A5CA-CD14CB1864B2}"/>
              </a:ext>
            </a:extLst>
          </p:cNvPr>
          <p:cNvSpPr/>
          <p:nvPr/>
        </p:nvSpPr>
        <p:spPr>
          <a:xfrm>
            <a:off x="4740554" y="661340"/>
            <a:ext cx="1940901" cy="546473"/>
          </a:xfrm>
          <a:prstGeom prst="rect">
            <a:avLst/>
          </a:prstGeom>
          <a:solidFill>
            <a:srgbClr val="6A6A6A"/>
          </a:solidFill>
          <a:ln>
            <a:noFill/>
          </a:ln>
          <a:effectLst>
            <a:outerShdw blurRad="254000" dist="63500" dir="57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3.2</a:t>
            </a:r>
            <a:r>
              <a:rPr lang="zh-CN" altLang="en-US" b="1" dirty="0"/>
              <a:t>逻辑结构设计</a:t>
            </a:r>
            <a:endParaRPr lang="zh-CN" altLang="zh-CN" b="1" dirty="0"/>
          </a:p>
        </p:txBody>
      </p:sp>
      <p:pic>
        <p:nvPicPr>
          <p:cNvPr id="3" name="图片 2" descr="表格&#10;&#10;中度可信度描述已自动生成">
            <a:extLst>
              <a:ext uri="{FF2B5EF4-FFF2-40B4-BE49-F238E27FC236}">
                <a16:creationId xmlns:a16="http://schemas.microsoft.com/office/drawing/2014/main" id="{EC529DFC-4A5E-4074-A20F-C22C8EADE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05" y="1438012"/>
            <a:ext cx="5157479" cy="2689911"/>
          </a:xfrm>
          <a:prstGeom prst="rect">
            <a:avLst/>
          </a:prstGeom>
        </p:spPr>
      </p:pic>
      <p:pic>
        <p:nvPicPr>
          <p:cNvPr id="5" name="图片 4" descr="表格&#10;&#10;描述已自动生成">
            <a:extLst>
              <a:ext uri="{FF2B5EF4-FFF2-40B4-BE49-F238E27FC236}">
                <a16:creationId xmlns:a16="http://schemas.microsoft.com/office/drawing/2014/main" id="{6E73251C-2A06-43FD-8ECA-CCCF6547F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218" y="1438012"/>
            <a:ext cx="5021347" cy="2694656"/>
          </a:xfrm>
          <a:prstGeom prst="rect">
            <a:avLst/>
          </a:prstGeom>
        </p:spPr>
      </p:pic>
      <p:pic>
        <p:nvPicPr>
          <p:cNvPr id="7" name="图片 6" descr="日历&#10;&#10;描述已自动生成">
            <a:extLst>
              <a:ext uri="{FF2B5EF4-FFF2-40B4-BE49-F238E27FC236}">
                <a16:creationId xmlns:a16="http://schemas.microsoft.com/office/drawing/2014/main" id="{A2AA3E79-DD09-4CB9-BCF5-51E59D017C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05" y="4127923"/>
            <a:ext cx="5157478" cy="2619131"/>
          </a:xfrm>
          <a:prstGeom prst="rect">
            <a:avLst/>
          </a:prstGeom>
        </p:spPr>
      </p:pic>
      <p:pic>
        <p:nvPicPr>
          <p:cNvPr id="9" name="图片 8" descr="表格, 日历&#10;&#10;中度可信度描述已自动生成">
            <a:extLst>
              <a:ext uri="{FF2B5EF4-FFF2-40B4-BE49-F238E27FC236}">
                <a16:creationId xmlns:a16="http://schemas.microsoft.com/office/drawing/2014/main" id="{5FF1D50D-68C8-4677-915D-457EBD655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218" y="4174030"/>
            <a:ext cx="5157477" cy="2619131"/>
          </a:xfrm>
          <a:prstGeom prst="rect">
            <a:avLst/>
          </a:prstGeom>
        </p:spPr>
      </p:pic>
    </p:spTree>
    <p:extLst>
      <p:ext uri="{BB962C8B-B14F-4D97-AF65-F5344CB8AC3E}">
        <p14:creationId xmlns:p14="http://schemas.microsoft.com/office/powerpoint/2010/main" val="380437672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47233" y="1883885"/>
            <a:ext cx="8824510" cy="815092"/>
          </a:xfrm>
          <a:prstGeom prst="rect">
            <a:avLst/>
          </a:prstGeom>
          <a:solidFill>
            <a:srgbClr val="6A6A6A"/>
          </a:solidFill>
          <a:ln>
            <a:noFill/>
          </a:ln>
          <a:effectLst>
            <a:outerShdw blurRad="355600" dist="38100" dir="534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Light" panose="020B0502040204020203" pitchFamily="34" charset="-122"/>
                <a:ea typeface="微软雅黑 Light" panose="020B0502040204020203" pitchFamily="34" charset="-122"/>
              </a:rPr>
              <a:t>3.3</a:t>
            </a:r>
            <a:r>
              <a:rPr lang="zh-CN" altLang="en-US" sz="3200" b="1" dirty="0">
                <a:latin typeface="微软雅黑 Light" panose="020B0502040204020203" pitchFamily="34" charset="-122"/>
                <a:ea typeface="微软雅黑 Light" panose="020B0502040204020203" pitchFamily="34" charset="-122"/>
              </a:rPr>
              <a:t>物理结构设计</a:t>
            </a:r>
          </a:p>
        </p:txBody>
      </p:sp>
      <p:sp>
        <p:nvSpPr>
          <p:cNvPr id="6" name="矩形 5"/>
          <p:cNvSpPr/>
          <p:nvPr/>
        </p:nvSpPr>
        <p:spPr>
          <a:xfrm>
            <a:off x="2057486" y="3130969"/>
            <a:ext cx="736599" cy="646803"/>
          </a:xfrm>
          <a:prstGeom prst="rect">
            <a:avLst/>
          </a:prstGeom>
          <a:noFill/>
          <a:ln>
            <a:solidFill>
              <a:srgbClr val="6A6A6A"/>
            </a:solidFill>
          </a:ln>
          <a:effectLst>
            <a:outerShdw blurRad="2667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404040"/>
                </a:solidFill>
                <a:latin typeface="微软雅黑 Light" panose="020B0502040204020203" pitchFamily="34" charset="-122"/>
                <a:ea typeface="微软雅黑 Light" panose="020B0502040204020203" pitchFamily="34" charset="-122"/>
              </a:rPr>
              <a:t>A</a:t>
            </a:r>
            <a:endParaRPr lang="zh-CN" altLang="en-US" sz="3200" b="1" dirty="0">
              <a:solidFill>
                <a:srgbClr val="40404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4480435" y="3130969"/>
            <a:ext cx="736599" cy="646803"/>
          </a:xfrm>
          <a:prstGeom prst="rect">
            <a:avLst/>
          </a:prstGeom>
          <a:noFill/>
          <a:ln>
            <a:solidFill>
              <a:srgbClr val="6A6A6A"/>
            </a:solidFill>
          </a:ln>
          <a:effectLst>
            <a:outerShdw blurRad="2667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404040"/>
                </a:solidFill>
                <a:latin typeface="微软雅黑 Light" panose="020B0502040204020203" pitchFamily="34" charset="-122"/>
                <a:ea typeface="微软雅黑 Light" panose="020B0502040204020203" pitchFamily="34" charset="-122"/>
              </a:rPr>
              <a:t>B</a:t>
            </a:r>
            <a:endParaRPr lang="zh-CN" altLang="en-US" sz="3200" b="1" dirty="0">
              <a:solidFill>
                <a:srgbClr val="404040"/>
              </a:solidFill>
              <a:latin typeface="微软雅黑 Light" panose="020B0502040204020203" pitchFamily="34" charset="-122"/>
              <a:ea typeface="微软雅黑 Light" panose="020B0502040204020203" pitchFamily="34" charset="-122"/>
            </a:endParaRPr>
          </a:p>
        </p:txBody>
      </p:sp>
      <p:sp>
        <p:nvSpPr>
          <p:cNvPr id="12" name="矩形 11"/>
          <p:cNvSpPr/>
          <p:nvPr/>
        </p:nvSpPr>
        <p:spPr>
          <a:xfrm>
            <a:off x="6903384" y="3130969"/>
            <a:ext cx="736599" cy="646803"/>
          </a:xfrm>
          <a:prstGeom prst="rect">
            <a:avLst/>
          </a:prstGeom>
          <a:noFill/>
          <a:ln>
            <a:solidFill>
              <a:srgbClr val="6A6A6A"/>
            </a:solidFill>
          </a:ln>
          <a:effectLst>
            <a:outerShdw blurRad="2667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404040"/>
                </a:solidFill>
                <a:latin typeface="微软雅黑 Light" panose="020B0502040204020203" pitchFamily="34" charset="-122"/>
                <a:ea typeface="微软雅黑 Light" panose="020B0502040204020203" pitchFamily="34" charset="-122"/>
              </a:rPr>
              <a:t>C</a:t>
            </a:r>
            <a:endParaRPr lang="zh-CN" altLang="en-US" sz="3200" b="1" dirty="0">
              <a:solidFill>
                <a:srgbClr val="404040"/>
              </a:solidFill>
              <a:latin typeface="微软雅黑 Light" panose="020B0502040204020203" pitchFamily="34" charset="-122"/>
              <a:ea typeface="微软雅黑 Light" panose="020B0502040204020203" pitchFamily="34" charset="-122"/>
            </a:endParaRPr>
          </a:p>
        </p:txBody>
      </p:sp>
      <p:sp>
        <p:nvSpPr>
          <p:cNvPr id="15" name="矩形 14"/>
          <p:cNvSpPr/>
          <p:nvPr/>
        </p:nvSpPr>
        <p:spPr>
          <a:xfrm>
            <a:off x="9326334" y="3130969"/>
            <a:ext cx="736599" cy="646803"/>
          </a:xfrm>
          <a:prstGeom prst="rect">
            <a:avLst/>
          </a:prstGeom>
          <a:noFill/>
          <a:ln>
            <a:solidFill>
              <a:srgbClr val="6A6A6A"/>
            </a:solidFill>
          </a:ln>
          <a:effectLst>
            <a:outerShdw blurRad="2667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404040"/>
                </a:solidFill>
                <a:latin typeface="微软雅黑 Light" panose="020B0502040204020203" pitchFamily="34" charset="-122"/>
                <a:ea typeface="微软雅黑 Light" panose="020B0502040204020203" pitchFamily="34" charset="-122"/>
              </a:rPr>
              <a:t>D</a:t>
            </a:r>
            <a:endParaRPr lang="zh-CN" altLang="en-US" sz="3200" b="1" dirty="0">
              <a:solidFill>
                <a:srgbClr val="404040"/>
              </a:solidFill>
              <a:latin typeface="微软雅黑 Light" panose="020B0502040204020203" pitchFamily="34" charset="-122"/>
              <a:ea typeface="微软雅黑 Light" panose="020B0502040204020203" pitchFamily="34" charset="-122"/>
            </a:endParaRPr>
          </a:p>
        </p:txBody>
      </p:sp>
      <p:grpSp>
        <p:nvGrpSpPr>
          <p:cNvPr id="25" name="组合 24"/>
          <p:cNvGrpSpPr/>
          <p:nvPr/>
        </p:nvGrpSpPr>
        <p:grpSpPr>
          <a:xfrm>
            <a:off x="1602571" y="4022015"/>
            <a:ext cx="1646428" cy="666247"/>
            <a:chOff x="1647233" y="3999521"/>
            <a:chExt cx="1646428" cy="666247"/>
          </a:xfrm>
        </p:grpSpPr>
        <p:sp>
          <p:nvSpPr>
            <p:cNvPr id="17" name="矩形 16"/>
            <p:cNvSpPr/>
            <p:nvPr/>
          </p:nvSpPr>
          <p:spPr>
            <a:xfrm>
              <a:off x="1647233" y="4286882"/>
              <a:ext cx="1646428" cy="378886"/>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线性存储结构</a:t>
              </a:r>
            </a:p>
          </p:txBody>
        </p:sp>
        <p:sp>
          <p:nvSpPr>
            <p:cNvPr id="22" name="矩形 21"/>
            <p:cNvSpPr/>
            <p:nvPr/>
          </p:nvSpPr>
          <p:spPr>
            <a:xfrm>
              <a:off x="1967746" y="3999521"/>
              <a:ext cx="1005404" cy="338554"/>
            </a:xfrm>
            <a:prstGeom prst="rect">
              <a:avLst/>
            </a:prstGeom>
          </p:spPr>
          <p:txBody>
            <a:bodyPr wrap="none">
              <a:spAutoFit/>
            </a:bodyPr>
            <a:lstStyle/>
            <a:p>
              <a:pPr algn="ctr"/>
              <a:r>
                <a:rPr lang="zh-CN" altLang="en-US" sz="1600" b="1" dirty="0">
                  <a:solidFill>
                    <a:srgbClr val="404040"/>
                  </a:solidFill>
                  <a:latin typeface="微软雅黑 Light" panose="020B0502040204020203" pitchFamily="34" charset="-122"/>
                  <a:ea typeface="微软雅黑 Light" panose="020B0502040204020203" pitchFamily="34" charset="-122"/>
                </a:rPr>
                <a:t>存储结构</a:t>
              </a:r>
            </a:p>
          </p:txBody>
        </p:sp>
      </p:grpSp>
      <p:grpSp>
        <p:nvGrpSpPr>
          <p:cNvPr id="26" name="组合 25"/>
          <p:cNvGrpSpPr/>
          <p:nvPr/>
        </p:nvGrpSpPr>
        <p:grpSpPr>
          <a:xfrm>
            <a:off x="3935664" y="4022015"/>
            <a:ext cx="1826142" cy="666247"/>
            <a:chOff x="1557377" y="3999521"/>
            <a:chExt cx="1826142" cy="666247"/>
          </a:xfrm>
        </p:grpSpPr>
        <p:sp>
          <p:nvSpPr>
            <p:cNvPr id="27" name="矩形 26"/>
            <p:cNvSpPr/>
            <p:nvPr/>
          </p:nvSpPr>
          <p:spPr>
            <a:xfrm>
              <a:off x="1647233" y="4286882"/>
              <a:ext cx="1646428" cy="378886"/>
            </a:xfrm>
            <a:prstGeom prst="rect">
              <a:avLst/>
            </a:prstGeom>
          </p:spPr>
          <p:txBody>
            <a:bodyPr wrap="square">
              <a:spAutoFit/>
            </a:bodyPr>
            <a:lstStyle/>
            <a:p>
              <a:pPr algn="ctr">
                <a:lnSpc>
                  <a:spcPct val="150000"/>
                </a:lnSpc>
              </a:pPr>
              <a:r>
                <a:rPr lang="en-US" altLang="zh-CN" sz="1400" dirty="0">
                  <a:solidFill>
                    <a:srgbClr val="404040"/>
                  </a:solidFill>
                  <a:latin typeface="微软雅黑 Light" panose="020B0502040204020203" pitchFamily="34" charset="-122"/>
                  <a:ea typeface="微软雅黑 Light" panose="020B0502040204020203" pitchFamily="34" charset="-122"/>
                </a:rPr>
                <a:t>1000M</a:t>
              </a:r>
              <a:endParaRPr lang="zh-CN" altLang="en-US" sz="1400" dirty="0">
                <a:solidFill>
                  <a:srgbClr val="404040"/>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557377" y="3999521"/>
              <a:ext cx="1826142" cy="338554"/>
            </a:xfrm>
            <a:prstGeom prst="rect">
              <a:avLst/>
            </a:prstGeom>
          </p:spPr>
          <p:txBody>
            <a:bodyPr wrap="none">
              <a:spAutoFit/>
            </a:bodyPr>
            <a:lstStyle/>
            <a:p>
              <a:pPr algn="ctr"/>
              <a:r>
                <a:rPr lang="zh-CN" altLang="en-US" sz="1600" b="1" dirty="0">
                  <a:solidFill>
                    <a:srgbClr val="404040"/>
                  </a:solidFill>
                  <a:latin typeface="微软雅黑 Light" panose="020B0502040204020203" pitchFamily="34" charset="-122"/>
                  <a:ea typeface="微软雅黑 Light" panose="020B0502040204020203" pitchFamily="34" charset="-122"/>
                </a:rPr>
                <a:t>数据文件初始尺寸</a:t>
              </a:r>
            </a:p>
          </p:txBody>
        </p:sp>
      </p:grpSp>
      <p:grpSp>
        <p:nvGrpSpPr>
          <p:cNvPr id="29" name="组合 28"/>
          <p:cNvGrpSpPr/>
          <p:nvPr/>
        </p:nvGrpSpPr>
        <p:grpSpPr>
          <a:xfrm>
            <a:off x="6358613" y="4022015"/>
            <a:ext cx="1826142" cy="666247"/>
            <a:chOff x="1557377" y="3999521"/>
            <a:chExt cx="1826142" cy="666247"/>
          </a:xfrm>
        </p:grpSpPr>
        <p:sp>
          <p:nvSpPr>
            <p:cNvPr id="30" name="矩形 29"/>
            <p:cNvSpPr/>
            <p:nvPr/>
          </p:nvSpPr>
          <p:spPr>
            <a:xfrm>
              <a:off x="1647233" y="4286882"/>
              <a:ext cx="1646428" cy="378886"/>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自动扩展</a:t>
              </a:r>
            </a:p>
          </p:txBody>
        </p:sp>
        <p:sp>
          <p:nvSpPr>
            <p:cNvPr id="31" name="矩形 30"/>
            <p:cNvSpPr/>
            <p:nvPr/>
          </p:nvSpPr>
          <p:spPr>
            <a:xfrm>
              <a:off x="1557377" y="3999521"/>
              <a:ext cx="1826142" cy="338554"/>
            </a:xfrm>
            <a:prstGeom prst="rect">
              <a:avLst/>
            </a:prstGeom>
          </p:spPr>
          <p:txBody>
            <a:bodyPr wrap="none">
              <a:spAutoFit/>
            </a:bodyPr>
            <a:lstStyle/>
            <a:p>
              <a:pPr algn="ctr"/>
              <a:r>
                <a:rPr lang="zh-CN" altLang="en-US" sz="1600" b="1" dirty="0">
                  <a:solidFill>
                    <a:srgbClr val="404040"/>
                  </a:solidFill>
                  <a:latin typeface="微软雅黑 Light" panose="020B0502040204020203" pitchFamily="34" charset="-122"/>
                  <a:ea typeface="微软雅黑 Light" panose="020B0502040204020203" pitchFamily="34" charset="-122"/>
                </a:rPr>
                <a:t>数据文件扩展方式</a:t>
              </a:r>
            </a:p>
          </p:txBody>
        </p:sp>
      </p:grpSp>
      <p:grpSp>
        <p:nvGrpSpPr>
          <p:cNvPr id="32" name="组合 31"/>
          <p:cNvGrpSpPr/>
          <p:nvPr/>
        </p:nvGrpSpPr>
        <p:grpSpPr>
          <a:xfrm>
            <a:off x="8871419" y="4022015"/>
            <a:ext cx="1646428" cy="666247"/>
            <a:chOff x="1647233" y="3999521"/>
            <a:chExt cx="1646428" cy="666247"/>
          </a:xfrm>
        </p:grpSpPr>
        <p:sp>
          <p:nvSpPr>
            <p:cNvPr id="33" name="矩形 32"/>
            <p:cNvSpPr/>
            <p:nvPr/>
          </p:nvSpPr>
          <p:spPr>
            <a:xfrm>
              <a:off x="1647233" y="4286882"/>
              <a:ext cx="1646428" cy="378886"/>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默认</a:t>
              </a:r>
            </a:p>
          </p:txBody>
        </p:sp>
        <p:sp>
          <p:nvSpPr>
            <p:cNvPr id="34" name="矩形 33"/>
            <p:cNvSpPr/>
            <p:nvPr/>
          </p:nvSpPr>
          <p:spPr>
            <a:xfrm>
              <a:off x="1967746" y="3999521"/>
              <a:ext cx="1005404" cy="338554"/>
            </a:xfrm>
            <a:prstGeom prst="rect">
              <a:avLst/>
            </a:prstGeom>
          </p:spPr>
          <p:txBody>
            <a:bodyPr wrap="none">
              <a:spAutoFit/>
            </a:bodyPr>
            <a:lstStyle/>
            <a:p>
              <a:pPr algn="ctr"/>
              <a:r>
                <a:rPr lang="zh-CN" altLang="en-US" sz="1600" b="1" dirty="0">
                  <a:solidFill>
                    <a:srgbClr val="404040"/>
                  </a:solidFill>
                  <a:latin typeface="微软雅黑 Light" panose="020B0502040204020203" pitchFamily="34" charset="-122"/>
                  <a:ea typeface="微软雅黑 Light" panose="020B0502040204020203" pitchFamily="34" charset="-122"/>
                </a:rPr>
                <a:t>存取路径</a:t>
              </a:r>
            </a:p>
          </p:txBody>
        </p:sp>
      </p:grpSp>
      <p:sp>
        <p:nvSpPr>
          <p:cNvPr id="37" name="矩形 36">
            <a:extLst>
              <a:ext uri="{FF2B5EF4-FFF2-40B4-BE49-F238E27FC236}">
                <a16:creationId xmlns:a16="http://schemas.microsoft.com/office/drawing/2014/main" id="{0A2B35D0-AA8F-4C63-BB50-921F8F2FE08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8" name="组合 37">
            <a:extLst>
              <a:ext uri="{FF2B5EF4-FFF2-40B4-BE49-F238E27FC236}">
                <a16:creationId xmlns:a16="http://schemas.microsoft.com/office/drawing/2014/main" id="{C905A8DB-4C6C-444D-896F-395D0F8DF6FB}"/>
              </a:ext>
            </a:extLst>
          </p:cNvPr>
          <p:cNvGrpSpPr/>
          <p:nvPr/>
        </p:nvGrpSpPr>
        <p:grpSpPr>
          <a:xfrm>
            <a:off x="346483" y="280751"/>
            <a:ext cx="523122" cy="653826"/>
            <a:chOff x="2668588" y="1189513"/>
            <a:chExt cx="3238500" cy="4047650"/>
          </a:xfrm>
        </p:grpSpPr>
        <p:grpSp>
          <p:nvGrpSpPr>
            <p:cNvPr id="39" name="组合 38">
              <a:extLst>
                <a:ext uri="{FF2B5EF4-FFF2-40B4-BE49-F238E27FC236}">
                  <a16:creationId xmlns:a16="http://schemas.microsoft.com/office/drawing/2014/main" id="{FA3793A7-DEDB-4DD0-9275-327D4B5C904A}"/>
                </a:ext>
              </a:extLst>
            </p:cNvPr>
            <p:cNvGrpSpPr/>
            <p:nvPr/>
          </p:nvGrpSpPr>
          <p:grpSpPr>
            <a:xfrm>
              <a:off x="2668588" y="1189513"/>
              <a:ext cx="3238500" cy="1309688"/>
              <a:chOff x="4478338" y="1241901"/>
              <a:chExt cx="3238500" cy="1309688"/>
            </a:xfrm>
          </p:grpSpPr>
          <p:sp>
            <p:nvSpPr>
              <p:cNvPr id="52" name="Freeform 5">
                <a:extLst>
                  <a:ext uri="{FF2B5EF4-FFF2-40B4-BE49-F238E27FC236}">
                    <a16:creationId xmlns:a16="http://schemas.microsoft.com/office/drawing/2014/main" id="{FB6C3EF4-E537-4145-9A0D-EB2A05B310BF}"/>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 name="Freeform 9">
                <a:extLst>
                  <a:ext uri="{FF2B5EF4-FFF2-40B4-BE49-F238E27FC236}">
                    <a16:creationId xmlns:a16="http://schemas.microsoft.com/office/drawing/2014/main" id="{1F9B579E-0569-4E9C-A56D-1F129A428596}"/>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40" name="组合 39">
              <a:extLst>
                <a:ext uri="{FF2B5EF4-FFF2-40B4-BE49-F238E27FC236}">
                  <a16:creationId xmlns:a16="http://schemas.microsoft.com/office/drawing/2014/main" id="{4B44CA8F-7F84-4E79-A454-DB87BB16BFA1}"/>
                </a:ext>
              </a:extLst>
            </p:cNvPr>
            <p:cNvGrpSpPr/>
            <p:nvPr/>
          </p:nvGrpSpPr>
          <p:grpSpPr>
            <a:xfrm>
              <a:off x="2668588" y="3924300"/>
              <a:ext cx="3238500" cy="1312863"/>
              <a:chOff x="4478338" y="3976688"/>
              <a:chExt cx="3238500" cy="1312863"/>
            </a:xfrm>
          </p:grpSpPr>
          <p:sp>
            <p:nvSpPr>
              <p:cNvPr id="41" name="Freeform 6">
                <a:extLst>
                  <a:ext uri="{FF2B5EF4-FFF2-40B4-BE49-F238E27FC236}">
                    <a16:creationId xmlns:a16="http://schemas.microsoft.com/office/drawing/2014/main" id="{4237AB9E-764E-426E-BA0D-AACF7D9A1D6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AC4C93D4-9FF6-432C-9337-578D70E0A3A0}"/>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3648CE05-1236-4716-ADCB-B8D294261028}"/>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54" name="矩形 53">
            <a:extLst>
              <a:ext uri="{FF2B5EF4-FFF2-40B4-BE49-F238E27FC236}">
                <a16:creationId xmlns:a16="http://schemas.microsoft.com/office/drawing/2014/main" id="{4B99DA73-31AD-44C2-A9EE-114252A3E0A8}"/>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结构设计</a:t>
            </a:r>
          </a:p>
        </p:txBody>
      </p:sp>
    </p:spTree>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4" presetClass="entr" presetSubtype="1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14" presetClass="entr" presetSubtype="10" fill="hold"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14" presetClass="entr" presetSubtype="10" fill="hold" nodeType="withEffect">
                                  <p:stCondLst>
                                    <p:cond delay="100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500"/>
                                        <p:tgtEl>
                                          <p:spTgt spid="29"/>
                                        </p:tgtEl>
                                      </p:cBhvr>
                                    </p:animEffect>
                                  </p:childTnLst>
                                </p:cTn>
                              </p:par>
                              <p:par>
                                <p:cTn id="33" presetID="53" presetClass="entr" presetSubtype="16" fill="hold" grpId="0"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14" presetClass="entr" presetSubtype="10" fill="hold" nodeType="withEffect">
                                  <p:stCondLst>
                                    <p:cond delay="150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1735592" y="3087308"/>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dirty="0">
                <a:solidFill>
                  <a:schemeClr val="accent4"/>
                </a:solidFill>
                <a:latin typeface="迷你简汉真广标"/>
                <a:ea typeface="迷你简汉真广标"/>
                <a:cs typeface="迷你简汉真广标"/>
              </a:rPr>
              <a:t>PART</a:t>
            </a:r>
          </a:p>
          <a:p>
            <a:pPr eaLnBrk="1" hangingPunct="1"/>
            <a:r>
              <a:rPr lang="en-US" altLang="zh-CN" sz="6000" dirty="0">
                <a:solidFill>
                  <a:schemeClr val="accent4"/>
                </a:solidFill>
                <a:latin typeface="迷你简汉真广标"/>
                <a:ea typeface="迷你简汉真广标"/>
                <a:cs typeface="迷你简汉真广标"/>
              </a:rPr>
              <a:t>FOUR</a:t>
            </a:r>
            <a:endParaRPr lang="zh-CN" altLang="en-US" sz="6000" dirty="0">
              <a:solidFill>
                <a:schemeClr val="accent4"/>
              </a:solidFill>
              <a:latin typeface="迷你简汉真广标"/>
              <a:ea typeface="迷你简汉真广标"/>
              <a:cs typeface="迷你简汉真广标"/>
            </a:endParaRPr>
          </a:p>
        </p:txBody>
      </p:sp>
      <p:grpSp>
        <p:nvGrpSpPr>
          <p:cNvPr id="5" name="组合 4">
            <a:extLst>
              <a:ext uri="{FF2B5EF4-FFF2-40B4-BE49-F238E27FC236}">
                <a16:creationId xmlns:a16="http://schemas.microsoft.com/office/drawing/2014/main" id="{5B6B97D0-87AD-4ACD-A99C-CF57C09D3A0E}"/>
              </a:ext>
            </a:extLst>
          </p:cNvPr>
          <p:cNvGrpSpPr/>
          <p:nvPr/>
        </p:nvGrpSpPr>
        <p:grpSpPr>
          <a:xfrm>
            <a:off x="3971499" y="1030030"/>
            <a:ext cx="3880215" cy="5196599"/>
            <a:chOff x="-3944524" y="1072014"/>
            <a:chExt cx="3880215" cy="5196599"/>
          </a:xfrm>
        </p:grpSpPr>
        <p:sp>
          <p:nvSpPr>
            <p:cNvPr id="25" name="文本框 24">
              <a:extLst>
                <a:ext uri="{FF2B5EF4-FFF2-40B4-BE49-F238E27FC236}">
                  <a16:creationId xmlns:a16="http://schemas.microsoft.com/office/drawing/2014/main" id="{4F7E1B25-CFB1-4380-8838-83D2EFE40633}"/>
                </a:ext>
              </a:extLst>
            </p:cNvPr>
            <p:cNvSpPr txBox="1"/>
            <p:nvPr/>
          </p:nvSpPr>
          <p:spPr>
            <a:xfrm>
              <a:off x="-1640114" y="1072014"/>
              <a:ext cx="1575805" cy="5196599"/>
            </a:xfrm>
            <a:custGeom>
              <a:avLst/>
              <a:gdLst/>
              <a:ahLst/>
              <a:cxnLst/>
              <a:rect l="l" t="t" r="r" b="b"/>
              <a:pathLst>
                <a:path w="1575805" h="5196599">
                  <a:moveTo>
                    <a:pt x="0" y="0"/>
                  </a:moveTo>
                  <a:lnTo>
                    <a:pt x="816047" y="0"/>
                  </a:lnTo>
                  <a:lnTo>
                    <a:pt x="816047" y="3422600"/>
                  </a:lnTo>
                  <a:lnTo>
                    <a:pt x="1575805" y="3422600"/>
                  </a:lnTo>
                  <a:lnTo>
                    <a:pt x="1575805" y="4108596"/>
                  </a:lnTo>
                  <a:lnTo>
                    <a:pt x="816047" y="4108596"/>
                  </a:lnTo>
                  <a:lnTo>
                    <a:pt x="816047" y="5196599"/>
                  </a:lnTo>
                  <a:lnTo>
                    <a:pt x="967" y="5196599"/>
                  </a:lnTo>
                  <a:lnTo>
                    <a:pt x="967" y="4108596"/>
                  </a:lnTo>
                  <a:lnTo>
                    <a:pt x="0" y="4108596"/>
                  </a:lnTo>
                  <a:lnTo>
                    <a:pt x="0" y="3422600"/>
                  </a:lnTo>
                  <a:lnTo>
                    <a:pt x="967" y="3422600"/>
                  </a:lnTo>
                  <a:lnTo>
                    <a:pt x="967" y="885155"/>
                  </a:lnTo>
                  <a:lnTo>
                    <a:pt x="0" y="886720"/>
                  </a:lnTo>
                  <a:lnTo>
                    <a:pt x="0" y="0"/>
                  </a:lnTo>
                  <a:close/>
                </a:path>
              </a:pathLst>
            </a:custGeom>
            <a:solidFill>
              <a:schemeClr val="accent4"/>
            </a:solid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59500">
                  <a:ea typeface="迷你简汉真广标" panose="02010609000101010101" pitchFamily="49" charset="-122"/>
                </a:defRPr>
              </a:lvl1pPr>
            </a:lstStyle>
            <a:p>
              <a:endParaRPr lang="zh-CN" altLang="en-US" dirty="0"/>
            </a:p>
          </p:txBody>
        </p:sp>
        <p:sp>
          <p:nvSpPr>
            <p:cNvPr id="22" name="文本框 21">
              <a:extLst>
                <a:ext uri="{FF2B5EF4-FFF2-40B4-BE49-F238E27FC236}">
                  <a16:creationId xmlns:a16="http://schemas.microsoft.com/office/drawing/2014/main" id="{FC940D0B-18CF-4051-A793-65A136ADF991}"/>
                </a:ext>
              </a:extLst>
            </p:cNvPr>
            <p:cNvSpPr txBox="1"/>
            <p:nvPr/>
          </p:nvSpPr>
          <p:spPr>
            <a:xfrm>
              <a:off x="-3944524" y="1072014"/>
              <a:ext cx="2307813" cy="4108596"/>
            </a:xfrm>
            <a:custGeom>
              <a:avLst/>
              <a:gdLst/>
              <a:ahLst/>
              <a:cxnLst/>
              <a:rect l="l" t="t" r="r" b="b"/>
              <a:pathLst>
                <a:path w="2307813" h="4108596">
                  <a:moveTo>
                    <a:pt x="2142813" y="0"/>
                  </a:moveTo>
                  <a:lnTo>
                    <a:pt x="2307813" y="0"/>
                  </a:lnTo>
                  <a:lnTo>
                    <a:pt x="2307813" y="886720"/>
                  </a:lnTo>
                  <a:lnTo>
                    <a:pt x="741317" y="3422600"/>
                  </a:lnTo>
                  <a:lnTo>
                    <a:pt x="2307813" y="3422600"/>
                  </a:lnTo>
                  <a:lnTo>
                    <a:pt x="2307813" y="4108596"/>
                  </a:lnTo>
                  <a:lnTo>
                    <a:pt x="0" y="4108596"/>
                  </a:lnTo>
                  <a:lnTo>
                    <a:pt x="0" y="3411536"/>
                  </a:lnTo>
                  <a:lnTo>
                    <a:pt x="2142813" y="0"/>
                  </a:lnTo>
                  <a:close/>
                </a:path>
              </a:pathLst>
            </a:custGeom>
            <a:solidFill>
              <a:schemeClr val="accent3"/>
            </a:solid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59500">
                  <a:ea typeface="迷你简汉真广标" panose="02010609000101010101" pitchFamily="49" charset="-122"/>
                </a:defRPr>
              </a:lvl1pPr>
            </a:lstStyle>
            <a:p>
              <a:endParaRPr lang="zh-CN" altLang="en-US" dirty="0"/>
            </a:p>
          </p:txBody>
        </p:sp>
      </p:grpSp>
      <p:sp>
        <p:nvSpPr>
          <p:cNvPr id="9" name="矩形 8">
            <a:extLst>
              <a:ext uri="{FF2B5EF4-FFF2-40B4-BE49-F238E27FC236}">
                <a16:creationId xmlns:a16="http://schemas.microsoft.com/office/drawing/2014/main" id="{D584B33B-9264-4D38-A234-4276E2DED628}"/>
              </a:ext>
            </a:extLst>
          </p:cNvPr>
          <p:cNvSpPr/>
          <p:nvPr/>
        </p:nvSpPr>
        <p:spPr>
          <a:xfrm>
            <a:off x="7795132" y="5635795"/>
            <a:ext cx="3891855" cy="646331"/>
          </a:xfrm>
          <a:prstGeom prst="rect">
            <a:avLst/>
          </a:prstGeom>
        </p:spPr>
        <p:txBody>
          <a:bodyPr wrap="square">
            <a:spAutoFit/>
          </a:bodyPr>
          <a:lstStyle/>
          <a:p>
            <a:r>
              <a:rPr lang="zh-CN" altLang="en-US" sz="3600" b="1" dirty="0">
                <a:solidFill>
                  <a:schemeClr val="accent3"/>
                </a:solidFill>
                <a:latin typeface="微软雅黑" panose="020B0503020204020204" pitchFamily="34" charset="-122"/>
                <a:ea typeface="微软雅黑" panose="020B0503020204020204" pitchFamily="34" charset="-122"/>
              </a:rPr>
              <a:t>运用设计</a:t>
            </a:r>
          </a:p>
        </p:txBody>
      </p:sp>
    </p:spTree>
    <p:extLst>
      <p:ext uri="{BB962C8B-B14F-4D97-AF65-F5344CB8AC3E}">
        <p14:creationId xmlns:p14="http://schemas.microsoft.com/office/powerpoint/2010/main" val="399687598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9530" b="13698"/>
          <a:stretch>
            <a:fillRect/>
          </a:stretch>
        </p:blipFill>
        <p:spPr>
          <a:xfrm>
            <a:off x="0" y="3606800"/>
            <a:ext cx="4838700" cy="2476501"/>
          </a:xfrm>
          <a:prstGeom prst="rect">
            <a:avLst/>
          </a:prstGeom>
        </p:spPr>
      </p:pic>
      <p:sp>
        <p:nvSpPr>
          <p:cNvPr id="3" name="矩形 2"/>
          <p:cNvSpPr/>
          <p:nvPr/>
        </p:nvSpPr>
        <p:spPr>
          <a:xfrm>
            <a:off x="3137274" y="1577801"/>
            <a:ext cx="3371850" cy="4057997"/>
          </a:xfrm>
          <a:prstGeom prst="rect">
            <a:avLst/>
          </a:prstGeom>
          <a:no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4" name="组合 3"/>
          <p:cNvGrpSpPr/>
          <p:nvPr/>
        </p:nvGrpSpPr>
        <p:grpSpPr>
          <a:xfrm>
            <a:off x="4838700" y="1993900"/>
            <a:ext cx="7353300" cy="3225800"/>
            <a:chOff x="4838700" y="1993900"/>
            <a:chExt cx="7353300" cy="3225800"/>
          </a:xfrm>
        </p:grpSpPr>
        <p:sp>
          <p:nvSpPr>
            <p:cNvPr id="29" name="矩形 28"/>
            <p:cNvSpPr/>
            <p:nvPr/>
          </p:nvSpPr>
          <p:spPr>
            <a:xfrm>
              <a:off x="4838700" y="1993900"/>
              <a:ext cx="7353300" cy="3225800"/>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8" name="矩形 7"/>
            <p:cNvSpPr/>
            <p:nvPr/>
          </p:nvSpPr>
          <p:spPr>
            <a:xfrm>
              <a:off x="5477309" y="2397889"/>
              <a:ext cx="1846980" cy="369332"/>
            </a:xfrm>
            <a:prstGeom prst="rect">
              <a:avLst/>
            </a:prstGeom>
          </p:spPr>
          <p:txBody>
            <a:bodyPr wrap="none">
              <a:spAutoFit/>
            </a:bodyPr>
            <a:lstStyle/>
            <a:p>
              <a:pPr algn="ctr"/>
              <a:r>
                <a:rPr lang="en-US" altLang="zh-CN" b="1" dirty="0">
                  <a:solidFill>
                    <a:schemeClr val="bg1"/>
                  </a:solidFill>
                  <a:latin typeface="微软雅黑 Light" panose="020B0502040204020203" pitchFamily="34" charset="-122"/>
                  <a:ea typeface="微软雅黑 Light" panose="020B0502040204020203" pitchFamily="34" charset="-122"/>
                </a:rPr>
                <a:t>4.1	</a:t>
              </a:r>
              <a:r>
                <a:rPr lang="zh-CN" altLang="en-US" b="1" dirty="0">
                  <a:solidFill>
                    <a:schemeClr val="bg1"/>
                  </a:solidFill>
                  <a:latin typeface="微软雅黑 Light" panose="020B0502040204020203" pitchFamily="34" charset="-122"/>
                  <a:ea typeface="微软雅黑 Light" panose="020B0502040204020203" pitchFamily="34" charset="-122"/>
                </a:rPr>
                <a:t>数据字典设计</a:t>
              </a:r>
            </a:p>
          </p:txBody>
        </p:sp>
        <p:sp>
          <p:nvSpPr>
            <p:cNvPr id="13" name="矩形 12"/>
            <p:cNvSpPr/>
            <p:nvPr/>
          </p:nvSpPr>
          <p:spPr>
            <a:xfrm>
              <a:off x="5336401" y="3092102"/>
              <a:ext cx="6357898" cy="1671548"/>
            </a:xfrm>
            <a:prstGeom prst="rect">
              <a:avLst/>
            </a:prstGeom>
          </p:spPr>
          <p:txBody>
            <a:bodyPr wrap="square">
              <a:spAutoFit/>
            </a:bodyPr>
            <a:lstStyle/>
            <a:p>
              <a:pP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字符集采用 </a:t>
              </a:r>
              <a:r>
                <a:rPr lang="en-US" altLang="zh-CN" sz="1400" dirty="0">
                  <a:solidFill>
                    <a:schemeClr val="bg1"/>
                  </a:solidFill>
                  <a:latin typeface="微软雅黑 Light" panose="020B0502040204020203" pitchFamily="34" charset="-122"/>
                  <a:ea typeface="微软雅黑 Light" panose="020B0502040204020203" pitchFamily="34" charset="-122"/>
                </a:rPr>
                <a:t>UTF-8</a:t>
              </a:r>
              <a:r>
                <a:rPr lang="zh-CN" altLang="en-US" sz="1400" dirty="0">
                  <a:solidFill>
                    <a:schemeClr val="bg1"/>
                  </a:solidFill>
                  <a:latin typeface="微软雅黑 Light" panose="020B0502040204020203" pitchFamily="34" charset="-122"/>
                  <a:ea typeface="微软雅黑 Light" panose="020B0502040204020203" pitchFamily="34" charset="-122"/>
                </a:rPr>
                <a:t>。</a:t>
              </a:r>
            </a:p>
            <a:p>
              <a:pP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所有命名均要具有描述性，不得使用拼音英文混杂的命名方式。</a:t>
              </a:r>
            </a:p>
            <a:p>
              <a:pP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所有数据表第一个字段都是系统内部使用主键列，自增字段，不可空，名称为：</a:t>
              </a:r>
              <a:r>
                <a:rPr lang="en-US" altLang="zh-CN" sz="1400" dirty="0">
                  <a:solidFill>
                    <a:schemeClr val="bg1"/>
                  </a:solidFill>
                  <a:latin typeface="微软雅黑 Light" panose="020B0502040204020203" pitchFamily="34" charset="-122"/>
                  <a:ea typeface="微软雅黑 Light" panose="020B0502040204020203" pitchFamily="34" charset="-122"/>
                </a:rPr>
                <a:t>id</a:t>
              </a:r>
              <a:r>
                <a:rPr lang="zh-CN" altLang="en-US" sz="1400" dirty="0">
                  <a:solidFill>
                    <a:schemeClr val="bg1"/>
                  </a:solidFill>
                  <a:latin typeface="微软雅黑 Light" panose="020B0502040204020203" pitchFamily="34" charset="-122"/>
                  <a:ea typeface="微软雅黑 Light" panose="020B0502040204020203" pitchFamily="34" charset="-122"/>
                </a:rPr>
                <a:t>，确保不把此字段暴露给最终用户。</a:t>
              </a:r>
            </a:p>
            <a:p>
              <a:pP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除特别说明外，所有字段默认都设置不充许为空， 需要设置默认值。</a:t>
              </a:r>
            </a:p>
          </p:txBody>
        </p:sp>
        <p:cxnSp>
          <p:nvCxnSpPr>
            <p:cNvPr id="15" name="直接连接符 14"/>
            <p:cNvCxnSpPr/>
            <p:nvPr/>
          </p:nvCxnSpPr>
          <p:spPr>
            <a:xfrm>
              <a:off x="5458430" y="2857500"/>
              <a:ext cx="1892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321215" y="2487690"/>
              <a:ext cx="216069" cy="189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404040"/>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7264315" y="2487690"/>
              <a:ext cx="216069" cy="189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404040"/>
                </a:solidFill>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3377756" y="2207580"/>
            <a:ext cx="1385316" cy="769441"/>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ONE</a:t>
            </a:r>
            <a:endParaRPr lang="zh-CN" altLang="en-US" sz="4400" dirty="0">
              <a:latin typeface="微软雅黑 Light" panose="020B0502040204020203" pitchFamily="34" charset="-122"/>
              <a:ea typeface="微软雅黑 Light" panose="020B0502040204020203" pitchFamily="34" charset="-122"/>
            </a:endParaRPr>
          </a:p>
        </p:txBody>
      </p:sp>
      <p:sp>
        <p:nvSpPr>
          <p:cNvPr id="26" name="矩形 25">
            <a:extLst>
              <a:ext uri="{FF2B5EF4-FFF2-40B4-BE49-F238E27FC236}">
                <a16:creationId xmlns:a16="http://schemas.microsoft.com/office/drawing/2014/main" id="{60CA5358-F8E7-4D3D-88BA-59905A74938F}"/>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04</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8" name="组合 37">
            <a:extLst>
              <a:ext uri="{FF2B5EF4-FFF2-40B4-BE49-F238E27FC236}">
                <a16:creationId xmlns:a16="http://schemas.microsoft.com/office/drawing/2014/main" id="{B9FF9290-8005-48FE-8FFF-3C559E5A894A}"/>
              </a:ext>
            </a:extLst>
          </p:cNvPr>
          <p:cNvGrpSpPr/>
          <p:nvPr/>
        </p:nvGrpSpPr>
        <p:grpSpPr>
          <a:xfrm>
            <a:off x="346483" y="280751"/>
            <a:ext cx="523122" cy="653826"/>
            <a:chOff x="2668588" y="1189513"/>
            <a:chExt cx="3238500" cy="4047650"/>
          </a:xfrm>
        </p:grpSpPr>
        <p:grpSp>
          <p:nvGrpSpPr>
            <p:cNvPr id="39" name="组合 38">
              <a:extLst>
                <a:ext uri="{FF2B5EF4-FFF2-40B4-BE49-F238E27FC236}">
                  <a16:creationId xmlns:a16="http://schemas.microsoft.com/office/drawing/2014/main" id="{1D00E091-549B-4557-B7BE-4388CC914B8D}"/>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793C6CFE-DA07-4841-8C9C-1CEAFFED7241}"/>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3B1BBD8B-63BE-457E-BBF1-290A9308AC2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40" name="组合 39">
              <a:extLst>
                <a:ext uri="{FF2B5EF4-FFF2-40B4-BE49-F238E27FC236}">
                  <a16:creationId xmlns:a16="http://schemas.microsoft.com/office/drawing/2014/main" id="{4AA34BA3-58B4-4AEC-A9FD-63B2FA07DAA7}"/>
                </a:ext>
              </a:extLst>
            </p:cNvPr>
            <p:cNvGrpSpPr/>
            <p:nvPr/>
          </p:nvGrpSpPr>
          <p:grpSpPr>
            <a:xfrm>
              <a:off x="2668588" y="3924300"/>
              <a:ext cx="3238500" cy="1312863"/>
              <a:chOff x="4478338" y="3976688"/>
              <a:chExt cx="3238500" cy="1312863"/>
            </a:xfrm>
          </p:grpSpPr>
          <p:sp>
            <p:nvSpPr>
              <p:cNvPr id="41" name="Freeform 6">
                <a:extLst>
                  <a:ext uri="{FF2B5EF4-FFF2-40B4-BE49-F238E27FC236}">
                    <a16:creationId xmlns:a16="http://schemas.microsoft.com/office/drawing/2014/main" id="{CDDA5087-33D3-476A-906C-80FD4C4AAE0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01C37481-1C74-454E-9835-B4B371C463AF}"/>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5004EE0E-65EA-49D4-A09C-A17E61C75581}"/>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46" name="矩形 45">
            <a:extLst>
              <a:ext uri="{FF2B5EF4-FFF2-40B4-BE49-F238E27FC236}">
                <a16:creationId xmlns:a16="http://schemas.microsoft.com/office/drawing/2014/main" id="{B8966F6D-F910-4B8C-B22F-E7C35E3AA1E8}"/>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par>
                                    <p:cTn id="8" presetID="14" presetClass="entr" presetSubtype="10"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par>
                              <p:cTn id="11" fill="hold">
                                <p:stCondLst>
                                  <p:cond delay="1500"/>
                                </p:stCondLst>
                                <p:childTnLst>
                                  <p:par>
                                    <p:cTn id="12" presetID="2" presetClass="entr" presetSubtype="4" fill="hold" nodeType="afterEffect" p14:presetBounceEnd="75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75000">
                                          <p:cBhvr additive="base">
                                            <p:cTn id="14" dur="2000" fill="hold"/>
                                            <p:tgtEl>
                                              <p:spTgt spid="6"/>
                                            </p:tgtEl>
                                            <p:attrNameLst>
                                              <p:attrName>ppt_x</p:attrName>
                                            </p:attrNameLst>
                                          </p:cBhvr>
                                          <p:tavLst>
                                            <p:tav tm="0">
                                              <p:val>
                                                <p:strVal val="#ppt_x"/>
                                              </p:val>
                                            </p:tav>
                                            <p:tav tm="100000">
                                              <p:val>
                                                <p:strVal val="#ppt_x"/>
                                              </p:val>
                                            </p:tav>
                                          </p:tavLst>
                                        </p:anim>
                                        <p:anim calcmode="lin" valueType="num" p14:bounceEnd="75000">
                                          <p:cBhvr additive="base">
                                            <p:cTn id="15" dur="20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14:presetBounceEnd="75000">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14:bounceEnd="75000">
                                          <p:cBhvr additive="base">
                                            <p:cTn id="18"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19"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par>
                                    <p:cTn id="8" presetID="14" presetClass="entr" presetSubtype="10"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par>
                              <p:cTn id="11" fill="hold">
                                <p:stCondLst>
                                  <p:cond delay="1500"/>
                                </p:stCondLst>
                                <p:childTnLst>
                                  <p:par>
                                    <p:cTn id="12" presetID="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2000" fill="hold"/>
                                            <p:tgtEl>
                                              <p:spTgt spid="6"/>
                                            </p:tgtEl>
                                            <p:attrNameLst>
                                              <p:attrName>ppt_x</p:attrName>
                                            </p:attrNameLst>
                                          </p:cBhvr>
                                          <p:tavLst>
                                            <p:tav tm="0">
                                              <p:val>
                                                <p:strVal val="#ppt_x"/>
                                              </p:val>
                                            </p:tav>
                                            <p:tav tm="100000">
                                              <p:val>
                                                <p:strVal val="#ppt_x"/>
                                              </p:val>
                                            </p:tav>
                                          </p:tavLst>
                                        </p:anim>
                                        <p:anim calcmode="lin" valueType="num">
                                          <p:cBhvr additive="base">
                                            <p:cTn id="15" dur="20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000" fill="hold"/>
                                            <p:tgtEl>
                                              <p:spTgt spid="4"/>
                                            </p:tgtEl>
                                            <p:attrNameLst>
                                              <p:attrName>ppt_x</p:attrName>
                                            </p:attrNameLst>
                                          </p:cBhvr>
                                          <p:tavLst>
                                            <p:tav tm="0">
                                              <p:val>
                                                <p:strVal val="#ppt_x"/>
                                              </p:val>
                                            </p:tav>
                                            <p:tav tm="100000">
                                              <p:val>
                                                <p:strVal val="#ppt_x"/>
                                              </p:val>
                                            </p:tav>
                                          </p:tavLst>
                                        </p:anim>
                                        <p:anim calcmode="lin" valueType="num">
                                          <p:cBhvr additive="base">
                                            <p:cTn id="19"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3550" y="2228850"/>
            <a:ext cx="4362449" cy="3525283"/>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4">
            <a:extLst>
              <a:ext uri="{BEBA8EAE-BF5A-486C-A8C5-ECC9F3942E4B}">
                <a14:imgProps xmlns:a14="http://schemas.microsoft.com/office/drawing/2010/main">
                  <a14:imgLayer>
                    <a14:imgEffect>
                      <a14:saturation sat="0"/>
                    </a14:imgEffect>
                  </a14:imgLayer>
                </a14:imgProps>
              </a:ext>
            </a:extLst>
          </a:blip>
          <a:stretch>
            <a:fillRect/>
          </a:stretch>
        </p:blipFill>
        <p:spPr>
          <a:xfrm>
            <a:off x="1418090" y="1798637"/>
            <a:ext cx="4333875" cy="3667125"/>
          </a:xfrm>
          <a:prstGeom prst="rect">
            <a:avLst/>
          </a:prstGeom>
        </p:spPr>
      </p:pic>
      <p:sp>
        <p:nvSpPr>
          <p:cNvPr id="8" name="矩形 7"/>
          <p:cNvSpPr/>
          <p:nvPr/>
        </p:nvSpPr>
        <p:spPr>
          <a:xfrm>
            <a:off x="7093865" y="2125945"/>
            <a:ext cx="2997638" cy="558961"/>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4.2</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安全保密设计</a:t>
            </a:r>
          </a:p>
        </p:txBody>
      </p:sp>
      <p:sp>
        <p:nvSpPr>
          <p:cNvPr id="9" name="矩形 8"/>
          <p:cNvSpPr/>
          <p:nvPr/>
        </p:nvSpPr>
        <p:spPr>
          <a:xfrm>
            <a:off x="6411459" y="2873641"/>
            <a:ext cx="4362450" cy="1994713"/>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数据库无法被任何用户直接修改，只提供给不同类型的用户相应的数据库操作接口和权限。对数据库的删除操作只有超级管理员有此权限，其余操作根据用户角色不同而分配。必须提供用户名和正确的密码，并通过系统验证后，才可登录系统对其进行相应的操作。存储数据库的服务器只能让少数管理人员登录。</a:t>
            </a:r>
          </a:p>
        </p:txBody>
      </p:sp>
      <p:sp>
        <p:nvSpPr>
          <p:cNvPr id="16" name="矩形 15">
            <a:extLst>
              <a:ext uri="{FF2B5EF4-FFF2-40B4-BE49-F238E27FC236}">
                <a16:creationId xmlns:a16="http://schemas.microsoft.com/office/drawing/2014/main" id="{88EB45DB-82C2-4C30-B938-327987D0C248}"/>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04</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17" name="组合 16">
            <a:extLst>
              <a:ext uri="{FF2B5EF4-FFF2-40B4-BE49-F238E27FC236}">
                <a16:creationId xmlns:a16="http://schemas.microsoft.com/office/drawing/2014/main" id="{8032244F-7241-4A7F-A850-EB962DDA8DD3}"/>
              </a:ext>
            </a:extLst>
          </p:cNvPr>
          <p:cNvGrpSpPr/>
          <p:nvPr/>
        </p:nvGrpSpPr>
        <p:grpSpPr>
          <a:xfrm>
            <a:off x="346483" y="280751"/>
            <a:ext cx="523122" cy="653826"/>
            <a:chOff x="2668588" y="1189513"/>
            <a:chExt cx="3238500" cy="4047650"/>
          </a:xfrm>
        </p:grpSpPr>
        <p:grpSp>
          <p:nvGrpSpPr>
            <p:cNvPr id="18" name="组合 17">
              <a:extLst>
                <a:ext uri="{FF2B5EF4-FFF2-40B4-BE49-F238E27FC236}">
                  <a16:creationId xmlns:a16="http://schemas.microsoft.com/office/drawing/2014/main" id="{F6AC0CEB-3CAC-46E0-9D80-82ED32681FF9}"/>
                </a:ext>
              </a:extLst>
            </p:cNvPr>
            <p:cNvGrpSpPr/>
            <p:nvPr/>
          </p:nvGrpSpPr>
          <p:grpSpPr>
            <a:xfrm>
              <a:off x="2668588" y="1189513"/>
              <a:ext cx="3238500" cy="1309688"/>
              <a:chOff x="4478338" y="1241901"/>
              <a:chExt cx="3238500" cy="1309688"/>
            </a:xfrm>
          </p:grpSpPr>
          <p:sp>
            <p:nvSpPr>
              <p:cNvPr id="33" name="Freeform 5">
                <a:extLst>
                  <a:ext uri="{FF2B5EF4-FFF2-40B4-BE49-F238E27FC236}">
                    <a16:creationId xmlns:a16="http://schemas.microsoft.com/office/drawing/2014/main" id="{FB3518F2-CDCF-4B1C-AB47-DF9350968D71}"/>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9">
                <a:extLst>
                  <a:ext uri="{FF2B5EF4-FFF2-40B4-BE49-F238E27FC236}">
                    <a16:creationId xmlns:a16="http://schemas.microsoft.com/office/drawing/2014/main" id="{47C69F70-CA62-4C01-B445-167EC3306917}"/>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19" name="组合 18">
              <a:extLst>
                <a:ext uri="{FF2B5EF4-FFF2-40B4-BE49-F238E27FC236}">
                  <a16:creationId xmlns:a16="http://schemas.microsoft.com/office/drawing/2014/main" id="{EC068C3D-1FAD-4081-976B-CE03A263A535}"/>
                </a:ext>
              </a:extLst>
            </p:cNvPr>
            <p:cNvGrpSpPr/>
            <p:nvPr/>
          </p:nvGrpSpPr>
          <p:grpSpPr>
            <a:xfrm>
              <a:off x="2668588" y="3924300"/>
              <a:ext cx="3238500" cy="1312863"/>
              <a:chOff x="4478338" y="3976688"/>
              <a:chExt cx="3238500" cy="1312863"/>
            </a:xfrm>
          </p:grpSpPr>
          <p:sp>
            <p:nvSpPr>
              <p:cNvPr id="20" name="Freeform 6">
                <a:extLst>
                  <a:ext uri="{FF2B5EF4-FFF2-40B4-BE49-F238E27FC236}">
                    <a16:creationId xmlns:a16="http://schemas.microsoft.com/office/drawing/2014/main" id="{342FF6BC-D7F2-447C-AA80-9C22914361C4}"/>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 name="Freeform 7">
                <a:extLst>
                  <a:ext uri="{FF2B5EF4-FFF2-40B4-BE49-F238E27FC236}">
                    <a16:creationId xmlns:a16="http://schemas.microsoft.com/office/drawing/2014/main" id="{85CAC413-C55A-4913-AD29-363F66B83799}"/>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 name="Freeform 8">
                <a:extLst>
                  <a:ext uri="{FF2B5EF4-FFF2-40B4-BE49-F238E27FC236}">
                    <a16:creationId xmlns:a16="http://schemas.microsoft.com/office/drawing/2014/main" id="{E985D749-4CD5-4C00-83AF-745ED9B4E48D}"/>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5" name="矩形 34">
            <a:extLst>
              <a:ext uri="{FF2B5EF4-FFF2-40B4-BE49-F238E27FC236}">
                <a16:creationId xmlns:a16="http://schemas.microsoft.com/office/drawing/2014/main" id="{EB4DD68B-7F05-4381-AB37-3C0FB98A35A5}"/>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1000"/>
                                            <p:tgtEl>
                                              <p:spTgt spid="2"/>
                                            </p:tgtEl>
                                          </p:cBhvr>
                                        </p:animEffect>
                                      </p:childTnLst>
                                    </p:cTn>
                                  </p:par>
                                </p:childTnLst>
                              </p:cTn>
                            </p:par>
                            <p:par>
                              <p:cTn id="11" fill="hold">
                                <p:stCondLst>
                                  <p:cond delay="500"/>
                                </p:stCondLst>
                                <p:childTnLst>
                                  <p:par>
                                    <p:cTn id="12" presetID="2" presetClass="entr" presetSubtype="4" fill="hold" grpId="0" nodeType="afterEffect" p14:presetBounceEnd="75000">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14:bounceEnd="75000">
                                          <p:cBhvr additive="base">
                                            <p:cTn id="14" dur="2000" fill="hold"/>
                                            <p:tgtEl>
                                              <p:spTgt spid="8"/>
                                            </p:tgtEl>
                                            <p:attrNameLst>
                                              <p:attrName>ppt_x</p:attrName>
                                            </p:attrNameLst>
                                          </p:cBhvr>
                                          <p:tavLst>
                                            <p:tav tm="0">
                                              <p:val>
                                                <p:strVal val="#ppt_x"/>
                                              </p:val>
                                            </p:tav>
                                            <p:tav tm="100000">
                                              <p:val>
                                                <p:strVal val="#ppt_x"/>
                                              </p:val>
                                            </p:tav>
                                          </p:tavLst>
                                        </p:anim>
                                        <p:anim calcmode="lin" valueType="num" p14:bounceEnd="75000">
                                          <p:cBhvr additive="base">
                                            <p:cTn id="15" dur="2000" fill="hold"/>
                                            <p:tgtEl>
                                              <p:spTgt spid="8"/>
                                            </p:tgtEl>
                                            <p:attrNameLst>
                                              <p:attrName>ppt_y</p:attrName>
                                            </p:attrNameLst>
                                          </p:cBhvr>
                                          <p:tavLst>
                                            <p:tav tm="0">
                                              <p:val>
                                                <p:strVal val="1+#ppt_h/2"/>
                                              </p:val>
                                            </p:tav>
                                            <p:tav tm="100000">
                                              <p:val>
                                                <p:strVal val="#ppt_y"/>
                                              </p:val>
                                            </p:tav>
                                          </p:tavLst>
                                        </p:anim>
                                      </p:childTnLst>
                                    </p:cTn>
                                  </p:par>
                                  <p:par>
                                    <p:cTn id="16" presetID="14" presetClass="entr" presetSubtype="10"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10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2000" fill="hold"/>
                                            <p:tgtEl>
                                              <p:spTgt spid="8"/>
                                            </p:tgtEl>
                                            <p:attrNameLst>
                                              <p:attrName>ppt_x</p:attrName>
                                            </p:attrNameLst>
                                          </p:cBhvr>
                                          <p:tavLst>
                                            <p:tav tm="0">
                                              <p:val>
                                                <p:strVal val="#ppt_x"/>
                                              </p:val>
                                            </p:tav>
                                            <p:tav tm="100000">
                                              <p:val>
                                                <p:strVal val="#ppt_x"/>
                                              </p:val>
                                            </p:tav>
                                          </p:tavLst>
                                        </p:anim>
                                        <p:anim calcmode="lin" valueType="num">
                                          <p:cBhvr additive="base">
                                            <p:cTn id="15" dur="2000" fill="hold"/>
                                            <p:tgtEl>
                                              <p:spTgt spid="8"/>
                                            </p:tgtEl>
                                            <p:attrNameLst>
                                              <p:attrName>ppt_y</p:attrName>
                                            </p:attrNameLst>
                                          </p:cBhvr>
                                          <p:tavLst>
                                            <p:tav tm="0">
                                              <p:val>
                                                <p:strVal val="1+#ppt_h/2"/>
                                              </p:val>
                                            </p:tav>
                                            <p:tav tm="100000">
                                              <p:val>
                                                <p:strVal val="#ppt_y"/>
                                              </p:val>
                                            </p:tav>
                                          </p:tavLst>
                                        </p:anim>
                                      </p:childTnLst>
                                    </p:cTn>
                                  </p:par>
                                  <p:par>
                                    <p:cTn id="16" presetID="14" presetClass="entr" presetSubtype="10"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a:extLst>
              <a:ext uri="{FF2B5EF4-FFF2-40B4-BE49-F238E27FC236}">
                <a16:creationId xmlns:a16="http://schemas.microsoft.com/office/drawing/2014/main" id="{5B6C029F-8549-426E-92CE-5A161F885E0B}"/>
              </a:ext>
            </a:extLst>
          </p:cNvPr>
          <p:cNvSpPr/>
          <p:nvPr/>
        </p:nvSpPr>
        <p:spPr>
          <a:xfrm>
            <a:off x="2074863" y="-592138"/>
            <a:ext cx="8042275" cy="80422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2" name="椭圆 11">
            <a:extLst>
              <a:ext uri="{FF2B5EF4-FFF2-40B4-BE49-F238E27FC236}">
                <a16:creationId xmlns:a16="http://schemas.microsoft.com/office/drawing/2014/main" id="{C1F4057E-E579-432B-B9B9-46A415903467}"/>
              </a:ext>
            </a:extLst>
          </p:cNvPr>
          <p:cNvSpPr/>
          <p:nvPr/>
        </p:nvSpPr>
        <p:spPr>
          <a:xfrm>
            <a:off x="1862138" y="-804863"/>
            <a:ext cx="8467725" cy="8467726"/>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5" name="椭圆 14">
            <a:extLst>
              <a:ext uri="{FF2B5EF4-FFF2-40B4-BE49-F238E27FC236}">
                <a16:creationId xmlns:a16="http://schemas.microsoft.com/office/drawing/2014/main" id="{69971C4C-0CD7-4DE2-BCD2-53C2A112EDB7}"/>
              </a:ext>
            </a:extLst>
          </p:cNvPr>
          <p:cNvSpPr/>
          <p:nvPr/>
        </p:nvSpPr>
        <p:spPr bwMode="auto">
          <a:xfrm>
            <a:off x="1976438" y="2074863"/>
            <a:ext cx="163512"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6" name="椭圆 15">
            <a:extLst>
              <a:ext uri="{FF2B5EF4-FFF2-40B4-BE49-F238E27FC236}">
                <a16:creationId xmlns:a16="http://schemas.microsoft.com/office/drawing/2014/main" id="{21F58269-2E40-455C-B73E-DBBB7CEFB28A}"/>
              </a:ext>
            </a:extLst>
          </p:cNvPr>
          <p:cNvSpPr/>
          <p:nvPr/>
        </p:nvSpPr>
        <p:spPr bwMode="auto">
          <a:xfrm>
            <a:off x="1820863" y="2332038"/>
            <a:ext cx="295275" cy="295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7" name="椭圆 16">
            <a:extLst>
              <a:ext uri="{FF2B5EF4-FFF2-40B4-BE49-F238E27FC236}">
                <a16:creationId xmlns:a16="http://schemas.microsoft.com/office/drawing/2014/main" id="{355B7EE6-A342-4CE3-B9E1-5AFD555E8F66}"/>
              </a:ext>
            </a:extLst>
          </p:cNvPr>
          <p:cNvSpPr/>
          <p:nvPr/>
        </p:nvSpPr>
        <p:spPr bwMode="auto">
          <a:xfrm>
            <a:off x="1820863" y="2705100"/>
            <a:ext cx="163512" cy="163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8" name="椭圆 17">
            <a:extLst>
              <a:ext uri="{FF2B5EF4-FFF2-40B4-BE49-F238E27FC236}">
                <a16:creationId xmlns:a16="http://schemas.microsoft.com/office/drawing/2014/main" id="{6BA115E6-CD54-42A0-A563-EAAC0FB4CF63}"/>
              </a:ext>
            </a:extLst>
          </p:cNvPr>
          <p:cNvSpPr/>
          <p:nvPr/>
        </p:nvSpPr>
        <p:spPr>
          <a:xfrm>
            <a:off x="9899650" y="5048250"/>
            <a:ext cx="165100"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9" name="椭圆 18">
            <a:extLst>
              <a:ext uri="{FF2B5EF4-FFF2-40B4-BE49-F238E27FC236}">
                <a16:creationId xmlns:a16="http://schemas.microsoft.com/office/drawing/2014/main" id="{5738ACFE-12FC-4A06-A230-61EDAC0C87C5}"/>
              </a:ext>
            </a:extLst>
          </p:cNvPr>
          <p:cNvSpPr/>
          <p:nvPr/>
        </p:nvSpPr>
        <p:spPr>
          <a:xfrm>
            <a:off x="9686925" y="5324475"/>
            <a:ext cx="296863" cy="295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0" name="椭圆 19">
            <a:extLst>
              <a:ext uri="{FF2B5EF4-FFF2-40B4-BE49-F238E27FC236}">
                <a16:creationId xmlns:a16="http://schemas.microsoft.com/office/drawing/2014/main" id="{40C458E2-4817-4739-8864-678690FAC96D}"/>
              </a:ext>
            </a:extLst>
          </p:cNvPr>
          <p:cNvSpPr/>
          <p:nvPr/>
        </p:nvSpPr>
        <p:spPr>
          <a:xfrm>
            <a:off x="9539288" y="5697538"/>
            <a:ext cx="165100"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9" name="六边形 28">
            <a:extLst>
              <a:ext uri="{FF2B5EF4-FFF2-40B4-BE49-F238E27FC236}">
                <a16:creationId xmlns:a16="http://schemas.microsoft.com/office/drawing/2014/main" id="{0D5B64AD-7D83-4518-8C8C-8EEDC048A756}"/>
              </a:ext>
            </a:extLst>
          </p:cNvPr>
          <p:cNvSpPr/>
          <p:nvPr/>
        </p:nvSpPr>
        <p:spPr>
          <a:xfrm rot="5400000">
            <a:off x="4917962" y="943831"/>
            <a:ext cx="2234461" cy="192626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六边形 27">
            <a:extLst>
              <a:ext uri="{FF2B5EF4-FFF2-40B4-BE49-F238E27FC236}">
                <a16:creationId xmlns:a16="http://schemas.microsoft.com/office/drawing/2014/main" id="{23AB3A74-3875-4037-B9C1-AA043D09A621}"/>
              </a:ext>
            </a:extLst>
          </p:cNvPr>
          <p:cNvSpPr/>
          <p:nvPr/>
        </p:nvSpPr>
        <p:spPr>
          <a:xfrm rot="5400000">
            <a:off x="4875582" y="825204"/>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2" name="文本框 31">
            <a:extLst>
              <a:ext uri="{FF2B5EF4-FFF2-40B4-BE49-F238E27FC236}">
                <a16:creationId xmlns:a16="http://schemas.microsoft.com/office/drawing/2014/main" id="{D13E47F2-D9CA-422E-9EB8-E899180C5031}"/>
              </a:ext>
            </a:extLst>
          </p:cNvPr>
          <p:cNvSpPr txBox="1"/>
          <p:nvPr/>
        </p:nvSpPr>
        <p:spPr>
          <a:xfrm>
            <a:off x="5001819" y="1263395"/>
            <a:ext cx="1890261" cy="923330"/>
          </a:xfrm>
          <a:prstGeom prst="rect">
            <a:avLst/>
          </a:prstGeom>
          <a:noFill/>
        </p:spPr>
        <p:txBody>
          <a:bodyPr wrap="non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rPr>
              <a:t>2021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E613A40-3F7A-4643-B39E-2D9572441204}"/>
              </a:ext>
            </a:extLst>
          </p:cNvPr>
          <p:cNvSpPr/>
          <p:nvPr/>
        </p:nvSpPr>
        <p:spPr>
          <a:xfrm>
            <a:off x="4356990" y="5619750"/>
            <a:ext cx="3822107"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汇报团队：评了么</a:t>
            </a:r>
            <a:endParaRPr lang="en-US" altLang="zh-CN" dirty="0">
              <a:latin typeface="微软雅黑" panose="020B0503020204020204" pitchFamily="34" charset="-122"/>
              <a:ea typeface="微软雅黑" panose="020B0503020204020204" pitchFamily="34" charset="-122"/>
            </a:endParaRPr>
          </a:p>
        </p:txBody>
      </p:sp>
      <p:sp>
        <p:nvSpPr>
          <p:cNvPr id="22" name="TextBox 4">
            <a:extLst>
              <a:ext uri="{FF2B5EF4-FFF2-40B4-BE49-F238E27FC236}">
                <a16:creationId xmlns:a16="http://schemas.microsoft.com/office/drawing/2014/main" id="{5207E9B8-065B-4006-982D-44EB4CE487FF}"/>
              </a:ext>
            </a:extLst>
          </p:cNvPr>
          <p:cNvSpPr txBox="1"/>
          <p:nvPr/>
        </p:nvSpPr>
        <p:spPr>
          <a:xfrm>
            <a:off x="2926094" y="3203273"/>
            <a:ext cx="6401112" cy="830997"/>
          </a:xfrm>
          <a:prstGeom prst="rect">
            <a:avLst/>
          </a:prstGeom>
          <a:noFill/>
        </p:spPr>
        <p:txBody>
          <a:bodyPr wrap="none" rtlCol="0">
            <a:spAutoFit/>
          </a:bodyPr>
          <a:lstStyle/>
          <a:p>
            <a:pPr lvl="0" algn="ctr"/>
            <a:r>
              <a:rPr lang="zh-CN" altLang="en-US"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rPr>
              <a:t>感谢观看</a:t>
            </a:r>
            <a:r>
              <a:rPr lang="en-US" altLang="zh-CN"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rPr>
              <a:t>  THANKS</a:t>
            </a:r>
            <a:endParaRPr lang="zh-CN" altLang="en-US"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endParaRPr>
          </a:p>
        </p:txBody>
      </p:sp>
      <p:sp>
        <p:nvSpPr>
          <p:cNvPr id="24" name="文本框 23">
            <a:extLst>
              <a:ext uri="{FF2B5EF4-FFF2-40B4-BE49-F238E27FC236}">
                <a16:creationId xmlns:a16="http://schemas.microsoft.com/office/drawing/2014/main" id="{0EDF6DBE-0380-48D9-898F-39572F17B03A}"/>
              </a:ext>
            </a:extLst>
          </p:cNvPr>
          <p:cNvSpPr txBox="1"/>
          <p:nvPr/>
        </p:nvSpPr>
        <p:spPr>
          <a:xfrm>
            <a:off x="2173213" y="4094494"/>
            <a:ext cx="7872875" cy="379656"/>
          </a:xfrm>
          <a:prstGeom prst="rect">
            <a:avLst/>
          </a:prstGeom>
          <a:noFill/>
        </p:spPr>
        <p:txBody>
          <a:bodyPr wrap="square" rtlCol="0" anchor="t">
            <a:spAutoFit/>
          </a:bodyPr>
          <a:lstStyle/>
          <a:p>
            <a:pPr algn="ctr"/>
            <a:r>
              <a:rPr lang="en-US" altLang="zh-CN" sz="1867" dirty="0">
                <a:solidFill>
                  <a:schemeClr val="accent4"/>
                </a:solidFill>
                <a:ea typeface="微软雅黑 Light" panose="020B0502040204020203" pitchFamily="34" charset="-122"/>
              </a:rPr>
              <a:t>Thanks for watching THANKS</a:t>
            </a:r>
            <a:endParaRPr lang="zh-CN" altLang="en-US" sz="1867" dirty="0">
              <a:solidFill>
                <a:schemeClr val="accent4"/>
              </a:solidFill>
              <a:ea typeface="微软雅黑 Light" panose="020B0502040204020203" pitchFamily="34" charset="-122"/>
            </a:endParaRPr>
          </a:p>
        </p:txBody>
      </p:sp>
    </p:spTree>
    <p:extLst>
      <p:ext uri="{BB962C8B-B14F-4D97-AF65-F5344CB8AC3E}">
        <p14:creationId xmlns:p14="http://schemas.microsoft.com/office/powerpoint/2010/main" val="424781151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000"/>
                            </p:stCondLst>
                            <p:childTnLst>
                              <p:par>
                                <p:cTn id="41" presetID="2"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3" presetClass="entr" presetSubtype="1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P spid="16" grpId="0" animBg="1"/>
      <p:bldP spid="17" grpId="0" animBg="1"/>
      <p:bldP spid="18" grpId="0" animBg="1"/>
      <p:bldP spid="19" grpId="0" animBg="1"/>
      <p:bldP spid="20" grpId="0" animBg="1"/>
      <p:bldP spid="29" grpId="0" animBg="1"/>
      <p:bldP spid="28" grpId="0" animBg="1"/>
      <p:bldP spid="32" grpId="0"/>
      <p:bldP spid="34"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5AA66AC-6D63-4CDC-AEFE-88B69B18AB10}"/>
              </a:ext>
            </a:extLst>
          </p:cNvPr>
          <p:cNvSpPr/>
          <p:nvPr/>
        </p:nvSpPr>
        <p:spPr>
          <a:xfrm rot="1451767">
            <a:off x="6148858" y="1292186"/>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任意多边形 36">
            <a:extLst>
              <a:ext uri="{FF2B5EF4-FFF2-40B4-BE49-F238E27FC236}">
                <a16:creationId xmlns:a16="http://schemas.microsoft.com/office/drawing/2014/main" id="{7C988F14-EA63-411F-B7E1-92A4E2C6B995}"/>
              </a:ext>
            </a:extLst>
          </p:cNvPr>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399" dirty="0">
              <a:ea typeface="微软雅黑 Light" panose="020B0502040204020203" pitchFamily="34" charset="-122"/>
            </a:endParaRPr>
          </a:p>
        </p:txBody>
      </p:sp>
      <p:sp>
        <p:nvSpPr>
          <p:cNvPr id="5" name="六边形 4">
            <a:extLst>
              <a:ext uri="{FF2B5EF4-FFF2-40B4-BE49-F238E27FC236}">
                <a16:creationId xmlns:a16="http://schemas.microsoft.com/office/drawing/2014/main" id="{8E5F33FD-0D64-4B6B-B090-6A8044AB1AF5}"/>
              </a:ext>
            </a:extLst>
          </p:cNvPr>
          <p:cNvSpPr/>
          <p:nvPr/>
        </p:nvSpPr>
        <p:spPr>
          <a:xfrm rot="5400000">
            <a:off x="5146562" y="524732"/>
            <a:ext cx="2234461" cy="1926260"/>
          </a:xfrm>
          <a:prstGeom prst="hexag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 name="六边形 5">
            <a:extLst>
              <a:ext uri="{FF2B5EF4-FFF2-40B4-BE49-F238E27FC236}">
                <a16:creationId xmlns:a16="http://schemas.microsoft.com/office/drawing/2014/main" id="{338DA856-88F4-4D5B-B696-E9060C782D73}"/>
              </a:ext>
            </a:extLst>
          </p:cNvPr>
          <p:cNvSpPr/>
          <p:nvPr/>
        </p:nvSpPr>
        <p:spPr>
          <a:xfrm rot="5400000">
            <a:off x="5104182" y="406105"/>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7" name="文本框 6">
            <a:extLst>
              <a:ext uri="{FF2B5EF4-FFF2-40B4-BE49-F238E27FC236}">
                <a16:creationId xmlns:a16="http://schemas.microsoft.com/office/drawing/2014/main" id="{F0F52A68-1332-4509-9C26-63184E928646}"/>
              </a:ext>
            </a:extLst>
          </p:cNvPr>
          <p:cNvSpPr txBox="1"/>
          <p:nvPr/>
        </p:nvSpPr>
        <p:spPr>
          <a:xfrm>
            <a:off x="5230418" y="844296"/>
            <a:ext cx="1917173"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4" name="六边形 13">
            <a:extLst>
              <a:ext uri="{FF2B5EF4-FFF2-40B4-BE49-F238E27FC236}">
                <a16:creationId xmlns:a16="http://schemas.microsoft.com/office/drawing/2014/main" id="{7ABB4417-658A-4FAA-929A-A627ACD58BA9}"/>
              </a:ext>
            </a:extLst>
          </p:cNvPr>
          <p:cNvSpPr/>
          <p:nvPr/>
        </p:nvSpPr>
        <p:spPr>
          <a:xfrm rot="5400000">
            <a:off x="3715236" y="3597174"/>
            <a:ext cx="1396951" cy="120426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1" name="矩形 20">
            <a:extLst>
              <a:ext uri="{FF2B5EF4-FFF2-40B4-BE49-F238E27FC236}">
                <a16:creationId xmlns:a16="http://schemas.microsoft.com/office/drawing/2014/main" id="{AEB64C89-E182-4287-8157-3A9F40E1441F}"/>
              </a:ext>
            </a:extLst>
          </p:cNvPr>
          <p:cNvSpPr/>
          <p:nvPr/>
        </p:nvSpPr>
        <p:spPr>
          <a:xfrm>
            <a:off x="4007406" y="3794482"/>
            <a:ext cx="999641" cy="830997"/>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外部设计</a:t>
            </a:r>
          </a:p>
        </p:txBody>
      </p:sp>
      <p:sp>
        <p:nvSpPr>
          <p:cNvPr id="20" name="六边形 19">
            <a:extLst>
              <a:ext uri="{FF2B5EF4-FFF2-40B4-BE49-F238E27FC236}">
                <a16:creationId xmlns:a16="http://schemas.microsoft.com/office/drawing/2014/main" id="{77F9C052-B76B-4BC7-B46A-644F48DE0841}"/>
              </a:ext>
            </a:extLst>
          </p:cNvPr>
          <p:cNvSpPr/>
          <p:nvPr/>
        </p:nvSpPr>
        <p:spPr>
          <a:xfrm rot="5400000">
            <a:off x="9992226" y="4492509"/>
            <a:ext cx="1396951" cy="120426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2" name="矩形 21">
            <a:extLst>
              <a:ext uri="{FF2B5EF4-FFF2-40B4-BE49-F238E27FC236}">
                <a16:creationId xmlns:a16="http://schemas.microsoft.com/office/drawing/2014/main" id="{84461292-6ED5-4271-88E1-7353E9732CF9}"/>
              </a:ext>
            </a:extLst>
          </p:cNvPr>
          <p:cNvSpPr/>
          <p:nvPr/>
        </p:nvSpPr>
        <p:spPr>
          <a:xfrm>
            <a:off x="10278765" y="4652576"/>
            <a:ext cx="1078986" cy="830997"/>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运用设计</a:t>
            </a:r>
          </a:p>
        </p:txBody>
      </p:sp>
      <p:sp>
        <p:nvSpPr>
          <p:cNvPr id="10" name="六边形 9">
            <a:extLst>
              <a:ext uri="{FF2B5EF4-FFF2-40B4-BE49-F238E27FC236}">
                <a16:creationId xmlns:a16="http://schemas.microsoft.com/office/drawing/2014/main" id="{82150646-5D5A-469D-87E0-37A8168489F1}"/>
              </a:ext>
            </a:extLst>
          </p:cNvPr>
          <p:cNvSpPr/>
          <p:nvPr/>
        </p:nvSpPr>
        <p:spPr>
          <a:xfrm rot="5400000">
            <a:off x="884529" y="3366952"/>
            <a:ext cx="1396951" cy="1204268"/>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3" name="矩形 22">
            <a:extLst>
              <a:ext uri="{FF2B5EF4-FFF2-40B4-BE49-F238E27FC236}">
                <a16:creationId xmlns:a16="http://schemas.microsoft.com/office/drawing/2014/main" id="{090B3898-AC32-4F7B-95A8-23C9C5148508}"/>
              </a:ext>
            </a:extLst>
          </p:cNvPr>
          <p:cNvSpPr/>
          <p:nvPr/>
        </p:nvSpPr>
        <p:spPr>
          <a:xfrm>
            <a:off x="1167282" y="3720233"/>
            <a:ext cx="831443" cy="461665"/>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引言</a:t>
            </a:r>
          </a:p>
        </p:txBody>
      </p:sp>
      <p:sp>
        <p:nvSpPr>
          <p:cNvPr id="17" name="六边形 16">
            <a:extLst>
              <a:ext uri="{FF2B5EF4-FFF2-40B4-BE49-F238E27FC236}">
                <a16:creationId xmlns:a16="http://schemas.microsoft.com/office/drawing/2014/main" id="{BF0E7242-B357-4206-9500-2BC101504367}"/>
              </a:ext>
            </a:extLst>
          </p:cNvPr>
          <p:cNvSpPr/>
          <p:nvPr/>
        </p:nvSpPr>
        <p:spPr>
          <a:xfrm rot="5400000">
            <a:off x="6948830" y="4470670"/>
            <a:ext cx="1396951" cy="1204268"/>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4" name="矩形 23">
            <a:extLst>
              <a:ext uri="{FF2B5EF4-FFF2-40B4-BE49-F238E27FC236}">
                <a16:creationId xmlns:a16="http://schemas.microsoft.com/office/drawing/2014/main" id="{F6A4C8A3-97F7-4B7C-8B80-ADF1B59B43CC}"/>
              </a:ext>
            </a:extLst>
          </p:cNvPr>
          <p:cNvSpPr/>
          <p:nvPr/>
        </p:nvSpPr>
        <p:spPr>
          <a:xfrm>
            <a:off x="7128834" y="4639392"/>
            <a:ext cx="1036941" cy="830997"/>
          </a:xfrm>
          <a:prstGeom prst="rect">
            <a:avLst/>
          </a:prstGeom>
        </p:spPr>
        <p:txBody>
          <a:bodyPr wrap="squar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结构设计</a:t>
            </a:r>
          </a:p>
        </p:txBody>
      </p:sp>
    </p:spTree>
    <p:extLst>
      <p:ext uri="{BB962C8B-B14F-4D97-AF65-F5344CB8AC3E}">
        <p14:creationId xmlns:p14="http://schemas.microsoft.com/office/powerpoint/2010/main" val="395797257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a:extLst>
              <a:ext uri="{FF2B5EF4-FFF2-40B4-BE49-F238E27FC236}">
                <a16:creationId xmlns:a16="http://schemas.microsoft.com/office/drawing/2014/main" id="{BEADA388-BAF3-418A-B0F3-6B69B3A767EE}"/>
              </a:ext>
            </a:extLst>
          </p:cNvPr>
          <p:cNvGrpSpPr>
            <a:grpSpLocks/>
          </p:cNvGrpSpPr>
          <p:nvPr/>
        </p:nvGrpSpPr>
        <p:grpSpPr bwMode="auto">
          <a:xfrm>
            <a:off x="3905249" y="1031875"/>
            <a:ext cx="2452688" cy="5156200"/>
            <a:chOff x="5258250" y="1050900"/>
            <a:chExt cx="2452035" cy="5156930"/>
          </a:xfrm>
        </p:grpSpPr>
        <p:sp>
          <p:nvSpPr>
            <p:cNvPr id="3" name="文本框 2">
              <a:extLst>
                <a:ext uri="{FF2B5EF4-FFF2-40B4-BE49-F238E27FC236}">
                  <a16:creationId xmlns:a16="http://schemas.microsoft.com/office/drawing/2014/main" id="{84FB08DF-26F6-488D-9128-9A0C75A32A43}"/>
                </a:ext>
              </a:extLst>
            </p:cNvPr>
            <p:cNvSpPr txBox="1"/>
            <p:nvPr/>
          </p:nvSpPr>
          <p:spPr>
            <a:xfrm>
              <a:off x="7038951" y="1050900"/>
              <a:ext cx="671334" cy="5156930"/>
            </a:xfrm>
            <a:custGeom>
              <a:avLst/>
              <a:gdLst>
                <a:gd name="connsiteX0" fmla="*/ 0 w 671085"/>
                <a:gd name="connsiteY0" fmla="*/ 0 h 5156930"/>
                <a:gd name="connsiteX1" fmla="*/ 671085 w 671085"/>
                <a:gd name="connsiteY1" fmla="*/ 0 h 5156930"/>
                <a:gd name="connsiteX2" fmla="*/ 671085 w 671085"/>
                <a:gd name="connsiteY2" fmla="*/ 5156930 h 5156930"/>
                <a:gd name="connsiteX3" fmla="*/ 0 w 671085"/>
                <a:gd name="connsiteY3" fmla="*/ 5156930 h 5156930"/>
              </a:gdLst>
              <a:ahLst/>
              <a:cxnLst>
                <a:cxn ang="0">
                  <a:pos x="connsiteX0" y="connsiteY0"/>
                </a:cxn>
                <a:cxn ang="0">
                  <a:pos x="connsiteX1" y="connsiteY1"/>
                </a:cxn>
                <a:cxn ang="0">
                  <a:pos x="connsiteX2" y="connsiteY2"/>
                </a:cxn>
                <a:cxn ang="0">
                  <a:pos x="connsiteX3" y="connsiteY3"/>
                </a:cxn>
              </a:cxnLst>
              <a:rect l="l" t="t" r="r" b="b"/>
              <a:pathLst>
                <a:path w="671085" h="5156930">
                  <a:moveTo>
                    <a:pt x="0" y="0"/>
                  </a:moveTo>
                  <a:lnTo>
                    <a:pt x="671085" y="0"/>
                  </a:lnTo>
                  <a:lnTo>
                    <a:pt x="671085" y="5156930"/>
                  </a:lnTo>
                  <a:lnTo>
                    <a:pt x="0" y="5156930"/>
                  </a:lnTo>
                  <a:close/>
                </a:path>
              </a:pathLst>
            </a:custGeom>
            <a:solidFill>
              <a:schemeClr val="accent3"/>
            </a:solidFill>
            <a:ln>
              <a:noFill/>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sp>
          <p:nvSpPr>
            <p:cNvPr id="4" name="文本框 3">
              <a:extLst>
                <a:ext uri="{FF2B5EF4-FFF2-40B4-BE49-F238E27FC236}">
                  <a16:creationId xmlns:a16="http://schemas.microsoft.com/office/drawing/2014/main" id="{5ECD4BAC-6E4C-4F62-BDB3-44057F6C3470}"/>
                </a:ext>
              </a:extLst>
            </p:cNvPr>
            <p:cNvSpPr txBox="1"/>
            <p:nvPr/>
          </p:nvSpPr>
          <p:spPr>
            <a:xfrm>
              <a:off x="5258250" y="1050900"/>
              <a:ext cx="1780701" cy="5156930"/>
            </a:xfrm>
            <a:custGeom>
              <a:avLst/>
              <a:gdLst>
                <a:gd name="connsiteX0" fmla="*/ 685004 w 1780950"/>
                <a:gd name="connsiteY0" fmla="*/ 0 h 5156930"/>
                <a:gd name="connsiteX1" fmla="*/ 1780950 w 1780950"/>
                <a:gd name="connsiteY1" fmla="*/ 0 h 5156930"/>
                <a:gd name="connsiteX2" fmla="*/ 1780950 w 1780950"/>
                <a:gd name="connsiteY2" fmla="*/ 5156930 h 5156930"/>
                <a:gd name="connsiteX3" fmla="*/ 1275818 w 1780950"/>
                <a:gd name="connsiteY3" fmla="*/ 5156930 h 5156930"/>
                <a:gd name="connsiteX4" fmla="*/ 1275818 w 1780950"/>
                <a:gd name="connsiteY4" fmla="*/ 916932 h 5156930"/>
                <a:gd name="connsiteX5" fmla="*/ 0 w 1780950"/>
                <a:gd name="connsiteY5" fmla="*/ 916932 h 51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950" h="5156930">
                  <a:moveTo>
                    <a:pt x="685004" y="0"/>
                  </a:moveTo>
                  <a:lnTo>
                    <a:pt x="1780950" y="0"/>
                  </a:lnTo>
                  <a:lnTo>
                    <a:pt x="1780950" y="5156930"/>
                  </a:lnTo>
                  <a:lnTo>
                    <a:pt x="1275818" y="5156930"/>
                  </a:lnTo>
                  <a:lnTo>
                    <a:pt x="1275818" y="916932"/>
                  </a:lnTo>
                  <a:lnTo>
                    <a:pt x="0" y="916932"/>
                  </a:lnTo>
                  <a:close/>
                </a:path>
              </a:pathLst>
            </a:custGeom>
            <a:solidFill>
              <a:schemeClr val="accent6"/>
            </a:solidFill>
            <a:ln>
              <a:noFill/>
            </a:ln>
            <a:effectLst>
              <a:outerShdw blurRad="50800" dist="38100" dir="8100000" algn="tr"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grpSp>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2304436" y="2698467"/>
            <a:ext cx="277021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6000" dirty="0">
                <a:solidFill>
                  <a:schemeClr val="accent4"/>
                </a:solidFill>
                <a:latin typeface="迷你简汉真广标"/>
                <a:ea typeface="迷你简汉真广标"/>
                <a:cs typeface="迷你简汉真广标"/>
              </a:rPr>
              <a:t>PART     ONE</a:t>
            </a:r>
            <a:endParaRPr lang="zh-CN" altLang="en-US" sz="6000" dirty="0">
              <a:solidFill>
                <a:schemeClr val="accent4"/>
              </a:solidFill>
              <a:latin typeface="迷你简汉真广标"/>
              <a:ea typeface="迷你简汉真广标"/>
              <a:cs typeface="迷你简汉真广标"/>
            </a:endParaRPr>
          </a:p>
        </p:txBody>
      </p:sp>
      <p:sp>
        <p:nvSpPr>
          <p:cNvPr id="9" name="矩形 8">
            <a:extLst>
              <a:ext uri="{FF2B5EF4-FFF2-40B4-BE49-F238E27FC236}">
                <a16:creationId xmlns:a16="http://schemas.microsoft.com/office/drawing/2014/main" id="{50989916-206F-44C1-BB0D-C9B2606431D8}"/>
              </a:ext>
            </a:extLst>
          </p:cNvPr>
          <p:cNvSpPr/>
          <p:nvPr/>
        </p:nvSpPr>
        <p:spPr>
          <a:xfrm>
            <a:off x="6677214" y="5625720"/>
            <a:ext cx="3891855" cy="646331"/>
          </a:xfrm>
          <a:prstGeom prst="rect">
            <a:avLst/>
          </a:prstGeom>
        </p:spPr>
        <p:txBody>
          <a:bodyPr wrap="square">
            <a:spAutoFit/>
          </a:bodyPr>
          <a:lstStyle/>
          <a:p>
            <a:r>
              <a:rPr lang="zh-CN" altLang="en-US" sz="3600" b="1" dirty="0">
                <a:solidFill>
                  <a:schemeClr val="accent3"/>
                </a:solidFill>
                <a:latin typeface="微软雅黑" panose="020B0503020204020204" pitchFamily="34" charset="-122"/>
                <a:ea typeface="微软雅黑" panose="020B0503020204020204" pitchFamily="34" charset="-122"/>
              </a:rPr>
              <a:t>引言</a:t>
            </a:r>
          </a:p>
        </p:txBody>
      </p:sp>
    </p:spTree>
    <p:extLst>
      <p:ext uri="{BB962C8B-B14F-4D97-AF65-F5344CB8AC3E}">
        <p14:creationId xmlns:p14="http://schemas.microsoft.com/office/powerpoint/2010/main" val="41363742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4605051" y="1773819"/>
            <a:ext cx="1469585" cy="3605200"/>
            <a:chOff x="4605051" y="1773819"/>
            <a:chExt cx="1469585" cy="3605200"/>
          </a:xfrm>
        </p:grpSpPr>
        <p:cxnSp>
          <p:nvCxnSpPr>
            <p:cNvPr id="8" name="直接连接符 7"/>
            <p:cNvCxnSpPr/>
            <p:nvPr/>
          </p:nvCxnSpPr>
          <p:spPr>
            <a:xfrm>
              <a:off x="5281421" y="1773819"/>
              <a:ext cx="0" cy="360520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81421" y="1773819"/>
              <a:ext cx="793215" cy="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05051" y="3575109"/>
              <a:ext cx="1469585" cy="0"/>
            </a:xfrm>
            <a:prstGeom prst="line">
              <a:avLst/>
            </a:prstGeom>
            <a:ln w="22225">
              <a:solidFill>
                <a:srgbClr val="4040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81421" y="5376399"/>
              <a:ext cx="793215" cy="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200060" y="1450417"/>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211357" y="3259836"/>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6200060" y="5052997"/>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062083" y="1325611"/>
            <a:ext cx="2779938" cy="1025217"/>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易于维护。当需求发生变化时，该数据库设计说明书可用于参考并引导进行正确的改进；</a:t>
            </a:r>
          </a:p>
        </p:txBody>
      </p:sp>
      <p:sp>
        <p:nvSpPr>
          <p:cNvPr id="28" name="矩形 27"/>
          <p:cNvSpPr/>
          <p:nvPr/>
        </p:nvSpPr>
        <p:spPr>
          <a:xfrm>
            <a:off x="7084677" y="3165935"/>
            <a:ext cx="2768642" cy="1671548"/>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指导编程方向，加快开发速度。指导编程的进行，在编程开发多维度同时并发进行的情况下，指明正确的开发方向，有序地推进开发进程，加快开发速度；</a:t>
            </a:r>
          </a:p>
        </p:txBody>
      </p:sp>
      <p:sp>
        <p:nvSpPr>
          <p:cNvPr id="29" name="矩形 28"/>
          <p:cNvSpPr/>
          <p:nvPr/>
        </p:nvSpPr>
        <p:spPr>
          <a:xfrm>
            <a:off x="7062083" y="4932017"/>
            <a:ext cx="2779939" cy="1671548"/>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提高系统的整体运行效率。数据库设计的优良与否，决定了后续开发完成后的系统运行效率，对数据库设计的改进，提高了系统运行效率。</a:t>
            </a:r>
          </a:p>
        </p:txBody>
      </p:sp>
      <p:grpSp>
        <p:nvGrpSpPr>
          <p:cNvPr id="3" name="组合 2"/>
          <p:cNvGrpSpPr/>
          <p:nvPr/>
        </p:nvGrpSpPr>
        <p:grpSpPr>
          <a:xfrm>
            <a:off x="2451108" y="2634884"/>
            <a:ext cx="1812294" cy="1780596"/>
            <a:chOff x="2451108" y="2634884"/>
            <a:chExt cx="1812294" cy="1780596"/>
          </a:xfrm>
        </p:grpSpPr>
        <p:sp>
          <p:nvSpPr>
            <p:cNvPr id="4" name="矩形 3"/>
            <p:cNvSpPr/>
            <p:nvPr/>
          </p:nvSpPr>
          <p:spPr>
            <a:xfrm>
              <a:off x="2451108" y="2634884"/>
              <a:ext cx="1802237" cy="1780596"/>
            </a:xfrm>
            <a:prstGeom prst="rect">
              <a:avLst/>
            </a:pr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648346" y="3817043"/>
              <a:ext cx="1407757" cy="369332"/>
            </a:xfrm>
            <a:prstGeom prst="rect">
              <a:avLst/>
            </a:prstGeom>
          </p:spPr>
          <p:txBody>
            <a:bodyPr wrap="none">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rPr>
                <a:t> 编写的目的</a:t>
              </a:r>
            </a:p>
          </p:txBody>
        </p:sp>
        <p:sp>
          <p:nvSpPr>
            <p:cNvPr id="2" name="文本框 1"/>
            <p:cNvSpPr txBox="1"/>
            <p:nvPr/>
          </p:nvSpPr>
          <p:spPr>
            <a:xfrm>
              <a:off x="2557486" y="2990328"/>
              <a:ext cx="1705916" cy="707886"/>
            </a:xfrm>
            <a:prstGeom prst="rect">
              <a:avLst/>
            </a:prstGeom>
            <a:noFill/>
          </p:spPr>
          <p:txBody>
            <a:bodyPr wrap="none" rtlCol="0">
              <a:spAutoFit/>
            </a:bodyPr>
            <a:lstStyle/>
            <a:p>
              <a:r>
                <a:rPr lang="en-US" altLang="zh-CN" sz="4000" dirty="0">
                  <a:solidFill>
                    <a:schemeClr val="bg1"/>
                  </a:solidFill>
                  <a:latin typeface="微软雅黑 Light" panose="020B0502040204020203" pitchFamily="34" charset="-122"/>
                  <a:ea typeface="微软雅黑 Light" panose="020B0502040204020203" pitchFamily="34" charset="-122"/>
                </a:rPr>
                <a:t>THREE</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grpSp>
      <p:sp>
        <p:nvSpPr>
          <p:cNvPr id="20" name="矩形 19"/>
          <p:cNvSpPr/>
          <p:nvPr/>
        </p:nvSpPr>
        <p:spPr>
          <a:xfrm>
            <a:off x="956072" y="398197"/>
            <a:ext cx="800219"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引言</a:t>
            </a:r>
          </a:p>
        </p:txBody>
      </p:sp>
      <p:sp>
        <p:nvSpPr>
          <p:cNvPr id="21" name="矩形 20"/>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3" name="组合 22"/>
          <p:cNvGrpSpPr/>
          <p:nvPr/>
        </p:nvGrpSpPr>
        <p:grpSpPr>
          <a:xfrm>
            <a:off x="346483" y="280751"/>
            <a:ext cx="523122" cy="653826"/>
            <a:chOff x="2668588" y="1189513"/>
            <a:chExt cx="3238500" cy="4047650"/>
          </a:xfrm>
        </p:grpSpPr>
        <p:grpSp>
          <p:nvGrpSpPr>
            <p:cNvPr id="24" name="组合 23"/>
            <p:cNvGrpSpPr/>
            <p:nvPr/>
          </p:nvGrpSpPr>
          <p:grpSpPr>
            <a:xfrm>
              <a:off x="2668588" y="1189513"/>
              <a:ext cx="3238500" cy="1309688"/>
              <a:chOff x="4478338" y="1241901"/>
              <a:chExt cx="3238500" cy="1309688"/>
            </a:xfrm>
          </p:grpSpPr>
          <p:sp>
            <p:nvSpPr>
              <p:cNvPr id="37"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6" name="组合 25"/>
            <p:cNvGrpSpPr/>
            <p:nvPr/>
          </p:nvGrpSpPr>
          <p:grpSpPr>
            <a:xfrm>
              <a:off x="2668588" y="3924300"/>
              <a:ext cx="3238500" cy="1312863"/>
              <a:chOff x="4478338" y="3976688"/>
              <a:chExt cx="3238500" cy="1312863"/>
            </a:xfrm>
          </p:grpSpPr>
          <p:sp>
            <p:nvSpPr>
              <p:cNvPr id="33"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6"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25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par>
                          <p:cTn id="28" fill="hold">
                            <p:stCondLst>
                              <p:cond delay="1750"/>
                            </p:stCondLst>
                            <p:childTnLst>
                              <p:par>
                                <p:cTn id="29" presetID="14" presetClass="entr" presetSubtype="1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randombar(horizontal)">
                                      <p:cBhvr>
                                        <p:cTn id="34" dur="500"/>
                                        <p:tgtEl>
                                          <p:spTgt spid="2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randombar(horizontal)">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7294" y="1552575"/>
            <a:ext cx="4262407" cy="4334831"/>
            <a:chOff x="1564020" y="1811452"/>
            <a:chExt cx="3655681" cy="3785468"/>
          </a:xfrm>
        </p:grpSpPr>
        <p:sp>
          <p:nvSpPr>
            <p:cNvPr id="10" name="矩形 9"/>
            <p:cNvSpPr/>
            <p:nvPr/>
          </p:nvSpPr>
          <p:spPr>
            <a:xfrm>
              <a:off x="2111132" y="2233460"/>
              <a:ext cx="2812703" cy="3115518"/>
            </a:xfrm>
            <a:prstGeom prst="rect">
              <a:avLst/>
            </a:prstGeom>
            <a:noFill/>
            <a:ln w="25400">
              <a:solidFill>
                <a:srgbClr val="6A6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pic>
          <p:nvPicPr>
            <p:cNvPr id="16" name="图片 15"/>
            <p:cNvPicPr>
              <a:picLocks noChangeAspect="1"/>
            </p:cNvPicPr>
            <p:nvPr/>
          </p:nvPicPr>
          <p:blipFill rotWithShape="1">
            <a:blip r:embed="rId3"/>
            <a:srcRect r="39386"/>
            <a:stretch>
              <a:fillRect/>
            </a:stretch>
          </p:blipFill>
          <p:spPr>
            <a:xfrm>
              <a:off x="2406998" y="2441493"/>
              <a:ext cx="2812703" cy="3155427"/>
            </a:xfrm>
            <a:prstGeom prst="rect">
              <a:avLst/>
            </a:prstGeom>
            <a:ln>
              <a:noFill/>
            </a:ln>
          </p:spPr>
        </p:pic>
        <p:grpSp>
          <p:nvGrpSpPr>
            <p:cNvPr id="4" name="组合 3"/>
            <p:cNvGrpSpPr/>
            <p:nvPr/>
          </p:nvGrpSpPr>
          <p:grpSpPr>
            <a:xfrm>
              <a:off x="1564020" y="1811452"/>
              <a:ext cx="2968292" cy="3159499"/>
              <a:chOff x="1578308" y="1840034"/>
              <a:chExt cx="2968292" cy="3159499"/>
            </a:xfrm>
          </p:grpSpPr>
          <p:sp>
            <p:nvSpPr>
              <p:cNvPr id="9" name="矩形 8"/>
              <p:cNvSpPr/>
              <p:nvPr/>
            </p:nvSpPr>
            <p:spPr>
              <a:xfrm>
                <a:off x="1578308" y="1840034"/>
                <a:ext cx="2968292" cy="3159499"/>
              </a:xfrm>
              <a:prstGeom prst="rect">
                <a:avLst/>
              </a:prstGeom>
              <a:solidFill>
                <a:srgbClr val="6A6A6A"/>
              </a:solidFill>
              <a:ln>
                <a:noFill/>
              </a:ln>
              <a:effectLst>
                <a:outerShdw blurRad="2667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662346" y="2008410"/>
                <a:ext cx="800219" cy="461665"/>
              </a:xfrm>
              <a:prstGeom prst="rect">
                <a:avLst/>
              </a:prstGeom>
              <a:noFill/>
            </p:spPr>
            <p:txBody>
              <a:bodyPr wrap="none" rtlCol="0">
                <a:spAutoFit/>
              </a:bodyPr>
              <a:lstStyle/>
              <a:p>
                <a:pPr algn="ctr"/>
                <a:r>
                  <a:rPr lang="zh-CN" altLang="en-US" sz="2400" b="1" dirty="0">
                    <a:solidFill>
                      <a:schemeClr val="bg1"/>
                    </a:solidFill>
                    <a:latin typeface="微软雅黑 Light" panose="020B0502040204020203" pitchFamily="34" charset="-122"/>
                    <a:ea typeface="微软雅黑 Light" panose="020B0502040204020203" pitchFamily="34" charset="-122"/>
                  </a:rPr>
                  <a:t>背景</a:t>
                </a:r>
              </a:p>
            </p:txBody>
          </p:sp>
          <p:sp>
            <p:nvSpPr>
              <p:cNvPr id="12" name="文本框 11"/>
              <p:cNvSpPr txBox="1"/>
              <p:nvPr/>
            </p:nvSpPr>
            <p:spPr>
              <a:xfrm>
                <a:off x="1977179" y="2490171"/>
                <a:ext cx="2170550" cy="2230242"/>
              </a:xfrm>
              <a:prstGeom prst="rect">
                <a:avLst/>
              </a:prstGeom>
              <a:noFill/>
            </p:spPr>
            <p:txBody>
              <a:bodyPr wrap="square" rtlCol="0">
                <a:spAutoFit/>
              </a:bodyPr>
              <a:lstStyle/>
              <a:p>
                <a:pPr algn="just">
                  <a:lnSpc>
                    <a:spcPct val="150000"/>
                  </a:lnSpc>
                </a:pPr>
                <a:r>
                  <a:rPr lang="zh-CN" altLang="en-US" sz="1200" dirty="0">
                    <a:solidFill>
                      <a:schemeClr val="bg1"/>
                    </a:solidFill>
                    <a:latin typeface="微软雅黑 Light" panose="020B0502040204020203" pitchFamily="34" charset="-122"/>
                    <a:ea typeface="微软雅黑 Light" panose="020B0502040204020203" pitchFamily="34" charset="-122"/>
                  </a:rPr>
                  <a:t>评了么评分系统主要是帮助助教对软件工程实践的课程作业进行批改，可以减轻助教的批改作业压力和时间消耗，也对学生的成绩进行了管理，便于集中统一查看。对作业的评分评定则必然产生许多数据，种类繁多，最终也还需要整理归纳并计算，所以该数据库的设计应运而生。</a:t>
                </a:r>
              </a:p>
            </p:txBody>
          </p:sp>
        </p:grpSp>
      </p:grpSp>
      <p:sp>
        <p:nvSpPr>
          <p:cNvPr id="29" name="矩形 28"/>
          <p:cNvSpPr/>
          <p:nvPr/>
        </p:nvSpPr>
        <p:spPr>
          <a:xfrm>
            <a:off x="5893908" y="2009718"/>
            <a:ext cx="1423363" cy="446868"/>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404040"/>
                </a:solidFill>
                <a:latin typeface="微软雅黑 Light" panose="020B0502040204020203" pitchFamily="34" charset="-122"/>
                <a:ea typeface="微软雅黑 Light" panose="020B0502040204020203" pitchFamily="34" charset="-122"/>
              </a:rPr>
              <a:t>完整性约束</a:t>
            </a:r>
          </a:p>
        </p:txBody>
      </p:sp>
      <p:sp>
        <p:nvSpPr>
          <p:cNvPr id="5" name="矩形 4"/>
          <p:cNvSpPr/>
          <p:nvPr/>
        </p:nvSpPr>
        <p:spPr>
          <a:xfrm>
            <a:off x="5396648" y="2541574"/>
            <a:ext cx="2417884" cy="1671548"/>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完整性约束允许在表上定义某种约束条件，这些条件作为表定义的一部分存在，从而强制表中的数据满足一定的规则。</a:t>
            </a:r>
          </a:p>
        </p:txBody>
      </p:sp>
      <p:sp>
        <p:nvSpPr>
          <p:cNvPr id="32" name="矩形 31"/>
          <p:cNvSpPr/>
          <p:nvPr/>
        </p:nvSpPr>
        <p:spPr>
          <a:xfrm>
            <a:off x="8404477" y="1958641"/>
            <a:ext cx="1423363" cy="446868"/>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404040"/>
                </a:solidFill>
                <a:latin typeface="微软雅黑 Light" panose="020B0502040204020203" pitchFamily="34" charset="-122"/>
                <a:ea typeface="微软雅黑 Light" panose="020B0502040204020203" pitchFamily="34" charset="-122"/>
              </a:rPr>
              <a:t>触发器</a:t>
            </a:r>
          </a:p>
        </p:txBody>
      </p:sp>
      <p:sp>
        <p:nvSpPr>
          <p:cNvPr id="33" name="矩形 32"/>
          <p:cNvSpPr/>
          <p:nvPr/>
        </p:nvSpPr>
        <p:spPr>
          <a:xfrm>
            <a:off x="7949348" y="2541574"/>
            <a:ext cx="2417884" cy="1671548"/>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触发器是一种特殊的存储过程，不同的是这种过程不是由程序调用来执行，而是通过数据库数据的更新自动地“触发”执行。</a:t>
            </a:r>
          </a:p>
        </p:txBody>
      </p:sp>
      <p:sp>
        <p:nvSpPr>
          <p:cNvPr id="35" name="矩形 34"/>
          <p:cNvSpPr/>
          <p:nvPr/>
        </p:nvSpPr>
        <p:spPr>
          <a:xfrm>
            <a:off x="5893908" y="4429628"/>
            <a:ext cx="1423363" cy="446868"/>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404040"/>
                </a:solidFill>
                <a:latin typeface="微软雅黑 Light" panose="020B0502040204020203" pitchFamily="34" charset="-122"/>
                <a:ea typeface="微软雅黑 Light" panose="020B0502040204020203" pitchFamily="34" charset="-122"/>
              </a:rPr>
              <a:t>事务处理</a:t>
            </a:r>
          </a:p>
        </p:txBody>
      </p:sp>
      <p:sp>
        <p:nvSpPr>
          <p:cNvPr id="36" name="矩形 35"/>
          <p:cNvSpPr/>
          <p:nvPr/>
        </p:nvSpPr>
        <p:spPr>
          <a:xfrm>
            <a:off x="5396648" y="4935637"/>
            <a:ext cx="2417884" cy="1348382"/>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事务是最小的逻辑工作单元，在这个单元中对数据库所有的更新要么全部成功要么全部失败。</a:t>
            </a:r>
          </a:p>
        </p:txBody>
      </p:sp>
      <p:sp>
        <p:nvSpPr>
          <p:cNvPr id="38" name="矩形 37"/>
          <p:cNvSpPr/>
          <p:nvPr/>
        </p:nvSpPr>
        <p:spPr>
          <a:xfrm>
            <a:off x="8446608" y="4429628"/>
            <a:ext cx="1423363" cy="446868"/>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404040"/>
                </a:solidFill>
                <a:latin typeface="微软雅黑 Light" panose="020B0502040204020203" pitchFamily="34" charset="-122"/>
                <a:ea typeface="微软雅黑 Light" panose="020B0502040204020203" pitchFamily="34" charset="-122"/>
              </a:rPr>
              <a:t>并发处理</a:t>
            </a:r>
          </a:p>
        </p:txBody>
      </p:sp>
      <p:sp>
        <p:nvSpPr>
          <p:cNvPr id="39" name="矩形 38"/>
          <p:cNvSpPr/>
          <p:nvPr/>
        </p:nvSpPr>
        <p:spPr>
          <a:xfrm>
            <a:off x="7949348" y="4935637"/>
            <a:ext cx="2417884" cy="1348382"/>
          </a:xfrm>
          <a:prstGeom prst="rect">
            <a:avLst/>
          </a:prstGeom>
        </p:spPr>
        <p:txBody>
          <a:bodyPr wrap="square">
            <a:spAutoFit/>
          </a:bodyPr>
          <a:lstStyle/>
          <a:p>
            <a:pPr algn="ctr">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允许用户在没有冲突的情况下更新表中不同的行。行级锁和页级锁对联机事务处理非常有用。</a:t>
            </a:r>
          </a:p>
        </p:txBody>
      </p:sp>
      <p:sp>
        <p:nvSpPr>
          <p:cNvPr id="44" name="矩形 43">
            <a:extLst>
              <a:ext uri="{FF2B5EF4-FFF2-40B4-BE49-F238E27FC236}">
                <a16:creationId xmlns:a16="http://schemas.microsoft.com/office/drawing/2014/main" id="{2DFAFF5D-93BD-43EF-89C7-B8CD855D1E0D}"/>
              </a:ext>
            </a:extLst>
          </p:cNvPr>
          <p:cNvSpPr/>
          <p:nvPr/>
        </p:nvSpPr>
        <p:spPr>
          <a:xfrm>
            <a:off x="850885" y="386529"/>
            <a:ext cx="800219"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引言</a:t>
            </a:r>
          </a:p>
        </p:txBody>
      </p:sp>
      <p:sp>
        <p:nvSpPr>
          <p:cNvPr id="45" name="矩形 44">
            <a:extLst>
              <a:ext uri="{FF2B5EF4-FFF2-40B4-BE49-F238E27FC236}">
                <a16:creationId xmlns:a16="http://schemas.microsoft.com/office/drawing/2014/main" id="{6C632A08-D3B6-49C5-A892-C2E7EE804194}"/>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46" name="组合 45">
            <a:extLst>
              <a:ext uri="{FF2B5EF4-FFF2-40B4-BE49-F238E27FC236}">
                <a16:creationId xmlns:a16="http://schemas.microsoft.com/office/drawing/2014/main" id="{4755799C-E411-4D4B-93DD-246BAB7F3EED}"/>
              </a:ext>
            </a:extLst>
          </p:cNvPr>
          <p:cNvGrpSpPr/>
          <p:nvPr/>
        </p:nvGrpSpPr>
        <p:grpSpPr>
          <a:xfrm>
            <a:off x="346483" y="280751"/>
            <a:ext cx="523122" cy="653826"/>
            <a:chOff x="2668588" y="1189513"/>
            <a:chExt cx="3238500" cy="4047650"/>
          </a:xfrm>
        </p:grpSpPr>
        <p:grpSp>
          <p:nvGrpSpPr>
            <p:cNvPr id="47" name="组合 46">
              <a:extLst>
                <a:ext uri="{FF2B5EF4-FFF2-40B4-BE49-F238E27FC236}">
                  <a16:creationId xmlns:a16="http://schemas.microsoft.com/office/drawing/2014/main" id="{96C9FE49-4507-4B15-803F-89D69D087A49}"/>
                </a:ext>
              </a:extLst>
            </p:cNvPr>
            <p:cNvGrpSpPr/>
            <p:nvPr/>
          </p:nvGrpSpPr>
          <p:grpSpPr>
            <a:xfrm>
              <a:off x="2668588" y="1189513"/>
              <a:ext cx="3238500" cy="1309688"/>
              <a:chOff x="4478338" y="1241901"/>
              <a:chExt cx="3238500" cy="1309688"/>
            </a:xfrm>
          </p:grpSpPr>
          <p:sp>
            <p:nvSpPr>
              <p:cNvPr id="52" name="Freeform 5">
                <a:extLst>
                  <a:ext uri="{FF2B5EF4-FFF2-40B4-BE49-F238E27FC236}">
                    <a16:creationId xmlns:a16="http://schemas.microsoft.com/office/drawing/2014/main" id="{485A9BB1-F8B9-4FEF-89E2-C55FA961FE91}"/>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3" name="Freeform 9">
                <a:extLst>
                  <a:ext uri="{FF2B5EF4-FFF2-40B4-BE49-F238E27FC236}">
                    <a16:creationId xmlns:a16="http://schemas.microsoft.com/office/drawing/2014/main" id="{49D8F7E6-4A05-4168-A6B1-D1889C762ED0}"/>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48" name="组合 47">
              <a:extLst>
                <a:ext uri="{FF2B5EF4-FFF2-40B4-BE49-F238E27FC236}">
                  <a16:creationId xmlns:a16="http://schemas.microsoft.com/office/drawing/2014/main" id="{CFCE0663-8FC8-44C3-80E9-5B7013C95426}"/>
                </a:ext>
              </a:extLst>
            </p:cNvPr>
            <p:cNvGrpSpPr/>
            <p:nvPr/>
          </p:nvGrpSpPr>
          <p:grpSpPr>
            <a:xfrm>
              <a:off x="2668588" y="3924300"/>
              <a:ext cx="3238500" cy="1312863"/>
              <a:chOff x="4478338" y="3976688"/>
              <a:chExt cx="3238500" cy="1312863"/>
            </a:xfrm>
          </p:grpSpPr>
          <p:sp>
            <p:nvSpPr>
              <p:cNvPr id="49" name="Freeform 6">
                <a:extLst>
                  <a:ext uri="{FF2B5EF4-FFF2-40B4-BE49-F238E27FC236}">
                    <a16:creationId xmlns:a16="http://schemas.microsoft.com/office/drawing/2014/main" id="{D73D208E-321E-4AD7-A9A2-2F202E0F4E0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0" name="Freeform 7">
                <a:extLst>
                  <a:ext uri="{FF2B5EF4-FFF2-40B4-BE49-F238E27FC236}">
                    <a16:creationId xmlns:a16="http://schemas.microsoft.com/office/drawing/2014/main" id="{CABD3D15-6A33-4EF8-B883-9583126570F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1" name="Freeform 8">
                <a:extLst>
                  <a:ext uri="{FF2B5EF4-FFF2-40B4-BE49-F238E27FC236}">
                    <a16:creationId xmlns:a16="http://schemas.microsoft.com/office/drawing/2014/main" id="{3D6752E0-F9B5-49EA-AB3A-54B08EB57F6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65" name="矩形 64">
            <a:extLst>
              <a:ext uri="{FF2B5EF4-FFF2-40B4-BE49-F238E27FC236}">
                <a16:creationId xmlns:a16="http://schemas.microsoft.com/office/drawing/2014/main" id="{5EAC2946-6EDA-4DCD-916B-AC269A0DACE4}"/>
              </a:ext>
            </a:extLst>
          </p:cNvPr>
          <p:cNvSpPr/>
          <p:nvPr/>
        </p:nvSpPr>
        <p:spPr>
          <a:xfrm>
            <a:off x="7414422" y="1090910"/>
            <a:ext cx="800219"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定义</a:t>
            </a:r>
          </a:p>
        </p:txBody>
      </p:sp>
    </p:spTree>
    <p:extLst>
      <p:ext uri="{BB962C8B-B14F-4D97-AF65-F5344CB8AC3E}">
        <p14:creationId xmlns:p14="http://schemas.microsoft.com/office/powerpoint/2010/main" val="3681503311"/>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14:presetBounceEnd="75000">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14:bounceEnd="75000">
                                          <p:cBhvr additive="base">
                                            <p:cTn id="11" dur="2000" fill="hold"/>
                                            <p:tgtEl>
                                              <p:spTgt spid="29"/>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2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5000">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75000">
                                          <p:cBhvr additive="base">
                                            <p:cTn id="15" dur="2000" fill="hold"/>
                                            <p:tgtEl>
                                              <p:spTgt spid="32"/>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32"/>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75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75000">
                                          <p:cBhvr additive="base">
                                            <p:cTn id="19" dur="2000" fill="hold"/>
                                            <p:tgtEl>
                                              <p:spTgt spid="35"/>
                                            </p:tgtEl>
                                            <p:attrNameLst>
                                              <p:attrName>ppt_x</p:attrName>
                                            </p:attrNameLst>
                                          </p:cBhvr>
                                          <p:tavLst>
                                            <p:tav tm="0">
                                              <p:val>
                                                <p:strVal val="#ppt_x"/>
                                              </p:val>
                                            </p:tav>
                                            <p:tav tm="100000">
                                              <p:val>
                                                <p:strVal val="#ppt_x"/>
                                              </p:val>
                                            </p:tav>
                                          </p:tavLst>
                                        </p:anim>
                                        <p:anim calcmode="lin" valueType="num" p14:bounceEnd="75000">
                                          <p:cBhvr additive="base">
                                            <p:cTn id="20" dur="20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5000">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14:bounceEnd="75000">
                                          <p:cBhvr additive="base">
                                            <p:cTn id="23" dur="2000" fill="hold"/>
                                            <p:tgtEl>
                                              <p:spTgt spid="38"/>
                                            </p:tgtEl>
                                            <p:attrNameLst>
                                              <p:attrName>ppt_x</p:attrName>
                                            </p:attrNameLst>
                                          </p:cBhvr>
                                          <p:tavLst>
                                            <p:tav tm="0">
                                              <p:val>
                                                <p:strVal val="#ppt_x"/>
                                              </p:val>
                                            </p:tav>
                                            <p:tav tm="100000">
                                              <p:val>
                                                <p:strVal val="#ppt_x"/>
                                              </p:val>
                                            </p:tav>
                                          </p:tavLst>
                                        </p:anim>
                                        <p:anim calcmode="lin" valueType="num" p14:bounceEnd="75000">
                                          <p:cBhvr additive="base">
                                            <p:cTn id="24" dur="2000" fill="hold"/>
                                            <p:tgtEl>
                                              <p:spTgt spid="38"/>
                                            </p:tgtEl>
                                            <p:attrNameLst>
                                              <p:attrName>ppt_y</p:attrName>
                                            </p:attrNameLst>
                                          </p:cBhvr>
                                          <p:tavLst>
                                            <p:tav tm="0">
                                              <p:val>
                                                <p:strVal val="1+#ppt_h/2"/>
                                              </p:val>
                                            </p:tav>
                                            <p:tav tm="100000">
                                              <p:val>
                                                <p:strVal val="#ppt_y"/>
                                              </p:val>
                                            </p:tav>
                                          </p:tavLst>
                                        </p:anim>
                                      </p:childTnLst>
                                    </p:cTn>
                                  </p:par>
                                  <p:par>
                                    <p:cTn id="25" presetID="14" presetClass="entr" presetSubtype="10" fill="hold" grpId="0" nodeType="withEffect">
                                      <p:stCondLst>
                                        <p:cond delay="150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grpId="0" nodeType="withEffect">
                                      <p:stCondLst>
                                        <p:cond delay="150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par>
                                    <p:cTn id="31" presetID="14" presetClass="entr" presetSubtype="10" fill="hold" grpId="0" nodeType="withEffect">
                                      <p:stCondLst>
                                        <p:cond delay="150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par>
                                    <p:cTn id="34" presetID="14" presetClass="entr" presetSubtype="10" fill="hold" grpId="0" nodeType="withEffect">
                                      <p:stCondLst>
                                        <p:cond delay="1500"/>
                                      </p:stCondLst>
                                      <p:childTnLst>
                                        <p:set>
                                          <p:cBhvr>
                                            <p:cTn id="35" dur="1" fill="hold">
                                              <p:stCondLst>
                                                <p:cond delay="0"/>
                                              </p:stCondLst>
                                            </p:cTn>
                                            <p:tgtEl>
                                              <p:spTgt spid="39"/>
                                            </p:tgtEl>
                                            <p:attrNameLst>
                                              <p:attrName>style.visibility</p:attrName>
                                            </p:attrNameLst>
                                          </p:cBhvr>
                                          <p:to>
                                            <p:strVal val="visible"/>
                                          </p:to>
                                        </p:set>
                                        <p:animEffect transition="in" filter="randombar(horizontal)">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 grpId="0"/>
          <p:bldP spid="32" grpId="0" animBg="1"/>
          <p:bldP spid="33" grpId="0"/>
          <p:bldP spid="35" grpId="0" animBg="1"/>
          <p:bldP spid="36" grpId="0"/>
          <p:bldP spid="38" grpId="0" animBg="1"/>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2000" fill="hold"/>
                                            <p:tgtEl>
                                              <p:spTgt spid="29"/>
                                            </p:tgtEl>
                                            <p:attrNameLst>
                                              <p:attrName>ppt_x</p:attrName>
                                            </p:attrNameLst>
                                          </p:cBhvr>
                                          <p:tavLst>
                                            <p:tav tm="0">
                                              <p:val>
                                                <p:strVal val="#ppt_x"/>
                                              </p:val>
                                            </p:tav>
                                            <p:tav tm="100000">
                                              <p:val>
                                                <p:strVal val="#ppt_x"/>
                                              </p:val>
                                            </p:tav>
                                          </p:tavLst>
                                        </p:anim>
                                        <p:anim calcmode="lin" valueType="num">
                                          <p:cBhvr additive="base">
                                            <p:cTn id="12" dur="2000" fill="hold"/>
                                            <p:tgtEl>
                                              <p:spTgt spid="2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000" fill="hold"/>
                                            <p:tgtEl>
                                              <p:spTgt spid="32"/>
                                            </p:tgtEl>
                                            <p:attrNameLst>
                                              <p:attrName>ppt_x</p:attrName>
                                            </p:attrNameLst>
                                          </p:cBhvr>
                                          <p:tavLst>
                                            <p:tav tm="0">
                                              <p:val>
                                                <p:strVal val="#ppt_x"/>
                                              </p:val>
                                            </p:tav>
                                            <p:tav tm="100000">
                                              <p:val>
                                                <p:strVal val="#ppt_x"/>
                                              </p:val>
                                            </p:tav>
                                          </p:tavLst>
                                        </p:anim>
                                        <p:anim calcmode="lin" valueType="num">
                                          <p:cBhvr additive="base">
                                            <p:cTn id="16" dur="2000" fill="hold"/>
                                            <p:tgtEl>
                                              <p:spTgt spid="32"/>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2000" fill="hold"/>
                                            <p:tgtEl>
                                              <p:spTgt spid="35"/>
                                            </p:tgtEl>
                                            <p:attrNameLst>
                                              <p:attrName>ppt_x</p:attrName>
                                            </p:attrNameLst>
                                          </p:cBhvr>
                                          <p:tavLst>
                                            <p:tav tm="0">
                                              <p:val>
                                                <p:strVal val="#ppt_x"/>
                                              </p:val>
                                            </p:tav>
                                            <p:tav tm="100000">
                                              <p:val>
                                                <p:strVal val="#ppt_x"/>
                                              </p:val>
                                            </p:tav>
                                          </p:tavLst>
                                        </p:anim>
                                        <p:anim calcmode="lin" valueType="num">
                                          <p:cBhvr additive="base">
                                            <p:cTn id="20" dur="20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2000" fill="hold"/>
                                            <p:tgtEl>
                                              <p:spTgt spid="38"/>
                                            </p:tgtEl>
                                            <p:attrNameLst>
                                              <p:attrName>ppt_x</p:attrName>
                                            </p:attrNameLst>
                                          </p:cBhvr>
                                          <p:tavLst>
                                            <p:tav tm="0">
                                              <p:val>
                                                <p:strVal val="#ppt_x"/>
                                              </p:val>
                                            </p:tav>
                                            <p:tav tm="100000">
                                              <p:val>
                                                <p:strVal val="#ppt_x"/>
                                              </p:val>
                                            </p:tav>
                                          </p:tavLst>
                                        </p:anim>
                                        <p:anim calcmode="lin" valueType="num">
                                          <p:cBhvr additive="base">
                                            <p:cTn id="24" dur="2000" fill="hold"/>
                                            <p:tgtEl>
                                              <p:spTgt spid="38"/>
                                            </p:tgtEl>
                                            <p:attrNameLst>
                                              <p:attrName>ppt_y</p:attrName>
                                            </p:attrNameLst>
                                          </p:cBhvr>
                                          <p:tavLst>
                                            <p:tav tm="0">
                                              <p:val>
                                                <p:strVal val="1+#ppt_h/2"/>
                                              </p:val>
                                            </p:tav>
                                            <p:tav tm="100000">
                                              <p:val>
                                                <p:strVal val="#ppt_y"/>
                                              </p:val>
                                            </p:tav>
                                          </p:tavLst>
                                        </p:anim>
                                      </p:childTnLst>
                                    </p:cTn>
                                  </p:par>
                                  <p:par>
                                    <p:cTn id="25" presetID="14" presetClass="entr" presetSubtype="10" fill="hold" grpId="0" nodeType="withEffect">
                                      <p:stCondLst>
                                        <p:cond delay="150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grpId="0" nodeType="withEffect">
                                      <p:stCondLst>
                                        <p:cond delay="150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par>
                                    <p:cTn id="31" presetID="14" presetClass="entr" presetSubtype="10" fill="hold" grpId="0" nodeType="withEffect">
                                      <p:stCondLst>
                                        <p:cond delay="150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par>
                                    <p:cTn id="34" presetID="14" presetClass="entr" presetSubtype="10" fill="hold" grpId="0" nodeType="withEffect">
                                      <p:stCondLst>
                                        <p:cond delay="1500"/>
                                      </p:stCondLst>
                                      <p:childTnLst>
                                        <p:set>
                                          <p:cBhvr>
                                            <p:cTn id="35" dur="1" fill="hold">
                                              <p:stCondLst>
                                                <p:cond delay="0"/>
                                              </p:stCondLst>
                                            </p:cTn>
                                            <p:tgtEl>
                                              <p:spTgt spid="39"/>
                                            </p:tgtEl>
                                            <p:attrNameLst>
                                              <p:attrName>style.visibility</p:attrName>
                                            </p:attrNameLst>
                                          </p:cBhvr>
                                          <p:to>
                                            <p:strVal val="visible"/>
                                          </p:to>
                                        </p:set>
                                        <p:animEffect transition="in" filter="randombar(horizontal)">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 grpId="0"/>
          <p:bldP spid="32" grpId="0" animBg="1"/>
          <p:bldP spid="33" grpId="0"/>
          <p:bldP spid="35" grpId="0" animBg="1"/>
          <p:bldP spid="36" grpId="0"/>
          <p:bldP spid="38" grpId="0" animBg="1"/>
          <p:bldP spid="3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2301649" y="2786889"/>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dirty="0">
                <a:solidFill>
                  <a:schemeClr val="accent4"/>
                </a:solidFill>
                <a:latin typeface="迷你简汉真广标"/>
                <a:ea typeface="迷你简汉真广标"/>
                <a:cs typeface="迷你简汉真广标"/>
              </a:rPr>
              <a:t>PART TWO</a:t>
            </a:r>
            <a:endParaRPr lang="zh-CN" altLang="en-US" sz="6000" dirty="0">
              <a:solidFill>
                <a:schemeClr val="accent4"/>
              </a:solidFill>
              <a:latin typeface="迷你简汉真广标"/>
              <a:ea typeface="迷你简汉真广标"/>
              <a:cs typeface="迷你简汉真广标"/>
            </a:endParaRPr>
          </a:p>
        </p:txBody>
      </p:sp>
      <p:grpSp>
        <p:nvGrpSpPr>
          <p:cNvPr id="17" name="组合 16">
            <a:extLst>
              <a:ext uri="{FF2B5EF4-FFF2-40B4-BE49-F238E27FC236}">
                <a16:creationId xmlns:a16="http://schemas.microsoft.com/office/drawing/2014/main" id="{C8229601-E331-4075-A7F7-8E95B89AB016}"/>
              </a:ext>
            </a:extLst>
          </p:cNvPr>
          <p:cNvGrpSpPr/>
          <p:nvPr/>
        </p:nvGrpSpPr>
        <p:grpSpPr>
          <a:xfrm>
            <a:off x="4120475" y="955972"/>
            <a:ext cx="3446843" cy="5270657"/>
            <a:chOff x="-2524297" y="940746"/>
            <a:chExt cx="3798792" cy="5808831"/>
          </a:xfrm>
        </p:grpSpPr>
        <p:sp>
          <p:nvSpPr>
            <p:cNvPr id="16" name="任意多边形: 形状 15">
              <a:extLst>
                <a:ext uri="{FF2B5EF4-FFF2-40B4-BE49-F238E27FC236}">
                  <a16:creationId xmlns:a16="http://schemas.microsoft.com/office/drawing/2014/main" id="{46FD7CC4-64C4-4F5A-810D-74EB0571FE30}"/>
                </a:ext>
              </a:extLst>
            </p:cNvPr>
            <p:cNvSpPr/>
            <p:nvPr/>
          </p:nvSpPr>
          <p:spPr>
            <a:xfrm>
              <a:off x="-478970" y="944321"/>
              <a:ext cx="1742401" cy="4011207"/>
            </a:xfrm>
            <a:custGeom>
              <a:avLst/>
              <a:gdLst/>
              <a:ahLst/>
              <a:cxnLst/>
              <a:rect l="l" t="t" r="r" b="b"/>
              <a:pathLst>
                <a:path w="1742401" h="4011207">
                  <a:moveTo>
                    <a:pt x="0" y="0"/>
                  </a:moveTo>
                  <a:lnTo>
                    <a:pt x="99274" y="3254"/>
                  </a:lnTo>
                  <a:cubicBezTo>
                    <a:pt x="572317" y="35122"/>
                    <a:pt x="954060" y="178527"/>
                    <a:pt x="1244501" y="433470"/>
                  </a:cubicBezTo>
                  <a:cubicBezTo>
                    <a:pt x="1576434" y="724834"/>
                    <a:pt x="1742401" y="1126227"/>
                    <a:pt x="1742401" y="1637650"/>
                  </a:cubicBezTo>
                  <a:cubicBezTo>
                    <a:pt x="1742401" y="1922867"/>
                    <a:pt x="1694455" y="2180422"/>
                    <a:pt x="1598563" y="2410317"/>
                  </a:cubicBezTo>
                  <a:cubicBezTo>
                    <a:pt x="1502671" y="2640211"/>
                    <a:pt x="1363751" y="2855968"/>
                    <a:pt x="1181803" y="3057587"/>
                  </a:cubicBezTo>
                  <a:cubicBezTo>
                    <a:pt x="999854" y="3259205"/>
                    <a:pt x="708490" y="3501394"/>
                    <a:pt x="307711" y="3784152"/>
                  </a:cubicBezTo>
                  <a:cubicBezTo>
                    <a:pt x="211205" y="3852997"/>
                    <a:pt x="122612" y="3917924"/>
                    <a:pt x="41934" y="3978932"/>
                  </a:cubicBezTo>
                  <a:lnTo>
                    <a:pt x="0" y="4011207"/>
                  </a:lnTo>
                  <a:lnTo>
                    <a:pt x="0" y="2676307"/>
                  </a:lnTo>
                  <a:lnTo>
                    <a:pt x="24992" y="2651747"/>
                  </a:lnTo>
                  <a:cubicBezTo>
                    <a:pt x="111433" y="2563173"/>
                    <a:pt x="182315" y="2479009"/>
                    <a:pt x="237637" y="2399252"/>
                  </a:cubicBezTo>
                  <a:cubicBezTo>
                    <a:pt x="385163" y="2186569"/>
                    <a:pt x="458925" y="1960977"/>
                    <a:pt x="458925" y="1722477"/>
                  </a:cubicBezTo>
                  <a:cubicBezTo>
                    <a:pt x="458925" y="1401301"/>
                    <a:pt x="349433" y="1180493"/>
                    <a:pt x="130450" y="1060052"/>
                  </a:cubicBezTo>
                  <a:lnTo>
                    <a:pt x="0" y="1005698"/>
                  </a:lnTo>
                  <a:lnTo>
                    <a:pt x="0" y="0"/>
                  </a:lnTo>
                  <a:close/>
                </a:path>
              </a:pathLst>
            </a:custGeom>
            <a:solidFill>
              <a:schemeClr val="accent5"/>
            </a:solidFill>
            <a:ln>
              <a:noFill/>
            </a:ln>
            <a:effectLst>
              <a:outerShdw blurRad="50800" dist="38100" dir="8100000" algn="tr" rotWithShape="0">
                <a:prstClr val="black">
                  <a:alpha val="40000"/>
                </a:prstClr>
              </a:outerShdw>
            </a:effectLst>
          </p:spPr>
          <p:txBody>
            <a:bodyPr/>
            <a:lstStyle/>
            <a:p>
              <a:endParaRPr lang="zh-CN" altLang="en-US" sz="59500" dirty="0">
                <a:solidFill>
                  <a:schemeClr val="tx1"/>
                </a:solidFill>
                <a:ea typeface="迷你简汉真广标" panose="02010609000101010101" pitchFamily="49" charset="-122"/>
              </a:endParaRPr>
            </a:p>
          </p:txBody>
        </p:sp>
        <p:sp>
          <p:nvSpPr>
            <p:cNvPr id="14" name="任意多边形: 形状 13">
              <a:extLst>
                <a:ext uri="{FF2B5EF4-FFF2-40B4-BE49-F238E27FC236}">
                  <a16:creationId xmlns:a16="http://schemas.microsoft.com/office/drawing/2014/main" id="{83690550-C401-4CC4-A13F-DF3FFFDDB172}"/>
                </a:ext>
              </a:extLst>
            </p:cNvPr>
            <p:cNvSpPr/>
            <p:nvPr/>
          </p:nvSpPr>
          <p:spPr>
            <a:xfrm>
              <a:off x="-478970" y="5757466"/>
              <a:ext cx="1753465" cy="992111"/>
            </a:xfrm>
            <a:custGeom>
              <a:avLst/>
              <a:gdLst/>
              <a:ahLst/>
              <a:cxnLst/>
              <a:rect l="l" t="t" r="r" b="b"/>
              <a:pathLst>
                <a:path w="1753465" h="992111">
                  <a:moveTo>
                    <a:pt x="0" y="0"/>
                  </a:moveTo>
                  <a:lnTo>
                    <a:pt x="1753465" y="0"/>
                  </a:lnTo>
                  <a:lnTo>
                    <a:pt x="1753465" y="992111"/>
                  </a:lnTo>
                  <a:lnTo>
                    <a:pt x="0" y="992111"/>
                  </a:lnTo>
                  <a:lnTo>
                    <a:pt x="0" y="0"/>
                  </a:lnTo>
                  <a:close/>
                </a:path>
              </a:pathLst>
            </a:custGeom>
            <a:solidFill>
              <a:schemeClr val="accent5"/>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2" name="任意多边形: 形状 11">
              <a:extLst>
                <a:ext uri="{FF2B5EF4-FFF2-40B4-BE49-F238E27FC236}">
                  <a16:creationId xmlns:a16="http://schemas.microsoft.com/office/drawing/2014/main" id="{E2C98904-285B-473F-8E16-ECEA75E5D94C}"/>
                </a:ext>
              </a:extLst>
            </p:cNvPr>
            <p:cNvSpPr/>
            <p:nvPr/>
          </p:nvSpPr>
          <p:spPr>
            <a:xfrm>
              <a:off x="-2269815" y="940746"/>
              <a:ext cx="1790844" cy="1545333"/>
            </a:xfrm>
            <a:custGeom>
              <a:avLst/>
              <a:gdLst/>
              <a:ahLst/>
              <a:cxnLst/>
              <a:rect l="l" t="t" r="r" b="b"/>
              <a:pathLst>
                <a:path w="1790844" h="1545333">
                  <a:moveTo>
                    <a:pt x="1681795" y="0"/>
                  </a:moveTo>
                  <a:lnTo>
                    <a:pt x="1790844" y="3575"/>
                  </a:lnTo>
                  <a:lnTo>
                    <a:pt x="1790844" y="1009273"/>
                  </a:lnTo>
                  <a:lnTo>
                    <a:pt x="1776764" y="1003406"/>
                  </a:lnTo>
                  <a:cubicBezTo>
                    <a:pt x="1671652" y="971289"/>
                    <a:pt x="1549021" y="955230"/>
                    <a:pt x="1408872" y="955230"/>
                  </a:cubicBezTo>
                  <a:cubicBezTo>
                    <a:pt x="917119" y="955230"/>
                    <a:pt x="447495" y="1151931"/>
                    <a:pt x="0" y="1545333"/>
                  </a:cubicBezTo>
                  <a:lnTo>
                    <a:pt x="0" y="483147"/>
                  </a:lnTo>
                  <a:cubicBezTo>
                    <a:pt x="499129" y="161049"/>
                    <a:pt x="1059728" y="0"/>
                    <a:pt x="1681795" y="0"/>
                  </a:cubicBezTo>
                  <a:close/>
                </a:path>
              </a:pathLst>
            </a:custGeom>
            <a:solidFill>
              <a:schemeClr val="accent6"/>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0" name="任意多边形: 形状 9">
              <a:extLst>
                <a:ext uri="{FF2B5EF4-FFF2-40B4-BE49-F238E27FC236}">
                  <a16:creationId xmlns:a16="http://schemas.microsoft.com/office/drawing/2014/main" id="{38A232D6-94F4-470D-BD10-642D99FB2A32}"/>
                </a:ext>
              </a:extLst>
            </p:cNvPr>
            <p:cNvSpPr/>
            <p:nvPr/>
          </p:nvSpPr>
          <p:spPr>
            <a:xfrm>
              <a:off x="-2524297" y="3620628"/>
              <a:ext cx="2045326" cy="3128949"/>
            </a:xfrm>
            <a:custGeom>
              <a:avLst/>
              <a:gdLst/>
              <a:ahLst/>
              <a:cxnLst/>
              <a:rect l="l" t="t" r="r" b="b"/>
              <a:pathLst>
                <a:path w="2045326" h="3128949">
                  <a:moveTo>
                    <a:pt x="2045326" y="0"/>
                  </a:moveTo>
                  <a:lnTo>
                    <a:pt x="2045326" y="1334900"/>
                  </a:lnTo>
                  <a:lnTo>
                    <a:pt x="1972178" y="1391198"/>
                  </a:lnTo>
                  <a:cubicBezTo>
                    <a:pt x="1790268" y="1533922"/>
                    <a:pt x="1657822" y="1652154"/>
                    <a:pt x="1574839" y="1745894"/>
                  </a:cubicBezTo>
                  <a:cubicBezTo>
                    <a:pt x="1442065" y="1895878"/>
                    <a:pt x="1375679" y="2026193"/>
                    <a:pt x="1375679" y="2136838"/>
                  </a:cubicBezTo>
                  <a:lnTo>
                    <a:pt x="2045326" y="2136838"/>
                  </a:lnTo>
                  <a:lnTo>
                    <a:pt x="2045326" y="3128949"/>
                  </a:lnTo>
                  <a:lnTo>
                    <a:pt x="0" y="3128949"/>
                  </a:lnTo>
                  <a:lnTo>
                    <a:pt x="0" y="2704812"/>
                  </a:lnTo>
                  <a:cubicBezTo>
                    <a:pt x="0" y="2407302"/>
                    <a:pt x="54707" y="2135608"/>
                    <a:pt x="164122" y="1889732"/>
                  </a:cubicBezTo>
                  <a:cubicBezTo>
                    <a:pt x="273537" y="1643855"/>
                    <a:pt x="424137" y="1414575"/>
                    <a:pt x="615920" y="1201892"/>
                  </a:cubicBezTo>
                  <a:cubicBezTo>
                    <a:pt x="807704" y="989209"/>
                    <a:pt x="1105214" y="740259"/>
                    <a:pt x="1508452" y="455043"/>
                  </a:cubicBezTo>
                  <a:cubicBezTo>
                    <a:pt x="1692859" y="317352"/>
                    <a:pt x="1849605" y="187499"/>
                    <a:pt x="1978691" y="65482"/>
                  </a:cubicBezTo>
                  <a:lnTo>
                    <a:pt x="2045326" y="0"/>
                  </a:lnTo>
                  <a:close/>
                </a:path>
              </a:pathLst>
            </a:custGeom>
            <a:solidFill>
              <a:schemeClr val="accent6"/>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grpSp>
      <p:sp>
        <p:nvSpPr>
          <p:cNvPr id="11" name="矩形 10">
            <a:extLst>
              <a:ext uri="{FF2B5EF4-FFF2-40B4-BE49-F238E27FC236}">
                <a16:creationId xmlns:a16="http://schemas.microsoft.com/office/drawing/2014/main" id="{496903A3-702E-4819-88EA-FCD9D3916D40}"/>
              </a:ext>
            </a:extLst>
          </p:cNvPr>
          <p:cNvSpPr/>
          <p:nvPr/>
        </p:nvSpPr>
        <p:spPr>
          <a:xfrm>
            <a:off x="7795132" y="5635795"/>
            <a:ext cx="3891855" cy="646331"/>
          </a:xfrm>
          <a:prstGeom prst="rect">
            <a:avLst/>
          </a:prstGeom>
        </p:spPr>
        <p:txBody>
          <a:bodyPr wrap="square">
            <a:spAutoFit/>
          </a:bodyPr>
          <a:lstStyle/>
          <a:p>
            <a:r>
              <a:rPr lang="zh-CN" altLang="en-US" sz="3600" b="1" dirty="0">
                <a:solidFill>
                  <a:schemeClr val="accent3"/>
                </a:solidFill>
                <a:latin typeface="微软雅黑" panose="020B0503020204020204" pitchFamily="34" charset="-122"/>
                <a:ea typeface="微软雅黑" panose="020B0503020204020204" pitchFamily="34" charset="-122"/>
              </a:rPr>
              <a:t>外部设计</a:t>
            </a:r>
          </a:p>
        </p:txBody>
      </p:sp>
    </p:spTree>
    <p:extLst>
      <p:ext uri="{BB962C8B-B14F-4D97-AF65-F5344CB8AC3E}">
        <p14:creationId xmlns:p14="http://schemas.microsoft.com/office/powerpoint/2010/main" val="358587629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6614" y="2955428"/>
            <a:ext cx="2668786" cy="3139563"/>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24" name="组合 23"/>
          <p:cNvGrpSpPr/>
          <p:nvPr/>
        </p:nvGrpSpPr>
        <p:grpSpPr>
          <a:xfrm>
            <a:off x="1499287" y="930150"/>
            <a:ext cx="9464970" cy="1344318"/>
            <a:chOff x="1460834" y="1489317"/>
            <a:chExt cx="9086239" cy="878667"/>
          </a:xfrm>
        </p:grpSpPr>
        <p:sp>
          <p:nvSpPr>
            <p:cNvPr id="4" name="矩形 3"/>
            <p:cNvSpPr/>
            <p:nvPr/>
          </p:nvSpPr>
          <p:spPr>
            <a:xfrm>
              <a:off x="1492555" y="1909112"/>
              <a:ext cx="9054518" cy="458872"/>
            </a:xfrm>
            <a:prstGeom prst="rect">
              <a:avLst/>
            </a:prstGeom>
          </p:spPr>
          <p:txBody>
            <a:bodyPr wrap="square">
              <a:spAutoFit/>
            </a:bodyPr>
            <a:lstStyle/>
            <a:p>
              <a:pPr algn="just">
                <a:lnSpc>
                  <a:spcPct val="150000"/>
                </a:lnSpc>
              </a:pPr>
              <a:r>
                <a:rPr lang="en-US" altLang="zh-CN" sz="1400" dirty="0">
                  <a:solidFill>
                    <a:srgbClr val="404040"/>
                  </a:solidFill>
                  <a:latin typeface="微软雅黑 Light" panose="020B0502040204020203" pitchFamily="34" charset="-122"/>
                  <a:ea typeface="微软雅黑 Light" panose="020B0502040204020203" pitchFamily="34" charset="-122"/>
                </a:rPr>
                <a:t>1</a:t>
              </a:r>
              <a:r>
                <a:rPr lang="zh-CN" altLang="en-US" sz="1400" dirty="0">
                  <a:solidFill>
                    <a:srgbClr val="404040"/>
                  </a:solidFill>
                  <a:latin typeface="微软雅黑 Light" panose="020B0502040204020203" pitchFamily="34" charset="-122"/>
                  <a:ea typeface="微软雅黑 Light" panose="020B0502040204020203" pitchFamily="34" charset="-122"/>
                </a:rPr>
                <a:t>、数据库表表名命名规则</a:t>
              </a:r>
              <a:r>
                <a:rPr lang="en-US" altLang="zh-CN" sz="1400" dirty="0">
                  <a:solidFill>
                    <a:srgbClr val="404040"/>
                  </a:solidFill>
                  <a:latin typeface="微软雅黑 Light" panose="020B0502040204020203" pitchFamily="34" charset="-122"/>
                  <a:ea typeface="微软雅黑 Light" panose="020B0502040204020203" pitchFamily="34" charset="-122"/>
                </a:rPr>
                <a:t>				2</a:t>
              </a:r>
              <a:r>
                <a:rPr lang="zh-CN" altLang="en-US" sz="1400" dirty="0">
                  <a:solidFill>
                    <a:srgbClr val="404040"/>
                  </a:solidFill>
                  <a:latin typeface="微软雅黑 Light" panose="020B0502040204020203" pitchFamily="34" charset="-122"/>
                  <a:ea typeface="微软雅黑 Light" panose="020B0502040204020203" pitchFamily="34" charset="-122"/>
                </a:rPr>
                <a:t>、数据库表列名命名规则</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使用下划线来分割所表示的多层限制含义。</a:t>
              </a:r>
              <a:r>
                <a:rPr lang="en-US" altLang="zh-CN" sz="1400" dirty="0">
                  <a:solidFill>
                    <a:srgbClr val="404040"/>
                  </a:solidFill>
                  <a:latin typeface="微软雅黑 Light" panose="020B0502040204020203" pitchFamily="34" charset="-122"/>
                  <a:ea typeface="微软雅黑 Light" panose="020B0502040204020203" pitchFamily="34" charset="-122"/>
                </a:rPr>
                <a:t>			</a:t>
              </a:r>
              <a:r>
                <a:rPr lang="zh-CN" altLang="en-US" sz="1400" dirty="0">
                  <a:solidFill>
                    <a:srgbClr val="404040"/>
                  </a:solidFill>
                  <a:latin typeface="微软雅黑 Light" panose="020B0502040204020203" pitchFamily="34" charset="-122"/>
                  <a:ea typeface="微软雅黑 Light" panose="020B0502040204020203" pitchFamily="34" charset="-122"/>
                </a:rPr>
                <a:t>使用下划线来分割所表示的多层限制含义。</a:t>
              </a:r>
            </a:p>
          </p:txBody>
        </p:sp>
        <p:sp>
          <p:nvSpPr>
            <p:cNvPr id="5" name="矩形 4"/>
            <p:cNvSpPr/>
            <p:nvPr/>
          </p:nvSpPr>
          <p:spPr>
            <a:xfrm>
              <a:off x="1460834" y="1489317"/>
              <a:ext cx="800219" cy="583493"/>
            </a:xfrm>
            <a:prstGeom prst="rect">
              <a:avLst/>
            </a:prstGeom>
          </p:spPr>
          <p:txBody>
            <a:bodyPr wrap="none">
              <a:spAutoFit/>
            </a:bodyPr>
            <a:lstStyle/>
            <a:p>
              <a:pPr algn="just">
                <a:lnSpc>
                  <a:spcPct val="150000"/>
                </a:lnSpc>
              </a:pPr>
              <a:r>
                <a:rPr lang="zh-CN" altLang="en-US" sz="2400" b="1" dirty="0">
                  <a:solidFill>
                    <a:srgbClr val="404040"/>
                  </a:solidFill>
                  <a:latin typeface="微软雅黑 Light" panose="020B0502040204020203" pitchFamily="34" charset="-122"/>
                  <a:ea typeface="微软雅黑 Light" panose="020B0502040204020203" pitchFamily="34" charset="-122"/>
                </a:rPr>
                <a:t>约定</a:t>
              </a:r>
              <a:endParaRPr lang="en-US" altLang="zh-CN" sz="2400" b="1" dirty="0">
                <a:solidFill>
                  <a:srgbClr val="404040"/>
                </a:solidFill>
                <a:latin typeface="微软雅黑 Light" panose="020B0502040204020203" pitchFamily="34" charset="-122"/>
                <a:ea typeface="微软雅黑 Light" panose="020B0502040204020203" pitchFamily="34" charset="-122"/>
              </a:endParaRPr>
            </a:p>
          </p:txBody>
        </p:sp>
      </p:grpSp>
      <p:sp>
        <p:nvSpPr>
          <p:cNvPr id="7" name="矩形 6"/>
          <p:cNvSpPr/>
          <p:nvPr/>
        </p:nvSpPr>
        <p:spPr>
          <a:xfrm>
            <a:off x="5727700" y="3191115"/>
            <a:ext cx="736599" cy="646803"/>
          </a:xfrm>
          <a:prstGeom prst="rect">
            <a:avLst/>
          </a:prstGeom>
          <a:noFill/>
          <a:ln>
            <a:solidFill>
              <a:srgbClr val="404040"/>
            </a:solidFill>
          </a:ln>
          <a:effectLst>
            <a:outerShdw blurRad="165100" dist="635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5738947" y="4622922"/>
            <a:ext cx="736599" cy="646803"/>
          </a:xfrm>
          <a:prstGeom prst="rect">
            <a:avLst/>
          </a:prstGeom>
          <a:noFill/>
          <a:ln>
            <a:solidFill>
              <a:srgbClr val="404040"/>
            </a:solidFill>
          </a:ln>
          <a:effectLst>
            <a:outerShdw blurRad="165100" dist="635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latin typeface="微软雅黑 Light" panose="020B0502040204020203" pitchFamily="34" charset="-122"/>
                <a:ea typeface="微软雅黑 Light" panose="020B0502040204020203" pitchFamily="34" charset="-122"/>
              </a:rPr>
              <a:t>B</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 name="矩形 14"/>
          <p:cNvSpPr/>
          <p:nvPr/>
        </p:nvSpPr>
        <p:spPr>
          <a:xfrm>
            <a:off x="6550292" y="3059472"/>
            <a:ext cx="3201854" cy="1348382"/>
          </a:xfrm>
          <a:prstGeom prst="rect">
            <a:avLst/>
          </a:prstGeom>
        </p:spPr>
        <p:txBody>
          <a:bodyPr wrap="square">
            <a:spAutoFit/>
          </a:bodyPr>
          <a:lstStyle/>
          <a:p>
            <a:pPr algn="just">
              <a:lnSpc>
                <a:spcPct val="150000"/>
              </a:lnSpc>
            </a:pPr>
            <a:r>
              <a:rPr lang="zh-CN" altLang="en-US" sz="1400" b="1" dirty="0">
                <a:solidFill>
                  <a:srgbClr val="404040"/>
                </a:solidFill>
                <a:latin typeface="微软雅黑 Light" panose="020B0502040204020203" pitchFamily="34" charset="-122"/>
                <a:ea typeface="微软雅黑 Light" panose="020B0502040204020203" pitchFamily="34" charset="-122"/>
              </a:rPr>
              <a:t>标识符和状态</a:t>
            </a:r>
            <a:endParaRPr lang="en-US" altLang="zh-CN" sz="1400" b="1" dirty="0">
              <a:solidFill>
                <a:srgbClr val="404040"/>
              </a:solidFill>
              <a:latin typeface="微软雅黑 Light" panose="020B0502040204020203" pitchFamily="34" charset="-122"/>
              <a:ea typeface="微软雅黑 Light" panose="020B0502040204020203" pitchFamily="34" charset="-122"/>
            </a:endParaRP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数据库名称定为：</a:t>
            </a:r>
            <a:r>
              <a:rPr lang="en-US" altLang="zh-CN" sz="1400" dirty="0" err="1">
                <a:solidFill>
                  <a:srgbClr val="404040"/>
                </a:solidFill>
                <a:latin typeface="微软雅黑 Light" panose="020B0502040204020203" pitchFamily="34" charset="-122"/>
                <a:ea typeface="微软雅黑 Light" panose="020B0502040204020203" pitchFamily="34" charset="-122"/>
              </a:rPr>
              <a:t>PingLeMeDB</a:t>
            </a:r>
            <a:r>
              <a:rPr lang="zh-CN" altLang="en-US" sz="1400" dirty="0">
                <a:solidFill>
                  <a:srgbClr val="404040"/>
                </a:solidFill>
                <a:latin typeface="微软雅黑 Light" panose="020B0502040204020203" pitchFamily="34" charset="-122"/>
                <a:ea typeface="微软雅黑 Light" panose="020B0502040204020203" pitchFamily="34" charset="-122"/>
              </a:rPr>
              <a:t>，操作系统建立用户：</a:t>
            </a:r>
            <a:r>
              <a:rPr lang="en-US" altLang="zh-CN" sz="1400" dirty="0">
                <a:solidFill>
                  <a:srgbClr val="404040"/>
                </a:solidFill>
                <a:latin typeface="微软雅黑 Light" panose="020B0502040204020203" pitchFamily="34" charset="-122"/>
                <a:ea typeface="微软雅黑 Light" panose="020B0502040204020203" pitchFamily="34" charset="-122"/>
              </a:rPr>
              <a:t>admin</a:t>
            </a:r>
            <a:r>
              <a:rPr lang="zh-CN" altLang="en-US" sz="1400" dirty="0">
                <a:solidFill>
                  <a:srgbClr val="404040"/>
                </a:solidFill>
                <a:latin typeface="微软雅黑 Light" panose="020B0502040204020203" pitchFamily="34" charset="-122"/>
                <a:ea typeface="微软雅黑 Light" panose="020B0502040204020203" pitchFamily="34" charset="-122"/>
              </a:rPr>
              <a:t>，密码由配置管理员管理。</a:t>
            </a:r>
          </a:p>
        </p:txBody>
      </p:sp>
      <p:sp>
        <p:nvSpPr>
          <p:cNvPr id="18" name="矩形 17"/>
          <p:cNvSpPr/>
          <p:nvPr/>
        </p:nvSpPr>
        <p:spPr>
          <a:xfrm>
            <a:off x="6550292" y="4567673"/>
            <a:ext cx="3190608" cy="702052"/>
          </a:xfrm>
          <a:prstGeom prst="rect">
            <a:avLst/>
          </a:prstGeom>
        </p:spPr>
        <p:txBody>
          <a:bodyPr wrap="square">
            <a:spAutoFit/>
          </a:bodyPr>
          <a:lstStyle/>
          <a:p>
            <a:pPr algn="just">
              <a:lnSpc>
                <a:spcPct val="150000"/>
              </a:lnSpc>
            </a:pPr>
            <a:r>
              <a:rPr lang="zh-CN" altLang="en-US" sz="1400" b="1" dirty="0">
                <a:solidFill>
                  <a:srgbClr val="404040"/>
                </a:solidFill>
                <a:latin typeface="微软雅黑 Light" panose="020B0502040204020203" pitchFamily="34" charset="-122"/>
                <a:ea typeface="微软雅黑 Light" panose="020B0502040204020203" pitchFamily="34" charset="-122"/>
              </a:rPr>
              <a:t>使用它的程序</a:t>
            </a:r>
            <a:endParaRPr lang="en-US" altLang="zh-CN" sz="1400" b="1" dirty="0">
              <a:solidFill>
                <a:srgbClr val="404040"/>
              </a:solidFill>
              <a:latin typeface="微软雅黑 Light" panose="020B0502040204020203" pitchFamily="34" charset="-122"/>
              <a:ea typeface="微软雅黑 Light" panose="020B0502040204020203" pitchFamily="34" charset="-122"/>
            </a:endParaRP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评了么系统</a:t>
            </a:r>
          </a:p>
        </p:txBody>
      </p:sp>
      <p:pic>
        <p:nvPicPr>
          <p:cNvPr id="21" name="图片 20"/>
          <p:cNvPicPr>
            <a:picLocks noChangeAspect="1"/>
          </p:cNvPicPr>
          <p:nvPr/>
        </p:nvPicPr>
        <p:blipFill rotWithShape="1">
          <a:blip r:embed="rId4">
            <a:extLst>
              <a:ext uri="{BEBA8EAE-BF5A-486C-A8C5-ECC9F3942E4B}">
                <a14:imgProps xmlns:a14="http://schemas.microsoft.com/office/drawing/2010/main">
                  <a14:imgLayer>
                    <a14:imgEffect>
                      <a14:saturation sat="0"/>
                    </a14:imgEffect>
                  </a14:imgLayer>
                </a14:imgProps>
              </a:ext>
            </a:extLst>
          </a:blip>
          <a:srcRect l="26180"/>
          <a:stretch>
            <a:fillRect/>
          </a:stretch>
        </p:blipFill>
        <p:spPr>
          <a:xfrm>
            <a:off x="1960605" y="2573910"/>
            <a:ext cx="2814827" cy="3226438"/>
          </a:xfrm>
          <a:prstGeom prst="rect">
            <a:avLst/>
          </a:prstGeom>
        </p:spPr>
      </p:pic>
      <p:sp>
        <p:nvSpPr>
          <p:cNvPr id="53" name="矩形 52">
            <a:extLst>
              <a:ext uri="{FF2B5EF4-FFF2-40B4-BE49-F238E27FC236}">
                <a16:creationId xmlns:a16="http://schemas.microsoft.com/office/drawing/2014/main" id="{A4F7E007-F54D-4FEE-A150-DB69157C08AC}"/>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外部设计</a:t>
            </a:r>
          </a:p>
        </p:txBody>
      </p:sp>
      <p:sp>
        <p:nvSpPr>
          <p:cNvPr id="54" name="矩形 53">
            <a:extLst>
              <a:ext uri="{FF2B5EF4-FFF2-40B4-BE49-F238E27FC236}">
                <a16:creationId xmlns:a16="http://schemas.microsoft.com/office/drawing/2014/main" id="{2310761E-B212-4FCF-BAA3-CE9822CB75DC}"/>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55" name="组合 54">
            <a:extLst>
              <a:ext uri="{FF2B5EF4-FFF2-40B4-BE49-F238E27FC236}">
                <a16:creationId xmlns:a16="http://schemas.microsoft.com/office/drawing/2014/main" id="{A0747C61-6CBA-4432-B25E-FC5E35F7FCF0}"/>
              </a:ext>
            </a:extLst>
          </p:cNvPr>
          <p:cNvGrpSpPr/>
          <p:nvPr/>
        </p:nvGrpSpPr>
        <p:grpSpPr>
          <a:xfrm>
            <a:off x="346483" y="280751"/>
            <a:ext cx="523122" cy="653826"/>
            <a:chOff x="2668588" y="1189513"/>
            <a:chExt cx="3238500" cy="4047650"/>
          </a:xfrm>
        </p:grpSpPr>
        <p:grpSp>
          <p:nvGrpSpPr>
            <p:cNvPr id="56" name="组合 55">
              <a:extLst>
                <a:ext uri="{FF2B5EF4-FFF2-40B4-BE49-F238E27FC236}">
                  <a16:creationId xmlns:a16="http://schemas.microsoft.com/office/drawing/2014/main" id="{7EFCB7FE-514C-477C-9BD1-B1225E1264BA}"/>
                </a:ext>
              </a:extLst>
            </p:cNvPr>
            <p:cNvGrpSpPr/>
            <p:nvPr/>
          </p:nvGrpSpPr>
          <p:grpSpPr>
            <a:xfrm>
              <a:off x="2668588" y="1189513"/>
              <a:ext cx="3238500" cy="1309688"/>
              <a:chOff x="4478338" y="1241901"/>
              <a:chExt cx="3238500" cy="1309688"/>
            </a:xfrm>
          </p:grpSpPr>
          <p:sp>
            <p:nvSpPr>
              <p:cNvPr id="61" name="Freeform 5">
                <a:extLst>
                  <a:ext uri="{FF2B5EF4-FFF2-40B4-BE49-F238E27FC236}">
                    <a16:creationId xmlns:a16="http://schemas.microsoft.com/office/drawing/2014/main" id="{3742B03E-9C6B-48ED-877D-E6D980A7FB62}"/>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2" name="Freeform 9">
                <a:extLst>
                  <a:ext uri="{FF2B5EF4-FFF2-40B4-BE49-F238E27FC236}">
                    <a16:creationId xmlns:a16="http://schemas.microsoft.com/office/drawing/2014/main" id="{0EF2119B-EC5B-45BB-A9F5-60BE59F34EC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57" name="组合 56">
              <a:extLst>
                <a:ext uri="{FF2B5EF4-FFF2-40B4-BE49-F238E27FC236}">
                  <a16:creationId xmlns:a16="http://schemas.microsoft.com/office/drawing/2014/main" id="{D6A614C8-8176-489F-A6BA-2F286097F672}"/>
                </a:ext>
              </a:extLst>
            </p:cNvPr>
            <p:cNvGrpSpPr/>
            <p:nvPr/>
          </p:nvGrpSpPr>
          <p:grpSpPr>
            <a:xfrm>
              <a:off x="2668588" y="3924300"/>
              <a:ext cx="3238500" cy="1312863"/>
              <a:chOff x="4478338" y="3976688"/>
              <a:chExt cx="3238500" cy="1312863"/>
            </a:xfrm>
          </p:grpSpPr>
          <p:sp>
            <p:nvSpPr>
              <p:cNvPr id="58" name="Freeform 6">
                <a:extLst>
                  <a:ext uri="{FF2B5EF4-FFF2-40B4-BE49-F238E27FC236}">
                    <a16:creationId xmlns:a16="http://schemas.microsoft.com/office/drawing/2014/main" id="{AD34FF8F-BA01-4E9D-94CB-6113ACD59A10}"/>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59" name="Freeform 7">
                <a:extLst>
                  <a:ext uri="{FF2B5EF4-FFF2-40B4-BE49-F238E27FC236}">
                    <a16:creationId xmlns:a16="http://schemas.microsoft.com/office/drawing/2014/main" id="{5FF2414A-9AAF-4A91-8A5D-508B04D6C426}"/>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0" name="Freeform 8">
                <a:extLst>
                  <a:ext uri="{FF2B5EF4-FFF2-40B4-BE49-F238E27FC236}">
                    <a16:creationId xmlns:a16="http://schemas.microsoft.com/office/drawing/2014/main" id="{054211F8-15B5-410F-80F1-C0B3814BD6FE}"/>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randombar(horizontal)">
                                      <p:cBhvr>
                                        <p:cTn id="11" dur="500"/>
                                        <p:tgtEl>
                                          <p:spTgt spid="21"/>
                                        </p:tgtEl>
                                      </p:cBhvr>
                                    </p:animEffect>
                                  </p:childTnLst>
                                </p:cTn>
                              </p:par>
                              <p:par>
                                <p:cTn id="12" presetID="21" presetClass="entr" presetSubtype="1"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75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14" presetClass="entr" presetSubtype="10" fill="hold" grpId="0"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3313167"/>
            <a:ext cx="7131908" cy="3106683"/>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26" name="组合 25"/>
          <p:cNvGrpSpPr/>
          <p:nvPr/>
        </p:nvGrpSpPr>
        <p:grpSpPr>
          <a:xfrm>
            <a:off x="1894053" y="1707241"/>
            <a:ext cx="3708462" cy="4419601"/>
            <a:chOff x="1894053" y="1821541"/>
            <a:chExt cx="3708462" cy="4419601"/>
          </a:xfrm>
        </p:grpSpPr>
        <p:sp>
          <p:nvSpPr>
            <p:cNvPr id="7" name="矩形 6"/>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3" name="矩形 22"/>
            <p:cNvSpPr/>
            <p:nvPr/>
          </p:nvSpPr>
          <p:spPr>
            <a:xfrm>
              <a:off x="2324444" y="2984434"/>
              <a:ext cx="2917372" cy="3106684"/>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数据库表列属性的设计规则</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数据库表的列需要定义以下属性</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名称（</a:t>
              </a:r>
              <a:r>
                <a:rPr lang="en-US" altLang="zh-CN" sz="1200" dirty="0">
                  <a:solidFill>
                    <a:schemeClr val="bg1"/>
                  </a:solidFill>
                  <a:latin typeface="微软雅黑" panose="020B0503020204020204" pitchFamily="34" charset="-122"/>
                  <a:ea typeface="微软雅黑" panose="020B0503020204020204" pitchFamily="34" charset="-122"/>
                </a:rPr>
                <a:t>Name</a:t>
              </a:r>
              <a:r>
                <a:rPr lang="zh-CN" altLang="en-US" sz="1200" dirty="0">
                  <a:solidFill>
                    <a:schemeClr val="bg1"/>
                  </a:solidFill>
                  <a:latin typeface="微软雅黑" panose="020B0503020204020204" pitchFamily="34" charset="-122"/>
                  <a:ea typeface="微软雅黑" panose="020B0503020204020204" pitchFamily="34" charset="-122"/>
                </a:rPr>
                <a:t>）：不允许为空</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代码（</a:t>
              </a:r>
              <a:r>
                <a:rPr lang="en-US" altLang="zh-CN" sz="1200" dirty="0">
                  <a:solidFill>
                    <a:schemeClr val="bg1"/>
                  </a:solidFill>
                  <a:latin typeface="微软雅黑" panose="020B0503020204020204" pitchFamily="34" charset="-122"/>
                  <a:ea typeface="微软雅黑" panose="020B0503020204020204" pitchFamily="34" charset="-122"/>
                </a:rPr>
                <a:t>Code</a:t>
              </a:r>
              <a:r>
                <a:rPr lang="zh-CN" altLang="en-US" sz="1200" dirty="0">
                  <a:solidFill>
                    <a:schemeClr val="bg1"/>
                  </a:solidFill>
                  <a:latin typeface="微软雅黑" panose="020B0503020204020204" pitchFamily="34" charset="-122"/>
                  <a:ea typeface="微软雅黑" panose="020B0503020204020204" pitchFamily="34" charset="-122"/>
                </a:rPr>
                <a:t>）：不允许为空</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注释（</a:t>
              </a:r>
              <a:r>
                <a:rPr lang="en-US" altLang="zh-CN" sz="1200" dirty="0">
                  <a:solidFill>
                    <a:schemeClr val="bg1"/>
                  </a:solidFill>
                  <a:latin typeface="微软雅黑" panose="020B0503020204020204" pitchFamily="34" charset="-122"/>
                  <a:ea typeface="微软雅黑" panose="020B0503020204020204" pitchFamily="34" charset="-122"/>
                </a:rPr>
                <a:t>Comment</a:t>
              </a:r>
              <a:r>
                <a:rPr lang="zh-CN" altLang="en-US" sz="1200" dirty="0">
                  <a:solidFill>
                    <a:schemeClr val="bg1"/>
                  </a:solidFill>
                  <a:latin typeface="微软雅黑" panose="020B0503020204020204" pitchFamily="34" charset="-122"/>
                  <a:ea typeface="微软雅黑" panose="020B0503020204020204" pitchFamily="34" charset="-122"/>
                </a:rPr>
                <a:t>）：允许为空。如果列有定义规则，应该在此说明</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定义域（</a:t>
              </a:r>
              <a:r>
                <a:rPr lang="en-US" altLang="zh-CN" sz="1200" dirty="0">
                  <a:solidFill>
                    <a:schemeClr val="bg1"/>
                  </a:solidFill>
                  <a:latin typeface="微软雅黑" panose="020B0503020204020204" pitchFamily="34" charset="-122"/>
                  <a:ea typeface="微软雅黑" panose="020B0503020204020204" pitchFamily="34" charset="-122"/>
                </a:rPr>
                <a:t>Domain</a:t>
              </a:r>
              <a:r>
                <a:rPr lang="zh-CN" altLang="en-US" sz="1200" dirty="0">
                  <a:solidFill>
                    <a:schemeClr val="bg1"/>
                  </a:solidFill>
                  <a:latin typeface="微软雅黑" panose="020B0503020204020204" pitchFamily="34" charset="-122"/>
                  <a:ea typeface="微软雅黑" panose="020B0503020204020204" pitchFamily="34" charset="-122"/>
                </a:rPr>
                <a:t>）：允许为空。如果该列具有领域特征，应该定义</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数据类型（</a:t>
              </a:r>
              <a:r>
                <a:rPr lang="en-US" altLang="zh-CN" sz="1200" dirty="0">
                  <a:solidFill>
                    <a:schemeClr val="bg1"/>
                  </a:solidFill>
                  <a:latin typeface="微软雅黑" panose="020B0503020204020204" pitchFamily="34" charset="-122"/>
                  <a:ea typeface="微软雅黑" panose="020B0503020204020204" pitchFamily="34" charset="-122"/>
                </a:rPr>
                <a:t>Data Type</a:t>
              </a:r>
              <a:r>
                <a:rPr lang="zh-CN" altLang="en-US" sz="1200" dirty="0">
                  <a:solidFill>
                    <a:schemeClr val="bg1"/>
                  </a:solidFill>
                  <a:latin typeface="微软雅黑" panose="020B0503020204020204" pitchFamily="34" charset="-122"/>
                  <a:ea typeface="微软雅黑" panose="020B0503020204020204" pitchFamily="34" charset="-122"/>
                </a:rPr>
                <a:t>）：不允许为空</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长度（</a:t>
              </a:r>
              <a:r>
                <a:rPr lang="en-US" altLang="zh-CN" sz="1200" dirty="0">
                  <a:solidFill>
                    <a:schemeClr val="bg1"/>
                  </a:solidFill>
                  <a:latin typeface="微软雅黑" panose="020B0503020204020204" pitchFamily="34" charset="-122"/>
                  <a:ea typeface="微软雅黑" panose="020B0503020204020204" pitchFamily="34" charset="-122"/>
                </a:rPr>
                <a:t>Length</a:t>
              </a:r>
              <a:r>
                <a:rPr lang="zh-CN" altLang="en-US" sz="1200" dirty="0">
                  <a:solidFill>
                    <a:schemeClr val="bg1"/>
                  </a:solidFill>
                  <a:latin typeface="微软雅黑" panose="020B0503020204020204" pitchFamily="34" charset="-122"/>
                  <a:ea typeface="微软雅黑" panose="020B0503020204020204" pitchFamily="34" charset="-122"/>
                </a:rPr>
                <a:t>）：不允许为空</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精确度（</a:t>
              </a:r>
              <a:r>
                <a:rPr lang="en-US" altLang="zh-CN" sz="1200" dirty="0">
                  <a:solidFill>
                    <a:schemeClr val="bg1"/>
                  </a:solidFill>
                  <a:latin typeface="微软雅黑" panose="020B0503020204020204" pitchFamily="34" charset="-122"/>
                  <a:ea typeface="微软雅黑" panose="020B0503020204020204" pitchFamily="34" charset="-122"/>
                </a:rPr>
                <a:t>Precision</a:t>
              </a:r>
              <a:r>
                <a:rPr lang="zh-CN" altLang="en-US" sz="1200" dirty="0">
                  <a:solidFill>
                    <a:schemeClr val="bg1"/>
                  </a:solidFill>
                  <a:latin typeface="微软雅黑" panose="020B0503020204020204" pitchFamily="34" charset="-122"/>
                  <a:ea typeface="微软雅黑" panose="020B0503020204020204" pitchFamily="34" charset="-122"/>
                </a:rPr>
                <a:t>）：允许为空</a:t>
              </a:r>
            </a:p>
          </p:txBody>
        </p:sp>
      </p:grpSp>
      <p:sp>
        <p:nvSpPr>
          <p:cNvPr id="4" name="矩形 3"/>
          <p:cNvSpPr/>
          <p:nvPr/>
        </p:nvSpPr>
        <p:spPr>
          <a:xfrm>
            <a:off x="2782040" y="2104571"/>
            <a:ext cx="1932487" cy="615539"/>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Light" panose="020B0502040204020203" pitchFamily="34" charset="-122"/>
                <a:ea typeface="微软雅黑 Light" panose="020B0502040204020203" pitchFamily="34" charset="-122"/>
              </a:rPr>
              <a:t>约定</a:t>
            </a:r>
          </a:p>
        </p:txBody>
      </p:sp>
      <p:sp>
        <p:nvSpPr>
          <p:cNvPr id="9" name="矩形 8"/>
          <p:cNvSpPr/>
          <p:nvPr/>
        </p:nvSpPr>
        <p:spPr>
          <a:xfrm>
            <a:off x="6289746" y="3642470"/>
            <a:ext cx="736599" cy="646803"/>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latin typeface="微软雅黑 Light" panose="020B0502040204020203" pitchFamily="34" charset="-122"/>
                <a:ea typeface="微软雅黑 Light" panose="020B0502040204020203" pitchFamily="34" charset="-122"/>
              </a:rPr>
              <a:t>B</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 name="矩形 14"/>
          <p:cNvSpPr/>
          <p:nvPr/>
        </p:nvSpPr>
        <p:spPr>
          <a:xfrm>
            <a:off x="6289746" y="4943940"/>
            <a:ext cx="736599" cy="646803"/>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latin typeface="微软雅黑 Light" panose="020B0502040204020203" pitchFamily="34" charset="-122"/>
                <a:ea typeface="微软雅黑 Light" panose="020B0502040204020203" pitchFamily="34" charset="-122"/>
              </a:rPr>
              <a:t>C</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8" name="矩形 17"/>
          <p:cNvSpPr/>
          <p:nvPr/>
        </p:nvSpPr>
        <p:spPr>
          <a:xfrm>
            <a:off x="6289745" y="2340999"/>
            <a:ext cx="736599" cy="646803"/>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098914" y="2207501"/>
            <a:ext cx="2768642" cy="1025217"/>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主键外键索引建议命名规则</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主键命名以</a:t>
            </a:r>
            <a:r>
              <a:rPr lang="en-US" altLang="zh-CN" sz="1400" dirty="0">
                <a:solidFill>
                  <a:srgbClr val="404040"/>
                </a:solidFill>
                <a:latin typeface="微软雅黑 Light" panose="020B0502040204020203" pitchFamily="34" charset="-122"/>
                <a:ea typeface="微软雅黑 Light" panose="020B0502040204020203" pitchFamily="34" charset="-122"/>
              </a:rPr>
              <a:t>_PK</a:t>
            </a:r>
            <a:r>
              <a:rPr lang="zh-CN" altLang="en-US" sz="1400" dirty="0">
                <a:solidFill>
                  <a:srgbClr val="404040"/>
                </a:solidFill>
                <a:latin typeface="微软雅黑 Light" panose="020B0502040204020203" pitchFamily="34" charset="-122"/>
                <a:ea typeface="微软雅黑 Light" panose="020B0502040204020203" pitchFamily="34" charset="-122"/>
              </a:rPr>
              <a:t>结尾，外键命名以</a:t>
            </a:r>
            <a:r>
              <a:rPr lang="en-US" altLang="zh-CN" sz="1400" dirty="0">
                <a:solidFill>
                  <a:srgbClr val="404040"/>
                </a:solidFill>
                <a:latin typeface="微软雅黑 Light" panose="020B0502040204020203" pitchFamily="34" charset="-122"/>
                <a:ea typeface="微软雅黑 Light" panose="020B0502040204020203" pitchFamily="34" charset="-122"/>
              </a:rPr>
              <a:t>_FK</a:t>
            </a:r>
            <a:r>
              <a:rPr lang="zh-CN" altLang="en-US" sz="1400" dirty="0">
                <a:solidFill>
                  <a:srgbClr val="404040"/>
                </a:solidFill>
                <a:latin typeface="微软雅黑 Light" panose="020B0502040204020203" pitchFamily="34" charset="-122"/>
                <a:ea typeface="微软雅黑 Light" panose="020B0502040204020203" pitchFamily="34" charset="-122"/>
              </a:rPr>
              <a:t>结尾，索引命名以</a:t>
            </a:r>
            <a:r>
              <a:rPr lang="en-US" altLang="zh-CN" sz="1400" dirty="0">
                <a:solidFill>
                  <a:srgbClr val="404040"/>
                </a:solidFill>
                <a:latin typeface="微软雅黑 Light" panose="020B0502040204020203" pitchFamily="34" charset="-122"/>
                <a:ea typeface="微软雅黑 Light" panose="020B0502040204020203" pitchFamily="34" charset="-122"/>
              </a:rPr>
              <a:t>_IDX</a:t>
            </a:r>
            <a:r>
              <a:rPr lang="zh-CN" altLang="en-US" sz="1400" dirty="0">
                <a:solidFill>
                  <a:srgbClr val="404040"/>
                </a:solidFill>
                <a:latin typeface="微软雅黑 Light" panose="020B0502040204020203" pitchFamily="34" charset="-122"/>
                <a:ea typeface="微软雅黑 Light" panose="020B0502040204020203" pitchFamily="34" charset="-122"/>
              </a:rPr>
              <a:t>结尾。</a:t>
            </a:r>
          </a:p>
        </p:txBody>
      </p:sp>
      <p:sp>
        <p:nvSpPr>
          <p:cNvPr id="21" name="矩形 20"/>
          <p:cNvSpPr/>
          <p:nvPr/>
        </p:nvSpPr>
        <p:spPr>
          <a:xfrm>
            <a:off x="7098914" y="3518126"/>
            <a:ext cx="3939789" cy="1348382"/>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视图命名规则</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视图命名均使用大写字母，总长度不可超过</a:t>
            </a:r>
            <a:r>
              <a:rPr lang="en-US" altLang="zh-CN" sz="1400" dirty="0">
                <a:solidFill>
                  <a:srgbClr val="404040"/>
                </a:solidFill>
                <a:latin typeface="微软雅黑 Light" panose="020B0502040204020203" pitchFamily="34" charset="-122"/>
                <a:ea typeface="微软雅黑 Light" panose="020B0502040204020203" pitchFamily="34" charset="-122"/>
              </a:rPr>
              <a:t>50</a:t>
            </a:r>
            <a:r>
              <a:rPr lang="zh-CN" altLang="en-US" sz="1400" dirty="0">
                <a:solidFill>
                  <a:srgbClr val="404040"/>
                </a:solidFill>
                <a:latin typeface="微软雅黑 Light" panose="020B0502040204020203" pitchFamily="34" charset="-122"/>
                <a:ea typeface="微软雅黑 Light" panose="020B0502040204020203" pitchFamily="34" charset="-122"/>
              </a:rPr>
              <a:t>位。</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视图的命名规则：</a:t>
            </a:r>
            <a:r>
              <a:rPr lang="en-US" altLang="zh-CN" sz="1400" dirty="0">
                <a:solidFill>
                  <a:srgbClr val="404040"/>
                </a:solidFill>
                <a:latin typeface="微软雅黑 Light" panose="020B0502040204020203" pitchFamily="34" charset="-122"/>
                <a:ea typeface="微软雅黑 Light" panose="020B0502040204020203" pitchFamily="34" charset="-122"/>
              </a:rPr>
              <a:t>VW_</a:t>
            </a:r>
            <a:r>
              <a:rPr lang="zh-CN" altLang="en-US" sz="1400" dirty="0">
                <a:solidFill>
                  <a:srgbClr val="404040"/>
                </a:solidFill>
                <a:latin typeface="微软雅黑 Light" panose="020B0502040204020203" pitchFamily="34" charset="-122"/>
                <a:ea typeface="微软雅黑 Light" panose="020B0502040204020203" pitchFamily="34" charset="-122"/>
              </a:rPr>
              <a:t>表分类码</a:t>
            </a:r>
            <a:r>
              <a:rPr lang="en-US" altLang="zh-CN" sz="1400" dirty="0">
                <a:solidFill>
                  <a:srgbClr val="404040"/>
                </a:solidFill>
                <a:latin typeface="微软雅黑 Light" panose="020B0502040204020203" pitchFamily="34" charset="-122"/>
                <a:ea typeface="微软雅黑 Light" panose="020B0502040204020203" pitchFamily="34" charset="-122"/>
              </a:rPr>
              <a:t>_</a:t>
            </a:r>
            <a:r>
              <a:rPr lang="zh-CN" altLang="en-US" sz="1400" dirty="0">
                <a:solidFill>
                  <a:srgbClr val="404040"/>
                </a:solidFill>
                <a:latin typeface="微软雅黑 Light" panose="020B0502040204020203" pitchFamily="34" charset="-122"/>
                <a:ea typeface="微软雅黑 Light" panose="020B0502040204020203" pitchFamily="34" charset="-122"/>
              </a:rPr>
              <a:t>视图名。</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视图的命名规则同表名命名规则。</a:t>
            </a:r>
          </a:p>
        </p:txBody>
      </p:sp>
      <p:sp>
        <p:nvSpPr>
          <p:cNvPr id="22" name="矩形 21"/>
          <p:cNvSpPr/>
          <p:nvPr/>
        </p:nvSpPr>
        <p:spPr>
          <a:xfrm>
            <a:off x="7098914" y="4866508"/>
            <a:ext cx="4012356" cy="1025217"/>
          </a:xfrm>
          <a:prstGeom prst="rect">
            <a:avLst/>
          </a:prstGeom>
        </p:spPr>
        <p:txBody>
          <a:bodyPr wrap="square">
            <a:spAutoFit/>
          </a:bodyPr>
          <a:lstStyle/>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存储过程命名规则</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存储过程命名总长度不可超过</a:t>
            </a:r>
            <a:r>
              <a:rPr lang="en-US" altLang="zh-CN" sz="1400" dirty="0">
                <a:solidFill>
                  <a:srgbClr val="404040"/>
                </a:solidFill>
                <a:latin typeface="微软雅黑 Light" panose="020B0502040204020203" pitchFamily="34" charset="-122"/>
                <a:ea typeface="微软雅黑 Light" panose="020B0502040204020203" pitchFamily="34" charset="-122"/>
              </a:rPr>
              <a:t>50</a:t>
            </a:r>
            <a:r>
              <a:rPr lang="zh-CN" altLang="en-US" sz="1400" dirty="0">
                <a:solidFill>
                  <a:srgbClr val="404040"/>
                </a:solidFill>
                <a:latin typeface="微软雅黑 Light" panose="020B0502040204020203" pitchFamily="34" charset="-122"/>
                <a:ea typeface="微软雅黑 Light" panose="020B0502040204020203" pitchFamily="34" charset="-122"/>
              </a:rPr>
              <a:t>位。</a:t>
            </a:r>
          </a:p>
          <a:p>
            <a:pPr algn="just">
              <a:lnSpc>
                <a:spcPct val="150000"/>
              </a:lnSpc>
            </a:pPr>
            <a:r>
              <a:rPr lang="zh-CN" altLang="en-US" sz="1400" dirty="0">
                <a:solidFill>
                  <a:srgbClr val="404040"/>
                </a:solidFill>
                <a:latin typeface="微软雅黑 Light" panose="020B0502040204020203" pitchFamily="34" charset="-122"/>
                <a:ea typeface="微软雅黑 Light" panose="020B0502040204020203" pitchFamily="34" charset="-122"/>
              </a:rPr>
              <a:t>存储过程命名规则：</a:t>
            </a:r>
            <a:r>
              <a:rPr lang="en-US" altLang="zh-CN" sz="1400" dirty="0">
                <a:solidFill>
                  <a:srgbClr val="404040"/>
                </a:solidFill>
                <a:latin typeface="微软雅黑 Light" panose="020B0502040204020203" pitchFamily="34" charset="-122"/>
                <a:ea typeface="微软雅黑 Light" panose="020B0502040204020203" pitchFamily="34" charset="-122"/>
              </a:rPr>
              <a:t>P_</a:t>
            </a:r>
            <a:r>
              <a:rPr lang="zh-CN" altLang="en-US" sz="1400" dirty="0">
                <a:solidFill>
                  <a:srgbClr val="404040"/>
                </a:solidFill>
                <a:latin typeface="微软雅黑 Light" panose="020B0502040204020203" pitchFamily="34" charset="-122"/>
                <a:ea typeface="微软雅黑 Light" panose="020B0502040204020203" pitchFamily="34" charset="-122"/>
              </a:rPr>
              <a:t>系统标识</a:t>
            </a:r>
            <a:r>
              <a:rPr lang="en-US" altLang="zh-CN" sz="1400" dirty="0">
                <a:solidFill>
                  <a:srgbClr val="404040"/>
                </a:solidFill>
                <a:latin typeface="微软雅黑 Light" panose="020B0502040204020203" pitchFamily="34" charset="-122"/>
                <a:ea typeface="微软雅黑 Light" panose="020B0502040204020203" pitchFamily="34" charset="-122"/>
              </a:rPr>
              <a:t>_</a:t>
            </a:r>
            <a:r>
              <a:rPr lang="zh-CN" altLang="en-US" sz="1400" dirty="0">
                <a:solidFill>
                  <a:srgbClr val="404040"/>
                </a:solidFill>
                <a:latin typeface="微软雅黑 Light" panose="020B0502040204020203" pitchFamily="34" charset="-122"/>
                <a:ea typeface="微软雅黑 Light" panose="020B0502040204020203" pitchFamily="34" charset="-122"/>
              </a:rPr>
              <a:t>存储过程标识。</a:t>
            </a:r>
          </a:p>
        </p:txBody>
      </p:sp>
      <p:sp>
        <p:nvSpPr>
          <p:cNvPr id="27" name="矩形 26">
            <a:extLst>
              <a:ext uri="{FF2B5EF4-FFF2-40B4-BE49-F238E27FC236}">
                <a16:creationId xmlns:a16="http://schemas.microsoft.com/office/drawing/2014/main" id="{ED53C5D2-3C40-4878-A098-03EAA6DA1DB8}"/>
              </a:ext>
            </a:extLst>
          </p:cNvPr>
          <p:cNvSpPr/>
          <p:nvPr/>
        </p:nvSpPr>
        <p:spPr>
          <a:xfrm>
            <a:off x="957294"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外部设计</a:t>
            </a:r>
          </a:p>
        </p:txBody>
      </p:sp>
      <p:sp>
        <p:nvSpPr>
          <p:cNvPr id="28" name="矩形 27">
            <a:extLst>
              <a:ext uri="{FF2B5EF4-FFF2-40B4-BE49-F238E27FC236}">
                <a16:creationId xmlns:a16="http://schemas.microsoft.com/office/drawing/2014/main" id="{8B772C65-3A99-4653-9F93-152EDDD9520D}"/>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9" name="组合 28">
            <a:extLst>
              <a:ext uri="{FF2B5EF4-FFF2-40B4-BE49-F238E27FC236}">
                <a16:creationId xmlns:a16="http://schemas.microsoft.com/office/drawing/2014/main" id="{E1A01B63-D70C-4A28-8EFF-6A821A4B3A9B}"/>
              </a:ext>
            </a:extLst>
          </p:cNvPr>
          <p:cNvGrpSpPr/>
          <p:nvPr/>
        </p:nvGrpSpPr>
        <p:grpSpPr>
          <a:xfrm>
            <a:off x="346483" y="280751"/>
            <a:ext cx="523122" cy="653826"/>
            <a:chOff x="2668588" y="1189513"/>
            <a:chExt cx="3238500" cy="4047650"/>
          </a:xfrm>
        </p:grpSpPr>
        <p:grpSp>
          <p:nvGrpSpPr>
            <p:cNvPr id="30" name="组合 29">
              <a:extLst>
                <a:ext uri="{FF2B5EF4-FFF2-40B4-BE49-F238E27FC236}">
                  <a16:creationId xmlns:a16="http://schemas.microsoft.com/office/drawing/2014/main" id="{DE854CF8-0D29-4CC0-8228-CAE223497ADB}"/>
                </a:ext>
              </a:extLst>
            </p:cNvPr>
            <p:cNvGrpSpPr/>
            <p:nvPr/>
          </p:nvGrpSpPr>
          <p:grpSpPr>
            <a:xfrm>
              <a:off x="2668588" y="1189513"/>
              <a:ext cx="3238500" cy="1309688"/>
              <a:chOff x="4478338" y="1241901"/>
              <a:chExt cx="3238500" cy="1309688"/>
            </a:xfrm>
          </p:grpSpPr>
          <p:sp>
            <p:nvSpPr>
              <p:cNvPr id="43" name="Freeform 5">
                <a:extLst>
                  <a:ext uri="{FF2B5EF4-FFF2-40B4-BE49-F238E27FC236}">
                    <a16:creationId xmlns:a16="http://schemas.microsoft.com/office/drawing/2014/main" id="{9B124194-7A97-437B-84E3-7A02934E6924}"/>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4" name="Freeform 9">
                <a:extLst>
                  <a:ext uri="{FF2B5EF4-FFF2-40B4-BE49-F238E27FC236}">
                    <a16:creationId xmlns:a16="http://schemas.microsoft.com/office/drawing/2014/main" id="{1567CFC6-8D16-4CD0-B880-6BEE6164D8CB}"/>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1" name="组合 30">
              <a:extLst>
                <a:ext uri="{FF2B5EF4-FFF2-40B4-BE49-F238E27FC236}">
                  <a16:creationId xmlns:a16="http://schemas.microsoft.com/office/drawing/2014/main" id="{3830A1A6-AF50-48A3-B069-7ED6A7ABA384}"/>
                </a:ext>
              </a:extLst>
            </p:cNvPr>
            <p:cNvGrpSpPr/>
            <p:nvPr/>
          </p:nvGrpSpPr>
          <p:grpSpPr>
            <a:xfrm>
              <a:off x="2668588" y="3924300"/>
              <a:ext cx="3238500" cy="1312863"/>
              <a:chOff x="4478338" y="3976688"/>
              <a:chExt cx="3238500" cy="1312863"/>
            </a:xfrm>
          </p:grpSpPr>
          <p:sp>
            <p:nvSpPr>
              <p:cNvPr id="32" name="Freeform 6">
                <a:extLst>
                  <a:ext uri="{FF2B5EF4-FFF2-40B4-BE49-F238E27FC236}">
                    <a16:creationId xmlns:a16="http://schemas.microsoft.com/office/drawing/2014/main" id="{17968558-9BBF-4CEF-975E-9CD9FFE0858E}"/>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3" name="Freeform 7">
                <a:extLst>
                  <a:ext uri="{FF2B5EF4-FFF2-40B4-BE49-F238E27FC236}">
                    <a16:creationId xmlns:a16="http://schemas.microsoft.com/office/drawing/2014/main" id="{21E3B6FE-06F5-4207-B7F9-C072B3CE21A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8">
                <a:extLst>
                  <a:ext uri="{FF2B5EF4-FFF2-40B4-BE49-F238E27FC236}">
                    <a16:creationId xmlns:a16="http://schemas.microsoft.com/office/drawing/2014/main" id="{CA7CA713-12EE-4E55-A21F-1AEF27618C78}"/>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5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3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14" presetClass="entr" presetSubtype="10"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500"/>
                                      </p:stCondLst>
                                      <p:childTnLst>
                                        <p:set>
                                          <p:cBhvr>
                                            <p:cTn id="39" dur="1" fill="hold">
                                              <p:stCondLst>
                                                <p:cond delay="0"/>
                                              </p:stCondLst>
                                            </p:cTn>
                                            <p:tgtEl>
                                              <p:spTgt spid="22"/>
                                            </p:tgtEl>
                                            <p:attrNameLst>
                                              <p:attrName>style.visibility</p:attrName>
                                            </p:attrNameLst>
                                          </p:cBhvr>
                                          <p:to>
                                            <p:strVal val="visible"/>
                                          </p:to>
                                        </p:set>
                                        <p:animEffect transition="in" filter="randombar(horizontal)">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5" grpId="0" animBg="1"/>
          <p:bldP spid="18" grpId="0" animBg="1"/>
          <p:bldP spid="20" grpId="0"/>
          <p:bldP spid="21"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3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14" presetClass="entr" presetSubtype="10"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500"/>
                                      </p:stCondLst>
                                      <p:childTnLst>
                                        <p:set>
                                          <p:cBhvr>
                                            <p:cTn id="39" dur="1" fill="hold">
                                              <p:stCondLst>
                                                <p:cond delay="0"/>
                                              </p:stCondLst>
                                            </p:cTn>
                                            <p:tgtEl>
                                              <p:spTgt spid="22"/>
                                            </p:tgtEl>
                                            <p:attrNameLst>
                                              <p:attrName>style.visibility</p:attrName>
                                            </p:attrNameLst>
                                          </p:cBhvr>
                                          <p:to>
                                            <p:strVal val="visible"/>
                                          </p:to>
                                        </p:set>
                                        <p:animEffect transition="in" filter="randombar(horizontal)">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5" grpId="0" animBg="1"/>
          <p:bldP spid="18" grpId="0" animBg="1"/>
          <p:bldP spid="20" grpId="0"/>
          <p:bldP spid="21" grpId="0"/>
          <p:bldP spid="2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1449859" y="2760744"/>
            <a:ext cx="27926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6000" dirty="0">
                <a:solidFill>
                  <a:schemeClr val="accent4"/>
                </a:solidFill>
                <a:latin typeface="迷你简汉真广标"/>
                <a:ea typeface="迷你简汉真广标"/>
                <a:cs typeface="迷你简汉真广标"/>
              </a:rPr>
              <a:t>PART </a:t>
            </a:r>
          </a:p>
          <a:p>
            <a:pPr algn="r" eaLnBrk="1" hangingPunct="1"/>
            <a:r>
              <a:rPr lang="en-US" altLang="zh-CN" sz="6000" dirty="0">
                <a:solidFill>
                  <a:schemeClr val="accent4"/>
                </a:solidFill>
                <a:latin typeface="迷你简汉真广标"/>
                <a:ea typeface="迷你简汉真广标"/>
                <a:cs typeface="迷你简汉真广标"/>
              </a:rPr>
              <a:t>THREE</a:t>
            </a:r>
            <a:endParaRPr lang="zh-CN" altLang="en-US" sz="6000" dirty="0">
              <a:solidFill>
                <a:schemeClr val="accent4"/>
              </a:solidFill>
              <a:latin typeface="迷你简汉真广标"/>
              <a:ea typeface="迷你简汉真广标"/>
              <a:cs typeface="迷你简汉真广标"/>
            </a:endParaRPr>
          </a:p>
        </p:txBody>
      </p:sp>
      <p:grpSp>
        <p:nvGrpSpPr>
          <p:cNvPr id="4" name="组合 3">
            <a:extLst>
              <a:ext uri="{FF2B5EF4-FFF2-40B4-BE49-F238E27FC236}">
                <a16:creationId xmlns:a16="http://schemas.microsoft.com/office/drawing/2014/main" id="{FC70E496-61D8-48BF-BDA8-99322E14C7B8}"/>
              </a:ext>
            </a:extLst>
          </p:cNvPr>
          <p:cNvGrpSpPr/>
          <p:nvPr/>
        </p:nvGrpSpPr>
        <p:grpSpPr>
          <a:xfrm>
            <a:off x="3913961" y="875128"/>
            <a:ext cx="3588568" cy="5351501"/>
            <a:chOff x="-3522428" y="704095"/>
            <a:chExt cx="3588568" cy="5351501"/>
          </a:xfrm>
        </p:grpSpPr>
        <p:sp>
          <p:nvSpPr>
            <p:cNvPr id="22" name="任意多边形: 形状 21">
              <a:extLst>
                <a:ext uri="{FF2B5EF4-FFF2-40B4-BE49-F238E27FC236}">
                  <a16:creationId xmlns:a16="http://schemas.microsoft.com/office/drawing/2014/main" id="{7CCA39DE-BED1-46B6-8703-A446F58FD990}"/>
                </a:ext>
              </a:extLst>
            </p:cNvPr>
            <p:cNvSpPr/>
            <p:nvPr/>
          </p:nvSpPr>
          <p:spPr>
            <a:xfrm>
              <a:off x="-1709311" y="704161"/>
              <a:ext cx="1775451" cy="5351370"/>
            </a:xfrm>
            <a:custGeom>
              <a:avLst/>
              <a:gdLst/>
              <a:ahLst/>
              <a:cxnLst/>
              <a:rect l="l" t="t" r="r" b="b"/>
              <a:pathLst>
                <a:path w="1775451" h="5351370">
                  <a:moveTo>
                    <a:pt x="0" y="0"/>
                  </a:moveTo>
                  <a:lnTo>
                    <a:pt x="189375" y="5553"/>
                  </a:lnTo>
                  <a:cubicBezTo>
                    <a:pt x="623155" y="31773"/>
                    <a:pt x="963752" y="149765"/>
                    <a:pt x="1211165" y="359528"/>
                  </a:cubicBezTo>
                  <a:cubicBezTo>
                    <a:pt x="1493923" y="599257"/>
                    <a:pt x="1635301" y="939181"/>
                    <a:pt x="1635301" y="1379301"/>
                  </a:cubicBezTo>
                  <a:cubicBezTo>
                    <a:pt x="1635301" y="1691564"/>
                    <a:pt x="1547401" y="1955266"/>
                    <a:pt x="1371599" y="2170408"/>
                  </a:cubicBezTo>
                  <a:cubicBezTo>
                    <a:pt x="1195797" y="2385550"/>
                    <a:pt x="925948" y="2531232"/>
                    <a:pt x="562051" y="2607454"/>
                  </a:cubicBezTo>
                  <a:lnTo>
                    <a:pt x="562051" y="2622207"/>
                  </a:lnTo>
                  <a:cubicBezTo>
                    <a:pt x="940701" y="2664005"/>
                    <a:pt x="1237596" y="2793091"/>
                    <a:pt x="1452738" y="3009462"/>
                  </a:cubicBezTo>
                  <a:cubicBezTo>
                    <a:pt x="1667880" y="3225833"/>
                    <a:pt x="1775451" y="3501215"/>
                    <a:pt x="1775451" y="3835607"/>
                  </a:cubicBezTo>
                  <a:cubicBezTo>
                    <a:pt x="1775451" y="4327360"/>
                    <a:pt x="1622393" y="4702936"/>
                    <a:pt x="1316277" y="4962335"/>
                  </a:cubicBezTo>
                  <a:cubicBezTo>
                    <a:pt x="1048426" y="5189310"/>
                    <a:pt x="678448" y="5316984"/>
                    <a:pt x="206346" y="5345355"/>
                  </a:cubicBezTo>
                  <a:lnTo>
                    <a:pt x="0" y="5351370"/>
                  </a:lnTo>
                  <a:lnTo>
                    <a:pt x="0" y="4661599"/>
                  </a:lnTo>
                  <a:lnTo>
                    <a:pt x="204300" y="4647690"/>
                  </a:lnTo>
                  <a:cubicBezTo>
                    <a:pt x="397928" y="4619569"/>
                    <a:pt x="552831" y="4549264"/>
                    <a:pt x="669007" y="4436775"/>
                  </a:cubicBezTo>
                  <a:cubicBezTo>
                    <a:pt x="823909" y="4286790"/>
                    <a:pt x="901360" y="4072878"/>
                    <a:pt x="901360" y="3795037"/>
                  </a:cubicBezTo>
                  <a:cubicBezTo>
                    <a:pt x="901360" y="3539325"/>
                    <a:pt x="805468" y="3340780"/>
                    <a:pt x="613685" y="3199401"/>
                  </a:cubicBezTo>
                  <a:cubicBezTo>
                    <a:pt x="469847" y="3093368"/>
                    <a:pt x="275528" y="3027096"/>
                    <a:pt x="30727" y="3000587"/>
                  </a:cubicBezTo>
                  <a:lnTo>
                    <a:pt x="0" y="2998175"/>
                  </a:lnTo>
                  <a:lnTo>
                    <a:pt x="0" y="2267036"/>
                  </a:lnTo>
                  <a:lnTo>
                    <a:pt x="190470" y="2230802"/>
                  </a:lnTo>
                  <a:cubicBezTo>
                    <a:pt x="317711" y="2196072"/>
                    <a:pt x="425590" y="2143977"/>
                    <a:pt x="514105" y="2074516"/>
                  </a:cubicBezTo>
                  <a:cubicBezTo>
                    <a:pt x="691136" y="1935596"/>
                    <a:pt x="779651" y="1737051"/>
                    <a:pt x="779651" y="1478881"/>
                  </a:cubicBezTo>
                  <a:cubicBezTo>
                    <a:pt x="779651" y="1213334"/>
                    <a:pt x="711421" y="1014789"/>
                    <a:pt x="574959" y="883245"/>
                  </a:cubicBezTo>
                  <a:cubicBezTo>
                    <a:pt x="472613" y="784587"/>
                    <a:pt x="336728" y="722926"/>
                    <a:pt x="167304" y="698261"/>
                  </a:cubicBezTo>
                  <a:lnTo>
                    <a:pt x="0" y="686837"/>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任意多边形: 形状 19">
              <a:extLst>
                <a:ext uri="{FF2B5EF4-FFF2-40B4-BE49-F238E27FC236}">
                  <a16:creationId xmlns:a16="http://schemas.microsoft.com/office/drawing/2014/main" id="{1D0B607D-B3F5-445F-9E52-83C8E8CED9F6}"/>
                </a:ext>
              </a:extLst>
            </p:cNvPr>
            <p:cNvSpPr/>
            <p:nvPr/>
          </p:nvSpPr>
          <p:spPr>
            <a:xfrm>
              <a:off x="-3411784" y="704095"/>
              <a:ext cx="1702472" cy="1456818"/>
            </a:xfrm>
            <a:custGeom>
              <a:avLst/>
              <a:gdLst/>
              <a:ahLst/>
              <a:cxnLst/>
              <a:rect l="l" t="t" r="r" b="b"/>
              <a:pathLst>
                <a:path w="1702472" h="1456818">
                  <a:moveTo>
                    <a:pt x="1700236" y="0"/>
                  </a:moveTo>
                  <a:lnTo>
                    <a:pt x="1702472" y="66"/>
                  </a:lnTo>
                  <a:lnTo>
                    <a:pt x="1702472" y="686903"/>
                  </a:lnTo>
                  <a:lnTo>
                    <a:pt x="1689172" y="685995"/>
                  </a:lnTo>
                  <a:cubicBezTo>
                    <a:pt x="1182666" y="685995"/>
                    <a:pt x="899908" y="942936"/>
                    <a:pt x="840898" y="1456818"/>
                  </a:cubicBezTo>
                  <a:lnTo>
                    <a:pt x="0" y="1394119"/>
                  </a:lnTo>
                  <a:cubicBezTo>
                    <a:pt x="51634" y="951542"/>
                    <a:pt x="227436" y="608544"/>
                    <a:pt x="527405" y="365126"/>
                  </a:cubicBezTo>
                  <a:cubicBezTo>
                    <a:pt x="827375" y="121709"/>
                    <a:pt x="1218318" y="0"/>
                    <a:pt x="17002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7">
              <a:extLst>
                <a:ext uri="{FF2B5EF4-FFF2-40B4-BE49-F238E27FC236}">
                  <a16:creationId xmlns:a16="http://schemas.microsoft.com/office/drawing/2014/main" id="{268E53B5-D3ED-450E-BBBF-F52D4A36551F}"/>
                </a:ext>
              </a:extLst>
            </p:cNvPr>
            <p:cNvSpPr/>
            <p:nvPr/>
          </p:nvSpPr>
          <p:spPr>
            <a:xfrm>
              <a:off x="-2320092" y="2971197"/>
              <a:ext cx="610780" cy="731139"/>
            </a:xfrm>
            <a:custGeom>
              <a:avLst/>
              <a:gdLst/>
              <a:ahLst/>
              <a:cxnLst/>
              <a:rect l="l" t="t" r="r" b="b"/>
              <a:pathLst>
                <a:path w="610780" h="731139">
                  <a:moveTo>
                    <a:pt x="610780" y="0"/>
                  </a:moveTo>
                  <a:lnTo>
                    <a:pt x="610780" y="731139"/>
                  </a:lnTo>
                  <a:lnTo>
                    <a:pt x="514900" y="723611"/>
                  </a:lnTo>
                  <a:cubicBezTo>
                    <a:pt x="471295" y="721402"/>
                    <a:pt x="426288" y="720297"/>
                    <a:pt x="379879" y="720297"/>
                  </a:cubicBezTo>
                  <a:lnTo>
                    <a:pt x="0" y="720297"/>
                  </a:lnTo>
                  <a:lnTo>
                    <a:pt x="0" y="15861"/>
                  </a:lnTo>
                  <a:lnTo>
                    <a:pt x="361438" y="15861"/>
                  </a:lnTo>
                  <a:cubicBezTo>
                    <a:pt x="444421" y="15861"/>
                    <a:pt x="522564" y="11520"/>
                    <a:pt x="595866" y="2837"/>
                  </a:cubicBezTo>
                  <a:lnTo>
                    <a:pt x="61078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3" name="任意多边形: 形状 12">
              <a:extLst>
                <a:ext uri="{FF2B5EF4-FFF2-40B4-BE49-F238E27FC236}">
                  <a16:creationId xmlns:a16="http://schemas.microsoft.com/office/drawing/2014/main" id="{0021A544-A258-4E32-94E0-94F6F174718E}"/>
                </a:ext>
              </a:extLst>
            </p:cNvPr>
            <p:cNvSpPr/>
            <p:nvPr/>
          </p:nvSpPr>
          <p:spPr>
            <a:xfrm>
              <a:off x="-3522428" y="4528703"/>
              <a:ext cx="1813116" cy="1526893"/>
            </a:xfrm>
            <a:custGeom>
              <a:avLst/>
              <a:gdLst/>
              <a:ahLst/>
              <a:cxnLst/>
              <a:rect l="l" t="t" r="r" b="b"/>
              <a:pathLst>
                <a:path w="1813116" h="1526893">
                  <a:moveTo>
                    <a:pt x="859338" y="0"/>
                  </a:moveTo>
                  <a:cubicBezTo>
                    <a:pt x="898678" y="285217"/>
                    <a:pt x="997029" y="496056"/>
                    <a:pt x="1154390" y="632517"/>
                  </a:cubicBezTo>
                  <a:cubicBezTo>
                    <a:pt x="1311751" y="768979"/>
                    <a:pt x="1530581" y="837209"/>
                    <a:pt x="1810880" y="837209"/>
                  </a:cubicBezTo>
                  <a:lnTo>
                    <a:pt x="1813116" y="837057"/>
                  </a:lnTo>
                  <a:lnTo>
                    <a:pt x="1813116" y="1526828"/>
                  </a:lnTo>
                  <a:lnTo>
                    <a:pt x="1810880" y="1526893"/>
                  </a:lnTo>
                  <a:cubicBezTo>
                    <a:pt x="1277328" y="1526893"/>
                    <a:pt x="856879" y="1405799"/>
                    <a:pt x="549534" y="1163611"/>
                  </a:cubicBezTo>
                  <a:cubicBezTo>
                    <a:pt x="242188" y="921422"/>
                    <a:pt x="59010" y="559369"/>
                    <a:pt x="0" y="77451"/>
                  </a:cubicBezTo>
                  <a:lnTo>
                    <a:pt x="85933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sp>
        <p:nvSpPr>
          <p:cNvPr id="10" name="矩形 9">
            <a:extLst>
              <a:ext uri="{FF2B5EF4-FFF2-40B4-BE49-F238E27FC236}">
                <a16:creationId xmlns:a16="http://schemas.microsoft.com/office/drawing/2014/main" id="{19973B95-9A0D-405B-B098-A7C525E2BF58}"/>
              </a:ext>
            </a:extLst>
          </p:cNvPr>
          <p:cNvSpPr/>
          <p:nvPr/>
        </p:nvSpPr>
        <p:spPr>
          <a:xfrm>
            <a:off x="7795132" y="5635795"/>
            <a:ext cx="4325333" cy="646331"/>
          </a:xfrm>
          <a:prstGeom prst="rect">
            <a:avLst/>
          </a:prstGeom>
        </p:spPr>
        <p:txBody>
          <a:bodyPr wrap="square">
            <a:spAutoFit/>
          </a:bodyPr>
          <a:lstStyle/>
          <a:p>
            <a:r>
              <a:rPr lang="zh-CN" altLang="en-US" sz="3600" b="1" dirty="0">
                <a:solidFill>
                  <a:schemeClr val="accent3"/>
                </a:solidFill>
                <a:latin typeface="微软雅黑" panose="020B0503020204020204" pitchFamily="34" charset="-122"/>
                <a:ea typeface="微软雅黑" panose="020B0503020204020204" pitchFamily="34" charset="-122"/>
              </a:rPr>
              <a:t>结构设计</a:t>
            </a:r>
          </a:p>
        </p:txBody>
      </p:sp>
    </p:spTree>
    <p:extLst>
      <p:ext uri="{BB962C8B-B14F-4D97-AF65-F5344CB8AC3E}">
        <p14:creationId xmlns:p14="http://schemas.microsoft.com/office/powerpoint/2010/main" val="509944311"/>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505-17"/>
</p:tagLst>
</file>

<file path=ppt/theme/theme1.xml><?xml version="1.0" encoding="utf-8"?>
<a:theme xmlns:a="http://schemas.openxmlformats.org/drawingml/2006/main" name="千图网海量PPT模板www.58pic.com">
  <a:themeElements>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705</TotalTime>
  <Words>862</Words>
  <Application>Microsoft Office PowerPoint</Application>
  <PresentationFormat>宽屏</PresentationFormat>
  <Paragraphs>135</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迷你简汉真广标</vt:lpstr>
      <vt:lpstr>迷你简菱心</vt:lpstr>
      <vt:lpstr>微软雅黑</vt:lpstr>
      <vt:lpstr>微软雅黑 Light</vt:lpstr>
      <vt:lpstr>Arial</vt:lpstr>
      <vt:lpstr>Broadway</vt:lpstr>
      <vt:lpstr>Calibri</vt:lpstr>
      <vt:lpstr>Calibri Light</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洪 世灿</cp:lastModifiedBy>
  <cp:revision>800</cp:revision>
  <dcterms:created xsi:type="dcterms:W3CDTF">2015-11-05T08:05:00Z</dcterms:created>
  <dcterms:modified xsi:type="dcterms:W3CDTF">2021-04-23T06:56:04Z</dcterms:modified>
  <dc:identifier/>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