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3" r:id="rId3"/>
    <p:sldId id="264" r:id="rId4"/>
    <p:sldId id="269" r:id="rId5"/>
    <p:sldId id="265" r:id="rId6"/>
    <p:sldId id="276" r:id="rId7"/>
    <p:sldId id="274" r:id="rId8"/>
    <p:sldId id="273" r:id="rId9"/>
    <p:sldId id="292" r:id="rId10"/>
    <p:sldId id="266" r:id="rId11"/>
    <p:sldId id="293" r:id="rId12"/>
    <p:sldId id="294" r:id="rId13"/>
    <p:sldId id="295" r:id="rId14"/>
    <p:sldId id="296" r:id="rId15"/>
    <p:sldId id="267" r:id="rId16"/>
    <p:sldId id="279" r:id="rId17"/>
    <p:sldId id="297" r:id="rId18"/>
    <p:sldId id="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B5B5B5"/>
    <a:srgbClr val="1BC79E"/>
    <a:srgbClr val="204C47"/>
    <a:srgbClr val="68DB13"/>
    <a:srgbClr val="32363F"/>
    <a:srgbClr val="E1D3B8"/>
    <a:srgbClr val="2CBEFD"/>
    <a:srgbClr val="9A2424"/>
    <a:srgbClr val="FF9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18" autoAdjust="0"/>
  </p:normalViewPr>
  <p:slideViewPr>
    <p:cSldViewPr snapToGrid="0">
      <p:cViewPr varScale="1">
        <p:scale>
          <a:sx n="74" d="100"/>
          <a:sy n="74" d="100"/>
        </p:scale>
        <p:origin x="77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02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2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79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1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3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733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8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7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8285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1836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615387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8189388" y="3925381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36319" y="2268924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4826000" y="2804455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64510" y="3387528"/>
            <a:ext cx="446298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5"/>
          <p:cNvSpPr/>
          <p:nvPr userDrawn="1"/>
        </p:nvSpPr>
        <p:spPr>
          <a:xfrm>
            <a:off x="5838190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6"/>
          <p:cNvSpPr/>
          <p:nvPr userDrawn="1"/>
        </p:nvSpPr>
        <p:spPr>
          <a:xfrm>
            <a:off x="5955665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7"/>
          <p:cNvSpPr/>
          <p:nvPr userDrawn="1"/>
        </p:nvSpPr>
        <p:spPr>
          <a:xfrm>
            <a:off x="6073140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8"/>
          <p:cNvSpPr/>
          <p:nvPr userDrawn="1"/>
        </p:nvSpPr>
        <p:spPr>
          <a:xfrm>
            <a:off x="6190615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9"/>
          <p:cNvSpPr/>
          <p:nvPr userDrawn="1"/>
        </p:nvSpPr>
        <p:spPr>
          <a:xfrm>
            <a:off x="6308090" y="4756489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6" grpId="0" animBg="1"/>
      <p:bldP spid="18" grpId="0" animBg="1"/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13761" y="208722"/>
            <a:ext cx="5364480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838190" y="746010"/>
            <a:ext cx="515620" cy="45720"/>
            <a:chOff x="5838190" y="4756489"/>
            <a:chExt cx="515620" cy="45720"/>
          </a:xfrm>
        </p:grpSpPr>
        <p:sp>
          <p:nvSpPr>
            <p:cNvPr id="3" name="Oval 5"/>
            <p:cNvSpPr/>
            <p:nvPr userDrawn="1"/>
          </p:nvSpPr>
          <p:spPr>
            <a:xfrm>
              <a:off x="5838190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Oval 6"/>
            <p:cNvSpPr/>
            <p:nvPr userDrawn="1"/>
          </p:nvSpPr>
          <p:spPr>
            <a:xfrm>
              <a:off x="5955665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7"/>
            <p:cNvSpPr/>
            <p:nvPr userDrawn="1"/>
          </p:nvSpPr>
          <p:spPr>
            <a:xfrm>
              <a:off x="6073140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Oval 8"/>
            <p:cNvSpPr/>
            <p:nvPr userDrawn="1"/>
          </p:nvSpPr>
          <p:spPr>
            <a:xfrm>
              <a:off x="6190615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9"/>
            <p:cNvSpPr/>
            <p:nvPr userDrawn="1"/>
          </p:nvSpPr>
          <p:spPr>
            <a:xfrm>
              <a:off x="6308090" y="4756489"/>
              <a:ext cx="45720" cy="4572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3817033" y="0"/>
            <a:ext cx="4557933" cy="11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319832" y="640104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accent2">
                    <a:lumMod val="2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accent2">
                  <a:lumMod val="2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6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757523" y="2102324"/>
            <a:ext cx="6676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项目系统设计答辩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98057" y="3407669"/>
            <a:ext cx="6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  <a:cs typeface="+mn-ea"/>
                <a:sym typeface="+mn-lt"/>
              </a:rPr>
              <a:t>汇报团队：评了么   汇报人：</a:t>
            </a:r>
            <a:r>
              <a:rPr lang="en-US" altLang="zh-CN" dirty="0">
                <a:latin typeface="+mn-ea"/>
                <a:cs typeface="+mn-ea"/>
                <a:sym typeface="+mn-lt"/>
              </a:rPr>
              <a:t>xxx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sp>
        <p:nvSpPr>
          <p:cNvPr id="22" name="Oval 5"/>
          <p:cNvSpPr/>
          <p:nvPr/>
        </p:nvSpPr>
        <p:spPr>
          <a:xfrm>
            <a:off x="5838190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Oval 6"/>
          <p:cNvSpPr/>
          <p:nvPr/>
        </p:nvSpPr>
        <p:spPr>
          <a:xfrm>
            <a:off x="5955665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6073140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8"/>
          <p:cNvSpPr/>
          <p:nvPr/>
        </p:nvSpPr>
        <p:spPr>
          <a:xfrm>
            <a:off x="6190615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9"/>
          <p:cNvSpPr/>
          <p:nvPr/>
        </p:nvSpPr>
        <p:spPr>
          <a:xfrm>
            <a:off x="6308090" y="4066683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03</a:t>
            </a:r>
            <a:r>
              <a:rPr lang="zh-CN" altLang="en-US" dirty="0">
                <a:cs typeface="+mn-ea"/>
                <a:sym typeface="+mn-lt"/>
              </a:rPr>
              <a:t>接口设计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INTERFACE DESIGN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FADB5D72-836D-4F90-AC50-3858C8B96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283" y="3925381"/>
            <a:ext cx="2179041" cy="424732"/>
          </a:xfrm>
        </p:spPr>
        <p:txBody>
          <a:bodyPr/>
          <a:lstStyle/>
          <a:p>
            <a:r>
              <a:rPr lang="zh-CN" altLang="en-US" dirty="0"/>
              <a:t> 状态码规定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0026556B-B3E0-4525-9912-388D32323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50249" y="3925381"/>
            <a:ext cx="2727705" cy="424732"/>
          </a:xfrm>
        </p:spPr>
        <p:txBody>
          <a:bodyPr/>
          <a:lstStyle/>
          <a:p>
            <a:r>
              <a:rPr lang="zh-CN" altLang="en-US" dirty="0"/>
              <a:t>接口列表</a:t>
            </a:r>
          </a:p>
        </p:txBody>
      </p:sp>
    </p:spTree>
    <p:extLst>
      <p:ext uri="{BB962C8B-B14F-4D97-AF65-F5344CB8AC3E}">
        <p14:creationId xmlns:p14="http://schemas.microsoft.com/office/powerpoint/2010/main" val="11040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28568" y="3898369"/>
            <a:ext cx="5021918" cy="2138214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ctr" anchorCtr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未登录：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未授权访问：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403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数据库操作失败：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50001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加密失败：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50002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参数错误：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40001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28568" y="3458297"/>
            <a:ext cx="50219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状态码规定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4EC6C3-CB36-43D5-AD3D-718F98D48E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5337" y="1113183"/>
            <a:ext cx="5393423" cy="5001370"/>
          </a:xfrm>
          <a:prstGeom prst="rect">
            <a:avLst/>
          </a:prstGeom>
        </p:spPr>
      </p:pic>
      <p:sp>
        <p:nvSpPr>
          <p:cNvPr id="14" name="任意多边形 45">
            <a:extLst>
              <a:ext uri="{FF2B5EF4-FFF2-40B4-BE49-F238E27FC236}">
                <a16:creationId xmlns:a16="http://schemas.microsoft.com/office/drawing/2014/main" id="{5C929E95-046A-4F6F-B41B-07E231ABABCA}"/>
              </a:ext>
            </a:extLst>
          </p:cNvPr>
          <p:cNvSpPr>
            <a:spLocks noChangeAspect="1"/>
          </p:cNvSpPr>
          <p:nvPr/>
        </p:nvSpPr>
        <p:spPr>
          <a:xfrm>
            <a:off x="6328568" y="2760961"/>
            <a:ext cx="481710" cy="477300"/>
          </a:xfrm>
          <a:custGeom>
            <a:avLst/>
            <a:gdLst>
              <a:gd name="connsiteX0" fmla="*/ 2908251 w 3727440"/>
              <a:gd name="connsiteY0" fmla="*/ 1945171 h 3693320"/>
              <a:gd name="connsiteX1" fmla="*/ 2908251 w 3727440"/>
              <a:gd name="connsiteY1" fmla="*/ 2156584 h 3693320"/>
              <a:gd name="connsiteX2" fmla="*/ 2696838 w 3727440"/>
              <a:gd name="connsiteY2" fmla="*/ 2156584 h 3693320"/>
              <a:gd name="connsiteX3" fmla="*/ 2696838 w 3727440"/>
              <a:gd name="connsiteY3" fmla="*/ 2355602 h 3693320"/>
              <a:gd name="connsiteX4" fmla="*/ 2908251 w 3727440"/>
              <a:gd name="connsiteY4" fmla="*/ 2355602 h 3693320"/>
              <a:gd name="connsiteX5" fmla="*/ 2908251 w 3727440"/>
              <a:gd name="connsiteY5" fmla="*/ 2567015 h 3693320"/>
              <a:gd name="connsiteX6" fmla="*/ 3107269 w 3727440"/>
              <a:gd name="connsiteY6" fmla="*/ 2567015 h 3693320"/>
              <a:gd name="connsiteX7" fmla="*/ 3107269 w 3727440"/>
              <a:gd name="connsiteY7" fmla="*/ 2355602 h 3693320"/>
              <a:gd name="connsiteX8" fmla="*/ 3318682 w 3727440"/>
              <a:gd name="connsiteY8" fmla="*/ 2355602 h 3693320"/>
              <a:gd name="connsiteX9" fmla="*/ 3318682 w 3727440"/>
              <a:gd name="connsiteY9" fmla="*/ 2156584 h 3693320"/>
              <a:gd name="connsiteX10" fmla="*/ 3107269 w 3727440"/>
              <a:gd name="connsiteY10" fmla="*/ 2156584 h 3693320"/>
              <a:gd name="connsiteX11" fmla="*/ 3107269 w 3727440"/>
              <a:gd name="connsiteY11" fmla="*/ 1945171 h 3693320"/>
              <a:gd name="connsiteX12" fmla="*/ 589427 w 3727440"/>
              <a:gd name="connsiteY12" fmla="*/ 1491310 h 3693320"/>
              <a:gd name="connsiteX13" fmla="*/ 2461427 w 3727440"/>
              <a:gd name="connsiteY13" fmla="*/ 1491310 h 3693320"/>
              <a:gd name="connsiteX14" fmla="*/ 2461427 w 3727440"/>
              <a:gd name="connsiteY14" fmla="*/ 1627936 h 3693320"/>
              <a:gd name="connsiteX15" fmla="*/ 589427 w 3727440"/>
              <a:gd name="connsiteY15" fmla="*/ 1627936 h 3693320"/>
              <a:gd name="connsiteX16" fmla="*/ 204718 w 3727440"/>
              <a:gd name="connsiteY16" fmla="*/ 204719 h 3693320"/>
              <a:gd name="connsiteX17" fmla="*/ 204718 w 3727440"/>
              <a:gd name="connsiteY17" fmla="*/ 3488602 h 3693320"/>
              <a:gd name="connsiteX18" fmla="*/ 2907082 w 3727440"/>
              <a:gd name="connsiteY18" fmla="*/ 3488602 h 3693320"/>
              <a:gd name="connsiteX19" fmla="*/ 2907082 w 3727440"/>
              <a:gd name="connsiteY19" fmla="*/ 2973320 h 3693320"/>
              <a:gd name="connsiteX20" fmla="*/ 2977868 w 3727440"/>
              <a:gd name="connsiteY20" fmla="*/ 2973320 h 3693320"/>
              <a:gd name="connsiteX21" fmla="*/ 2877632 w 3727440"/>
              <a:gd name="connsiteY21" fmla="*/ 2963215 h 3693320"/>
              <a:gd name="connsiteX22" fmla="*/ 2368483 w 3727440"/>
              <a:gd name="connsiteY22" fmla="*/ 2545616 h 3693320"/>
              <a:gd name="connsiteX23" fmla="*/ 2366004 w 3727440"/>
              <a:gd name="connsiteY23" fmla="*/ 2537632 h 3693320"/>
              <a:gd name="connsiteX24" fmla="*/ 589427 w 3727440"/>
              <a:gd name="connsiteY24" fmla="*/ 2537632 h 3693320"/>
              <a:gd name="connsiteX25" fmla="*/ 589427 w 3727440"/>
              <a:gd name="connsiteY25" fmla="*/ 2401006 h 3693320"/>
              <a:gd name="connsiteX26" fmla="*/ 2326077 w 3727440"/>
              <a:gd name="connsiteY26" fmla="*/ 2401006 h 3693320"/>
              <a:gd name="connsiteX27" fmla="*/ 2312902 w 3727440"/>
              <a:gd name="connsiteY27" fmla="*/ 2270315 h 3693320"/>
              <a:gd name="connsiteX28" fmla="*/ 2316523 w 3727440"/>
              <a:gd name="connsiteY28" fmla="*/ 2234400 h 3693320"/>
              <a:gd name="connsiteX29" fmla="*/ 589427 w 3727440"/>
              <a:gd name="connsiteY29" fmla="*/ 2234400 h 3693320"/>
              <a:gd name="connsiteX30" fmla="*/ 589427 w 3727440"/>
              <a:gd name="connsiteY30" fmla="*/ 2097774 h 3693320"/>
              <a:gd name="connsiteX31" fmla="*/ 2336584 w 3727440"/>
              <a:gd name="connsiteY31" fmla="*/ 2097774 h 3693320"/>
              <a:gd name="connsiteX32" fmla="*/ 2368483 w 3727440"/>
              <a:gd name="connsiteY32" fmla="*/ 1995014 h 3693320"/>
              <a:gd name="connsiteX33" fmla="*/ 2403137 w 3727440"/>
              <a:gd name="connsiteY33" fmla="*/ 1931168 h 3693320"/>
              <a:gd name="connsiteX34" fmla="*/ 589427 w 3727440"/>
              <a:gd name="connsiteY34" fmla="*/ 1931168 h 3693320"/>
              <a:gd name="connsiteX35" fmla="*/ 589427 w 3727440"/>
              <a:gd name="connsiteY35" fmla="*/ 1794542 h 3693320"/>
              <a:gd name="connsiteX36" fmla="*/ 2461427 w 3727440"/>
              <a:gd name="connsiteY36" fmla="*/ 1794542 h 3693320"/>
              <a:gd name="connsiteX37" fmla="*/ 2461427 w 3727440"/>
              <a:gd name="connsiteY37" fmla="*/ 1841260 h 3693320"/>
              <a:gd name="connsiteX38" fmla="*/ 2520056 w 3727440"/>
              <a:gd name="connsiteY38" fmla="*/ 1770200 h 3693320"/>
              <a:gd name="connsiteX39" fmla="*/ 2877632 w 3727440"/>
              <a:gd name="connsiteY39" fmla="*/ 1577415 h 3693320"/>
              <a:gd name="connsiteX40" fmla="*/ 2907082 w 3727440"/>
              <a:gd name="connsiteY40" fmla="*/ 1574447 h 3693320"/>
              <a:gd name="connsiteX41" fmla="*/ 2907082 w 3727440"/>
              <a:gd name="connsiteY41" fmla="*/ 204719 h 3693320"/>
              <a:gd name="connsiteX42" fmla="*/ 0 w 3727440"/>
              <a:gd name="connsiteY42" fmla="*/ 0 h 3693320"/>
              <a:gd name="connsiteX43" fmla="*/ 204718 w 3727440"/>
              <a:gd name="connsiteY43" fmla="*/ 0 h 3693320"/>
              <a:gd name="connsiteX44" fmla="*/ 204718 w 3727440"/>
              <a:gd name="connsiteY44" fmla="*/ 2 h 3693320"/>
              <a:gd name="connsiteX45" fmla="*/ 2907082 w 3727440"/>
              <a:gd name="connsiteY45" fmla="*/ 2 h 3693320"/>
              <a:gd name="connsiteX46" fmla="*/ 2907082 w 3727440"/>
              <a:gd name="connsiteY46" fmla="*/ 1 h 3693320"/>
              <a:gd name="connsiteX47" fmla="*/ 3111799 w 3727440"/>
              <a:gd name="connsiteY47" fmla="*/ 1 h 3693320"/>
              <a:gd name="connsiteX48" fmla="*/ 3111799 w 3727440"/>
              <a:gd name="connsiteY48" fmla="*/ 1572283 h 3693320"/>
              <a:gd name="connsiteX49" fmla="*/ 3162711 w 3727440"/>
              <a:gd name="connsiteY49" fmla="*/ 1577415 h 3693320"/>
              <a:gd name="connsiteX50" fmla="*/ 3727440 w 3727440"/>
              <a:gd name="connsiteY50" fmla="*/ 2270315 h 3693320"/>
              <a:gd name="connsiteX51" fmla="*/ 3162711 w 3727440"/>
              <a:gd name="connsiteY51" fmla="*/ 2963215 h 3693320"/>
              <a:gd name="connsiteX52" fmla="*/ 3062474 w 3727440"/>
              <a:gd name="connsiteY52" fmla="*/ 2973320 h 3693320"/>
              <a:gd name="connsiteX53" fmla="*/ 3111799 w 3727440"/>
              <a:gd name="connsiteY53" fmla="*/ 2973320 h 3693320"/>
              <a:gd name="connsiteX54" fmla="*/ 3111799 w 3727440"/>
              <a:gd name="connsiteY54" fmla="*/ 3693320 h 3693320"/>
              <a:gd name="connsiteX55" fmla="*/ 2907082 w 3727440"/>
              <a:gd name="connsiteY55" fmla="*/ 3693320 h 3693320"/>
              <a:gd name="connsiteX56" fmla="*/ 2907082 w 3727440"/>
              <a:gd name="connsiteY56" fmla="*/ 3693319 h 3693320"/>
              <a:gd name="connsiteX57" fmla="*/ 1 w 3727440"/>
              <a:gd name="connsiteY57" fmla="*/ 3693319 h 3693320"/>
              <a:gd name="connsiteX58" fmla="*/ 1 w 3727440"/>
              <a:gd name="connsiteY58" fmla="*/ 3636001 h 3693320"/>
              <a:gd name="connsiteX59" fmla="*/ 0 w 3727440"/>
              <a:gd name="connsiteY59" fmla="*/ 3636001 h 369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727440" h="3693320">
                <a:moveTo>
                  <a:pt x="2908251" y="1945171"/>
                </a:moveTo>
                <a:lnTo>
                  <a:pt x="2908251" y="2156584"/>
                </a:lnTo>
                <a:lnTo>
                  <a:pt x="2696838" y="2156584"/>
                </a:lnTo>
                <a:lnTo>
                  <a:pt x="2696838" y="2355602"/>
                </a:lnTo>
                <a:lnTo>
                  <a:pt x="2908251" y="2355602"/>
                </a:lnTo>
                <a:lnTo>
                  <a:pt x="2908251" y="2567015"/>
                </a:lnTo>
                <a:lnTo>
                  <a:pt x="3107269" y="2567015"/>
                </a:lnTo>
                <a:lnTo>
                  <a:pt x="3107269" y="2355602"/>
                </a:lnTo>
                <a:lnTo>
                  <a:pt x="3318682" y="2355602"/>
                </a:lnTo>
                <a:lnTo>
                  <a:pt x="3318682" y="2156584"/>
                </a:lnTo>
                <a:lnTo>
                  <a:pt x="3107269" y="2156584"/>
                </a:lnTo>
                <a:lnTo>
                  <a:pt x="3107269" y="1945171"/>
                </a:lnTo>
                <a:close/>
                <a:moveTo>
                  <a:pt x="589427" y="1491310"/>
                </a:moveTo>
                <a:lnTo>
                  <a:pt x="2461427" y="1491310"/>
                </a:lnTo>
                <a:lnTo>
                  <a:pt x="2461427" y="1627936"/>
                </a:lnTo>
                <a:lnTo>
                  <a:pt x="589427" y="1627936"/>
                </a:lnTo>
                <a:close/>
                <a:moveTo>
                  <a:pt x="204718" y="204719"/>
                </a:moveTo>
                <a:lnTo>
                  <a:pt x="204718" y="3488602"/>
                </a:lnTo>
                <a:lnTo>
                  <a:pt x="2907082" y="3488602"/>
                </a:lnTo>
                <a:lnTo>
                  <a:pt x="2907082" y="2973320"/>
                </a:lnTo>
                <a:lnTo>
                  <a:pt x="2977868" y="2973320"/>
                </a:lnTo>
                <a:lnTo>
                  <a:pt x="2877632" y="2963215"/>
                </a:lnTo>
                <a:cubicBezTo>
                  <a:pt x="2647424" y="2916108"/>
                  <a:pt x="2457957" y="2757158"/>
                  <a:pt x="2368483" y="2545616"/>
                </a:cubicBezTo>
                <a:lnTo>
                  <a:pt x="2366004" y="2537632"/>
                </a:lnTo>
                <a:lnTo>
                  <a:pt x="589427" y="2537632"/>
                </a:lnTo>
                <a:lnTo>
                  <a:pt x="589427" y="2401006"/>
                </a:lnTo>
                <a:lnTo>
                  <a:pt x="2326077" y="2401006"/>
                </a:lnTo>
                <a:lnTo>
                  <a:pt x="2312902" y="2270315"/>
                </a:lnTo>
                <a:lnTo>
                  <a:pt x="2316523" y="2234400"/>
                </a:lnTo>
                <a:lnTo>
                  <a:pt x="589427" y="2234400"/>
                </a:lnTo>
                <a:lnTo>
                  <a:pt x="589427" y="2097774"/>
                </a:lnTo>
                <a:lnTo>
                  <a:pt x="2336584" y="2097774"/>
                </a:lnTo>
                <a:lnTo>
                  <a:pt x="2368483" y="1995014"/>
                </a:lnTo>
                <a:lnTo>
                  <a:pt x="2403137" y="1931168"/>
                </a:lnTo>
                <a:lnTo>
                  <a:pt x="589427" y="1931168"/>
                </a:lnTo>
                <a:lnTo>
                  <a:pt x="589427" y="1794542"/>
                </a:lnTo>
                <a:lnTo>
                  <a:pt x="2461427" y="1794542"/>
                </a:lnTo>
                <a:lnTo>
                  <a:pt x="2461427" y="1841260"/>
                </a:lnTo>
                <a:lnTo>
                  <a:pt x="2520056" y="1770200"/>
                </a:lnTo>
                <a:cubicBezTo>
                  <a:pt x="2616049" y="1674208"/>
                  <a:pt x="2739507" y="1605680"/>
                  <a:pt x="2877632" y="1577415"/>
                </a:cubicBezTo>
                <a:lnTo>
                  <a:pt x="2907082" y="1574447"/>
                </a:lnTo>
                <a:lnTo>
                  <a:pt x="2907082" y="204719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2"/>
                </a:lnTo>
                <a:lnTo>
                  <a:pt x="2907082" y="2"/>
                </a:lnTo>
                <a:lnTo>
                  <a:pt x="2907082" y="1"/>
                </a:lnTo>
                <a:lnTo>
                  <a:pt x="3111799" y="1"/>
                </a:lnTo>
                <a:lnTo>
                  <a:pt x="3111799" y="1572283"/>
                </a:lnTo>
                <a:lnTo>
                  <a:pt x="3162711" y="1577415"/>
                </a:lnTo>
                <a:cubicBezTo>
                  <a:pt x="3485001" y="1643366"/>
                  <a:pt x="3727440" y="1928528"/>
                  <a:pt x="3727440" y="2270315"/>
                </a:cubicBezTo>
                <a:cubicBezTo>
                  <a:pt x="3727440" y="2612103"/>
                  <a:pt x="3485001" y="2897265"/>
                  <a:pt x="3162711" y="2963215"/>
                </a:cubicBezTo>
                <a:lnTo>
                  <a:pt x="3062474" y="2973320"/>
                </a:lnTo>
                <a:lnTo>
                  <a:pt x="3111799" y="2973320"/>
                </a:lnTo>
                <a:lnTo>
                  <a:pt x="3111799" y="3693320"/>
                </a:lnTo>
                <a:lnTo>
                  <a:pt x="2907082" y="3693320"/>
                </a:lnTo>
                <a:lnTo>
                  <a:pt x="2907082" y="3693319"/>
                </a:lnTo>
                <a:lnTo>
                  <a:pt x="1" y="3693319"/>
                </a:lnTo>
                <a:lnTo>
                  <a:pt x="1" y="3636001"/>
                </a:lnTo>
                <a:lnTo>
                  <a:pt x="0" y="3636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3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2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接口列表</a:t>
            </a:r>
          </a:p>
        </p:txBody>
      </p:sp>
      <p:pic>
        <p:nvPicPr>
          <p:cNvPr id="4" name="图片 3" descr="日程表&#10;&#10;描述已自动生成">
            <a:extLst>
              <a:ext uri="{FF2B5EF4-FFF2-40B4-BE49-F238E27FC236}">
                <a16:creationId xmlns:a16="http://schemas.microsoft.com/office/drawing/2014/main" id="{F1EA829A-2D4C-4636-936E-B665F173D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403"/>
            <a:ext cx="4012756" cy="5511597"/>
          </a:xfrm>
          <a:prstGeom prst="rect">
            <a:avLst/>
          </a:prstGeom>
        </p:spPr>
      </p:pic>
      <p:pic>
        <p:nvPicPr>
          <p:cNvPr id="6" name="图片 5" descr="日程表&#10;&#10;中度可信度描述已自动生成">
            <a:extLst>
              <a:ext uri="{FF2B5EF4-FFF2-40B4-BE49-F238E27FC236}">
                <a16:creationId xmlns:a16="http://schemas.microsoft.com/office/drawing/2014/main" id="{7526DBE7-F511-4E77-9B5C-CB222F930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56" y="1346398"/>
            <a:ext cx="4012756" cy="5511596"/>
          </a:xfrm>
          <a:prstGeom prst="rect">
            <a:avLst/>
          </a:prstGeom>
        </p:spPr>
      </p:pic>
      <p:pic>
        <p:nvPicPr>
          <p:cNvPr id="11" name="图片 10" descr="图片包含 表格&#10;&#10;描述已自动生成">
            <a:extLst>
              <a:ext uri="{FF2B5EF4-FFF2-40B4-BE49-F238E27FC236}">
                <a16:creationId xmlns:a16="http://schemas.microsoft.com/office/drawing/2014/main" id="{54E72BE7-19D7-436F-A4BF-C465E4070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513" y="1346398"/>
            <a:ext cx="4166488" cy="5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接口列表</a:t>
            </a:r>
          </a:p>
        </p:txBody>
      </p:sp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CDDD2F7A-5086-46DB-9C3D-CAE9351BD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398"/>
            <a:ext cx="4012755" cy="5511596"/>
          </a:xfrm>
          <a:prstGeom prst="rect">
            <a:avLst/>
          </a:prstGeom>
        </p:spPr>
      </p:pic>
      <p:pic>
        <p:nvPicPr>
          <p:cNvPr id="9" name="图片 8" descr="日程表&#10;&#10;描述已自动生成">
            <a:extLst>
              <a:ext uri="{FF2B5EF4-FFF2-40B4-BE49-F238E27FC236}">
                <a16:creationId xmlns:a16="http://schemas.microsoft.com/office/drawing/2014/main" id="{8BF93858-FD30-4ABB-B6FE-38127BE6F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54" y="1346397"/>
            <a:ext cx="4012755" cy="5511595"/>
          </a:xfrm>
          <a:prstGeom prst="rect">
            <a:avLst/>
          </a:prstGeom>
        </p:spPr>
      </p:pic>
      <p:pic>
        <p:nvPicPr>
          <p:cNvPr id="12" name="图片 11" descr="表格, 日程表&#10;&#10;描述已自动生成">
            <a:extLst>
              <a:ext uri="{FF2B5EF4-FFF2-40B4-BE49-F238E27FC236}">
                <a16:creationId xmlns:a16="http://schemas.microsoft.com/office/drawing/2014/main" id="{751C6165-73CD-4FA7-9420-934568EA0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30" y="1346394"/>
            <a:ext cx="4248669" cy="55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接口列表</a:t>
            </a:r>
          </a:p>
        </p:txBody>
      </p:sp>
      <p:pic>
        <p:nvPicPr>
          <p:cNvPr id="5" name="图片 4" descr="表格, 日程表&#10;&#10;描述已自动生成">
            <a:extLst>
              <a:ext uri="{FF2B5EF4-FFF2-40B4-BE49-F238E27FC236}">
                <a16:creationId xmlns:a16="http://schemas.microsoft.com/office/drawing/2014/main" id="{007A8D0D-13F2-4FA2-A3C9-A5E880A08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404"/>
            <a:ext cx="4012755" cy="5511596"/>
          </a:xfrm>
          <a:prstGeom prst="rect">
            <a:avLst/>
          </a:prstGeom>
        </p:spPr>
      </p:pic>
      <p:pic>
        <p:nvPicPr>
          <p:cNvPr id="9" name="图片 8" descr="图片包含 日程表&#10;&#10;描述已自动生成">
            <a:extLst>
              <a:ext uri="{FF2B5EF4-FFF2-40B4-BE49-F238E27FC236}">
                <a16:creationId xmlns:a16="http://schemas.microsoft.com/office/drawing/2014/main" id="{F8530392-F73A-4042-90BD-BFED42A60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56" y="1346398"/>
            <a:ext cx="4012756" cy="5511596"/>
          </a:xfrm>
          <a:prstGeom prst="rect">
            <a:avLst/>
          </a:prstGeom>
        </p:spPr>
      </p:pic>
      <p:pic>
        <p:nvPicPr>
          <p:cNvPr id="12" name="图片 11" descr="表格&#10;&#10;中度可信度描述已自动生成">
            <a:extLst>
              <a:ext uri="{FF2B5EF4-FFF2-40B4-BE49-F238E27FC236}">
                <a16:creationId xmlns:a16="http://schemas.microsoft.com/office/drawing/2014/main" id="{0F1C1E5E-D8E7-4A10-A320-A2CE27500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96" y="1346392"/>
            <a:ext cx="4337704" cy="55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5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4"/>
          </p:nvPr>
        </p:nvSpPr>
        <p:spPr>
          <a:xfrm>
            <a:off x="3703620" y="2053791"/>
            <a:ext cx="4784759" cy="978729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04</a:t>
            </a:r>
            <a:r>
              <a:rPr lang="zh-CN" altLang="en-US" dirty="0">
                <a:cs typeface="+mn-ea"/>
                <a:sym typeface="+mn-lt"/>
              </a:rPr>
              <a:t>系统安全性与权限设计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4778662" y="2764754"/>
            <a:ext cx="2634673" cy="535531"/>
          </a:xfrm>
        </p:spPr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SECURITY&amp;PERMISSION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8A67562B-54C7-4ABC-954C-B29B0A35E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6283" y="3925381"/>
            <a:ext cx="2179041" cy="424732"/>
          </a:xfrm>
        </p:spPr>
        <p:txBody>
          <a:bodyPr/>
          <a:lstStyle/>
          <a:p>
            <a:r>
              <a:rPr lang="zh-CN" altLang="en-US" dirty="0"/>
              <a:t>系统安全性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70ADE0E3-C2C8-453B-B4EB-F6EDE2B75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50249" y="3925381"/>
            <a:ext cx="2727705" cy="424732"/>
          </a:xfrm>
        </p:spPr>
        <p:txBody>
          <a:bodyPr/>
          <a:lstStyle/>
          <a:p>
            <a:r>
              <a:rPr lang="zh-CN" altLang="en-US" dirty="0"/>
              <a:t>系统权限设计</a:t>
            </a:r>
          </a:p>
        </p:txBody>
      </p:sp>
    </p:spTree>
    <p:extLst>
      <p:ext uri="{BB962C8B-B14F-4D97-AF65-F5344CB8AC3E}">
        <p14:creationId xmlns:p14="http://schemas.microsoft.com/office/powerpoint/2010/main" val="9293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r>
              <a:rPr lang="zh-CN" altLang="en-US" dirty="0"/>
              <a:t>系统安全性与权限设计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1096270" y="3429000"/>
            <a:ext cx="1208964" cy="1208964"/>
          </a:xfrm>
          <a:prstGeom prst="rect">
            <a:avLst/>
          </a:prstGeom>
          <a:solidFill>
            <a:schemeClr val="accent1"/>
          </a:solidFill>
          <a:ln>
            <a:solidFill>
              <a:srgbClr val="1BC7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41352" y="3429000"/>
            <a:ext cx="1208964" cy="12089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6435" y="3429000"/>
            <a:ext cx="1208964" cy="12089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21434" y="2467665"/>
            <a:ext cx="290945" cy="290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1700751" y="2613138"/>
            <a:ext cx="4220683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3" idx="0"/>
          </p:cNvCxnSpPr>
          <p:nvPr/>
        </p:nvCxnSpPr>
        <p:spPr>
          <a:xfrm>
            <a:off x="1700751" y="2613136"/>
            <a:ext cx="1" cy="815864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3045834" y="4637964"/>
            <a:ext cx="0" cy="762553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13" idx="1"/>
          </p:cNvCxnSpPr>
          <p:nvPr/>
        </p:nvCxnSpPr>
        <p:spPr>
          <a:xfrm flipH="1" flipV="1">
            <a:off x="3045834" y="5400517"/>
            <a:ext cx="2875600" cy="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2" idx="1"/>
            <a:endCxn id="5" idx="3"/>
          </p:cNvCxnSpPr>
          <p:nvPr/>
        </p:nvCxnSpPr>
        <p:spPr>
          <a:xfrm flipH="1" flipV="1">
            <a:off x="4995399" y="4033482"/>
            <a:ext cx="926035" cy="1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921434" y="3888010"/>
            <a:ext cx="290945" cy="2909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21434" y="5265286"/>
            <a:ext cx="290945" cy="2909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40480" y="2097610"/>
            <a:ext cx="549900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SRF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Cross-site request forgery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）跨站请求伪造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我们通过设置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SameSite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Cookie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属性，使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Cookie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在任何情况下都不可能作为第三方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Cookie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，来避免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8472" y="3562617"/>
            <a:ext cx="549900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 SQL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注入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框架，避免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语句直接进行字符串拼接，以避免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注入。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8478" y="5047861"/>
            <a:ext cx="54990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 XSS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Cross Site Scripting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）跨站脚本攻击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我们通过对特殊字符进行转义来避免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96270" y="1037269"/>
            <a:ext cx="10202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1BC79E"/>
                </a:solidFill>
              </a:rPr>
              <a:t>4.1</a:t>
            </a:r>
            <a:r>
              <a:rPr lang="zh-CN" altLang="zh-CN" dirty="0">
                <a:solidFill>
                  <a:srgbClr val="1BC79E"/>
                </a:solidFill>
              </a:rPr>
              <a:t>系统安全性</a:t>
            </a:r>
            <a:endParaRPr lang="en-US" altLang="zh-CN" dirty="0">
              <a:solidFill>
                <a:srgbClr val="1BC79E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我们针对几种常见的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攻击方式，制定了几种应对策略。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205569" y="871202"/>
            <a:ext cx="1548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5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5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5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0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105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385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885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385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885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4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45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en-US" altLang="zh-CN" dirty="0"/>
              <a:t>03</a:t>
            </a:r>
            <a:r>
              <a:rPr lang="zh-CN" altLang="en-US" dirty="0"/>
              <a:t>接口设计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7FAB1C-536B-4856-AFEE-9BAD5F4303C4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系统权限设计</a:t>
            </a:r>
          </a:p>
        </p:txBody>
      </p:sp>
      <p:pic>
        <p:nvPicPr>
          <p:cNvPr id="5" name="图片 4" descr="日历&#10;&#10;中度可信度描述已自动生成">
            <a:extLst>
              <a:ext uri="{FF2B5EF4-FFF2-40B4-BE49-F238E27FC236}">
                <a16:creationId xmlns:a16="http://schemas.microsoft.com/office/drawing/2014/main" id="{931663A3-96F7-4181-8381-C940EB8CF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68" y="1648045"/>
            <a:ext cx="10008246" cy="43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04457" y="2800162"/>
            <a:ext cx="618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98057" y="3738881"/>
            <a:ext cx="69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FOR YOUR WATCHING</a:t>
            </a:r>
            <a:endParaRPr lang="zh-CN" altLang="en-US" spc="3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7367" y="1902191"/>
            <a:ext cx="325726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PLACED LOGO</a:t>
            </a:r>
          </a:p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YOUR COMPANY NAME HERE</a:t>
            </a:r>
            <a:endParaRPr lang="zh-CN" altLang="en-US" sz="105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5838190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6"/>
          <p:cNvSpPr/>
          <p:nvPr/>
        </p:nvSpPr>
        <p:spPr>
          <a:xfrm>
            <a:off x="5955665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6073140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8"/>
          <p:cNvSpPr/>
          <p:nvPr/>
        </p:nvSpPr>
        <p:spPr>
          <a:xfrm>
            <a:off x="6190615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9"/>
          <p:cNvSpPr/>
          <p:nvPr/>
        </p:nvSpPr>
        <p:spPr>
          <a:xfrm>
            <a:off x="6308090" y="4432932"/>
            <a:ext cx="45720" cy="4572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188347" y="3864927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引言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06383" y="4320700"/>
            <a:ext cx="22686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INTRODUCTION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46200" y="3870819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结构设计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757068" y="4326592"/>
            <a:ext cx="268300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STRUCTURAL DESIGN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62670" y="387380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接口设计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484292" y="4329579"/>
            <a:ext cx="22686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INTERFACE DESIGN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59192" y="3864926"/>
            <a:ext cx="313223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系统安全性与权限设计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490976" y="4328506"/>
            <a:ext cx="226866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  <a:cs typeface="+mn-ea"/>
                <a:sym typeface="+mn-lt"/>
              </a:rPr>
              <a:t>SECURITY&amp;PERMISSION</a:t>
            </a:r>
            <a:endParaRPr lang="zh-CN" altLang="en-US" sz="1400" dirty="0">
              <a:latin typeface="+mn-ea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72371" y="1808130"/>
            <a:ext cx="364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64510" y="2634784"/>
            <a:ext cx="4462980" cy="0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>
            <a:spLocks noChangeAspect="1"/>
          </p:cNvSpPr>
          <p:nvPr/>
        </p:nvSpPr>
        <p:spPr>
          <a:xfrm>
            <a:off x="9458797" y="3436806"/>
            <a:ext cx="333026" cy="324000"/>
          </a:xfrm>
          <a:custGeom>
            <a:avLst/>
            <a:gdLst>
              <a:gd name="connsiteX0" fmla="*/ 3767944 w 4447469"/>
              <a:gd name="connsiteY0" fmla="*/ 676597 h 4326925"/>
              <a:gd name="connsiteX1" fmla="*/ 720511 w 4447469"/>
              <a:gd name="connsiteY1" fmla="*/ 2247891 h 4326925"/>
              <a:gd name="connsiteX2" fmla="*/ 2077102 w 4447469"/>
              <a:gd name="connsiteY2" fmla="*/ 2247891 h 4326925"/>
              <a:gd name="connsiteX3" fmla="*/ 2077102 w 4447469"/>
              <a:gd name="connsiteY3" fmla="*/ 2356224 h 4326925"/>
              <a:gd name="connsiteX4" fmla="*/ 2090753 w 4447469"/>
              <a:gd name="connsiteY4" fmla="*/ 2356224 h 4326925"/>
              <a:gd name="connsiteX5" fmla="*/ 2090753 w 4447469"/>
              <a:gd name="connsiteY5" fmla="*/ 3675247 h 4326925"/>
              <a:gd name="connsiteX6" fmla="*/ 4447469 w 4447469"/>
              <a:gd name="connsiteY6" fmla="*/ 0 h 4326925"/>
              <a:gd name="connsiteX7" fmla="*/ 4110337 w 4447469"/>
              <a:gd name="connsiteY7" fmla="*/ 649743 h 4326925"/>
              <a:gd name="connsiteX8" fmla="*/ 4112328 w 4447469"/>
              <a:gd name="connsiteY8" fmla="*/ 650857 h 4326925"/>
              <a:gd name="connsiteX9" fmla="*/ 4076792 w 4447469"/>
              <a:gd name="connsiteY9" fmla="*/ 714393 h 4326925"/>
              <a:gd name="connsiteX10" fmla="*/ 3988907 w 4447469"/>
              <a:gd name="connsiteY10" fmla="*/ 883769 h 4326925"/>
              <a:gd name="connsiteX11" fmla="*/ 3984514 w 4447469"/>
              <a:gd name="connsiteY11" fmla="*/ 879375 h 4326925"/>
              <a:gd name="connsiteX12" fmla="*/ 2056247 w 4447469"/>
              <a:gd name="connsiteY12" fmla="*/ 4326925 h 4326925"/>
              <a:gd name="connsiteX13" fmla="*/ 1815388 w 4447469"/>
              <a:gd name="connsiteY13" fmla="*/ 4192208 h 4326925"/>
              <a:gd name="connsiteX14" fmla="*/ 1802753 w 4447469"/>
              <a:gd name="connsiteY14" fmla="*/ 4192208 h 4326925"/>
              <a:gd name="connsiteX15" fmla="*/ 1802753 w 4447469"/>
              <a:gd name="connsiteY15" fmla="*/ 2535891 h 4326925"/>
              <a:gd name="connsiteX16" fmla="*/ 161952 w 4447469"/>
              <a:gd name="connsiteY16" fmla="*/ 2535891 h 4326925"/>
              <a:gd name="connsiteX17" fmla="*/ 131984 w 4447469"/>
              <a:gd name="connsiteY17" fmla="*/ 2551343 h 4326925"/>
              <a:gd name="connsiteX18" fmla="*/ 0 w 4447469"/>
              <a:gd name="connsiteY18" fmla="*/ 2295366 h 4326925"/>
              <a:gd name="connsiteX19" fmla="*/ 3743658 w 4447469"/>
              <a:gd name="connsiteY19" fmla="*/ 365089 h 4326925"/>
              <a:gd name="connsiteX20" fmla="*/ 3743697 w 4447469"/>
              <a:gd name="connsiteY20" fmla="*/ 365166 h 432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47469" h="4326925">
                <a:moveTo>
                  <a:pt x="3767944" y="676597"/>
                </a:moveTo>
                <a:lnTo>
                  <a:pt x="720511" y="2247891"/>
                </a:lnTo>
                <a:lnTo>
                  <a:pt x="2077102" y="2247891"/>
                </a:lnTo>
                <a:lnTo>
                  <a:pt x="2077102" y="2356224"/>
                </a:lnTo>
                <a:lnTo>
                  <a:pt x="2090753" y="2356224"/>
                </a:lnTo>
                <a:lnTo>
                  <a:pt x="2090753" y="3675247"/>
                </a:lnTo>
                <a:close/>
                <a:moveTo>
                  <a:pt x="4447469" y="0"/>
                </a:moveTo>
                <a:lnTo>
                  <a:pt x="4110337" y="649743"/>
                </a:lnTo>
                <a:lnTo>
                  <a:pt x="4112328" y="650857"/>
                </a:lnTo>
                <a:lnTo>
                  <a:pt x="4076792" y="714393"/>
                </a:lnTo>
                <a:lnTo>
                  <a:pt x="3988907" y="883769"/>
                </a:lnTo>
                <a:lnTo>
                  <a:pt x="3984514" y="879375"/>
                </a:lnTo>
                <a:lnTo>
                  <a:pt x="2056247" y="4326925"/>
                </a:lnTo>
                <a:lnTo>
                  <a:pt x="1815388" y="4192208"/>
                </a:lnTo>
                <a:lnTo>
                  <a:pt x="1802753" y="4192208"/>
                </a:lnTo>
                <a:lnTo>
                  <a:pt x="1802753" y="2535891"/>
                </a:lnTo>
                <a:lnTo>
                  <a:pt x="161952" y="2535891"/>
                </a:lnTo>
                <a:lnTo>
                  <a:pt x="131984" y="2551343"/>
                </a:lnTo>
                <a:lnTo>
                  <a:pt x="0" y="2295366"/>
                </a:lnTo>
                <a:lnTo>
                  <a:pt x="3743658" y="365089"/>
                </a:lnTo>
                <a:lnTo>
                  <a:pt x="3743697" y="365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1939990" y="3429000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6367258" y="343787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3964364" y="3434892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1" grpId="0"/>
      <p:bldP spid="37" grpId="0"/>
      <p:bldP spid="38" grpId="0"/>
      <p:bldP spid="39" grpId="0"/>
      <p:bldP spid="40" grpId="0"/>
      <p:bldP spid="41" grpId="0"/>
      <p:bldP spid="25" grpId="0"/>
      <p:bldP spid="34" grpId="0" animBg="1"/>
      <p:bldP spid="35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01</a:t>
            </a:r>
            <a:r>
              <a:rPr lang="zh-CN" altLang="en-US" dirty="0">
                <a:cs typeface="+mn-ea"/>
                <a:sym typeface="+mn-lt"/>
              </a:rPr>
              <a:t>引言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INTRODUCTION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588" y="1436005"/>
            <a:ext cx="9970579" cy="32563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081" y="5215918"/>
            <a:ext cx="681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编写目的</a:t>
            </a:r>
          </a:p>
        </p:txBody>
      </p:sp>
      <p:sp>
        <p:nvSpPr>
          <p:cNvPr id="5" name="矩形 4"/>
          <p:cNvSpPr/>
          <p:nvPr/>
        </p:nvSpPr>
        <p:spPr>
          <a:xfrm>
            <a:off x="642081" y="5616028"/>
            <a:ext cx="1145012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评了么项目旨在提供一个在线评分系统，帮助助教提高作业评分效率，提供比现有方式更好的课堂答辩评审体验，同时减轻助教的工作量并降低助教工作复杂度。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0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56283" y="3759182"/>
            <a:ext cx="2179041" cy="757130"/>
          </a:xfrm>
        </p:spPr>
        <p:txBody>
          <a:bodyPr/>
          <a:lstStyle/>
          <a:p>
            <a:r>
              <a:rPr lang="zh-CN" altLang="en-US" dirty="0"/>
              <a:t> 系统架构设计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0249" y="3759182"/>
            <a:ext cx="2727705" cy="757130"/>
          </a:xfrm>
        </p:spPr>
        <p:txBody>
          <a:bodyPr/>
          <a:lstStyle/>
          <a:p>
            <a:r>
              <a:rPr lang="zh-CN" altLang="en-US" dirty="0"/>
              <a:t>系统功能模块设计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02</a:t>
            </a:r>
            <a:r>
              <a:rPr lang="zh-CN" altLang="en-US" dirty="0">
                <a:cs typeface="+mn-ea"/>
                <a:sym typeface="+mn-lt"/>
              </a:rPr>
              <a:t>结构设计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altLang="zh-CN" sz="1600" dirty="0">
                <a:latin typeface="+mn-ea"/>
                <a:cs typeface="+mn-ea"/>
                <a:sym typeface="+mn-lt"/>
              </a:rPr>
              <a:t>STRUCTURAL DESIGN</a:t>
            </a:r>
            <a:endParaRPr lang="zh-CN" altLang="en-US" sz="16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78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2.1</a:t>
            </a:r>
            <a:r>
              <a:rPr lang="zh-CN" altLang="en-US" dirty="0"/>
              <a:t>系统架构设计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9010" y="2762410"/>
            <a:ext cx="5423043" cy="3050462"/>
          </a:xfrm>
          <a:custGeom>
            <a:avLst/>
            <a:gdLst>
              <a:gd name="connsiteX0" fmla="*/ 2372123 w 5423043"/>
              <a:gd name="connsiteY0" fmla="*/ 1168524 h 3050462"/>
              <a:gd name="connsiteX1" fmla="*/ 3050921 w 5423043"/>
              <a:gd name="connsiteY1" fmla="*/ 1168524 h 3050462"/>
              <a:gd name="connsiteX2" fmla="*/ 3220625 w 5423043"/>
              <a:gd name="connsiteY2" fmla="*/ 1338228 h 3050462"/>
              <a:gd name="connsiteX3" fmla="*/ 3220625 w 5423043"/>
              <a:gd name="connsiteY3" fmla="*/ 2708554 h 3050462"/>
              <a:gd name="connsiteX4" fmla="*/ 3050921 w 5423043"/>
              <a:gd name="connsiteY4" fmla="*/ 2878258 h 3050462"/>
              <a:gd name="connsiteX5" fmla="*/ 2372123 w 5423043"/>
              <a:gd name="connsiteY5" fmla="*/ 2878258 h 3050462"/>
              <a:gd name="connsiteX6" fmla="*/ 2202419 w 5423043"/>
              <a:gd name="connsiteY6" fmla="*/ 2708554 h 3050462"/>
              <a:gd name="connsiteX7" fmla="*/ 2202419 w 5423043"/>
              <a:gd name="connsiteY7" fmla="*/ 1338228 h 3050462"/>
              <a:gd name="connsiteX8" fmla="*/ 2372123 w 5423043"/>
              <a:gd name="connsiteY8" fmla="*/ 1168524 h 3050462"/>
              <a:gd name="connsiteX9" fmla="*/ 1270914 w 5423043"/>
              <a:gd name="connsiteY9" fmla="*/ 664214 h 3050462"/>
              <a:gd name="connsiteX10" fmla="*/ 1949711 w 5423043"/>
              <a:gd name="connsiteY10" fmla="*/ 664214 h 3050462"/>
              <a:gd name="connsiteX11" fmla="*/ 2119416 w 5423043"/>
              <a:gd name="connsiteY11" fmla="*/ 833918 h 3050462"/>
              <a:gd name="connsiteX12" fmla="*/ 2119416 w 5423043"/>
              <a:gd name="connsiteY12" fmla="*/ 2880758 h 3050462"/>
              <a:gd name="connsiteX13" fmla="*/ 1949711 w 5423043"/>
              <a:gd name="connsiteY13" fmla="*/ 3050462 h 3050462"/>
              <a:gd name="connsiteX14" fmla="*/ 1270914 w 5423043"/>
              <a:gd name="connsiteY14" fmla="*/ 3050462 h 3050462"/>
              <a:gd name="connsiteX15" fmla="*/ 1101210 w 5423043"/>
              <a:gd name="connsiteY15" fmla="*/ 2880758 h 3050462"/>
              <a:gd name="connsiteX16" fmla="*/ 1101210 w 5423043"/>
              <a:gd name="connsiteY16" fmla="*/ 833918 h 3050462"/>
              <a:gd name="connsiteX17" fmla="*/ 1270914 w 5423043"/>
              <a:gd name="connsiteY17" fmla="*/ 664214 h 3050462"/>
              <a:gd name="connsiteX18" fmla="*/ 4574542 w 5423043"/>
              <a:gd name="connsiteY18" fmla="*/ 504312 h 3050462"/>
              <a:gd name="connsiteX19" fmla="*/ 5253339 w 5423043"/>
              <a:gd name="connsiteY19" fmla="*/ 504312 h 3050462"/>
              <a:gd name="connsiteX20" fmla="*/ 5423043 w 5423043"/>
              <a:gd name="connsiteY20" fmla="*/ 674016 h 3050462"/>
              <a:gd name="connsiteX21" fmla="*/ 5423043 w 5423043"/>
              <a:gd name="connsiteY21" fmla="*/ 2880758 h 3050462"/>
              <a:gd name="connsiteX22" fmla="*/ 5253339 w 5423043"/>
              <a:gd name="connsiteY22" fmla="*/ 3050462 h 3050462"/>
              <a:gd name="connsiteX23" fmla="*/ 4574542 w 5423043"/>
              <a:gd name="connsiteY23" fmla="*/ 3050462 h 3050462"/>
              <a:gd name="connsiteX24" fmla="*/ 4404838 w 5423043"/>
              <a:gd name="connsiteY24" fmla="*/ 2880758 h 3050462"/>
              <a:gd name="connsiteX25" fmla="*/ 4404838 w 5423043"/>
              <a:gd name="connsiteY25" fmla="*/ 674016 h 3050462"/>
              <a:gd name="connsiteX26" fmla="*/ 4574542 w 5423043"/>
              <a:gd name="connsiteY26" fmla="*/ 504312 h 3050462"/>
              <a:gd name="connsiteX27" fmla="*/ 3473333 w 5423043"/>
              <a:gd name="connsiteY27" fmla="*/ 0 h 3050462"/>
              <a:gd name="connsiteX28" fmla="*/ 4152130 w 5423043"/>
              <a:gd name="connsiteY28" fmla="*/ 0 h 3050462"/>
              <a:gd name="connsiteX29" fmla="*/ 4321834 w 5423043"/>
              <a:gd name="connsiteY29" fmla="*/ 169704 h 3050462"/>
              <a:gd name="connsiteX30" fmla="*/ 4321834 w 5423043"/>
              <a:gd name="connsiteY30" fmla="*/ 2376446 h 3050462"/>
              <a:gd name="connsiteX31" fmla="*/ 4152130 w 5423043"/>
              <a:gd name="connsiteY31" fmla="*/ 2546151 h 3050462"/>
              <a:gd name="connsiteX32" fmla="*/ 3473333 w 5423043"/>
              <a:gd name="connsiteY32" fmla="*/ 2546151 h 3050462"/>
              <a:gd name="connsiteX33" fmla="*/ 3303629 w 5423043"/>
              <a:gd name="connsiteY33" fmla="*/ 2376446 h 3050462"/>
              <a:gd name="connsiteX34" fmla="*/ 3303629 w 5423043"/>
              <a:gd name="connsiteY34" fmla="*/ 169704 h 3050462"/>
              <a:gd name="connsiteX35" fmla="*/ 3473333 w 5423043"/>
              <a:gd name="connsiteY35" fmla="*/ 0 h 3050462"/>
              <a:gd name="connsiteX36" fmla="*/ 169704 w 5423043"/>
              <a:gd name="connsiteY36" fmla="*/ 0 h 3050462"/>
              <a:gd name="connsiteX37" fmla="*/ 848502 w 5423043"/>
              <a:gd name="connsiteY37" fmla="*/ 0 h 3050462"/>
              <a:gd name="connsiteX38" fmla="*/ 1018206 w 5423043"/>
              <a:gd name="connsiteY38" fmla="*/ 169704 h 3050462"/>
              <a:gd name="connsiteX39" fmla="*/ 1018206 w 5423043"/>
              <a:gd name="connsiteY39" fmla="*/ 2216544 h 3050462"/>
              <a:gd name="connsiteX40" fmla="*/ 848502 w 5423043"/>
              <a:gd name="connsiteY40" fmla="*/ 2386248 h 3050462"/>
              <a:gd name="connsiteX41" fmla="*/ 169704 w 5423043"/>
              <a:gd name="connsiteY41" fmla="*/ 2386248 h 3050462"/>
              <a:gd name="connsiteX42" fmla="*/ 0 w 5423043"/>
              <a:gd name="connsiteY42" fmla="*/ 2216544 h 3050462"/>
              <a:gd name="connsiteX43" fmla="*/ 0 w 5423043"/>
              <a:gd name="connsiteY43" fmla="*/ 169704 h 3050462"/>
              <a:gd name="connsiteX44" fmla="*/ 169704 w 5423043"/>
              <a:gd name="connsiteY44" fmla="*/ 0 h 305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23043" h="3050462">
                <a:moveTo>
                  <a:pt x="2372123" y="1168524"/>
                </a:moveTo>
                <a:lnTo>
                  <a:pt x="3050921" y="1168524"/>
                </a:lnTo>
                <a:cubicBezTo>
                  <a:pt x="3144646" y="1168524"/>
                  <a:pt x="3220625" y="1244503"/>
                  <a:pt x="3220625" y="1338228"/>
                </a:cubicBezTo>
                <a:lnTo>
                  <a:pt x="3220625" y="2708554"/>
                </a:lnTo>
                <a:cubicBezTo>
                  <a:pt x="3220625" y="2802279"/>
                  <a:pt x="3144646" y="2878258"/>
                  <a:pt x="3050921" y="2878258"/>
                </a:cubicBezTo>
                <a:lnTo>
                  <a:pt x="2372123" y="2878258"/>
                </a:lnTo>
                <a:cubicBezTo>
                  <a:pt x="2278398" y="2878258"/>
                  <a:pt x="2202419" y="2802279"/>
                  <a:pt x="2202419" y="2708554"/>
                </a:cubicBezTo>
                <a:lnTo>
                  <a:pt x="2202419" y="1338228"/>
                </a:lnTo>
                <a:cubicBezTo>
                  <a:pt x="2202419" y="1244503"/>
                  <a:pt x="2278398" y="1168524"/>
                  <a:pt x="2372123" y="1168524"/>
                </a:cubicBezTo>
                <a:close/>
                <a:moveTo>
                  <a:pt x="1270914" y="664214"/>
                </a:moveTo>
                <a:lnTo>
                  <a:pt x="1949711" y="664214"/>
                </a:lnTo>
                <a:cubicBezTo>
                  <a:pt x="2043436" y="664214"/>
                  <a:pt x="2119416" y="740193"/>
                  <a:pt x="2119416" y="833918"/>
                </a:cubicBezTo>
                <a:lnTo>
                  <a:pt x="2119416" y="2880758"/>
                </a:lnTo>
                <a:cubicBezTo>
                  <a:pt x="2119416" y="2974483"/>
                  <a:pt x="2043436" y="3050462"/>
                  <a:pt x="1949711" y="3050462"/>
                </a:cubicBezTo>
                <a:lnTo>
                  <a:pt x="1270914" y="3050462"/>
                </a:lnTo>
                <a:cubicBezTo>
                  <a:pt x="1177188" y="3050462"/>
                  <a:pt x="1101210" y="2974483"/>
                  <a:pt x="1101210" y="2880758"/>
                </a:cubicBezTo>
                <a:lnTo>
                  <a:pt x="1101210" y="833918"/>
                </a:lnTo>
                <a:cubicBezTo>
                  <a:pt x="1101210" y="740193"/>
                  <a:pt x="1177188" y="664214"/>
                  <a:pt x="1270914" y="664214"/>
                </a:cubicBezTo>
                <a:close/>
                <a:moveTo>
                  <a:pt x="4574542" y="504312"/>
                </a:moveTo>
                <a:lnTo>
                  <a:pt x="5253339" y="504312"/>
                </a:lnTo>
                <a:cubicBezTo>
                  <a:pt x="5347064" y="504312"/>
                  <a:pt x="5423043" y="580291"/>
                  <a:pt x="5423043" y="674016"/>
                </a:cubicBezTo>
                <a:lnTo>
                  <a:pt x="5423043" y="2880758"/>
                </a:lnTo>
                <a:cubicBezTo>
                  <a:pt x="5423043" y="2974483"/>
                  <a:pt x="5347064" y="3050462"/>
                  <a:pt x="5253339" y="3050462"/>
                </a:cubicBezTo>
                <a:lnTo>
                  <a:pt x="4574542" y="3050462"/>
                </a:lnTo>
                <a:cubicBezTo>
                  <a:pt x="4480816" y="3050462"/>
                  <a:pt x="4404838" y="2974483"/>
                  <a:pt x="4404838" y="2880758"/>
                </a:cubicBezTo>
                <a:lnTo>
                  <a:pt x="4404838" y="674016"/>
                </a:lnTo>
                <a:cubicBezTo>
                  <a:pt x="4404838" y="580291"/>
                  <a:pt x="4480816" y="504312"/>
                  <a:pt x="4574542" y="504312"/>
                </a:cubicBezTo>
                <a:close/>
                <a:moveTo>
                  <a:pt x="3473333" y="0"/>
                </a:moveTo>
                <a:lnTo>
                  <a:pt x="4152130" y="0"/>
                </a:lnTo>
                <a:cubicBezTo>
                  <a:pt x="4245855" y="0"/>
                  <a:pt x="4321834" y="75979"/>
                  <a:pt x="4321834" y="169704"/>
                </a:cubicBezTo>
                <a:lnTo>
                  <a:pt x="4321834" y="2376446"/>
                </a:lnTo>
                <a:cubicBezTo>
                  <a:pt x="4321834" y="2470172"/>
                  <a:pt x="4245855" y="2546151"/>
                  <a:pt x="4152130" y="2546151"/>
                </a:cubicBezTo>
                <a:lnTo>
                  <a:pt x="3473333" y="2546151"/>
                </a:lnTo>
                <a:cubicBezTo>
                  <a:pt x="3379608" y="2546151"/>
                  <a:pt x="3303629" y="2470172"/>
                  <a:pt x="3303629" y="2376446"/>
                </a:cubicBezTo>
                <a:lnTo>
                  <a:pt x="3303629" y="169704"/>
                </a:lnTo>
                <a:cubicBezTo>
                  <a:pt x="3303629" y="75979"/>
                  <a:pt x="3379608" y="0"/>
                  <a:pt x="3473333" y="0"/>
                </a:cubicBezTo>
                <a:close/>
                <a:moveTo>
                  <a:pt x="169704" y="0"/>
                </a:moveTo>
                <a:lnTo>
                  <a:pt x="848502" y="0"/>
                </a:lnTo>
                <a:cubicBezTo>
                  <a:pt x="942227" y="0"/>
                  <a:pt x="1018206" y="75979"/>
                  <a:pt x="1018206" y="169704"/>
                </a:cubicBezTo>
                <a:lnTo>
                  <a:pt x="1018206" y="2216544"/>
                </a:lnTo>
                <a:cubicBezTo>
                  <a:pt x="1018206" y="2310269"/>
                  <a:pt x="942227" y="2386248"/>
                  <a:pt x="848502" y="2386248"/>
                </a:cubicBezTo>
                <a:lnTo>
                  <a:pt x="169704" y="2386248"/>
                </a:lnTo>
                <a:cubicBezTo>
                  <a:pt x="75979" y="2386248"/>
                  <a:pt x="0" y="2310269"/>
                  <a:pt x="0" y="2216544"/>
                </a:cubicBezTo>
                <a:lnTo>
                  <a:pt x="0" y="169704"/>
                </a:lnTo>
                <a:cubicBezTo>
                  <a:pt x="0" y="75979"/>
                  <a:pt x="75979" y="0"/>
                  <a:pt x="169704" y="0"/>
                </a:cubicBezTo>
                <a:close/>
              </a:path>
            </a:pathLst>
          </a:custGeom>
        </p:spPr>
      </p:pic>
      <p:sp>
        <p:nvSpPr>
          <p:cNvPr id="4" name="圆角矩形 3"/>
          <p:cNvSpPr/>
          <p:nvPr/>
        </p:nvSpPr>
        <p:spPr>
          <a:xfrm>
            <a:off x="499009" y="2225191"/>
            <a:ext cx="1018206" cy="2386248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00218" y="2889405"/>
            <a:ext cx="1018206" cy="238624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01428" y="3393715"/>
            <a:ext cx="1018206" cy="1709734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02637" y="2225191"/>
            <a:ext cx="1018206" cy="254615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03846" y="2729503"/>
            <a:ext cx="1018206" cy="254615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8568" y="3898369"/>
            <a:ext cx="5021918" cy="2138214"/>
          </a:xfrm>
          <a:prstGeom prst="rect">
            <a:avLst/>
          </a:prstGeom>
          <a:noFill/>
          <a:ln>
            <a:noFill/>
          </a:ln>
        </p:spPr>
        <p:txBody>
          <a:bodyPr wrap="square" lIns="90000" rIns="90000" rtlCol="0" anchor="ctr" anchorCtr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本系统使用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设计架构，进行前后端分离。视图层和业务层分离，这样就允许更改视图层代码而不用重新编译模型和控制器代码，业务流程或者规则的改变只需要对前端代码进行改动即可。也可以很容易地改变应用程序的数据层和业务规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28568" y="3458297"/>
            <a:ext cx="50219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架构概述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任意多边形 25">
            <a:extLst>
              <a:ext uri="{FF2B5EF4-FFF2-40B4-BE49-F238E27FC236}">
                <a16:creationId xmlns:a16="http://schemas.microsoft.com/office/drawing/2014/main" id="{366E2C64-0966-4BC7-A929-89862020C149}"/>
              </a:ext>
            </a:extLst>
          </p:cNvPr>
          <p:cNvSpPr>
            <a:spLocks noChangeAspect="1"/>
          </p:cNvSpPr>
          <p:nvPr/>
        </p:nvSpPr>
        <p:spPr>
          <a:xfrm>
            <a:off x="6453740" y="2840783"/>
            <a:ext cx="447991" cy="445501"/>
          </a:xfrm>
          <a:custGeom>
            <a:avLst/>
            <a:gdLst>
              <a:gd name="connsiteX0" fmla="*/ 1602397 w 3720689"/>
              <a:gd name="connsiteY0" fmla="*/ 2687306 h 3700012"/>
              <a:gd name="connsiteX1" fmla="*/ 2088746 w 3720689"/>
              <a:gd name="connsiteY1" fmla="*/ 3138688 h 3700012"/>
              <a:gd name="connsiteX2" fmla="*/ 1520815 w 3720689"/>
              <a:gd name="connsiteY2" fmla="*/ 3262912 h 3700012"/>
              <a:gd name="connsiteX3" fmla="*/ 589427 w 3720689"/>
              <a:gd name="connsiteY3" fmla="*/ 1251298 h 3700012"/>
              <a:gd name="connsiteX4" fmla="*/ 2569427 w 3720689"/>
              <a:gd name="connsiteY4" fmla="*/ 1251298 h 3700012"/>
              <a:gd name="connsiteX5" fmla="*/ 2569427 w 3720689"/>
              <a:gd name="connsiteY5" fmla="*/ 1387924 h 3700012"/>
              <a:gd name="connsiteX6" fmla="*/ 589427 w 3720689"/>
              <a:gd name="connsiteY6" fmla="*/ 1387924 h 3700012"/>
              <a:gd name="connsiteX7" fmla="*/ 0 w 3720689"/>
              <a:gd name="connsiteY7" fmla="*/ 0 h 3700012"/>
              <a:gd name="connsiteX8" fmla="*/ 204717 w 3720689"/>
              <a:gd name="connsiteY8" fmla="*/ 0 h 3700012"/>
              <a:gd name="connsiteX9" fmla="*/ 204717 w 3720689"/>
              <a:gd name="connsiteY9" fmla="*/ 2 h 3700012"/>
              <a:gd name="connsiteX10" fmla="*/ 2907082 w 3720689"/>
              <a:gd name="connsiteY10" fmla="*/ 2 h 3700012"/>
              <a:gd name="connsiteX11" fmla="*/ 2907082 w 3720689"/>
              <a:gd name="connsiteY11" fmla="*/ 1 h 3700012"/>
              <a:gd name="connsiteX12" fmla="*/ 3111799 w 3720689"/>
              <a:gd name="connsiteY12" fmla="*/ 1 h 3700012"/>
              <a:gd name="connsiteX13" fmla="*/ 3111799 w 3720689"/>
              <a:gd name="connsiteY13" fmla="*/ 1060973 h 3700012"/>
              <a:gd name="connsiteX14" fmla="*/ 3234340 w 3720689"/>
              <a:gd name="connsiteY14" fmla="*/ 928939 h 3700012"/>
              <a:gd name="connsiteX15" fmla="*/ 3720689 w 3720689"/>
              <a:gd name="connsiteY15" fmla="*/ 1380321 h 3700012"/>
              <a:gd name="connsiteX16" fmla="*/ 3448536 w 3720689"/>
              <a:gd name="connsiteY16" fmla="*/ 1673558 h 3700012"/>
              <a:gd name="connsiteX17" fmla="*/ 2964153 w 3720689"/>
              <a:gd name="connsiteY17" fmla="*/ 1224001 h 3700012"/>
              <a:gd name="connsiteX18" fmla="*/ 2907082 w 3720689"/>
              <a:gd name="connsiteY18" fmla="*/ 1224001 h 3700012"/>
              <a:gd name="connsiteX19" fmla="*/ 2907082 w 3720689"/>
              <a:gd name="connsiteY19" fmla="*/ 204719 h 3700012"/>
              <a:gd name="connsiteX20" fmla="*/ 204717 w 3720689"/>
              <a:gd name="connsiteY20" fmla="*/ 204719 h 3700012"/>
              <a:gd name="connsiteX21" fmla="*/ 204717 w 3720689"/>
              <a:gd name="connsiteY21" fmla="*/ 3488602 h 3700012"/>
              <a:gd name="connsiteX22" fmla="*/ 2907082 w 3720689"/>
              <a:gd name="connsiteY22" fmla="*/ 3488602 h 3700012"/>
              <a:gd name="connsiteX23" fmla="*/ 2907082 w 3720689"/>
              <a:gd name="connsiteY23" fmla="*/ 2256957 h 3700012"/>
              <a:gd name="connsiteX24" fmla="*/ 2186995 w 3720689"/>
              <a:gd name="connsiteY24" fmla="*/ 3032826 h 3700012"/>
              <a:gd name="connsiteX25" fmla="*/ 1700646 w 3720689"/>
              <a:gd name="connsiteY25" fmla="*/ 2581444 h 3700012"/>
              <a:gd name="connsiteX26" fmla="*/ 1802861 w 3720689"/>
              <a:gd name="connsiteY26" fmla="*/ 2471311 h 3700012"/>
              <a:gd name="connsiteX27" fmla="*/ 589427 w 3720689"/>
              <a:gd name="connsiteY27" fmla="*/ 2471311 h 3700012"/>
              <a:gd name="connsiteX28" fmla="*/ 589427 w 3720689"/>
              <a:gd name="connsiteY28" fmla="*/ 2334685 h 3700012"/>
              <a:gd name="connsiteX29" fmla="*/ 1929664 w 3720689"/>
              <a:gd name="connsiteY29" fmla="*/ 2334685 h 3700012"/>
              <a:gd name="connsiteX30" fmla="*/ 2172871 w 3720689"/>
              <a:gd name="connsiteY30" fmla="*/ 2072637 h 3700012"/>
              <a:gd name="connsiteX31" fmla="*/ 589427 w 3720689"/>
              <a:gd name="connsiteY31" fmla="*/ 2072637 h 3700012"/>
              <a:gd name="connsiteX32" fmla="*/ 589427 w 3720689"/>
              <a:gd name="connsiteY32" fmla="*/ 1936011 h 3700012"/>
              <a:gd name="connsiteX33" fmla="*/ 2299674 w 3720689"/>
              <a:gd name="connsiteY33" fmla="*/ 1936011 h 3700012"/>
              <a:gd name="connsiteX34" fmla="*/ 2479856 w 3720689"/>
              <a:gd name="connsiteY34" fmla="*/ 1741871 h 3700012"/>
              <a:gd name="connsiteX35" fmla="*/ 589427 w 3720689"/>
              <a:gd name="connsiteY35" fmla="*/ 1741871 h 3700012"/>
              <a:gd name="connsiteX36" fmla="*/ 589427 w 3720689"/>
              <a:gd name="connsiteY36" fmla="*/ 1605245 h 3700012"/>
              <a:gd name="connsiteX37" fmla="*/ 2569427 w 3720689"/>
              <a:gd name="connsiteY37" fmla="*/ 1605245 h 3700012"/>
              <a:gd name="connsiteX38" fmla="*/ 2569427 w 3720689"/>
              <a:gd name="connsiteY38" fmla="*/ 1645361 h 3700012"/>
              <a:gd name="connsiteX39" fmla="*/ 2833408 w 3720689"/>
              <a:gd name="connsiteY39" fmla="*/ 1360930 h 3700012"/>
              <a:gd name="connsiteX40" fmla="*/ 3319757 w 3720689"/>
              <a:gd name="connsiteY40" fmla="*/ 1812312 h 3700012"/>
              <a:gd name="connsiteX41" fmla="*/ 3111799 w 3720689"/>
              <a:gd name="connsiteY41" fmla="*/ 2036381 h 3700012"/>
              <a:gd name="connsiteX42" fmla="*/ 3111799 w 3720689"/>
              <a:gd name="connsiteY42" fmla="*/ 3700012 h 3700012"/>
              <a:gd name="connsiteX43" fmla="*/ 2907082 w 3720689"/>
              <a:gd name="connsiteY43" fmla="*/ 3700012 h 3700012"/>
              <a:gd name="connsiteX44" fmla="*/ 2907082 w 3720689"/>
              <a:gd name="connsiteY44" fmla="*/ 3693319 h 3700012"/>
              <a:gd name="connsiteX45" fmla="*/ 1 w 3720689"/>
              <a:gd name="connsiteY45" fmla="*/ 3693319 h 3700012"/>
              <a:gd name="connsiteX46" fmla="*/ 1 w 3720689"/>
              <a:gd name="connsiteY46" fmla="*/ 3636001 h 3700012"/>
              <a:gd name="connsiteX47" fmla="*/ 0 w 3720689"/>
              <a:gd name="connsiteY47" fmla="*/ 3636001 h 37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720689" h="3700012">
                <a:moveTo>
                  <a:pt x="1602397" y="2687306"/>
                </a:moveTo>
                <a:lnTo>
                  <a:pt x="2088746" y="3138688"/>
                </a:lnTo>
                <a:lnTo>
                  <a:pt x="1520815" y="3262912"/>
                </a:lnTo>
                <a:close/>
                <a:moveTo>
                  <a:pt x="589427" y="1251298"/>
                </a:moveTo>
                <a:lnTo>
                  <a:pt x="2569427" y="1251298"/>
                </a:lnTo>
                <a:lnTo>
                  <a:pt x="2569427" y="1387924"/>
                </a:lnTo>
                <a:lnTo>
                  <a:pt x="589427" y="1387924"/>
                </a:lnTo>
                <a:close/>
                <a:moveTo>
                  <a:pt x="0" y="0"/>
                </a:moveTo>
                <a:lnTo>
                  <a:pt x="204717" y="0"/>
                </a:lnTo>
                <a:lnTo>
                  <a:pt x="204717" y="2"/>
                </a:lnTo>
                <a:lnTo>
                  <a:pt x="2907082" y="2"/>
                </a:lnTo>
                <a:lnTo>
                  <a:pt x="2907082" y="1"/>
                </a:lnTo>
                <a:lnTo>
                  <a:pt x="3111799" y="1"/>
                </a:lnTo>
                <a:lnTo>
                  <a:pt x="3111799" y="1060973"/>
                </a:lnTo>
                <a:lnTo>
                  <a:pt x="3234340" y="928939"/>
                </a:lnTo>
                <a:lnTo>
                  <a:pt x="3720689" y="1380321"/>
                </a:lnTo>
                <a:lnTo>
                  <a:pt x="3448536" y="1673558"/>
                </a:lnTo>
                <a:lnTo>
                  <a:pt x="2964153" y="1224001"/>
                </a:lnTo>
                <a:lnTo>
                  <a:pt x="2907082" y="1224001"/>
                </a:lnTo>
                <a:lnTo>
                  <a:pt x="2907082" y="204719"/>
                </a:lnTo>
                <a:lnTo>
                  <a:pt x="204717" y="204719"/>
                </a:lnTo>
                <a:lnTo>
                  <a:pt x="204717" y="3488602"/>
                </a:lnTo>
                <a:lnTo>
                  <a:pt x="2907082" y="3488602"/>
                </a:lnTo>
                <a:lnTo>
                  <a:pt x="2907082" y="2256957"/>
                </a:lnTo>
                <a:lnTo>
                  <a:pt x="2186995" y="3032826"/>
                </a:lnTo>
                <a:lnTo>
                  <a:pt x="1700646" y="2581444"/>
                </a:lnTo>
                <a:lnTo>
                  <a:pt x="1802861" y="2471311"/>
                </a:lnTo>
                <a:lnTo>
                  <a:pt x="589427" y="2471311"/>
                </a:lnTo>
                <a:lnTo>
                  <a:pt x="589427" y="2334685"/>
                </a:lnTo>
                <a:lnTo>
                  <a:pt x="1929664" y="2334685"/>
                </a:lnTo>
                <a:lnTo>
                  <a:pt x="2172871" y="2072637"/>
                </a:lnTo>
                <a:lnTo>
                  <a:pt x="589427" y="2072637"/>
                </a:lnTo>
                <a:lnTo>
                  <a:pt x="589427" y="1936011"/>
                </a:lnTo>
                <a:lnTo>
                  <a:pt x="2299674" y="1936011"/>
                </a:lnTo>
                <a:lnTo>
                  <a:pt x="2479856" y="1741871"/>
                </a:lnTo>
                <a:lnTo>
                  <a:pt x="589427" y="1741871"/>
                </a:lnTo>
                <a:lnTo>
                  <a:pt x="589427" y="1605245"/>
                </a:lnTo>
                <a:lnTo>
                  <a:pt x="2569427" y="1605245"/>
                </a:lnTo>
                <a:lnTo>
                  <a:pt x="2569427" y="1645361"/>
                </a:lnTo>
                <a:lnTo>
                  <a:pt x="2833408" y="1360930"/>
                </a:lnTo>
                <a:lnTo>
                  <a:pt x="3319757" y="1812312"/>
                </a:lnTo>
                <a:lnTo>
                  <a:pt x="3111799" y="2036381"/>
                </a:lnTo>
                <a:lnTo>
                  <a:pt x="3111799" y="3700012"/>
                </a:lnTo>
                <a:lnTo>
                  <a:pt x="2907082" y="3700012"/>
                </a:lnTo>
                <a:lnTo>
                  <a:pt x="2907082" y="3693319"/>
                </a:lnTo>
                <a:lnTo>
                  <a:pt x="1" y="3693319"/>
                </a:lnTo>
                <a:lnTo>
                  <a:pt x="1" y="3636001"/>
                </a:lnTo>
                <a:lnTo>
                  <a:pt x="0" y="3636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1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35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2.1</a:t>
            </a:r>
            <a:r>
              <a:rPr lang="zh-CN" altLang="en-US" dirty="0"/>
              <a:t>系统架构设计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948" y="2612084"/>
            <a:ext cx="3430135" cy="16338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479" y="2618655"/>
            <a:ext cx="3430135" cy="16338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4010" y="2618655"/>
            <a:ext cx="3430135" cy="1633831"/>
          </a:xfrm>
          <a:prstGeom prst="rect">
            <a:avLst/>
          </a:prstGeom>
        </p:spPr>
      </p:pic>
      <p:cxnSp>
        <p:nvCxnSpPr>
          <p:cNvPr id="12" name="直接连接符 11"/>
          <p:cNvCxnSpPr>
            <a:cxnSpLocks/>
          </p:cNvCxnSpPr>
          <p:nvPr/>
        </p:nvCxnSpPr>
        <p:spPr>
          <a:xfrm>
            <a:off x="8014010" y="4462027"/>
            <a:ext cx="343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014010" y="4656998"/>
            <a:ext cx="343013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Controller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</a:t>
            </a:r>
          </a:p>
        </p:txBody>
      </p:sp>
      <p:sp>
        <p:nvSpPr>
          <p:cNvPr id="22" name="矩形 21"/>
          <p:cNvSpPr/>
          <p:nvPr/>
        </p:nvSpPr>
        <p:spPr>
          <a:xfrm>
            <a:off x="8014010" y="5057108"/>
            <a:ext cx="3430135" cy="175432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本层负责绝大多数的业务逻辑。在接收到前端请求的时候，对请求进行处理。处理业务逻辑过程中，通过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层间接对数据库进行访问，并且通过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层将处理结果返回给前端，并在前端展示给用户。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4949" y="1177126"/>
            <a:ext cx="1154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2.1.2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架构说明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4949" y="1600706"/>
            <a:ext cx="1154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模式，本系统主要可分为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（模型），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View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（视图），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Controller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（控制器）三个层次。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4949" y="2218544"/>
            <a:ext cx="115421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2CC448-6558-487B-BDBE-894519FA5772}"/>
              </a:ext>
            </a:extLst>
          </p:cNvPr>
          <p:cNvCxnSpPr>
            <a:cxnSpLocks/>
          </p:cNvCxnSpPr>
          <p:nvPr/>
        </p:nvCxnSpPr>
        <p:spPr>
          <a:xfrm>
            <a:off x="4169479" y="4462027"/>
            <a:ext cx="343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268C246-D223-46CC-8ECE-DB9032C89310}"/>
              </a:ext>
            </a:extLst>
          </p:cNvPr>
          <p:cNvSpPr/>
          <p:nvPr/>
        </p:nvSpPr>
        <p:spPr>
          <a:xfrm>
            <a:off x="4169479" y="4656998"/>
            <a:ext cx="343013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   View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833DC7-D48D-41BA-9D7C-EC8D0ADD229C}"/>
              </a:ext>
            </a:extLst>
          </p:cNvPr>
          <p:cNvSpPr/>
          <p:nvPr/>
        </p:nvSpPr>
        <p:spPr>
          <a:xfrm>
            <a:off x="4169479" y="5057108"/>
            <a:ext cx="3430135" cy="120032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本层的分为前端与后端两个部分。前端负责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界面的显示与逻辑。后端负责接收前端请求并根据前端请求返回前端所需的数据。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9F5CE0A-B051-4E77-B8C2-6BC90E502F43}"/>
              </a:ext>
            </a:extLst>
          </p:cNvPr>
          <p:cNvCxnSpPr>
            <a:cxnSpLocks/>
          </p:cNvCxnSpPr>
          <p:nvPr/>
        </p:nvCxnSpPr>
        <p:spPr>
          <a:xfrm>
            <a:off x="324948" y="4492935"/>
            <a:ext cx="3430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FC01E0D-0265-4096-8F31-141035D4E042}"/>
              </a:ext>
            </a:extLst>
          </p:cNvPr>
          <p:cNvSpPr/>
          <p:nvPr/>
        </p:nvSpPr>
        <p:spPr>
          <a:xfrm>
            <a:off x="324948" y="4687906"/>
            <a:ext cx="343013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Model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A0908D-E8E2-4738-A689-A6DC04437F29}"/>
              </a:ext>
            </a:extLst>
          </p:cNvPr>
          <p:cNvSpPr/>
          <p:nvPr/>
        </p:nvSpPr>
        <p:spPr>
          <a:xfrm>
            <a:off x="324948" y="5088016"/>
            <a:ext cx="3430135" cy="120032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本层主要负责数据库的结构映射，数据库增删改查等直接对数据库进行操作的行为。向提供接口的方式允许其他层间接地访问数据库。</a:t>
            </a:r>
          </a:p>
        </p:txBody>
      </p:sp>
    </p:spTree>
    <p:extLst>
      <p:ext uri="{BB962C8B-B14F-4D97-AF65-F5344CB8AC3E}">
        <p14:creationId xmlns:p14="http://schemas.microsoft.com/office/powerpoint/2010/main" val="3749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1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1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1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1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1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81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9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45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45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5" grpId="0"/>
      <p:bldP spid="36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2.2</a:t>
            </a:r>
            <a:r>
              <a:rPr lang="zh-CN" altLang="en-US" dirty="0"/>
              <a:t>系统功能模块设计</a:t>
            </a:r>
          </a:p>
        </p:txBody>
      </p:sp>
      <p:sp>
        <p:nvSpPr>
          <p:cNvPr id="3" name="弧形 2"/>
          <p:cNvSpPr/>
          <p:nvPr/>
        </p:nvSpPr>
        <p:spPr>
          <a:xfrm>
            <a:off x="5199649" y="2764558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6200000">
            <a:off x="5242513" y="2764558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5242514" y="2707406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5400000">
            <a:off x="5199650" y="2707406"/>
            <a:ext cx="1752314" cy="1752314"/>
          </a:xfrm>
          <a:prstGeom prst="arc">
            <a:avLst>
              <a:gd name="adj1" fmla="val 5400910"/>
              <a:gd name="adj2" fmla="val 10920941"/>
            </a:avLst>
          </a:prstGeom>
          <a:ln w="228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73576" y="2198130"/>
            <a:ext cx="509276" cy="509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43343" y="2198130"/>
            <a:ext cx="509276" cy="509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073576" y="4459720"/>
            <a:ext cx="509276" cy="509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43343" y="4459720"/>
            <a:ext cx="509276" cy="5092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>
            <a:endCxn id="8" idx="5"/>
          </p:cNvCxnSpPr>
          <p:nvPr/>
        </p:nvCxnSpPr>
        <p:spPr>
          <a:xfrm flipH="1" flipV="1">
            <a:off x="5078037" y="2632824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839068" y="2609331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078037" y="4310895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39068" y="4287402"/>
            <a:ext cx="268653" cy="272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82852" y="1862955"/>
            <a:ext cx="4254586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教师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助教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助教模块由学生管理，班级管理，助教管理，作业管理，评分管理，成绩管理等组成。学生管理允许对学生进行导入，以及信息的修改。班级管理、助教管理负责对班级进行创建、增加助教等。作业管理、评分管理、成绩管理可以新建发布作业，对评审表进行评分，对个人成绩、团队成绩进行管理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582852" y="4123854"/>
            <a:ext cx="4254586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组长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zh-CN" sz="1400" dirty="0"/>
              <a:t>组长模块由团队管理，组员管理，绩效管理，评审表新建、评审表打分组成。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74302" y="1862955"/>
            <a:ext cx="4254586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超级管理员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超级管理员模块由登陆、教师管理、密码重置组成。超级管理员模块主要负责危险数据的访问，如增加教师与密码重置。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4302" y="4123854"/>
            <a:ext cx="4254586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普通组员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普通组员模块主要功能是查看成绩，如个人成绩，团队成绩。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54289" y="3234801"/>
            <a:ext cx="1528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功能模块设计</a:t>
            </a:r>
          </a:p>
        </p:txBody>
      </p:sp>
      <p:sp>
        <p:nvSpPr>
          <p:cNvPr id="20" name="椭圆 19"/>
          <p:cNvSpPr/>
          <p:nvPr/>
        </p:nvSpPr>
        <p:spPr>
          <a:xfrm>
            <a:off x="5710525" y="5446487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43508" y="5446487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176491" y="5446487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09475" y="5446487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761" y="208722"/>
            <a:ext cx="5364480" cy="52322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2.2</a:t>
            </a:r>
            <a:r>
              <a:rPr lang="zh-CN" altLang="en-US" dirty="0"/>
              <a:t>系统功能模块设计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E45F3B-F217-4A54-8B79-EA37D91C345B}"/>
              </a:ext>
            </a:extLst>
          </p:cNvPr>
          <p:cNvSpPr txBox="1"/>
          <p:nvPr/>
        </p:nvSpPr>
        <p:spPr>
          <a:xfrm>
            <a:off x="324948" y="839117"/>
            <a:ext cx="11542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2.2.2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功能模块层次图</a:t>
            </a:r>
          </a:p>
        </p:txBody>
      </p:sp>
      <p:pic>
        <p:nvPicPr>
          <p:cNvPr id="21" name="图片 20" descr="功能层次图">
            <a:extLst>
              <a:ext uri="{FF2B5EF4-FFF2-40B4-BE49-F238E27FC236}">
                <a16:creationId xmlns:a16="http://schemas.microsoft.com/office/drawing/2014/main" id="{2D8A52BC-60C2-4579-9050-247D1BF84D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5603" y="1385848"/>
            <a:ext cx="10320792" cy="5263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19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000">
        <p14:vortex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7FC6F3A-F19A-4C81-AF92-4568105280A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gQ4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oEONIeEoGHCgDAACGDAAAJwAAAHVuaXZlcnNhbC9mbGFzaF9wdWJsaXNoaW5nX3NldHRpbmdzLnhtbNVX3W7aMBS+5yksT70saTu6diihmgpoVVtAhW3tVWViQ6w6dhbbUHq1p9mD7Ul2HAMFtevSH6QNCRGfn+/8n5jw6DYVaMJyzZWM8G51ByMmY0W5HEf4y6C9fYiRNkRSIpRkEZYKo6NGJczsUHCd9JkxIKoRwEhdz0yEE2OyehBMp9Mq11nuuEpYA/i6Gqs0yHKmmTQsDzJBZvBjZhnTeI5QAgC+qZJztUalglDokc4VtYIhTsFzyV1QRLQF0QkOvNiQxDfjXFlJj5VQOcrHwwi/axefhYyHavKUSZcT3QCiI5s6oZQ7L4jo8zuGEsbHCbh7UMNoyqlJIrxXcyggHTxEKbB96MShHCvIgTRz+JQZQokh/ujtGXZr9ILgSXQmScrjAXCQiz/CzcH156te6+LspHN6Peh2zwYnPe9EoROs44TBuqEQHFI2j9nSTkiMIXECfoPOiAjNwmCVtBAbKbnmnDujoRKQ+0IL2igdMtohKVupRv+GyzZI7mI0gkDELMKfck4ERtwQweOlsrZDbbgpqt5elUSABe3J0Hkf35v32YkTkmu26taCo13O48Y3ZQVFM2WR4DcMGYUgfpvCU8LQanHQKFdpQYX2MUgLDhYnnE0ZPSpyOgf8k6ErMJFa0IRezQQz3sJ3y+/QkI1UDriMTKCzgc61x68+CzgjWt+DkoWPW/2zk2br+qTTbF1uuQAJnRAZPxMcCs7SzGwEn8yQVGahB+mIidWsKArltOCVia368jJonlrhy/zWxViB3mBJNmPlOYX5qwelzSZkUgyiG64CGkaQQ0k8JjBiWBdcWlYWMCYSKSlmiMSw1rQb6wlXVgPFD7CH1i/30OsjLovTGFYbWMwpy0tB7uzuva/tfzg4/FivBr9+/Nx+Umm+8HuCOHN+4x8/ufKXa//hNgwDt6UfX9omt//mzu5dtL6WyWundTkoVdJWvxRct4xU97SM1IV/yfRWXjClXIClNPZDBmtJ8JQbRt+yxV7QJq96t/se20ybbDDm14zGfxOyPy2viWv3wjB49OLqOCmXPIVEuJW4vO029ms7cNN8lFWpANr6f4dG5TdQSwMEFAACAAgA6BDjSCkiHkG1AgAAUwoAACEAAAB1bml2ZXJzYWwvZmxhc2hfc2tpbl9zZXR0aW5ncy54bWyVVm1v2yAQ/r5fEWXf6+41m0QjtWkmVerWaq36HdsXGwVDBOd0+fcDDDUkceIGVQrPPQ93HHeXEr1mYv5hMiGF5FI9ASITlbZIwCasvJrmLaIUF4UUCAIvhFQN5dP5x1/uQzLHPKeSW1BjNStaQO9m5j5jJN7Ht5ldQ4JCNhsqdveykhc5LdaVkq0oz4ZW7zagOBNrw7z8OVssBx1wpvEOoUliWv6wa5xko0BrsCF9X9p1VsVpDjx4unSfkZre1enb78m2TDN0sutPdg3JNrSC9yTZPIw5PRXM7DotQPiHhvrls12DVE53oNLDb7/aNaiQm3bzrvCVrGxCU83pR3zTcElL0342qku7zgrshayjs6/g0+PuehuR/Ne474ltVyX5o83r3kCwj55zmKNqgWRh19l0LV8fWjT9AfMV5doQYqgnPZqgH2mrwzEp1vP+wisTZUTyQM94kbxtYNHFGxFTvOcvFjduVMTxvWFRgAq2Howi7MGe+cek9YAZgT3zibMSHgTfHdD3LZ0mPPEN9Y95OvvGCoKabchX2AWr9XRvG1dHrj0QOI0sYa5tOM+sAftqJHNYF1J2EBMRdMsqikyK35aX79xlNMn2DL7SjtcVQYYcjpWbi9EM6fi93D6tRm9Ny7H7Uegv1+0naGb41ZQi0qJuzI+Snk68zjSJScw0O66wU9LQQd2JlYw0zveQqKFqDepZSj7WjZAIeuzxsmutITrJohyQ7HiWiT/kWPpF2+SglubVGOiQ5RTsiDWram7+8IXBK5R7igFrJ8XanCcoe6vLCPBFAFQVdajabtNZmpYj47CF0PsR4K48dDeiTZUOFdw13sMK45LzyKia9KOir5V0hET4Ef6LCSs5eM8youyR5trdLOn8MIT7WJKxHKaZLb54kLm9r6XkYGM/zKAB7T+T/wFQSwMEFAACAAgA6BDjSJNBNSb9AgAAlwsAACYAAAB1bml2ZXJzYWwvaHRtbF9wdWJsaXNoaW5nX3NldHRpbmdzLnhtbM2W3VIaMRSA73mKTDpeyqq11TK7OB3B0akVRmirV07YBDZjNtnmB8SrPk0frE/Skw0gjJaujnTKDAM5yfnOX3KS+OguF2jMtOFKJni3voMRk6miXI4S/KV/sn2IkbFEUiKUZAmWCqOjZi0u3EBwk/WYtbDUIMBI0yhsgjNri0YUTSaTOjeF9rNKOAt8U09VHhWaGSYt01EhyBR+7LRgBs8IFQDwzZWcqTVrNYTiQPqsqBMMcQqeS+6DIuLU5gJHYdWApLcjrZykx0oojfRokOA3J+VnviaQWjxn0qfENEHoxbZBKOXeCSJ6/J6hjPFRBt4e7GM04dRmCd7b9xRYHT2mlOwQOfGUYwUpkHaGz5kllFgShsGeZXfWzAVBRKeS5Dztwwzy4Se41b85ve62L8/PLj7d9Dud8/5ZNzhR6kSrnDhaNRSDQ8rplC3sxMRakmbgN+gMiTAsjpZF82VDJVec82M0UAJSX2phNARPxTTBHzUnAiNuieDpYtYSPWL2hAuIwevu1ofS4gdgiDfNiDZs2dB8xvgsps1vygmKpsohwW8ZsgpBRC6HfxlDy+lGQ63yUiqIscgIThkaczZh9KjM0gz4J0PXYCJ3oAmbrxDMBgvfHb9HAzZUGriMjGGrgpybwK8/C1wQYx6gZO7jVu/8rNW+Obtota+2fICEjolMnwmHErK8sBvhkymSys71IB0pcYaVRaGclnNVYqu/vAyG506EMr92MZbQGyzJZqw8pzB/9aCy2YyMy4PoD1eJhiPIoSSBCRMpHHcuHasKTIlESoopIik0KuOP9ZgrZ0ASDnBAm5d7GPQRl+VoBDcHWNSU6UrInd29t/vv3h8cfmjUo18/fm6vVZq18K4g3lzo4cdrm/iikT/uhnHke+fTbdhq96+6cPey/bVKpi7aV/1KRWr3KuE6VVZ1PlVZdRmuje7SlVHJBWgzo3BsoNEInnPL6GtumhcUfv39G7bFKxV+g1Gs3b7/bxBhtHhurbyv4ujJB2AN5KuP6WbtN1BLAwQUAAIACADoEONIKshEQpQBAAAdBgAAHwAAAHVuaXZlcnNhbC9odG1sX3NraW5fc2V0dGluZ3MuanONlMtuwjAQRfd8ReRuK0SfaburCpUqsahUdlUXThhChGNHtpOSIv69HgMldpyCZ4MvhzsP5NkMInNISqKnaGM/2/u7e7caoKZlBZeuznr0AnWiWD6HWV4AyzkQD6kPP/2Tt0ciZEy4NU2aD7RVLT8i8JsFZaqNlwELGdBUQKsD2ndAW4cS/zid7bvaddQac1JpLfgwFVwD10MuZEEtQy5e7Wk36MGiBnkCXdAUHNPYnj7y6HgXY7S5VBQl5c1UZGKY0HSVSVHxeV/+ZVOCNH/4ageMHuOXiWPHcqXfNBR+4skDRj9ZSlAK9nnvJxhBmNEEWMt3ZM8/qGPcbcij61zl+kA/X2G06ZJmcMaUzECNV4eLMbqchrXeETfXGA7BaAOyYzW+xXBAUVblOaVJkeFEOmh35n8oE3Se82yfeoQR5LBYtO2b3rFRW/6YOE9IeE9oGXp9Rd/m8MHQu9fBp6u8vNOQHQuJPJBDBLSybwdZQ6cY7e8RvH9GhGpN02Vh1oNZjWYMVK5AzoRgpvqvU3X6uQbbX1BLAwQUAAIACACTuC1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CTuC1JsO1dV24AAAB2AAAAHAAAAHVuaXZlcnNhbC9sb2NhbF9zZXR0aW5ncy54bWwNzD0OwjAMQOG9p7C8l5+NoWk3NhAS5QBWY1Akx0aJheD2eHvDpzct3yrw4daLacLj7oDAulku+kr4WM/jCaE7aSYx5YRqCMs8TGIbyZ3dA3Z4C/24rVwjnK9UQ94ad1YnjzOMcInns3DG/Tz8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TuC1JF6nhQW8BAAD7AgAAKQAAAHVuaXZlcnNhbC9za2luX2N1c3RvbWl6YXRpb25fc2V0dGluZ3MueG1sjVLbatwwEH3PV4j8wEoa3Qzugm4ufklCspBnd60W00QulkJL0cdXTrJsttnQap5mzpkzzOi06fsU7VPK8+P0e8jTHO9CzlP8lrYXCLX7+WFebpaQQk6bY+V+iuP8s49f57VWqykPcRyW0a5o2mLUPT+kpFZO1YwZRpFknnqFnOe2Yg24BmzFHCW23fwl8aK7hH2I+bxquzlB3zf0MYUl93EMv7Zwyn4LnW7weRnGqfLSVrA1ymFqcWwNxAiX3BeqAUAgyx1xuEjZSE2Qx4xjKEZRoIAI56QRhUjKoWZdI6oK841ATDJGXaGe1m6ktXHUFgkNIbpO86qxpeuMxBgRQoC5wgV0BqPKhqqhQa0HBAcGRNFGEwWos53pWPHOC8uRol5gXJgxgPHxuMft3p7rWP3vdQ7n/Ifg2S84i67e2pwxV7t/WpZK3oXHHw9DDujLkEI/frq8ufV3/mqnd/311eWrN599fGCuhq2bf+jvP1BLAwQUAAIACACUuC1JHJprY8cOAACQGwAAFwAAAHVuaXZlcnNhbC91bml2ZXJzYWwucG5n7Vl7WJJ337/VylZpNNsszx322LOcztQyTdRlmU9qK13OI5WZ4QHTRMQD2LYn3dLYVkF5wMrCM8xMUfDUKqlpUiqS0S0VIcmtqDFEQOC9se169+/773v5x31xfz/A9/f5nr/3df/4dWig2SqrVQAAmAUdCDgCACYIADD+YeUKGKHgX9rAH0ZnjwR+BdAHbCZgYVmif4g/ADSRVi8cXw7LH505EHkWAMzvGy4jTlrNSQCw/iwowD88O24K5F7YKrblzGrLFkzem779/K1D3IOyA3tqr/98LOBXm4Dl/us/VdwKePBqX8DTvR+HI9avCwjonDdZxi97VpP53lb+zq1FKNP92X+XPST/PNu1OfabWNAD5HHZrMS5waTSLtV4Ga+6ksBSz4tIpA7lWC4A9Cx3y7n+4rrVcSrBvIjrq++I3QgAbc/rPunNXI+IoMegLZcBwDbemkCjWRAnbFkNW9BfZ+vMk5SyrsH3zUmFB+3zZvy9LQDg2NGpM7VlRgDwdB3sEr9gP/h7VyNYfrAM1oGwWAKXwCVwCVwCl8AlcAlcApfAJfD/N+is1Qj1cfDd1v+jIu/DfnlaBb+eEpeDVjyPJzXqFiS+DFmXRgaFgnRWPtYbmstSmgAFlf0iNiYFGzc85eLSMfN7aHxPVOvIRgjHz4choWRDtqRg/s0Fl6PEBZG9wDq3s04QzWSzfQHAEnSszMsAqeuRJVYmI/mQTN5A3p0mEgRogy9puusrTN5cS6Si014p6BgcjhgKqSSVvoNPolnwY1OEPXFh9huKHkLpo3zU76oCqTnS2vrxZt9pmB9XoxNTUMidabr24Qx5R6S2vzcDRVCJm/Ci939KWDLXjE8Fz1tfonTvKSVK+d1xt+jE2c3YQdxG0LxAJN0KRdoU0iMOIVUnc7sTW4KZsk01lVORlQeEux0Gkit4UzIZFz3sN3neGuNpdRkrp2A6FSP1zvXzNX3Jv0URNAKhXX6sM4cw3MU4U5NP4NjiFmzWeRyw973wni3UYlIXeDmKlpFGcW9HTszw9Y7xkmkJ1huMf+vU2oRuZzGwWsW3dJU8JzFBOB0zgnU0DWSavGrzej3zdO/aFs6vewdBZSRzYFNt5WwkNebFbgeWNTYuUym5ldTzjUm7OsrkDuZapBmSfS+2Ip1qmoqNfaxIz2kRSu5lV+QzTtdMU76f/OmhOpKn/CRflLjT+KRTBKlw9mK42SMJbjVBXia8u25HQ25xeaY11r5XWUau1+yx42pWFaFEFX1vY/cbqOTw73iftymVdXFZWPMQbQNbQ/jY+M0PvYE+g0ZEMz+J/yuvsXPzimHuSVVz/bms/Njzsfm+Y7Y1/roNPXy/PKewXtGNFZI+nIVUWEZohey2OIL781GkodS+kp+vungna/YIkMM7Wancl+YFqOFEEVvE2SSV6RuiJU+Hod8jtcgfCjxvu16Fxp9I10znrWgL+34knVymhQhZWxzI30+oCbtXusSrjsckMhdajdQsziM08xdn5tRcxX5l3stCjKAZU5H/rtUHGhmFBeA2ciDjUbfyt+Gp7w1urSPtwCqJEcZvLvceo5ftijZ/dcrjdIPqzWs+TztJT/DL5KOWBdAFcw3RifYwRRZ2JIQIR/yF2AJsNfpjk37wTLXAFD5h7zfEulaBKRuBqHZfcRbsuIEkw4H5qVA9iVeO4ubqkefdAwUL3gisav7qkWtE0xNH+0gk4Mqs5iPsaBv9+NC0X0pOcXmW9UQG38uBSlBP8HKnO5lwopNC95yW/c0ePgjjFbLnMmwHo1uXk9vveRIkXMVCNneYQgIbXFub/Cmi798VOCtQu7txq8Pn5iNafL/V5YuoOFuyifdc1dxZs1scLo3w6ZaPkwrifCmrOtbht2yTQhtOc6FhRb+J3OouF3IynW1OJf1yKaXKjsJ+SU7+BLHWd2FG2sxFavTN2uqJKxFxaApIW/RJGZZ5myZ7P5iaO9LYXB7KWnsKbD13IVVIXC7L4U1dMHi4ntOD1kVVwjG0Ki45N+oF271GVHXwoIBOag7TsJCbw/d/WYz3OG0vlzbo2/J0n0nXWca3qxJ3rdBg8fmguyejMheH3z2xU+oVeHkrMyHsQflRZZ4TFmBniP/QV07UV02zcQ5xebMPq/BYFc2ya9FN2CRvbHSSdJzB7sgUULGQU3Val2p8G52VEGZgOOVOvNMSmuLEY3PiCZ0X++XS59p5EQmFdSqjXOO5EmICleYpsRFP6hl9eEGm5gRsXQhIZpHkCaKdI9oaIh++cEmEqW41YYx0m850ZvBv4ituX5q88Nq9e+0mh4JOiEpKWPM0uc7kODO4lrTzyVB0WifPnM5O5ZL7GGGmb616SGjqLp1PV9ZiWvWGK1ODsdY7lw/tNPCrR2rGbLcfgWiuRfR4Cav2okhAr46zSNJ56pxJRBEodfUU7mP6ngK9BMVouwf85NG80QUvZnkSoZPMc7ef3v6vJCtN/NDdiRa39EFhIQLRM4blcry2u9Gs3HF9ayCa+FyzYC4lLgs9dDcGo3sxYciwWnR5epkypPMY1X0zK9XEckgz3S20c8w6PLRhmLyqUHVnHULe1L5CI6oYd51hoLuot9M3JyDZKGgknPMAPxrOPLTIp1YmbEuJ9StWVTSFgtNeY6SCqPODz7vL5sCg4fgqgWPZypXHplkSUXbEDfOOshWPRMH9V6U9UaYC2Zpw5tRohmqUhu6f/ssv5DQ+P7KWxRDfsk+QtprFBCfORlCSoszjOGxjRb4lQmyvn+c8E8d/HTtE85/x3O7L+b3oirhpB2/qEpx8O+XuMnmQ8c1irScZJbt/h1FQw9nPPLRz3Qd/uPJWH9xFvOo7GDZEaz4EtiaCXvf/cbaXYnPOYPY2QzxqvfdP1tG8VvD9Wou/rLGw9SDavRoB2pwoG/lDIfLr+I5k14vn4gs6GbiTbGxrba0sGWxlEbEnkmP9nKoTlhWfrkMTAuNbGQXbQORogF/KzOtCezo1+82PVaYPGpzr8aBXDw92yVVWs1NzqS/hcUowmHF7scKeu5eoQH4ocyqSGVp30R8UV2AEPQ+HbbdktWCsuoE9K9riZ1BhZg2QrUT13MOZcW4mhYA7/kNgfiM2+cVcOj+Elb8Dbh40GgsUEfjaGEuEXOvUdylRHkhJ0u1JQyD0zeWD+OpnYGXoQ3+fb4l6jZChU/O76Xb4t7/E22W/OsdLZYJZd4t/LpgyMCSbPsP2XggKARcWi94tpbR3QZZcbeDqeNiFqjBuzos4AbLXG7w24aTjT5SO4xx6HfAbTF6mnzi9hkbhqEpbzb7jbFR5jZeQXL7QH3nm/DfFdN9etlgxXdrbtVFP5UP99lAjWqclHZ8UNpsX5aRkak5aGDXN8CJQjbIO+UDVgRpTqRfFBYWMopEbsSzImDDoY8/xx4LRLQdFU5D6xROXv2Pa/nKhZWixST3Jfl2DvlikjtLHOaMWszyZ0TmymOW0e9AOhz88s1z0q8J2rKQKHx9AbR+ZmHts6HOlvdqrQv8aNKVgA9GzilxxH43POI0yOkwqwVSmbHb4VGp7PlfWXl1yPvSLaCiTv3zhVi5ygIg+TWiaGD6bGgxGXrthcFG120BpyT/r/mM5st6SolZm35OSp+H8jiH5zH2b23CAdxc982L5g/n5wyFwbofZsqUscm9OQof86zA1RuEF6uCunxI2lFcm4dcl+PUr02v8arRhmpvDypaBNmGfxSnNyqKc4ExNvLWRa60+oB5Z6m761ZvxsrQ4rXaaiOqUD3iXu3F9lC+fBfK+ZZifAeUJlqC8qT+RMrIvwIfT69DehVEvZ33opVI/n1bBExQOv9gmgp6scz0E3jEEGIIY3chZl00UqzaM1SM+tO+LME6t6r0Vgi8WeaKEDDdGhIk0XbUhpjL8Q7ManoqSkdTbwmKRYz41KhHSibej5ZBUI37clO6jsPJ0ttYo77p6DMffsLMAdc/3+wVLKVUQzm7cc5vivlbiq8ff6kINdOt1mggliEN5+4nVfLPS3fTcrsmbuUiy14aL/jkh2Nbb1Pj788HvrkpVI7Hcp4thD7KNgY6BT+pr/5oHkzfnnmRIyRDs8pTEWb1/eSDYZRikrMVBavkjPEj5X+GIp2BR8yySs9u8biXFZICVEkcb07VP0MroURflN6y/PBujzBvdp8yzkTYMzhdPsmo3x3fYdgQZqnUAuXjQLfIzDxpmFJ7YLp1/HvnHxE6k4mng2n8bubYrRqJJ//WfWFGe0P6yZNfYc2eOgvG/qst513Sr5KotIR68bqjxxZ+N0D9WmqCGC4WlLDE71eRyoV1OjQ/Gpg5j3w/vad9oebcvETLRCISFUbor1uTURYjqwn5HJWk++GPtYmXAgvV1eHJaVqvzi+S0D5uM4rFj5V3NMUvjE4P5P9QikztszowkyHcgf8/s+lvPvEfcrSRrWAXGtMdF6jYDzooQ8Bo10ni2KI6oVczppv8Dh47blNUdoJXWM3R7njdMU+QQpQbitg98f2SAhOnpTzeknCKyT7YbT/6Ve5ZlC3C0VpwqyB8nhJkVjjuhLLPM4T20fxS5NVE0li0qqbo3uAPR2i4mRx+Fd5EUb0+xes6Q0R7fjrexZaz6/K7JE8K0K3ws/69tsr5iTl/YNvaZfuh95MIhkN98SUdcC03aICQt4UNS9X173W8K4g0qD14FcLEGQyia7F/qoJdieTlsWLoGWZve+Fl8z16C4yl7xyswG/m8gyCBk6+eqA7sXj1b7autNTv/+r24L7BveFEHAEj8K7I9HxQd4BQUWh3GVs6lH0FLCrZpvM62rnXcbR3h/3X32sP2YA2jLzt75p4pCfnisPyBCXBm5cDQvHMTtGHmplAfW77Nwfknflzu1LtpLr8SV8FL8GBEmwKA+bUC+InthLExABR9tBIAHLImBGndqYl/vSAy1Ac60fgvAd5mpoIBoCCy5f5tnv5f01/BvyoLdxvOXI/wyNdrlVPfAUDPw6ONX9IqTW7S7AnzxxWGt03b4cdBy4Mt/h6/uwwlKVDvc3a85TifcIT/DATtCw2gf3Xsu/8BUEsDBBQAAgAIAJS4LUm86NwPSQAAAGoAAAAbAAAAdW5pdmVyc2FsL3VuaXZlcnNhbC5wbmcueG1ss7GvyM1RKEstKs7Mz7NVMtQzULK34+WyKShKLctMLVeoAIoZ6RlAgJJCJSq3PDOlJMNWydzMACGWkZqZnlFiq2RqjhDUBxoJ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CTuC1JPTwv0cEAAADlAQAAGgAAAAAAAAABAAAAAAASEAAAdW5pdmVyc2FsL2kxOG5fcHJlc2V0cy54bWxQSwECAAAUAAIACACTuC1JsO1dV24AAAB2AAAAHAAAAAAAAAABAAAAAAALEQAAdW5pdmVyc2FsL2xvY2FsX3NldHRpbmdzLnhtbFBLAQIAABQAAgAIAESUV0cjtE77+wIAALAIAAAUAAAAAAAAAAEAAAAAALMRAAB1bml2ZXJzYWwvcGxheWVyLnhtbFBLAQIAABQAAgAIAJO4LUkXqeFBbwEAAPsCAAApAAAAAAAAAAEAAAAAAOAUAAB1bml2ZXJzYWwvc2tpbl9jdXN0b21pemF0aW9uX3NldHRpbmdzLnhtbFBLAQIAABQAAgAIAJS4LUkcmmtjxw4AAJAbAAAXAAAAAAAAAAAAAAAAAJYWAAB1bml2ZXJzYWwvdW5pdmVyc2FsLnBuZ1BLAQIAABQAAgAIAJS4LUm86NwPSQAAAGoAAAAbAAAAAAAAAAEAAAAAAJIlAAB1bml2ZXJzYWwvdW5pdmVyc2FsLnBuZy54bWxQSwUGAAAAAAsACwBJAwAAFCYAAAAA"/>
  <p:tag name="ISPRING_PRESENTATION_TITLE" val="深色大气公司简洁PPT模板"/>
</p:tagLst>
</file>

<file path=ppt/theme/theme1.xml><?xml version="1.0" encoding="utf-8"?>
<a:theme xmlns:a="http://schemas.openxmlformats.org/drawingml/2006/main" name="第一PPT，www.1ppt.com">
  <a:themeElements>
    <a:clrScheme name="PPT 黑白颠倒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1BC79E"/>
      </a:accent1>
      <a:accent2>
        <a:srgbClr val="D8D8D8"/>
      </a:accent2>
      <a:accent3>
        <a:srgbClr val="B5B5B5"/>
      </a:accent3>
      <a:accent4>
        <a:srgbClr val="797979"/>
      </a:accent4>
      <a:accent5>
        <a:srgbClr val="3C3C3C"/>
      </a:accent5>
      <a:accent6>
        <a:srgbClr val="181818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737</Words>
  <Application>Microsoft Office PowerPoint</Application>
  <PresentationFormat>宽屏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引言</vt:lpstr>
      <vt:lpstr>PowerPoint 演示文稿</vt:lpstr>
      <vt:lpstr> 2.1系统架构设计</vt:lpstr>
      <vt:lpstr> 2.1系统架构设计</vt:lpstr>
      <vt:lpstr> 2.2系统功能模块设计</vt:lpstr>
      <vt:lpstr> 2.2系统功能模块设计</vt:lpstr>
      <vt:lpstr>PowerPoint 演示文稿</vt:lpstr>
      <vt:lpstr>03接口设计</vt:lpstr>
      <vt:lpstr>03接口设计</vt:lpstr>
      <vt:lpstr>03接口设计</vt:lpstr>
      <vt:lpstr>03接口设计</vt:lpstr>
      <vt:lpstr>PowerPoint 演示文稿</vt:lpstr>
      <vt:lpstr>04系统安全性与权限设计</vt:lpstr>
      <vt:lpstr>03接口设计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洪 世灿</cp:lastModifiedBy>
  <cp:revision>198</cp:revision>
  <dcterms:created xsi:type="dcterms:W3CDTF">2016-03-23T02:00:53Z</dcterms:created>
  <dcterms:modified xsi:type="dcterms:W3CDTF">2021-04-23T06:42:48Z</dcterms:modified>
</cp:coreProperties>
</file>