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4"/>
  </p:handoutMasterIdLst>
  <p:sldIdLst>
    <p:sldId id="4753" r:id="rId3"/>
    <p:sldId id="4754" r:id="rId5"/>
    <p:sldId id="4755" r:id="rId6"/>
    <p:sldId id="4749" r:id="rId7"/>
    <p:sldId id="4665" r:id="rId8"/>
    <p:sldId id="4793" r:id="rId9"/>
    <p:sldId id="4756" r:id="rId10"/>
    <p:sldId id="4780" r:id="rId11"/>
    <p:sldId id="4760" r:id="rId12"/>
    <p:sldId id="4656" r:id="rId13"/>
    <p:sldId id="4685" r:id="rId14"/>
    <p:sldId id="4792" r:id="rId15"/>
    <p:sldId id="4761" r:id="rId16"/>
    <p:sldId id="4662" r:id="rId17"/>
    <p:sldId id="4776" r:id="rId18"/>
    <p:sldId id="4651" r:id="rId19"/>
    <p:sldId id="4777" r:id="rId20"/>
    <p:sldId id="4658" r:id="rId21"/>
    <p:sldId id="4779" r:id="rId22"/>
    <p:sldId id="4762" r:id="rId23"/>
  </p:sldIdLst>
  <p:sldSz cx="12858750" cy="7232650"/>
  <p:notesSz cx="6858000" cy="9144000"/>
  <p:custDataLst>
    <p:tags r:id="rId2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AAE"/>
    <a:srgbClr val="FBDBC6"/>
    <a:srgbClr val="FFFFFF"/>
    <a:srgbClr val="ECEAED"/>
    <a:srgbClr val="A79FAA"/>
    <a:srgbClr val="CECED0"/>
    <a:srgbClr val="ABCAC5"/>
    <a:srgbClr val="FAECDF"/>
    <a:srgbClr val="F9EDDF"/>
    <a:srgbClr val="677C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2" autoAdjust="0"/>
    <p:restoredTop sz="96314" autoAdjust="0"/>
  </p:normalViewPr>
  <p:slideViewPr>
    <p:cSldViewPr>
      <p:cViewPr varScale="1">
        <p:scale>
          <a:sx n="103" d="100"/>
          <a:sy n="103" d="100"/>
        </p:scale>
        <p:origin x="636" y="108"/>
      </p:cViewPr>
      <p:guideLst>
        <p:guide orient="horz" pos="315"/>
        <p:guide pos="4050"/>
        <p:guide pos="581"/>
        <p:guide orient="horz" pos="4303"/>
        <p:guide pos="7536"/>
        <p:guide pos="693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3.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a:t>Click To Edit Master Title Style</a:t>
            </a:r>
            <a:endParaRPr lang="en-US" dirty="0"/>
          </a:p>
        </p:txBody>
      </p:sp>
      <p:sp>
        <p:nvSpPr>
          <p:cNvPr id="10"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5" b="1" baseline="0">
                <a:solidFill>
                  <a:schemeClr val="bg1">
                    <a:lumMod val="75000"/>
                  </a:schemeClr>
                </a:solidFill>
              </a:defRPr>
            </a:lvl1pPr>
            <a:lvl2pPr marL="642620" indent="0">
              <a:buNone/>
              <a:defRPr sz="1685"/>
            </a:lvl2pPr>
            <a:lvl3pPr marL="1285875" indent="0">
              <a:buNone/>
              <a:defRPr sz="1405"/>
            </a:lvl3pPr>
            <a:lvl4pPr marL="1928495" indent="0">
              <a:buNone/>
              <a:defRPr sz="1265"/>
            </a:lvl4pPr>
            <a:lvl5pPr marL="2571750" indent="0">
              <a:buNone/>
              <a:defRPr sz="1265"/>
            </a:lvl5pPr>
            <a:lvl6pPr marL="3214370" indent="0">
              <a:buNone/>
              <a:defRPr sz="1265"/>
            </a:lvl6pPr>
            <a:lvl7pPr marL="3857625" indent="0">
              <a:buNone/>
              <a:defRPr sz="1265"/>
            </a:lvl7pPr>
            <a:lvl8pPr marL="4500245" indent="0">
              <a:buNone/>
              <a:defRPr sz="1265"/>
            </a:lvl8pPr>
            <a:lvl9pPr marL="5143500" indent="0">
              <a:buNone/>
              <a:defRPr sz="1265"/>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Desktop\&#36719;&#20214;&#24037;&#31243;\&#31867;&#22270;.png"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形状 51"/>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形状 53"/>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3045460" y="2896235"/>
            <a:ext cx="6927850" cy="2437130"/>
            <a:chOff x="4796" y="4561"/>
            <a:chExt cx="10910" cy="3838"/>
          </a:xfrm>
        </p:grpSpPr>
        <p:sp>
          <p:nvSpPr>
            <p:cNvPr id="3" name="矩形 259"/>
            <p:cNvSpPr>
              <a:spLocks noChangeArrowheads="1"/>
            </p:cNvSpPr>
            <p:nvPr/>
          </p:nvSpPr>
          <p:spPr bwMode="auto">
            <a:xfrm>
              <a:off x="4796" y="4561"/>
              <a:ext cx="10910" cy="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zh-CN" sz="7200">
                  <a:solidFill>
                    <a:srgbClr val="FABAAE"/>
                  </a:solidFill>
                  <a:sym typeface="+mn-ea"/>
                </a:rPr>
                <a:t>你说的都队</a:t>
              </a:r>
              <a:endParaRPr lang="zh-CN" altLang="zh-CN" sz="7200">
                <a:solidFill>
                  <a:srgbClr val="FABAAE"/>
                </a:solidFill>
              </a:endParaRPr>
            </a:p>
            <a:p>
              <a:pPr algn="ctr">
                <a:buNone/>
              </a:pPr>
              <a:endParaRPr lang="zh-CN" altLang="zh-CN" sz="7200" dirty="0">
                <a:solidFill>
                  <a:srgbClr val="FABAAE"/>
                </a:solidFill>
                <a:latin typeface="+mn-lt"/>
                <a:ea typeface="+mn-ea"/>
                <a:cs typeface="+mn-ea"/>
                <a:sym typeface="+mn-lt"/>
              </a:endParaRPr>
            </a:p>
          </p:txBody>
        </p:sp>
        <p:sp>
          <p:nvSpPr>
            <p:cNvPr id="4" name="矩形 259"/>
            <p:cNvSpPr>
              <a:spLocks noChangeArrowheads="1"/>
            </p:cNvSpPr>
            <p:nvPr/>
          </p:nvSpPr>
          <p:spPr bwMode="auto">
            <a:xfrm>
              <a:off x="6836" y="6489"/>
              <a:ext cx="6577" cy="739"/>
            </a:xfrm>
            <a:prstGeom prst="rect">
              <a:avLst/>
            </a:prstGeom>
            <a:noFill/>
            <a:ln>
              <a:noFill/>
            </a:ln>
            <a:effectLst/>
          </p:spPr>
          <p:txBody>
            <a:bodyPr wrap="square" lIns="0" tIns="50622" rIns="0" bIns="50622"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a:sym typeface="+mn-ea"/>
                </a:rPr>
                <a:t>小猪插件答辩</a:t>
              </a:r>
              <a:r>
                <a:rPr lang="en-US" altLang="zh-CN" sz="2400">
                  <a:sym typeface="+mn-ea"/>
                </a:rPr>
                <a:t>PPT</a:t>
              </a:r>
              <a:endParaRPr lang="en-US" altLang="zh-CN" sz="2400" dirty="0">
                <a:solidFill>
                  <a:srgbClr val="ABCAC5"/>
                </a:solidFill>
                <a:latin typeface="+mn-lt"/>
                <a:ea typeface="+mn-ea"/>
                <a:cs typeface="+mn-ea"/>
                <a:sym typeface="+mn-ea"/>
              </a:endParaRPr>
            </a:p>
          </p:txBody>
        </p:sp>
        <p:sp>
          <p:nvSpPr>
            <p:cNvPr id="5" name="文本框 4"/>
            <p:cNvSpPr txBox="1"/>
            <p:nvPr/>
          </p:nvSpPr>
          <p:spPr>
            <a:xfrm>
              <a:off x="9104" y="7169"/>
              <a:ext cx="1813" cy="580"/>
            </a:xfrm>
            <a:prstGeom prst="rect">
              <a:avLst/>
            </a:prstGeom>
            <a:noFill/>
          </p:spPr>
          <p:txBody>
            <a:bodyPr wrap="square" rtlCol="0">
              <a:spAutoFit/>
            </a:bodyPr>
            <a:p>
              <a:r>
                <a:rPr lang="en-US" altLang="zh-CN"/>
                <a:t>11</a:t>
              </a:r>
              <a:r>
                <a:rPr lang="zh-CN" altLang="en-US"/>
                <a:t>月</a:t>
              </a:r>
              <a:r>
                <a:rPr lang="en-US" altLang="zh-CN"/>
                <a:t>27</a:t>
              </a:r>
              <a:r>
                <a:rPr lang="zh-CN" altLang="en-US"/>
                <a:t>日</a:t>
              </a: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30103" y="2104157"/>
            <a:ext cx="3998543" cy="3850364"/>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6" name="Rounded Rectangle 5"/>
            <p:cNvSpPr/>
            <p:nvPr/>
          </p:nvSpPr>
          <p:spPr>
            <a:xfrm rot="3492391" flipH="1">
              <a:off x="4991307" y="3689252"/>
              <a:ext cx="3651116" cy="914400"/>
            </a:xfrm>
            <a:prstGeom prst="roundRect">
              <a:avLst>
                <a:gd name="adj" fmla="val 50000"/>
              </a:avLst>
            </a:prstGeom>
            <a:solidFill>
              <a:srgbClr val="FA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dirty="0">
                <a:cs typeface="+mn-ea"/>
                <a:sym typeface="+mn-lt"/>
              </a:endParaRPr>
            </a:p>
          </p:txBody>
        </p:sp>
        <p:sp>
          <p:nvSpPr>
            <p:cNvPr id="4" name="Rounded Rectangle 3"/>
            <p:cNvSpPr/>
            <p:nvPr/>
          </p:nvSpPr>
          <p:spPr>
            <a:xfrm rot="18107609">
              <a:off x="3556490" y="3689252"/>
              <a:ext cx="3651116" cy="914400"/>
            </a:xfrm>
            <a:prstGeom prst="roundRect">
              <a:avLst>
                <a:gd name="adj" fmla="val 50000"/>
              </a:avLst>
            </a:prstGeom>
            <a:solidFill>
              <a:srgbClr val="ABC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0" name="Rounded Rectangle 9"/>
            <p:cNvSpPr/>
            <p:nvPr/>
          </p:nvSpPr>
          <p:spPr>
            <a:xfrm flipH="1">
              <a:off x="4200186" y="4850056"/>
              <a:ext cx="1948760" cy="914400"/>
            </a:xfrm>
            <a:prstGeom prst="roundRect">
              <a:avLst>
                <a:gd name="adj" fmla="val 50000"/>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dirty="0">
                <a:cs typeface="+mn-ea"/>
                <a:sym typeface="+mn-lt"/>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CECED0"/>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dirty="0">
                <a:solidFill>
                  <a:prstClr val="black"/>
                </a:solidFill>
                <a:cs typeface="+mn-ea"/>
                <a:sym typeface="+mn-lt"/>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CECED0"/>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FABAAE"/>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grpSp>
      <p:sp>
        <p:nvSpPr>
          <p:cNvPr id="30" name="TextBox 8"/>
          <p:cNvSpPr txBox="1"/>
          <p:nvPr/>
        </p:nvSpPr>
        <p:spPr>
          <a:xfrm>
            <a:off x="662183" y="220765"/>
            <a:ext cx="3949155" cy="492125"/>
          </a:xfrm>
          <a:prstGeom prst="rect">
            <a:avLst/>
          </a:prstGeom>
          <a:noFill/>
        </p:spPr>
        <p:txBody>
          <a:bodyPr wrap="square" lIns="0" tIns="0" rIns="0" bIns="0" rtlCol="0" anchor="ctr">
            <a:spAutoFit/>
          </a:bodyPr>
          <a:lstStyle/>
          <a:p>
            <a:r>
              <a:rPr lang="zh-CN" altLang="en-US" sz="3200">
                <a:sym typeface="+mn-ea"/>
              </a:rPr>
              <a:t>问题及解决</a:t>
            </a:r>
            <a:endParaRPr lang="zh-CN" altLang="en-US" sz="4000" dirty="0">
              <a:solidFill>
                <a:schemeClr val="bg1">
                  <a:lumMod val="65000"/>
                </a:schemeClr>
              </a:solidFill>
              <a:latin typeface="+mn-lt"/>
              <a:ea typeface="+mn-ea"/>
              <a:cs typeface="+mn-ea"/>
              <a:sym typeface="+mn-lt"/>
            </a:endParaRPr>
          </a:p>
        </p:txBody>
      </p:sp>
      <p:sp>
        <p:nvSpPr>
          <p:cNvPr id="34"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35" name="任意多边形: 形状 3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388745" y="1456055"/>
            <a:ext cx="4761230" cy="1753235"/>
          </a:xfrm>
          <a:prstGeom prst="rect">
            <a:avLst/>
          </a:prstGeom>
          <a:noFill/>
        </p:spPr>
        <p:txBody>
          <a:bodyPr wrap="square" rtlCol="0">
            <a:spAutoFit/>
          </a:bodyPr>
          <a:p>
            <a:r>
              <a:rPr lang="en-US" altLang="zh-CN" b="1">
                <a:solidFill>
                  <a:srgbClr val="FF0000"/>
                </a:solidFill>
                <a:sym typeface="+mn-ea"/>
              </a:rPr>
              <a:t>1</a:t>
            </a:r>
            <a:r>
              <a:rPr lang="zh-CN" altLang="en-US" b="1">
                <a:solidFill>
                  <a:srgbClr val="FF0000"/>
                </a:solidFill>
                <a:sym typeface="+mn-ea"/>
              </a:rPr>
              <a:t>、首先遇到的问题是服务器搭建问题，云端服务器没有可视化界面，自己的电脑不知道如何成为服务器。</a:t>
            </a:r>
            <a:endParaRPr lang="zh-CN" altLang="en-US" b="1">
              <a:solidFill>
                <a:srgbClr val="FF0000"/>
              </a:solidFill>
              <a:sym typeface="+mn-ea"/>
            </a:endParaRPr>
          </a:p>
          <a:p>
            <a:endParaRPr lang="zh-CN" altLang="en-US">
              <a:sym typeface="+mn-ea"/>
            </a:endParaRPr>
          </a:p>
          <a:p>
            <a:pPr marL="0" indent="0">
              <a:buNone/>
            </a:pPr>
            <a:r>
              <a:rPr lang="zh-CN" altLang="en-US">
                <a:sym typeface="+mn-ea"/>
              </a:rPr>
              <a:t>解决方法：</a:t>
            </a:r>
            <a:r>
              <a:rPr lang="en-US" altLang="zh-CN">
                <a:sym typeface="+mn-ea"/>
              </a:rPr>
              <a:t>Tomcat JAVA</a:t>
            </a:r>
            <a:r>
              <a:rPr lang="zh-CN" altLang="en-US">
                <a:sym typeface="+mn-ea"/>
              </a:rPr>
              <a:t>，内网穿刺</a:t>
            </a:r>
            <a:endParaRPr lang="zh-CN" altLang="en-US">
              <a:sym typeface="+mn-ea"/>
            </a:endParaRPr>
          </a:p>
          <a:p>
            <a:endParaRPr lang="zh-CN" altLang="en-US"/>
          </a:p>
        </p:txBody>
      </p:sp>
      <p:sp>
        <p:nvSpPr>
          <p:cNvPr id="3" name="文本框 2"/>
          <p:cNvSpPr txBox="1"/>
          <p:nvPr/>
        </p:nvSpPr>
        <p:spPr>
          <a:xfrm>
            <a:off x="414655" y="4470400"/>
            <a:ext cx="3926205" cy="2030095"/>
          </a:xfrm>
          <a:prstGeom prst="rect">
            <a:avLst/>
          </a:prstGeom>
          <a:noFill/>
        </p:spPr>
        <p:txBody>
          <a:bodyPr wrap="square" rtlCol="0">
            <a:spAutoFit/>
          </a:bodyPr>
          <a:p>
            <a:r>
              <a:rPr lang="en-US" altLang="zh-CN" b="1">
                <a:solidFill>
                  <a:srgbClr val="FF0000"/>
                </a:solidFill>
                <a:sym typeface="+mn-ea"/>
              </a:rPr>
              <a:t>2</a:t>
            </a:r>
            <a:r>
              <a:rPr lang="zh-CN" altLang="en-US" b="1">
                <a:solidFill>
                  <a:srgbClr val="FF0000"/>
                </a:solidFill>
                <a:sym typeface="+mn-ea"/>
              </a:rPr>
              <a:t>、数据传输问题，没有合适的方法传值，搜索，收藏和历史记录都要传值。</a:t>
            </a:r>
            <a:endParaRPr lang="zh-CN" altLang="en-US" b="1">
              <a:sym typeface="+mn-ea"/>
            </a:endParaRPr>
          </a:p>
          <a:p>
            <a:endParaRPr lang="zh-CN" altLang="en-US"/>
          </a:p>
          <a:p>
            <a:pPr marL="0" indent="0">
              <a:buNone/>
            </a:pPr>
            <a:r>
              <a:rPr lang="zh-CN" altLang="en-US">
                <a:sym typeface="+mn-ea"/>
              </a:rPr>
              <a:t>解决方法：</a:t>
            </a:r>
            <a:r>
              <a:rPr lang="en-US" altLang="zh-CN">
                <a:sym typeface="+mn-ea"/>
              </a:rPr>
              <a:t>servlet</a:t>
            </a:r>
            <a:r>
              <a:rPr lang="zh-CN" altLang="en-US">
                <a:sym typeface="+mn-ea"/>
              </a:rPr>
              <a:t>，</a:t>
            </a:r>
            <a:r>
              <a:rPr lang="en-US" altLang="zh-CN">
                <a:sym typeface="+mn-ea"/>
              </a:rPr>
              <a:t>json </a:t>
            </a:r>
            <a:r>
              <a:rPr lang="zh-CN" altLang="en-US">
                <a:sym typeface="+mn-ea"/>
              </a:rPr>
              <a:t>，</a:t>
            </a:r>
            <a:r>
              <a:rPr lang="en-US" altLang="zh-CN">
                <a:sym typeface="+mn-ea"/>
              </a:rPr>
              <a:t>string</a:t>
            </a:r>
            <a:r>
              <a:rPr lang="zh-CN" altLang="en-US">
                <a:sym typeface="+mn-ea"/>
              </a:rPr>
              <a:t>，自定义报文。</a:t>
            </a:r>
            <a:endParaRPr lang="zh-CN" altLang="en-US"/>
          </a:p>
          <a:p>
            <a:endParaRPr lang="zh-CN" altLang="en-US"/>
          </a:p>
        </p:txBody>
      </p:sp>
      <p:sp>
        <p:nvSpPr>
          <p:cNvPr id="8" name="文本框 7"/>
          <p:cNvSpPr txBox="1"/>
          <p:nvPr/>
        </p:nvSpPr>
        <p:spPr>
          <a:xfrm>
            <a:off x="8517255" y="4408170"/>
            <a:ext cx="3732530" cy="2306955"/>
          </a:xfrm>
          <a:prstGeom prst="rect">
            <a:avLst/>
          </a:prstGeom>
          <a:noFill/>
        </p:spPr>
        <p:txBody>
          <a:bodyPr wrap="square" rtlCol="0">
            <a:spAutoFit/>
          </a:bodyPr>
          <a:p>
            <a:r>
              <a:rPr lang="en-US" altLang="zh-CN" b="1">
                <a:solidFill>
                  <a:srgbClr val="FF0000"/>
                </a:solidFill>
                <a:sym typeface="+mn-ea"/>
              </a:rPr>
              <a:t>3</a:t>
            </a:r>
            <a:r>
              <a:rPr lang="zh-CN" altLang="en-US" b="1">
                <a:solidFill>
                  <a:srgbClr val="FF0000"/>
                </a:solidFill>
                <a:sym typeface="+mn-ea"/>
              </a:rPr>
              <a:t>、网站对数据有加密，且格式不统一</a:t>
            </a:r>
            <a:endParaRPr lang="zh-CN" altLang="en-US">
              <a:solidFill>
                <a:srgbClr val="FF0000"/>
              </a:solidFill>
            </a:endParaRPr>
          </a:p>
          <a:p>
            <a:pPr marL="0" indent="0">
              <a:buNone/>
            </a:pPr>
            <a:endParaRPr lang="zh-CN" altLang="en-US">
              <a:sym typeface="+mn-ea"/>
            </a:endParaRPr>
          </a:p>
          <a:p>
            <a:pPr marL="0" indent="0">
              <a:buNone/>
            </a:pPr>
            <a:r>
              <a:rPr lang="zh-CN" altLang="en-US">
                <a:sym typeface="+mn-ea"/>
              </a:rPr>
              <a:t>解决方法：</a:t>
            </a:r>
            <a:r>
              <a:rPr lang="en-US" altLang="zh-CN">
                <a:sym typeface="+mn-ea"/>
              </a:rPr>
              <a:t>BeautifulSoup</a:t>
            </a:r>
            <a:r>
              <a:rPr lang="zh-CN" altLang="en-US">
                <a:sym typeface="+mn-ea"/>
              </a:rPr>
              <a:t>获得摘要</a:t>
            </a:r>
            <a:endParaRPr lang="zh-CN" altLang="en-US"/>
          </a:p>
          <a:p>
            <a:pPr marL="0" indent="0">
              <a:buNone/>
            </a:pPr>
            <a:r>
              <a:rPr lang="zh-CN" altLang="en-US">
                <a:sym typeface="+mn-ea"/>
              </a:rPr>
              <a:t>要传入数据库的数据数量非常庞大</a:t>
            </a:r>
            <a:endParaRPr lang="zh-CN" altLang="en-US"/>
          </a:p>
          <a:p>
            <a:pPr marL="0" indent="0">
              <a:buNone/>
            </a:pPr>
            <a:r>
              <a:rPr lang="zh-CN" altLang="en-US">
                <a:sym typeface="+mn-ea"/>
              </a:rPr>
              <a:t>解决方法：</a:t>
            </a:r>
            <a:r>
              <a:rPr lang="en-US" altLang="zh-CN">
                <a:sym typeface="+mn-ea"/>
              </a:rPr>
              <a:t>Qt</a:t>
            </a:r>
            <a:r>
              <a:rPr lang="zh-CN" altLang="en-US">
                <a:sym typeface="+mn-ea"/>
              </a:rPr>
              <a:t>解析爬取数据</a:t>
            </a:r>
            <a:r>
              <a:rPr lang="en-US" altLang="zh-CN">
                <a:sym typeface="+mn-ea"/>
              </a:rPr>
              <a:t> </a:t>
            </a:r>
            <a:r>
              <a:rPr lang="zh-CN" altLang="en-US">
                <a:sym typeface="+mn-ea"/>
              </a:rPr>
              <a:t>并与</a:t>
            </a:r>
            <a:r>
              <a:rPr lang="en-US" altLang="zh-CN">
                <a:sym typeface="+mn-ea"/>
              </a:rPr>
              <a:t>odbc </a:t>
            </a:r>
            <a:r>
              <a:rPr lang="zh-CN" altLang="en-US">
                <a:sym typeface="+mn-ea"/>
              </a:rPr>
              <a:t>链接，操作数据库</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24"/>
          <p:cNvSpPr/>
          <p:nvPr/>
        </p:nvSpPr>
        <p:spPr bwMode="auto">
          <a:xfrm rot="5400000">
            <a:off x="1323340" y="1027430"/>
            <a:ext cx="757555" cy="1038225"/>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FABAAE"/>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mn-lt"/>
              <a:ea typeface="+mn-ea"/>
              <a:cs typeface="+mn-ea"/>
              <a:sym typeface="+mn-lt"/>
            </a:endParaRPr>
          </a:p>
        </p:txBody>
      </p:sp>
      <p:sp>
        <p:nvSpPr>
          <p:cNvPr id="113" name="Freeform 24"/>
          <p:cNvSpPr/>
          <p:nvPr/>
        </p:nvSpPr>
        <p:spPr bwMode="auto">
          <a:xfrm rot="5400000">
            <a:off x="1332865" y="4612005"/>
            <a:ext cx="718185" cy="1030605"/>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CECED0"/>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mn-lt"/>
              <a:ea typeface="+mn-ea"/>
              <a:cs typeface="+mn-ea"/>
              <a:sym typeface="+mn-lt"/>
            </a:endParaRPr>
          </a:p>
        </p:txBody>
      </p:sp>
      <p:sp>
        <p:nvSpPr>
          <p:cNvPr id="32" name="TextBox 8"/>
          <p:cNvSpPr txBox="1"/>
          <p:nvPr/>
        </p:nvSpPr>
        <p:spPr>
          <a:xfrm>
            <a:off x="662305" y="220980"/>
            <a:ext cx="4314190" cy="492125"/>
          </a:xfrm>
          <a:prstGeom prst="rect">
            <a:avLst/>
          </a:prstGeom>
          <a:noFill/>
        </p:spPr>
        <p:txBody>
          <a:bodyPr wrap="square" lIns="0" tIns="0" rIns="0" bIns="0" rtlCol="0" anchor="ctr">
            <a:spAutoFit/>
          </a:bodyPr>
          <a:lstStyle/>
          <a:p>
            <a:r>
              <a:rPr lang="zh-CN" altLang="en-US" sz="3200">
                <a:sym typeface="+mn-ea"/>
              </a:rPr>
              <a:t>问题及解决</a:t>
            </a:r>
            <a:endParaRPr lang="zh-CN" altLang="en-US" sz="4000" dirty="0">
              <a:solidFill>
                <a:schemeClr val="bg1">
                  <a:lumMod val="65000"/>
                </a:schemeClr>
              </a:solidFill>
              <a:latin typeface="+mn-lt"/>
              <a:ea typeface="+mn-ea"/>
              <a:cs typeface="+mn-ea"/>
              <a:sym typeface="+mn-lt"/>
            </a:endParaRPr>
          </a:p>
        </p:txBody>
      </p:sp>
      <p:sp>
        <p:nvSpPr>
          <p:cNvPr id="33"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34" name="任意多边形: 形状 33"/>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形状 34"/>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2308860" y="1240155"/>
            <a:ext cx="956310" cy="368300"/>
          </a:xfrm>
          <a:prstGeom prst="rect">
            <a:avLst/>
          </a:prstGeom>
          <a:noFill/>
        </p:spPr>
        <p:txBody>
          <a:bodyPr wrap="square" rtlCol="0">
            <a:spAutoFit/>
          </a:bodyPr>
          <a:p>
            <a:r>
              <a:rPr lang="zh-CN" altLang="en-US"/>
              <a:t>向志康</a:t>
            </a:r>
            <a:endParaRPr lang="zh-CN" altLang="en-US"/>
          </a:p>
        </p:txBody>
      </p:sp>
      <p:sp>
        <p:nvSpPr>
          <p:cNvPr id="3" name="文本框 2"/>
          <p:cNvSpPr txBox="1"/>
          <p:nvPr/>
        </p:nvSpPr>
        <p:spPr>
          <a:xfrm>
            <a:off x="3352800" y="807720"/>
            <a:ext cx="8558530" cy="3415030"/>
          </a:xfrm>
          <a:prstGeom prst="rect">
            <a:avLst/>
          </a:prstGeom>
          <a:noFill/>
        </p:spPr>
        <p:txBody>
          <a:bodyPr wrap="square" rtlCol="0">
            <a:spAutoFit/>
          </a:bodyPr>
          <a:p>
            <a:r>
              <a:rPr lang="zh-CN" altLang="en-US"/>
              <a:t> 1、java首先只学过基础语法和面向对象编程，没有学过网络编程，这次又得急用，所以学起来很困难</a:t>
            </a:r>
            <a:endParaRPr lang="zh-CN" altLang="en-US"/>
          </a:p>
          <a:p>
            <a:r>
              <a:rPr lang="zh-CN" altLang="en-US">
                <a:solidFill>
                  <a:srgbClr val="FF0000"/>
                </a:solidFill>
              </a:rPr>
              <a:t>解决办法：</a:t>
            </a:r>
            <a:endParaRPr lang="zh-CN" altLang="en-US">
              <a:solidFill>
                <a:srgbClr val="FF0000"/>
              </a:solidFill>
            </a:endParaRPr>
          </a:p>
          <a:p>
            <a:r>
              <a:rPr lang="en-US" altLang="zh-CN"/>
              <a:t>	</a:t>
            </a:r>
            <a:r>
              <a:rPr lang="zh-CN" altLang="en-US"/>
              <a:t>自己根据问题写点笔记</a:t>
            </a:r>
            <a:endParaRPr lang="zh-CN" altLang="en-US"/>
          </a:p>
          <a:p>
            <a:r>
              <a:rPr lang="zh-CN" altLang="en-US"/>
              <a:t> 2、和前端传数据测试会有奇奇怪怪的问题，需要一起debug，看是前端还是后端的问题</a:t>
            </a:r>
            <a:endParaRPr lang="zh-CN" altLang="en-US"/>
          </a:p>
          <a:p>
            <a:r>
              <a:rPr lang="zh-CN" altLang="en-US">
                <a:solidFill>
                  <a:srgbClr val="FF0000"/>
                </a:solidFill>
                <a:sym typeface="+mn-ea"/>
              </a:rPr>
              <a:t>解决办法：</a:t>
            </a:r>
            <a:endParaRPr lang="zh-CN" altLang="en-US">
              <a:solidFill>
                <a:srgbClr val="FF0000"/>
              </a:solidFill>
            </a:endParaRPr>
          </a:p>
          <a:p>
            <a:r>
              <a:rPr lang="en-US" altLang="zh-CN">
                <a:sym typeface="+mn-ea"/>
              </a:rPr>
              <a:t>	debug时多写点测试语句</a:t>
            </a:r>
            <a:r>
              <a:rPr lang="zh-CN" altLang="en-US">
                <a:sym typeface="+mn-ea"/>
              </a:rPr>
              <a:t>。</a:t>
            </a:r>
            <a:r>
              <a:rPr lang="en-US" altLang="zh-CN">
                <a:sym typeface="+mn-ea"/>
              </a:rPr>
              <a:t>总之，代码和人一个能跑就行</a:t>
            </a:r>
            <a:endParaRPr lang="en-US" altLang="zh-CN"/>
          </a:p>
          <a:p>
            <a:r>
              <a:rPr lang="zh-CN" altLang="en-US"/>
              <a:t>3、网络上没有比较友好的笔记，一直搜不到会</a:t>
            </a:r>
            <a:r>
              <a:rPr lang="zh-CN" altLang="en-US"/>
              <a:t>很烦</a:t>
            </a:r>
            <a:endParaRPr lang="zh-CN" altLang="en-US"/>
          </a:p>
          <a:p>
            <a:r>
              <a:rPr lang="zh-CN" altLang="en-US">
                <a:solidFill>
                  <a:srgbClr val="FF0000"/>
                </a:solidFill>
                <a:sym typeface="+mn-ea"/>
              </a:rPr>
              <a:t>解决办法：</a:t>
            </a:r>
            <a:endParaRPr lang="zh-CN" altLang="en-US">
              <a:solidFill>
                <a:srgbClr val="FF0000"/>
              </a:solidFill>
            </a:endParaRPr>
          </a:p>
          <a:p>
            <a:r>
              <a:rPr lang="en-US" altLang="zh-CN"/>
              <a:t>	</a:t>
            </a:r>
            <a:r>
              <a:rPr lang="zh-CN" altLang="en-US"/>
              <a:t>代码有问题，自己也耐心一点，多测试</a:t>
            </a:r>
            <a:endParaRPr lang="zh-CN" altLang="en-US"/>
          </a:p>
          <a:p>
            <a:endParaRPr lang="en-US" altLang="zh-CN"/>
          </a:p>
        </p:txBody>
      </p:sp>
      <p:grpSp>
        <p:nvGrpSpPr>
          <p:cNvPr id="15" name="组合 14"/>
          <p:cNvGrpSpPr/>
          <p:nvPr/>
        </p:nvGrpSpPr>
        <p:grpSpPr>
          <a:xfrm>
            <a:off x="3352800" y="3976218"/>
            <a:ext cx="8148955" cy="2987936"/>
            <a:chOff x="5410" y="5083"/>
            <a:chExt cx="12833" cy="2854"/>
          </a:xfrm>
        </p:grpSpPr>
        <p:sp>
          <p:nvSpPr>
            <p:cNvPr id="4" name="文本框 3"/>
            <p:cNvSpPr txBox="1"/>
            <p:nvPr/>
          </p:nvSpPr>
          <p:spPr>
            <a:xfrm>
              <a:off x="5410" y="5083"/>
              <a:ext cx="12833" cy="1145"/>
            </a:xfrm>
            <a:prstGeom prst="rect">
              <a:avLst/>
            </a:prstGeom>
            <a:noFill/>
          </p:spPr>
          <p:txBody>
            <a:bodyPr wrap="square" rtlCol="0">
              <a:spAutoFit/>
            </a:bodyPr>
            <a:p>
              <a:r>
                <a:rPr lang="en-US" altLang="zh-CN"/>
                <a:t> 1</a:t>
              </a:r>
              <a:r>
                <a:rPr lang="zh-CN" altLang="en-US"/>
                <a:t>、在动态表的实现中，先是在网上搜索学习后实现了动态表，但是在动态表中删除制定一行遇到了更大的困难。</a:t>
              </a:r>
              <a:endParaRPr lang="zh-CN" altLang="en-US"/>
            </a:p>
            <a:p>
              <a:r>
                <a:rPr lang="zh-CN" altLang="en-US">
                  <a:solidFill>
                    <a:srgbClr val="FF0000"/>
                  </a:solidFill>
                </a:rPr>
                <a:t>解决办法：</a:t>
              </a:r>
              <a:endParaRPr lang="zh-CN" altLang="en-US">
                <a:solidFill>
                  <a:srgbClr val="FF0000"/>
                </a:solidFill>
              </a:endParaRPr>
            </a:p>
            <a:p>
              <a:r>
                <a:rPr lang="en-US" altLang="zh-CN"/>
                <a:t>	</a:t>
              </a:r>
              <a:r>
                <a:rPr lang="zh-CN" altLang="en-US"/>
                <a:t>通过资料明白了</a:t>
              </a:r>
              <a:r>
                <a:rPr lang="en-US" altLang="zh-CN"/>
                <a:t>index</a:t>
              </a:r>
              <a:r>
                <a:rPr lang="zh-CN" altLang="en-US"/>
                <a:t>的</a:t>
              </a:r>
              <a:r>
                <a:rPr lang="zh-CN" altLang="en-US"/>
                <a:t>用法。</a:t>
              </a:r>
              <a:endParaRPr lang="zh-CN" altLang="en-US"/>
            </a:p>
          </p:txBody>
        </p:sp>
        <p:sp>
          <p:nvSpPr>
            <p:cNvPr id="5" name="文本框 4"/>
            <p:cNvSpPr txBox="1"/>
            <p:nvPr/>
          </p:nvSpPr>
          <p:spPr>
            <a:xfrm>
              <a:off x="5472" y="6183"/>
              <a:ext cx="12708" cy="881"/>
            </a:xfrm>
            <a:prstGeom prst="rect">
              <a:avLst/>
            </a:prstGeom>
            <a:noFill/>
          </p:spPr>
          <p:txBody>
            <a:bodyPr wrap="square" rtlCol="0">
              <a:spAutoFit/>
            </a:bodyPr>
            <a:p>
              <a:r>
                <a:rPr lang="en-US" altLang="zh-CN"/>
                <a:t> 2</a:t>
              </a:r>
              <a:r>
                <a:rPr lang="zh-CN" altLang="en-US"/>
                <a:t>、刚开始不清楚</a:t>
              </a:r>
              <a:r>
                <a:rPr lang="en-US" altLang="zh-CN"/>
                <a:t>json</a:t>
              </a:r>
              <a:r>
                <a:rPr lang="zh-CN" altLang="en-US"/>
                <a:t>字符串和</a:t>
              </a:r>
              <a:r>
                <a:rPr lang="en-US" altLang="zh-CN"/>
                <a:t>json</a:t>
              </a:r>
              <a:r>
                <a:rPr lang="zh-CN" altLang="en-US"/>
                <a:t>对象是不一样的，在取值的时候遇到了困难。</a:t>
              </a:r>
              <a:r>
                <a:rPr lang="zh-CN" altLang="en-US">
                  <a:solidFill>
                    <a:srgbClr val="FF0000"/>
                  </a:solidFill>
                </a:rPr>
                <a:t>解决办法：</a:t>
              </a:r>
              <a:endParaRPr lang="zh-CN" altLang="en-US"/>
            </a:p>
            <a:p>
              <a:r>
                <a:rPr lang="en-US" altLang="zh-CN"/>
                <a:t>	csdn</a:t>
              </a:r>
              <a:r>
                <a:rPr lang="zh-CN" altLang="en-US"/>
                <a:t>最后找到</a:t>
              </a:r>
              <a:r>
                <a:rPr lang="zh-CN" altLang="en-US"/>
                <a:t>解决方法。</a:t>
              </a:r>
              <a:endParaRPr lang="zh-CN" altLang="en-US"/>
            </a:p>
          </p:txBody>
        </p:sp>
        <p:sp>
          <p:nvSpPr>
            <p:cNvPr id="6" name="文本框 5"/>
            <p:cNvSpPr txBox="1"/>
            <p:nvPr/>
          </p:nvSpPr>
          <p:spPr>
            <a:xfrm>
              <a:off x="5475" y="7056"/>
              <a:ext cx="12476" cy="881"/>
            </a:xfrm>
            <a:prstGeom prst="rect">
              <a:avLst/>
            </a:prstGeom>
            <a:noFill/>
          </p:spPr>
          <p:txBody>
            <a:bodyPr wrap="square" rtlCol="0">
              <a:spAutoFit/>
            </a:bodyPr>
            <a:p>
              <a:r>
                <a:rPr lang="en-US" altLang="zh-CN"/>
                <a:t> 3</a:t>
              </a:r>
              <a:r>
                <a:rPr lang="zh-CN" altLang="en-US"/>
                <a:t>、在前后端交互的时候，双方不清楚主要问题出现在前端还是后端。</a:t>
              </a:r>
              <a:endParaRPr lang="zh-CN" altLang="en-US"/>
            </a:p>
            <a:p>
              <a:r>
                <a:rPr lang="zh-CN" altLang="en-US">
                  <a:solidFill>
                    <a:srgbClr val="FF0000"/>
                  </a:solidFill>
                </a:rPr>
                <a:t>解决办法：</a:t>
              </a:r>
              <a:endParaRPr lang="zh-CN" altLang="en-US">
                <a:solidFill>
                  <a:srgbClr val="FF0000"/>
                </a:solidFill>
              </a:endParaRPr>
            </a:p>
            <a:p>
              <a:r>
                <a:rPr lang="en-US" altLang="zh-CN"/>
                <a:t>	</a:t>
              </a:r>
              <a:r>
                <a:rPr lang="zh-CN" altLang="en-US"/>
                <a:t>最后通过一起测试</a:t>
              </a:r>
              <a:r>
                <a:rPr lang="zh-CN" altLang="en-US"/>
                <a:t>找出原因。</a:t>
              </a:r>
              <a:endParaRPr lang="zh-CN" altLang="en-US"/>
            </a:p>
          </p:txBody>
        </p:sp>
      </p:grpSp>
      <p:sp>
        <p:nvSpPr>
          <p:cNvPr id="8" name="文本框 7"/>
          <p:cNvSpPr txBox="1"/>
          <p:nvPr/>
        </p:nvSpPr>
        <p:spPr>
          <a:xfrm>
            <a:off x="2252980" y="4757420"/>
            <a:ext cx="956310" cy="368300"/>
          </a:xfrm>
          <a:prstGeom prst="rect">
            <a:avLst/>
          </a:prstGeom>
          <a:noFill/>
        </p:spPr>
        <p:txBody>
          <a:bodyPr wrap="square" rtlCol="0">
            <a:spAutoFit/>
          </a:bodyPr>
          <a:p>
            <a:r>
              <a:rPr lang="zh-CN" altLang="en-US"/>
              <a:t>康奇涵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8"/>
          <p:cNvSpPr txBox="1"/>
          <p:nvPr/>
        </p:nvSpPr>
        <p:spPr>
          <a:xfrm>
            <a:off x="662305" y="220980"/>
            <a:ext cx="4314190" cy="492125"/>
          </a:xfrm>
          <a:prstGeom prst="rect">
            <a:avLst/>
          </a:prstGeom>
          <a:noFill/>
        </p:spPr>
        <p:txBody>
          <a:bodyPr wrap="square" lIns="0" tIns="0" rIns="0" bIns="0" rtlCol="0" anchor="ctr">
            <a:spAutoFit/>
          </a:bodyPr>
          <a:lstStyle/>
          <a:p>
            <a:r>
              <a:rPr lang="zh-CN" altLang="en-US" sz="3200">
                <a:sym typeface="+mn-ea"/>
              </a:rPr>
              <a:t>问题及解决</a:t>
            </a:r>
            <a:endParaRPr lang="zh-CN" altLang="en-US" sz="4000" dirty="0">
              <a:solidFill>
                <a:schemeClr val="bg1">
                  <a:lumMod val="65000"/>
                </a:schemeClr>
              </a:solidFill>
              <a:latin typeface="+mn-lt"/>
              <a:ea typeface="+mn-ea"/>
              <a:cs typeface="+mn-ea"/>
              <a:sym typeface="+mn-lt"/>
            </a:endParaRPr>
          </a:p>
        </p:txBody>
      </p:sp>
      <p:sp>
        <p:nvSpPr>
          <p:cNvPr id="34" name="任意多边形: 形状 33"/>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形状 34"/>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662305" y="730250"/>
            <a:ext cx="11365865" cy="6328410"/>
            <a:chOff x="1043" y="1150"/>
            <a:chExt cx="17899" cy="9966"/>
          </a:xfrm>
        </p:grpSpPr>
        <p:sp>
          <p:nvSpPr>
            <p:cNvPr id="112" name="Freeform 24"/>
            <p:cNvSpPr/>
            <p:nvPr/>
          </p:nvSpPr>
          <p:spPr bwMode="auto">
            <a:xfrm rot="5400000">
              <a:off x="2085" y="1618"/>
              <a:ext cx="1193" cy="1635"/>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FABAAE"/>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mn-lt"/>
                <a:ea typeface="+mn-ea"/>
                <a:cs typeface="+mn-ea"/>
                <a:sym typeface="+mn-lt"/>
              </a:endParaRPr>
            </a:p>
          </p:txBody>
        </p:sp>
        <p:sp>
          <p:nvSpPr>
            <p:cNvPr id="116" name="Freeform 24"/>
            <p:cNvSpPr/>
            <p:nvPr/>
          </p:nvSpPr>
          <p:spPr bwMode="auto">
            <a:xfrm rot="5400000">
              <a:off x="1977" y="5709"/>
              <a:ext cx="1178" cy="1667"/>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CECED0"/>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mn-lt"/>
                <a:ea typeface="+mn-ea"/>
                <a:cs typeface="+mn-ea"/>
                <a:sym typeface="+mn-lt"/>
              </a:endParaRPr>
            </a:p>
          </p:txBody>
        </p:sp>
        <p:sp>
          <p:nvSpPr>
            <p:cNvPr id="33" name="TextBox 8"/>
            <p:cNvSpPr txBox="1"/>
            <p:nvPr/>
          </p:nvSpPr>
          <p:spPr>
            <a:xfrm>
              <a:off x="1043" y="1150"/>
              <a:ext cx="4422" cy="339"/>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2" name="文本框 1"/>
            <p:cNvSpPr txBox="1"/>
            <p:nvPr/>
          </p:nvSpPr>
          <p:spPr>
            <a:xfrm>
              <a:off x="3963" y="2060"/>
              <a:ext cx="1506" cy="580"/>
            </a:xfrm>
            <a:prstGeom prst="rect">
              <a:avLst/>
            </a:prstGeom>
            <a:noFill/>
          </p:spPr>
          <p:txBody>
            <a:bodyPr wrap="square" rtlCol="0">
              <a:spAutoFit/>
            </a:bodyPr>
            <a:p>
              <a:r>
                <a:rPr lang="zh-CN" altLang="en-US"/>
                <a:t>蓝廷</a:t>
              </a:r>
              <a:r>
                <a:rPr lang="zh-CN" altLang="en-US"/>
                <a:t>瀚</a:t>
              </a:r>
              <a:endParaRPr lang="zh-CN" altLang="en-US"/>
            </a:p>
          </p:txBody>
        </p:sp>
        <p:sp>
          <p:nvSpPr>
            <p:cNvPr id="3" name="文本框 2"/>
            <p:cNvSpPr txBox="1"/>
            <p:nvPr/>
          </p:nvSpPr>
          <p:spPr>
            <a:xfrm>
              <a:off x="5464" y="1386"/>
              <a:ext cx="13478" cy="3197"/>
            </a:xfrm>
            <a:prstGeom prst="rect">
              <a:avLst/>
            </a:prstGeom>
            <a:noFill/>
          </p:spPr>
          <p:txBody>
            <a:bodyPr wrap="square" rtlCol="0">
              <a:spAutoFit/>
            </a:bodyPr>
            <a:p>
              <a:r>
                <a:rPr lang="en-US" altLang="zh-CN"/>
                <a:t>1</a:t>
              </a:r>
              <a:r>
                <a:rPr lang="zh-CN" altLang="en-US"/>
                <a:t>、在前后端的交互中，数据的传输遇到了许多问题，一开始无法解析后端传给前端的数组。</a:t>
              </a:r>
              <a:endParaRPr lang="zh-CN" altLang="en-US"/>
            </a:p>
            <a:p>
              <a:r>
                <a:rPr lang="zh-CN" altLang="en-US">
                  <a:solidFill>
                    <a:srgbClr val="FF0000"/>
                  </a:solidFill>
                </a:rPr>
                <a:t>解决方法</a:t>
              </a:r>
              <a:r>
                <a:rPr lang="zh-CN" altLang="en-US"/>
                <a:t>：在微信公众平台搜索资料，终于成功解析了后台的</a:t>
              </a:r>
              <a:r>
                <a:rPr lang="zh-CN" altLang="en-US"/>
                <a:t>数据。</a:t>
              </a:r>
              <a:endParaRPr lang="zh-CN" altLang="en-US"/>
            </a:p>
            <a:p>
              <a:r>
                <a:rPr lang="en-US" altLang="zh-CN"/>
                <a:t>2</a:t>
              </a:r>
              <a:r>
                <a:rPr lang="zh-CN" altLang="en-US"/>
                <a:t>、微信小程序中的</a:t>
              </a:r>
              <a:r>
                <a:rPr lang="en-US" altLang="zh-CN"/>
                <a:t>JavaScript</a:t>
              </a:r>
              <a:r>
                <a:rPr lang="zh-CN" altLang="en-US"/>
                <a:t>与平时学习的</a:t>
              </a:r>
              <a:r>
                <a:rPr lang="en-US" altLang="zh-CN"/>
                <a:t>JavaScript</a:t>
              </a:r>
              <a:r>
                <a:rPr lang="zh-CN" altLang="en-US"/>
                <a:t>有不少不同之处。</a:t>
              </a:r>
              <a:endParaRPr lang="zh-CN" altLang="en-US"/>
            </a:p>
            <a:p>
              <a:r>
                <a:rPr lang="zh-CN" altLang="en-US">
                  <a:solidFill>
                    <a:srgbClr val="FF0000"/>
                  </a:solidFill>
                  <a:sym typeface="+mn-ea"/>
                </a:rPr>
                <a:t>解决方法</a:t>
              </a:r>
              <a:r>
                <a:rPr lang="zh-CN" altLang="en-US"/>
                <a:t>：需要经常上网搜索微信小程序中</a:t>
              </a:r>
              <a:r>
                <a:rPr lang="zh-CN" altLang="en-US"/>
                <a:t>语言的用法。</a:t>
              </a:r>
              <a:endParaRPr lang="zh-CN" altLang="en-US"/>
            </a:p>
            <a:p>
              <a:r>
                <a:rPr lang="en-US" altLang="zh-CN"/>
                <a:t>3</a:t>
              </a:r>
              <a:r>
                <a:rPr lang="zh-CN" altLang="en-US"/>
                <a:t>、在实现隐藏和显示数据的功能时，无法批量的将该功能实现在每一个元素</a:t>
              </a:r>
              <a:r>
                <a:rPr lang="zh-CN" altLang="en-US"/>
                <a:t>上。</a:t>
              </a:r>
              <a:endParaRPr lang="zh-CN" altLang="en-US"/>
            </a:p>
            <a:p>
              <a:r>
                <a:rPr lang="zh-CN" altLang="en-US">
                  <a:solidFill>
                    <a:srgbClr val="FF0000"/>
                  </a:solidFill>
                  <a:sym typeface="+mn-ea"/>
                </a:rPr>
                <a:t>解决方法</a:t>
              </a:r>
              <a:r>
                <a:rPr lang="zh-CN" altLang="en-US"/>
                <a:t>：与一起做前端的另外两位同学（</a:t>
              </a:r>
              <a:r>
                <a:rPr lang="zh-CN" altLang="en-US"/>
                <a:t>大佬）一同商讨</a:t>
              </a:r>
              <a:r>
                <a:rPr lang="zh-CN" altLang="en-US"/>
                <a:t>学习。</a:t>
              </a:r>
              <a:endParaRPr lang="zh-CN" altLang="en-US"/>
            </a:p>
          </p:txBody>
        </p:sp>
        <p:grpSp>
          <p:nvGrpSpPr>
            <p:cNvPr id="7" name="组合 6"/>
            <p:cNvGrpSpPr/>
            <p:nvPr/>
          </p:nvGrpSpPr>
          <p:grpSpPr>
            <a:xfrm>
              <a:off x="3888" y="4772"/>
              <a:ext cx="14952" cy="6345"/>
              <a:chOff x="3888" y="4772"/>
              <a:chExt cx="14952" cy="6345"/>
            </a:xfrm>
          </p:grpSpPr>
          <p:sp>
            <p:nvSpPr>
              <p:cNvPr id="4" name="文本框 3"/>
              <p:cNvSpPr txBox="1"/>
              <p:nvPr/>
            </p:nvSpPr>
            <p:spPr>
              <a:xfrm>
                <a:off x="5362" y="4772"/>
                <a:ext cx="13478" cy="2325"/>
              </a:xfrm>
              <a:prstGeom prst="rect">
                <a:avLst/>
              </a:prstGeom>
              <a:noFill/>
            </p:spPr>
            <p:txBody>
              <a:bodyPr wrap="square" rtlCol="0">
                <a:spAutoFit/>
              </a:bodyPr>
              <a:p>
                <a:r>
                  <a:rPr lang="en-US" altLang="zh-CN"/>
                  <a:t>1</a:t>
                </a:r>
                <a:r>
                  <a:rPr lang="zh-CN" altLang="en-US"/>
                  <a:t>、</a:t>
                </a:r>
                <a:r>
                  <a:t>对后端返回的数据进行处理</a:t>
                </a:r>
              </a:p>
              <a:p>
                <a:r>
                  <a:rPr lang="zh-CN">
                    <a:solidFill>
                      <a:srgbClr val="FF0000"/>
                    </a:solidFill>
                  </a:rPr>
                  <a:t>解决办法：</a:t>
                </a:r>
                <a:endParaRPr>
                  <a:solidFill>
                    <a:srgbClr val="FF0000"/>
                  </a:solidFill>
                </a:endParaRPr>
              </a:p>
              <a:p>
                <a:r>
                  <a:t>当我们使用搜索功能时，后端会向前端返回一个包含所以结果的字符串，如何妥善地处理字符串，使原先的字符串变成有序的各串存入数组并将字符串原先拥有的网路图片显示出来</a:t>
                </a:r>
                <a:r>
                  <a:rPr lang="en-US"/>
                  <a:t>,</a:t>
                </a:r>
                <a:r>
                  <a:t>让后端使用固定格式发送字符串用split函数与固定字符进行分割</a:t>
                </a:r>
              </a:p>
            </p:txBody>
          </p:sp>
          <p:sp>
            <p:nvSpPr>
              <p:cNvPr id="5" name="文本框 4"/>
              <p:cNvSpPr txBox="1"/>
              <p:nvPr/>
            </p:nvSpPr>
            <p:spPr>
              <a:xfrm>
                <a:off x="5475" y="7286"/>
                <a:ext cx="12970" cy="1888"/>
              </a:xfrm>
              <a:prstGeom prst="rect">
                <a:avLst/>
              </a:prstGeom>
              <a:noFill/>
            </p:spPr>
            <p:txBody>
              <a:bodyPr wrap="square" rtlCol="0">
                <a:spAutoFit/>
              </a:bodyPr>
              <a:p>
                <a:r>
                  <a:rPr lang="en-US" altLang="zh-CN"/>
                  <a:t>2</a:t>
                </a:r>
                <a:r>
                  <a:rPr lang="zh-CN" altLang="en-US"/>
                  <a:t>、</a:t>
                </a:r>
                <a:r>
                  <a:t>外部超链接跳转</a:t>
                </a:r>
              </a:p>
              <a:p>
                <a:r>
                  <a:rPr lang="zh-CN">
                    <a:solidFill>
                      <a:srgbClr val="FF0000"/>
                    </a:solidFill>
                  </a:rPr>
                  <a:t>解决办法：</a:t>
                </a:r>
                <a:endParaRPr>
                  <a:solidFill>
                    <a:srgbClr val="FF0000"/>
                  </a:solidFill>
                </a:endParaRPr>
              </a:p>
              <a:p>
                <a:r>
                  <a:t>微信小程序无法直接对外部链接进行跳转注册一个新页面在wxml文件放入超链接，再在所要跳转页面将外部链接变成内部页面跳转</a:t>
                </a:r>
              </a:p>
            </p:txBody>
          </p:sp>
          <p:sp>
            <p:nvSpPr>
              <p:cNvPr id="6" name="文本框 5"/>
              <p:cNvSpPr txBox="1"/>
              <p:nvPr/>
            </p:nvSpPr>
            <p:spPr>
              <a:xfrm>
                <a:off x="5464" y="9229"/>
                <a:ext cx="12476" cy="1888"/>
              </a:xfrm>
              <a:prstGeom prst="rect">
                <a:avLst/>
              </a:prstGeom>
              <a:noFill/>
            </p:spPr>
            <p:txBody>
              <a:bodyPr wrap="square" rtlCol="0">
                <a:spAutoFit/>
              </a:bodyPr>
              <a:p>
                <a:r>
                  <a:rPr lang="en-US"/>
                  <a:t>3</a:t>
                </a:r>
                <a:r>
                  <a:rPr lang="zh-CN" altLang="en-US"/>
                  <a:t>、</a:t>
                </a:r>
                <a:r>
                  <a:t>遇到组件重叠，拥有函数链接的元素被覆盖，导致无法通过点击该元素来引起事件</a:t>
                </a:r>
              </a:p>
              <a:p>
                <a:r>
                  <a:rPr>
                    <a:solidFill>
                      <a:srgbClr val="FF0000"/>
                    </a:solidFill>
                  </a:rPr>
                  <a:t>解决</a:t>
                </a:r>
                <a:r>
                  <a:rPr lang="zh-CN">
                    <a:solidFill>
                      <a:srgbClr val="FF0000"/>
                    </a:solidFill>
                  </a:rPr>
                  <a:t>方法</a:t>
                </a:r>
                <a:r>
                  <a:rPr>
                    <a:solidFill>
                      <a:srgbClr val="FF0000"/>
                    </a:solidFill>
                  </a:rPr>
                  <a:t>：</a:t>
                </a:r>
                <a:endParaRPr>
                  <a:solidFill>
                    <a:srgbClr val="FF0000"/>
                  </a:solidFill>
                </a:endParaRPr>
              </a:p>
              <a:p>
                <a:r>
                  <a:t>改变各组件的优先级，让有链接的元素在上面，能够被点击</a:t>
                </a:r>
              </a:p>
            </p:txBody>
          </p:sp>
          <p:sp>
            <p:nvSpPr>
              <p:cNvPr id="8" name="文本框 7"/>
              <p:cNvSpPr txBox="1"/>
              <p:nvPr/>
            </p:nvSpPr>
            <p:spPr>
              <a:xfrm>
                <a:off x="3888" y="6253"/>
                <a:ext cx="1506" cy="580"/>
              </a:xfrm>
              <a:prstGeom prst="rect">
                <a:avLst/>
              </a:prstGeom>
              <a:noFill/>
            </p:spPr>
            <p:txBody>
              <a:bodyPr wrap="square" rtlCol="0">
                <a:spAutoFit/>
              </a:bodyPr>
              <a:p>
                <a:r>
                  <a:rPr lang="zh-CN" altLang="en-US"/>
                  <a:t>陆晨阳</a:t>
                </a: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1"/>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04</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2"/>
            </p:custDataLst>
          </p:nvPr>
        </p:nvCxnSpPr>
        <p:spPr>
          <a:xfrm>
            <a:off x="4124745" y="4735402"/>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627880" y="3904615"/>
            <a:ext cx="3449320" cy="830580"/>
          </a:xfrm>
          <a:prstGeom prst="rect">
            <a:avLst/>
          </a:prstGeom>
        </p:spPr>
        <p:txBody>
          <a:bodyPr wrap="square" lIns="0" tIns="0" rIns="0" bIns="0">
            <a:spAutoFit/>
          </a:bodyPr>
          <a:lstStyle/>
          <a:p>
            <a:r>
              <a:rPr lang="zh-CN" altLang="en-US" sz="5400">
                <a:sym typeface="+mn-ea"/>
              </a:rPr>
              <a:t>框架与流程</a:t>
            </a:r>
            <a:endParaRPr lang="zh-CN" altLang="en-US" sz="5400" dirty="0">
              <a:solidFill>
                <a:srgbClr val="FABAAE"/>
              </a:solidFill>
              <a:latin typeface="+mn-lt"/>
              <a:ea typeface="+mn-ea"/>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strVal val="4*#ppt_w"/>
                                          </p:val>
                                        </p:tav>
                                        <p:tav tm="100000">
                                          <p:val>
                                            <p:strVal val="#ppt_w"/>
                                          </p:val>
                                        </p:tav>
                                      </p:tavLst>
                                    </p:anim>
                                    <p:anim calcmode="lin" valueType="num">
                                      <p:cBhvr>
                                        <p:cTn id="1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8"/>
          <p:cNvSpPr txBox="1"/>
          <p:nvPr/>
        </p:nvSpPr>
        <p:spPr>
          <a:xfrm>
            <a:off x="662183" y="220765"/>
            <a:ext cx="3949155" cy="492125"/>
          </a:xfrm>
          <a:prstGeom prst="rect">
            <a:avLst/>
          </a:prstGeom>
          <a:noFill/>
        </p:spPr>
        <p:txBody>
          <a:bodyPr wrap="square" lIns="0" tIns="0" rIns="0" bIns="0" rtlCol="0" anchor="ctr">
            <a:spAutoFit/>
          </a:bodyPr>
          <a:lstStyle/>
          <a:p>
            <a:r>
              <a:rPr lang="zh-CN" altLang="en-US" sz="3200">
                <a:sym typeface="+mn-ea"/>
              </a:rPr>
              <a:t>框架与流程</a:t>
            </a:r>
            <a:endParaRPr lang="zh-CN" altLang="en-US" sz="4000" dirty="0">
              <a:solidFill>
                <a:schemeClr val="bg1">
                  <a:lumMod val="65000"/>
                </a:schemeClr>
              </a:solidFill>
              <a:latin typeface="+mn-lt"/>
              <a:ea typeface="+mn-ea"/>
              <a:cs typeface="+mn-ea"/>
              <a:sym typeface="+mn-lt"/>
            </a:endParaRPr>
          </a:p>
        </p:txBody>
      </p:sp>
      <p:sp>
        <p:nvSpPr>
          <p:cNvPr id="47"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956310" y="1384300"/>
            <a:ext cx="11538585" cy="4504055"/>
            <a:chOff x="1506" y="2180"/>
            <a:chExt cx="18171" cy="7093"/>
          </a:xfrm>
        </p:grpSpPr>
        <p:grpSp>
          <p:nvGrpSpPr>
            <p:cNvPr id="20" name="Group 19"/>
            <p:cNvGrpSpPr/>
            <p:nvPr/>
          </p:nvGrpSpPr>
          <p:grpSpPr>
            <a:xfrm>
              <a:off x="1506" y="2391"/>
              <a:ext cx="661" cy="496"/>
              <a:chOff x="789999" y="2242985"/>
              <a:chExt cx="504229" cy="378415"/>
            </a:xfrm>
          </p:grpSpPr>
          <p:sp>
            <p:nvSpPr>
              <p:cNvPr id="21"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dirty="0">
                  <a:cs typeface="+mn-ea"/>
                  <a:sym typeface="+mn-lt"/>
                </a:endParaRPr>
              </a:p>
            </p:txBody>
          </p:sp>
          <p:sp>
            <p:nvSpPr>
              <p:cNvPr id="22" name="Rectangle 21"/>
              <p:cNvSpPr/>
              <p:nvPr/>
            </p:nvSpPr>
            <p:spPr>
              <a:xfrm>
                <a:off x="789999" y="2242985"/>
                <a:ext cx="436099" cy="321932"/>
              </a:xfrm>
              <a:prstGeom prst="rect">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dirty="0">
                  <a:cs typeface="+mn-ea"/>
                  <a:sym typeface="+mn-lt"/>
                </a:endParaRPr>
              </a:p>
            </p:txBody>
          </p:sp>
        </p:grpSp>
        <p:grpSp>
          <p:nvGrpSpPr>
            <p:cNvPr id="24" name="Group 23"/>
            <p:cNvGrpSpPr/>
            <p:nvPr/>
          </p:nvGrpSpPr>
          <p:grpSpPr>
            <a:xfrm>
              <a:off x="1506" y="3742"/>
              <a:ext cx="661" cy="496"/>
              <a:chOff x="789999" y="2242985"/>
              <a:chExt cx="504229" cy="378415"/>
            </a:xfrm>
          </p:grpSpPr>
          <p:sp>
            <p:nvSpPr>
              <p:cNvPr id="25"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cs typeface="+mn-ea"/>
                  <a:sym typeface="+mn-lt"/>
                </a:endParaRPr>
              </a:p>
            </p:txBody>
          </p:sp>
          <p:sp>
            <p:nvSpPr>
              <p:cNvPr id="26" name="Rectangle 25"/>
              <p:cNvSpPr/>
              <p:nvPr/>
            </p:nvSpPr>
            <p:spPr>
              <a:xfrm>
                <a:off x="789999" y="2242985"/>
                <a:ext cx="436099" cy="321932"/>
              </a:xfrm>
              <a:prstGeom prst="rect">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dirty="0">
                  <a:cs typeface="+mn-ea"/>
                  <a:sym typeface="+mn-lt"/>
                </a:endParaRPr>
              </a:p>
            </p:txBody>
          </p:sp>
        </p:grpSp>
        <p:grpSp>
          <p:nvGrpSpPr>
            <p:cNvPr id="28" name="Group 27"/>
            <p:cNvGrpSpPr/>
            <p:nvPr/>
          </p:nvGrpSpPr>
          <p:grpSpPr>
            <a:xfrm>
              <a:off x="1506" y="5241"/>
              <a:ext cx="661" cy="496"/>
              <a:chOff x="789999" y="2242985"/>
              <a:chExt cx="504229" cy="378415"/>
            </a:xfrm>
          </p:grpSpPr>
          <p:sp>
            <p:nvSpPr>
              <p:cNvPr id="29"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cs typeface="+mn-ea"/>
                  <a:sym typeface="+mn-lt"/>
                </a:endParaRPr>
              </a:p>
            </p:txBody>
          </p:sp>
          <p:sp>
            <p:nvSpPr>
              <p:cNvPr id="30" name="Rectangle 29"/>
              <p:cNvSpPr/>
              <p:nvPr/>
            </p:nvSpPr>
            <p:spPr>
              <a:xfrm>
                <a:off x="789999" y="2242985"/>
                <a:ext cx="436099" cy="321932"/>
              </a:xfrm>
              <a:prstGeom prst="rect">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dirty="0">
                  <a:cs typeface="+mn-ea"/>
                  <a:sym typeface="+mn-lt"/>
                </a:endParaRPr>
              </a:p>
            </p:txBody>
          </p:sp>
        </p:grpSp>
        <p:grpSp>
          <p:nvGrpSpPr>
            <p:cNvPr id="32" name="Group 31"/>
            <p:cNvGrpSpPr/>
            <p:nvPr/>
          </p:nvGrpSpPr>
          <p:grpSpPr>
            <a:xfrm>
              <a:off x="1530" y="6841"/>
              <a:ext cx="661" cy="496"/>
              <a:chOff x="789999" y="2242985"/>
              <a:chExt cx="504229" cy="378415"/>
            </a:xfrm>
          </p:grpSpPr>
          <p:sp>
            <p:nvSpPr>
              <p:cNvPr id="33"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cs typeface="+mn-ea"/>
                  <a:sym typeface="+mn-lt"/>
                </a:endParaRPr>
              </a:p>
            </p:txBody>
          </p:sp>
          <p:sp>
            <p:nvSpPr>
              <p:cNvPr id="34" name="Rectangle 33"/>
              <p:cNvSpPr/>
              <p:nvPr/>
            </p:nvSpPr>
            <p:spPr>
              <a:xfrm>
                <a:off x="789999" y="2242985"/>
                <a:ext cx="436099" cy="321932"/>
              </a:xfrm>
              <a:prstGeom prst="rect">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dirty="0">
                  <a:cs typeface="+mn-ea"/>
                  <a:sym typeface="+mn-lt"/>
                </a:endParaRPr>
              </a:p>
            </p:txBody>
          </p:sp>
        </p:grpSp>
        <p:grpSp>
          <p:nvGrpSpPr>
            <p:cNvPr id="44" name="组合 43"/>
            <p:cNvGrpSpPr/>
            <p:nvPr/>
          </p:nvGrpSpPr>
          <p:grpSpPr>
            <a:xfrm>
              <a:off x="13867" y="2325"/>
              <a:ext cx="5810" cy="6948"/>
              <a:chOff x="10972" y="3727"/>
              <a:chExt cx="5810" cy="6948"/>
            </a:xfrm>
          </p:grpSpPr>
          <p:sp>
            <p:nvSpPr>
              <p:cNvPr id="5" name="Freeform 4"/>
              <p:cNvSpPr/>
              <p:nvPr/>
            </p:nvSpPr>
            <p:spPr>
              <a:xfrm rot="16200000">
                <a:off x="10772" y="6693"/>
                <a:ext cx="4183" cy="3781"/>
              </a:xfrm>
              <a:custGeom>
                <a:avLst/>
                <a:gdLst>
                  <a:gd name="connsiteX0" fmla="*/ 2496508 w 3190111"/>
                  <a:gd name="connsiteY0" fmla="*/ 2321164 h 2883873"/>
                  <a:gd name="connsiteX1" fmla="*/ 2496508 w 3190111"/>
                  <a:gd name="connsiteY1" fmla="*/ 2883872 h 2883873"/>
                  <a:gd name="connsiteX2" fmla="*/ 0 w 3190111"/>
                  <a:gd name="connsiteY2" fmla="*/ 2883872 h 2883873"/>
                  <a:gd name="connsiteX3" fmla="*/ 0 w 3190111"/>
                  <a:gd name="connsiteY3" fmla="*/ 2321164 h 2883873"/>
                  <a:gd name="connsiteX4" fmla="*/ 3190111 w 3190111"/>
                  <a:gd name="connsiteY4" fmla="*/ 562708 h 2883873"/>
                  <a:gd name="connsiteX5" fmla="*/ 3062414 w 3190111"/>
                  <a:gd name="connsiteY5" fmla="*/ 562708 h 2883873"/>
                  <a:gd name="connsiteX6" fmla="*/ 3062414 w 3190111"/>
                  <a:gd name="connsiteY6" fmla="*/ 2321165 h 2883873"/>
                  <a:gd name="connsiteX7" fmla="*/ 3065612 w 3190111"/>
                  <a:gd name="connsiteY7" fmla="*/ 2321165 h 2883873"/>
                  <a:gd name="connsiteX8" fmla="*/ 2499706 w 3190111"/>
                  <a:gd name="connsiteY8" fmla="*/ 2883873 h 2883873"/>
                  <a:gd name="connsiteX9" fmla="*/ 2499706 w 3190111"/>
                  <a:gd name="connsiteY9" fmla="*/ 2321165 h 2883873"/>
                  <a:gd name="connsiteX10" fmla="*/ 2499706 w 3190111"/>
                  <a:gd name="connsiteY10" fmla="*/ 562708 h 2883873"/>
                  <a:gd name="connsiteX11" fmla="*/ 2378404 w 3190111"/>
                  <a:gd name="connsiteY11" fmla="*/ 562708 h 2883873"/>
                  <a:gd name="connsiteX12" fmla="*/ 2784258 w 3190111"/>
                  <a:gd name="connsiteY12" fmla="*/ 0 h 288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0111" h="2883873">
                    <a:moveTo>
                      <a:pt x="2496508" y="2321164"/>
                    </a:moveTo>
                    <a:lnTo>
                      <a:pt x="2496508" y="2883872"/>
                    </a:lnTo>
                    <a:lnTo>
                      <a:pt x="0" y="2883872"/>
                    </a:lnTo>
                    <a:lnTo>
                      <a:pt x="0" y="2321164"/>
                    </a:lnTo>
                    <a:close/>
                    <a:moveTo>
                      <a:pt x="3190111" y="562708"/>
                    </a:moveTo>
                    <a:lnTo>
                      <a:pt x="3062414" y="562708"/>
                    </a:lnTo>
                    <a:lnTo>
                      <a:pt x="3062414" y="2321165"/>
                    </a:lnTo>
                    <a:lnTo>
                      <a:pt x="3065612" y="2321165"/>
                    </a:lnTo>
                    <a:lnTo>
                      <a:pt x="2499706" y="2883873"/>
                    </a:lnTo>
                    <a:lnTo>
                      <a:pt x="2499706" y="2321165"/>
                    </a:lnTo>
                    <a:lnTo>
                      <a:pt x="2499706" y="562708"/>
                    </a:lnTo>
                    <a:lnTo>
                      <a:pt x="2378404" y="562708"/>
                    </a:lnTo>
                    <a:lnTo>
                      <a:pt x="2784258" y="0"/>
                    </a:ln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dirty="0">
                  <a:cs typeface="+mn-ea"/>
                  <a:sym typeface="+mn-lt"/>
                </a:endParaRPr>
              </a:p>
            </p:txBody>
          </p:sp>
          <p:sp>
            <p:nvSpPr>
              <p:cNvPr id="4" name="Freeform 3"/>
              <p:cNvSpPr/>
              <p:nvPr/>
            </p:nvSpPr>
            <p:spPr>
              <a:xfrm rot="16200000">
                <a:off x="10956" y="7887"/>
                <a:ext cx="2810" cy="2767"/>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solidFill>
                <a:srgbClr val="ABC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dirty="0">
                  <a:cs typeface="+mn-ea"/>
                  <a:sym typeface="+mn-lt"/>
                </a:endParaRPr>
              </a:p>
            </p:txBody>
          </p:sp>
          <p:sp>
            <p:nvSpPr>
              <p:cNvPr id="2" name="Freeform 5"/>
              <p:cNvSpPr/>
              <p:nvPr/>
            </p:nvSpPr>
            <p:spPr>
              <a:xfrm rot="16200000">
                <a:off x="10590" y="5483"/>
                <a:ext cx="5562" cy="4796"/>
              </a:xfrm>
              <a:custGeom>
                <a:avLst/>
                <a:gdLst>
                  <a:gd name="connsiteX0" fmla="*/ 4242316 w 4242316"/>
                  <a:gd name="connsiteY0" fmla="*/ 562708 h 3657591"/>
                  <a:gd name="connsiteX1" fmla="*/ 4117817 w 4242316"/>
                  <a:gd name="connsiteY1" fmla="*/ 562708 h 3657591"/>
                  <a:gd name="connsiteX2" fmla="*/ 4117817 w 4242316"/>
                  <a:gd name="connsiteY2" fmla="*/ 3094883 h 3657591"/>
                  <a:gd name="connsiteX3" fmla="*/ 3555109 w 4242316"/>
                  <a:gd name="connsiteY3" fmla="*/ 3657591 h 3657591"/>
                  <a:gd name="connsiteX4" fmla="*/ 0 w 4242316"/>
                  <a:gd name="connsiteY4" fmla="*/ 3657591 h 3657591"/>
                  <a:gd name="connsiteX5" fmla="*/ 0 w 4242316"/>
                  <a:gd name="connsiteY5" fmla="*/ 3094883 h 3657591"/>
                  <a:gd name="connsiteX6" fmla="*/ 3555109 w 4242316"/>
                  <a:gd name="connsiteY6" fmla="*/ 3094883 h 3657591"/>
                  <a:gd name="connsiteX7" fmla="*/ 3555109 w 4242316"/>
                  <a:gd name="connsiteY7" fmla="*/ 562708 h 3657591"/>
                  <a:gd name="connsiteX8" fmla="*/ 3430609 w 4242316"/>
                  <a:gd name="connsiteY8" fmla="*/ 562708 h 3657591"/>
                  <a:gd name="connsiteX9" fmla="*/ 3836463 w 4242316"/>
                  <a:gd name="connsiteY9" fmla="*/ 0 h 365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2316" h="3657591">
                    <a:moveTo>
                      <a:pt x="4242316" y="562708"/>
                    </a:moveTo>
                    <a:lnTo>
                      <a:pt x="4117817" y="562708"/>
                    </a:lnTo>
                    <a:lnTo>
                      <a:pt x="4117817" y="3094883"/>
                    </a:lnTo>
                    <a:lnTo>
                      <a:pt x="3555109" y="3657591"/>
                    </a:lnTo>
                    <a:lnTo>
                      <a:pt x="0" y="3657591"/>
                    </a:lnTo>
                    <a:lnTo>
                      <a:pt x="0" y="3094883"/>
                    </a:lnTo>
                    <a:lnTo>
                      <a:pt x="3555109" y="3094883"/>
                    </a:lnTo>
                    <a:lnTo>
                      <a:pt x="3555109" y="562708"/>
                    </a:lnTo>
                    <a:lnTo>
                      <a:pt x="3430609" y="562708"/>
                    </a:lnTo>
                    <a:lnTo>
                      <a:pt x="3836463" y="0"/>
                    </a:lnTo>
                    <a:close/>
                  </a:path>
                </a:pathLst>
              </a:custGeom>
              <a:solidFill>
                <a:srgbClr val="FA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900" dirty="0">
                  <a:cs typeface="+mn-ea"/>
                  <a:sym typeface="+mn-lt"/>
                </a:endParaRPr>
              </a:p>
            </p:txBody>
          </p:sp>
          <p:sp>
            <p:nvSpPr>
              <p:cNvPr id="3" name="Freeform 6"/>
              <p:cNvSpPr/>
              <p:nvPr/>
            </p:nvSpPr>
            <p:spPr>
              <a:xfrm rot="16200000">
                <a:off x="10410" y="4289"/>
                <a:ext cx="6935" cy="5810"/>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900">
                  <a:cs typeface="+mn-ea"/>
                  <a:sym typeface="+mn-lt"/>
                </a:endParaRPr>
              </a:p>
            </p:txBody>
          </p:sp>
        </p:grpSp>
        <p:sp>
          <p:nvSpPr>
            <p:cNvPr id="83" name="Oval 10"/>
            <p:cNvSpPr/>
            <p:nvPr/>
          </p:nvSpPr>
          <p:spPr>
            <a:xfrm>
              <a:off x="12560" y="5109"/>
              <a:ext cx="1090" cy="1090"/>
            </a:xfrm>
            <a:prstGeom prst="ellipse">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1600">
                <a:solidFill>
                  <a:schemeClr val="bg1"/>
                </a:solidFill>
                <a:cs typeface="+mn-ea"/>
                <a:sym typeface="+mn-lt"/>
              </a:endParaRPr>
            </a:p>
          </p:txBody>
        </p:sp>
        <p:grpSp>
          <p:nvGrpSpPr>
            <p:cNvPr id="88" name="组合 87"/>
            <p:cNvGrpSpPr/>
            <p:nvPr/>
          </p:nvGrpSpPr>
          <p:grpSpPr>
            <a:xfrm>
              <a:off x="12555" y="2391"/>
              <a:ext cx="1090" cy="5236"/>
              <a:chOff x="9580" y="3709"/>
              <a:chExt cx="1090" cy="5236"/>
            </a:xfrm>
          </p:grpSpPr>
          <p:sp>
            <p:nvSpPr>
              <p:cNvPr id="77" name="Oval 9"/>
              <p:cNvSpPr/>
              <p:nvPr/>
            </p:nvSpPr>
            <p:spPr>
              <a:xfrm>
                <a:off x="9580" y="7855"/>
                <a:ext cx="1090" cy="1090"/>
              </a:xfrm>
              <a:prstGeom prst="ellipse">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1600">
                  <a:solidFill>
                    <a:schemeClr val="bg1"/>
                  </a:solidFill>
                  <a:cs typeface="+mn-ea"/>
                  <a:sym typeface="+mn-lt"/>
                </a:endParaRPr>
              </a:p>
            </p:txBody>
          </p:sp>
          <p:sp>
            <p:nvSpPr>
              <p:cNvPr id="80" name="Oval 8"/>
              <p:cNvSpPr/>
              <p:nvPr/>
            </p:nvSpPr>
            <p:spPr>
              <a:xfrm>
                <a:off x="9580" y="5099"/>
                <a:ext cx="1090" cy="1090"/>
              </a:xfrm>
              <a:prstGeom prst="ellipse">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1600">
                  <a:solidFill>
                    <a:schemeClr val="bg1"/>
                  </a:solidFill>
                  <a:cs typeface="+mn-ea"/>
                  <a:sym typeface="+mn-lt"/>
                </a:endParaRPr>
              </a:p>
            </p:txBody>
          </p:sp>
          <p:sp>
            <p:nvSpPr>
              <p:cNvPr id="86" name="Oval 7"/>
              <p:cNvSpPr/>
              <p:nvPr/>
            </p:nvSpPr>
            <p:spPr>
              <a:xfrm>
                <a:off x="9580" y="3709"/>
                <a:ext cx="1090" cy="1090"/>
              </a:xfrm>
              <a:prstGeom prst="ellipse">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1600" b="1">
                  <a:solidFill>
                    <a:schemeClr val="bg1"/>
                  </a:solidFill>
                  <a:cs typeface="+mn-ea"/>
                  <a:sym typeface="+mn-lt"/>
                </a:endParaRPr>
              </a:p>
            </p:txBody>
          </p:sp>
        </p:grpSp>
        <p:sp>
          <p:nvSpPr>
            <p:cNvPr id="89" name="文本框 88"/>
            <p:cNvSpPr txBox="1"/>
            <p:nvPr/>
          </p:nvSpPr>
          <p:spPr>
            <a:xfrm>
              <a:off x="2503" y="2180"/>
              <a:ext cx="9421" cy="1016"/>
            </a:xfrm>
            <a:prstGeom prst="rect">
              <a:avLst/>
            </a:prstGeom>
            <a:noFill/>
          </p:spPr>
          <p:txBody>
            <a:bodyPr wrap="square" rtlCol="0">
              <a:spAutoFit/>
            </a:bodyPr>
            <a:p>
              <a:r>
                <a:rPr lang="zh-CN" altLang="en-US" b="1">
                  <a:sym typeface="+mn-ea"/>
                </a:rPr>
                <a:t>前端框架：</a:t>
              </a:r>
              <a:r>
                <a:rPr lang="zh-CN" altLang="en-US">
                  <a:sym typeface="+mn-ea"/>
                </a:rPr>
                <a:t>微信小程序官方框架</a:t>
              </a:r>
              <a:endParaRPr lang="zh-CN" altLang="en-US"/>
            </a:p>
            <a:p>
              <a:endParaRPr lang="zh-CN" altLang="en-US"/>
            </a:p>
          </p:txBody>
        </p:sp>
        <p:sp>
          <p:nvSpPr>
            <p:cNvPr id="90" name="文本框 89"/>
            <p:cNvSpPr txBox="1"/>
            <p:nvPr/>
          </p:nvSpPr>
          <p:spPr>
            <a:xfrm>
              <a:off x="2503" y="3655"/>
              <a:ext cx="9549" cy="1452"/>
            </a:xfrm>
            <a:prstGeom prst="rect">
              <a:avLst/>
            </a:prstGeom>
            <a:noFill/>
          </p:spPr>
          <p:txBody>
            <a:bodyPr wrap="square" rtlCol="0">
              <a:spAutoFit/>
            </a:bodyPr>
            <a:p>
              <a:r>
                <a:rPr lang="zh-CN" altLang="en-US" b="1">
                  <a:sym typeface="+mn-ea"/>
                </a:rPr>
                <a:t>后端框架</a:t>
              </a:r>
              <a:r>
                <a:rPr lang="zh-CN" altLang="en-US">
                  <a:sym typeface="+mn-ea"/>
                </a:rPr>
                <a:t>：使用</a:t>
              </a:r>
              <a:r>
                <a:rPr lang="en-US" altLang="zh-CN">
                  <a:sym typeface="+mn-ea"/>
                </a:rPr>
                <a:t>java</a:t>
              </a:r>
              <a:r>
                <a:rPr lang="zh-CN" altLang="en-US">
                  <a:sym typeface="+mn-ea"/>
                </a:rPr>
                <a:t>语言的</a:t>
              </a:r>
              <a:r>
                <a:rPr lang="en-US" altLang="zh-CN">
                  <a:sym typeface="+mn-ea"/>
                </a:rPr>
                <a:t>tomcat</a:t>
              </a:r>
              <a:r>
                <a:rPr lang="zh-CN" altLang="en-US">
                  <a:sym typeface="+mn-ea"/>
                </a:rPr>
                <a:t>框架，基于</a:t>
              </a:r>
              <a:r>
                <a:rPr lang="en-US" altLang="zh-CN">
                  <a:sym typeface="+mn-ea"/>
                </a:rPr>
                <a:t>MySQL</a:t>
              </a:r>
              <a:r>
                <a:rPr lang="zh-CN" altLang="en-US">
                  <a:sym typeface="+mn-ea"/>
                </a:rPr>
                <a:t>的数据库</a:t>
              </a:r>
              <a:endParaRPr lang="zh-CN" altLang="en-US"/>
            </a:p>
            <a:p>
              <a:endParaRPr lang="zh-CN" altLang="en-US"/>
            </a:p>
          </p:txBody>
        </p:sp>
        <p:sp>
          <p:nvSpPr>
            <p:cNvPr id="91" name="文本框 90"/>
            <p:cNvSpPr txBox="1"/>
            <p:nvPr/>
          </p:nvSpPr>
          <p:spPr>
            <a:xfrm>
              <a:off x="2442" y="5027"/>
              <a:ext cx="9610" cy="1888"/>
            </a:xfrm>
            <a:prstGeom prst="rect">
              <a:avLst/>
            </a:prstGeom>
            <a:noFill/>
          </p:spPr>
          <p:txBody>
            <a:bodyPr wrap="square" rtlCol="0">
              <a:spAutoFit/>
            </a:bodyPr>
            <a:p>
              <a:r>
                <a:rPr lang="zh-CN" altLang="en-US" b="1">
                  <a:sym typeface="+mn-ea"/>
                </a:rPr>
                <a:t>使用的技术</a:t>
              </a:r>
              <a:r>
                <a:rPr lang="zh-CN" altLang="en-US">
                  <a:sym typeface="+mn-ea"/>
                </a:rPr>
                <a:t>：阿里巴巴的</a:t>
              </a:r>
              <a:r>
                <a:rPr lang="en-US" altLang="zh-CN">
                  <a:sym typeface="+mn-ea"/>
                </a:rPr>
                <a:t>quickjson</a:t>
              </a:r>
              <a:r>
                <a:rPr lang="zh-CN" altLang="en-US">
                  <a:sym typeface="+mn-ea"/>
                </a:rPr>
                <a:t>，</a:t>
              </a:r>
              <a:r>
                <a:rPr lang="en-US" altLang="zh-CN">
                  <a:sym typeface="+mn-ea"/>
                </a:rPr>
                <a:t>QT</a:t>
              </a:r>
              <a:r>
                <a:rPr lang="zh-CN" altLang="en-US">
                  <a:sym typeface="+mn-ea"/>
                </a:rPr>
                <a:t>与</a:t>
              </a:r>
              <a:r>
                <a:rPr lang="en-US" altLang="zh-CN">
                  <a:sym typeface="+mn-ea"/>
                </a:rPr>
                <a:t>ODBC</a:t>
              </a:r>
              <a:r>
                <a:rPr lang="zh-CN" altLang="en-US">
                  <a:sym typeface="+mn-ea"/>
                </a:rPr>
                <a:t>技术，</a:t>
              </a:r>
              <a:r>
                <a:rPr lang="en-US" altLang="zh-CN">
                  <a:sym typeface="+mn-ea"/>
                </a:rPr>
                <a:t>BeautifulSoup</a:t>
              </a:r>
              <a:r>
                <a:rPr lang="zh-CN" altLang="en-US">
                  <a:sym typeface="+mn-ea"/>
                </a:rPr>
                <a:t>库网页内容分析，</a:t>
              </a:r>
              <a:r>
                <a:rPr lang="en-US" altLang="zh-CN">
                  <a:sym typeface="+mn-ea"/>
                </a:rPr>
                <a:t>Servlet</a:t>
              </a:r>
              <a:r>
                <a:rPr lang="zh-CN" altLang="en-US">
                  <a:sym typeface="+mn-ea"/>
                </a:rPr>
                <a:t>传输技术，</a:t>
              </a:r>
              <a:r>
                <a:rPr lang="en-US" altLang="zh-CN">
                  <a:sym typeface="+mn-ea"/>
                </a:rPr>
                <a:t>wxml</a:t>
              </a:r>
              <a:r>
                <a:rPr lang="zh-CN" altLang="en-US">
                  <a:sym typeface="+mn-ea"/>
                </a:rPr>
                <a:t>动态生成表技术，微信</a:t>
              </a:r>
              <a:r>
                <a:rPr lang="en-US" altLang="zh-CN">
                  <a:sym typeface="+mn-ea"/>
                </a:rPr>
                <a:t>openid</a:t>
              </a:r>
              <a:r>
                <a:rPr lang="zh-CN" altLang="en-US">
                  <a:sym typeface="+mn-ea"/>
                </a:rPr>
                <a:t>解析获取技术，</a:t>
              </a:r>
              <a:endParaRPr lang="zh-CN" altLang="en-US"/>
            </a:p>
            <a:p>
              <a:endParaRPr lang="zh-CN" altLang="en-US"/>
            </a:p>
          </p:txBody>
        </p:sp>
        <p:sp>
          <p:nvSpPr>
            <p:cNvPr id="92" name="文本框 91"/>
            <p:cNvSpPr txBox="1"/>
            <p:nvPr/>
          </p:nvSpPr>
          <p:spPr>
            <a:xfrm>
              <a:off x="2442" y="6841"/>
              <a:ext cx="9457" cy="1888"/>
            </a:xfrm>
            <a:prstGeom prst="rect">
              <a:avLst/>
            </a:prstGeom>
            <a:noFill/>
          </p:spPr>
          <p:txBody>
            <a:bodyPr wrap="square" rtlCol="0">
              <a:spAutoFit/>
            </a:bodyPr>
            <a:p>
              <a:r>
                <a:rPr lang="zh-CN" altLang="en-US" b="1">
                  <a:sym typeface="+mn-ea"/>
                </a:rPr>
                <a:t>部署的流程</a:t>
              </a:r>
              <a:r>
                <a:rPr lang="zh-CN" altLang="en-US">
                  <a:sym typeface="+mn-ea"/>
                </a:rPr>
                <a:t>：前端先写出基础框架，之后搭建服务器，之后搭建数据库。再对前端进行内容填充，功能填充，测试过程中对数据库进行更新填充。</a:t>
              </a:r>
              <a:endParaRPr lang="zh-CN" altLang="en-US"/>
            </a:p>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1"/>
            </p:custDataLst>
          </p:nvPr>
        </p:nvSpPr>
        <p:spPr bwMode="auto">
          <a:xfrm>
            <a:off x="4398559" y="2170675"/>
            <a:ext cx="3683776"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05</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2"/>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565140" y="3760470"/>
            <a:ext cx="1461135" cy="830580"/>
          </a:xfrm>
          <a:prstGeom prst="rect">
            <a:avLst/>
          </a:prstGeom>
        </p:spPr>
        <p:txBody>
          <a:bodyPr wrap="square" lIns="0" tIns="0" rIns="0" bIns="0">
            <a:spAutoFit/>
          </a:bodyPr>
          <a:lstStyle/>
          <a:p>
            <a:r>
              <a:rPr lang="zh-CN" altLang="en-US" sz="5400">
                <a:sym typeface="+mn-ea"/>
              </a:rPr>
              <a:t>测试</a:t>
            </a:r>
            <a:endParaRPr lang="zh-CN" altLang="en-US" sz="5400" dirty="0">
              <a:solidFill>
                <a:srgbClr val="A79FAA"/>
              </a:solidFill>
              <a:latin typeface="+mn-lt"/>
              <a:ea typeface="+mn-ea"/>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6220" y="1830070"/>
            <a:ext cx="4664710" cy="4211955"/>
            <a:chOff x="3719" y="2881"/>
            <a:chExt cx="7346" cy="6633"/>
          </a:xfrm>
        </p:grpSpPr>
        <p:sp>
          <p:nvSpPr>
            <p:cNvPr id="14" name="Shape 5166"/>
            <p:cNvSpPr/>
            <p:nvPr/>
          </p:nvSpPr>
          <p:spPr>
            <a:xfrm>
              <a:off x="5866" y="3456"/>
              <a:ext cx="2342" cy="2075"/>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rgbClr val="A79FAA"/>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mn-lt"/>
                <a:ea typeface="+mn-ea"/>
                <a:cs typeface="+mn-ea"/>
                <a:sym typeface="+mn-lt"/>
              </a:endParaRPr>
            </a:p>
          </p:txBody>
        </p:sp>
        <p:sp>
          <p:nvSpPr>
            <p:cNvPr id="15" name="Shape 5167"/>
            <p:cNvSpPr/>
            <p:nvPr/>
          </p:nvSpPr>
          <p:spPr>
            <a:xfrm>
              <a:off x="5156" y="4686"/>
              <a:ext cx="3772" cy="2160"/>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rgbClr val="FABAAE"/>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mn-lt"/>
                <a:ea typeface="+mn-ea"/>
                <a:cs typeface="+mn-ea"/>
                <a:sym typeface="+mn-lt"/>
              </a:endParaRPr>
            </a:p>
          </p:txBody>
        </p:sp>
        <p:sp>
          <p:nvSpPr>
            <p:cNvPr id="16" name="Shape 5168"/>
            <p:cNvSpPr/>
            <p:nvPr/>
          </p:nvSpPr>
          <p:spPr>
            <a:xfrm>
              <a:off x="4445" y="6020"/>
              <a:ext cx="5201" cy="2160"/>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rgbClr val="A79FAA"/>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mn-lt"/>
                <a:ea typeface="+mn-ea"/>
                <a:cs typeface="+mn-ea"/>
                <a:sym typeface="+mn-lt"/>
              </a:endParaRPr>
            </a:p>
          </p:txBody>
        </p:sp>
        <p:sp>
          <p:nvSpPr>
            <p:cNvPr id="17" name="Shape 5169"/>
            <p:cNvSpPr/>
            <p:nvPr/>
          </p:nvSpPr>
          <p:spPr>
            <a:xfrm>
              <a:off x="3719" y="7354"/>
              <a:ext cx="6631" cy="2160"/>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rgbClr val="FABAAE"/>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mn-lt"/>
                <a:ea typeface="+mn-ea"/>
                <a:cs typeface="+mn-ea"/>
                <a:sym typeface="+mn-lt"/>
              </a:endParaRPr>
            </a:p>
          </p:txBody>
        </p:sp>
        <p:grpSp>
          <p:nvGrpSpPr>
            <p:cNvPr id="38" name="组合 37"/>
            <p:cNvGrpSpPr/>
            <p:nvPr/>
          </p:nvGrpSpPr>
          <p:grpSpPr>
            <a:xfrm>
              <a:off x="6576" y="2881"/>
              <a:ext cx="1650" cy="1414"/>
              <a:chOff x="2313735" y="1108481"/>
              <a:chExt cx="857881" cy="735467"/>
            </a:xfrm>
            <a:solidFill>
              <a:srgbClr val="CECED0"/>
            </a:solidFill>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9FAA"/>
              </a:solidFill>
              <a:ln w="12700" cap="flat">
                <a:noFill/>
                <a:miter lim="400000"/>
              </a:ln>
              <a:effectLst/>
            </p:spPr>
            <p:txBody>
              <a:bodyPr wrap="square" lIns="0" tIns="0" rIns="0" bIns="0" numCol="1" anchor="t">
                <a:noAutofit/>
              </a:bodyPr>
              <a:lstStyle/>
              <a:p>
                <a:pPr lvl="0" algn="ctr">
                  <a:lnSpc>
                    <a:spcPct val="120000"/>
                  </a:lnSpc>
                  <a:defRPr>
                    <a:solidFill>
                      <a:srgbClr val="4C4C4C"/>
                    </a:solidFill>
                  </a:defRPr>
                </a:pPr>
                <a:endParaRPr lang="en-US" sz="1400" dirty="0">
                  <a:solidFill>
                    <a:schemeClr val="bg1"/>
                  </a:solidFill>
                  <a:latin typeface="+mn-lt"/>
                  <a:ea typeface="+mn-ea"/>
                  <a:cs typeface="+mn-ea"/>
                  <a:sym typeface="+mn-lt"/>
                </a:endParaRPr>
              </a:p>
            </p:txBody>
          </p:sp>
          <p:sp>
            <p:nvSpPr>
              <p:cNvPr id="9" name="Shape 5176"/>
              <p:cNvSpPr/>
              <p:nvPr/>
            </p:nvSpPr>
            <p:spPr>
              <a:xfrm>
                <a:off x="2329102" y="1491630"/>
                <a:ext cx="842514"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endParaRPr lang="zh-CN" altLang="en-US" sz="1400" dirty="0">
                  <a:solidFill>
                    <a:schemeClr val="bg1"/>
                  </a:solidFill>
                  <a:latin typeface="+mn-lt"/>
                  <a:ea typeface="+mn-ea"/>
                  <a:cs typeface="+mn-ea"/>
                  <a:sym typeface="+mn-lt"/>
                </a:endParaRPr>
              </a:p>
            </p:txBody>
          </p:sp>
        </p:grpSp>
        <p:grpSp>
          <p:nvGrpSpPr>
            <p:cNvPr id="37" name="组合 36"/>
            <p:cNvGrpSpPr/>
            <p:nvPr/>
          </p:nvGrpSpPr>
          <p:grpSpPr>
            <a:xfrm>
              <a:off x="5862" y="4673"/>
              <a:ext cx="3057" cy="832"/>
              <a:chOff x="1944344" y="2047198"/>
              <a:chExt cx="1589745" cy="432411"/>
            </a:xfrm>
            <a:solidFill>
              <a:srgbClr val="FBDBC6"/>
            </a:solidFill>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grp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mn-lt"/>
                  <a:ea typeface="+mn-ea"/>
                  <a:cs typeface="+mn-ea"/>
                  <a:sym typeface="+mn-lt"/>
                </a:endParaRPr>
              </a:p>
            </p:txBody>
          </p:sp>
          <p:sp>
            <p:nvSpPr>
              <p:cNvPr id="10" name="Shape 5177"/>
              <p:cNvSpPr/>
              <p:nvPr/>
            </p:nvSpPr>
            <p:spPr>
              <a:xfrm>
                <a:off x="2191740" y="2087244"/>
                <a:ext cx="1099552"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endParaRPr lang="zh-CN" altLang="en-US" sz="1400" dirty="0">
                  <a:solidFill>
                    <a:schemeClr val="bg1"/>
                  </a:solidFill>
                  <a:latin typeface="+mn-lt"/>
                  <a:ea typeface="+mn-ea"/>
                  <a:cs typeface="+mn-ea"/>
                  <a:sym typeface="+mn-lt"/>
                </a:endParaRPr>
              </a:p>
            </p:txBody>
          </p:sp>
        </p:grpSp>
        <p:grpSp>
          <p:nvGrpSpPr>
            <p:cNvPr id="36" name="组合 35"/>
            <p:cNvGrpSpPr/>
            <p:nvPr/>
          </p:nvGrpSpPr>
          <p:grpSpPr>
            <a:xfrm>
              <a:off x="5156" y="6020"/>
              <a:ext cx="4487" cy="832"/>
              <a:chOff x="1574955" y="2740898"/>
              <a:chExt cx="2333121" cy="432412"/>
            </a:xfrm>
            <a:solidFill>
              <a:srgbClr val="CECED0"/>
            </a:solidFill>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grp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mn-lt"/>
                  <a:ea typeface="+mn-ea"/>
                  <a:cs typeface="+mn-ea"/>
                  <a:sym typeface="+mn-lt"/>
                </a:endParaRPr>
              </a:p>
            </p:txBody>
          </p:sp>
          <p:sp>
            <p:nvSpPr>
              <p:cNvPr id="11" name="Shape 5178"/>
              <p:cNvSpPr/>
              <p:nvPr/>
            </p:nvSpPr>
            <p:spPr>
              <a:xfrm>
                <a:off x="1815028" y="2780945"/>
                <a:ext cx="1849246"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endParaRPr lang="zh-CN" altLang="en-US" sz="1400" dirty="0">
                  <a:solidFill>
                    <a:schemeClr val="bg1"/>
                  </a:solidFill>
                  <a:latin typeface="+mn-lt"/>
                  <a:ea typeface="+mn-ea"/>
                  <a:cs typeface="+mn-ea"/>
                  <a:sym typeface="+mn-lt"/>
                </a:endParaRPr>
              </a:p>
            </p:txBody>
          </p:sp>
        </p:grpSp>
        <p:grpSp>
          <p:nvGrpSpPr>
            <p:cNvPr id="35" name="组合 34"/>
            <p:cNvGrpSpPr/>
            <p:nvPr/>
          </p:nvGrpSpPr>
          <p:grpSpPr>
            <a:xfrm>
              <a:off x="4445" y="7354"/>
              <a:ext cx="5916" cy="832"/>
              <a:chOff x="1205565" y="3434598"/>
              <a:chExt cx="3076490" cy="432407"/>
            </a:xfrm>
            <a:solidFill>
              <a:srgbClr val="FBDBC6"/>
            </a:solidFill>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grp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mn-lt"/>
                  <a:ea typeface="+mn-ea"/>
                  <a:cs typeface="+mn-ea"/>
                  <a:sym typeface="+mn-lt"/>
                </a:endParaRPr>
              </a:p>
            </p:txBody>
          </p:sp>
          <p:sp>
            <p:nvSpPr>
              <p:cNvPr id="12" name="Shape 5179"/>
              <p:cNvSpPr/>
              <p:nvPr/>
            </p:nvSpPr>
            <p:spPr>
              <a:xfrm>
                <a:off x="1422332" y="3474643"/>
                <a:ext cx="2634639"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endParaRPr lang="zh-CN" altLang="en-US" sz="1400" dirty="0">
                  <a:solidFill>
                    <a:schemeClr val="bg1"/>
                  </a:solidFill>
                  <a:latin typeface="+mn-lt"/>
                  <a:ea typeface="+mn-ea"/>
                  <a:cs typeface="+mn-ea"/>
                  <a:sym typeface="+mn-lt"/>
                </a:endParaRPr>
              </a:p>
            </p:txBody>
          </p:sp>
        </p:grpSp>
        <p:grpSp>
          <p:nvGrpSpPr>
            <p:cNvPr id="33" name="组合 32"/>
            <p:cNvGrpSpPr/>
            <p:nvPr/>
          </p:nvGrpSpPr>
          <p:grpSpPr>
            <a:xfrm>
              <a:off x="3719" y="8670"/>
              <a:ext cx="7346" cy="832"/>
              <a:chOff x="827585" y="4118665"/>
              <a:chExt cx="3819870" cy="432407"/>
            </a:xfrm>
            <a:solidFill>
              <a:srgbClr val="CECED0"/>
            </a:solidFill>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grp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mn-lt"/>
                  <a:ea typeface="+mn-ea"/>
                  <a:cs typeface="+mn-ea"/>
                  <a:sym typeface="+mn-lt"/>
                </a:endParaRPr>
              </a:p>
            </p:txBody>
          </p:sp>
          <p:sp>
            <p:nvSpPr>
              <p:cNvPr id="13" name="Shape 5180"/>
              <p:cNvSpPr/>
              <p:nvPr/>
            </p:nvSpPr>
            <p:spPr>
              <a:xfrm>
                <a:off x="1072475" y="4158709"/>
                <a:ext cx="3334354"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endParaRPr lang="zh-CN" altLang="en-US" sz="1400" dirty="0">
                  <a:solidFill>
                    <a:schemeClr val="bg1"/>
                  </a:solidFill>
                  <a:latin typeface="+mn-lt"/>
                  <a:ea typeface="+mn-ea"/>
                  <a:cs typeface="+mn-ea"/>
                  <a:sym typeface="+mn-lt"/>
                </a:endParaRPr>
              </a:p>
            </p:txBody>
          </p:sp>
        </p:grpSp>
      </p:grpSp>
      <p:sp>
        <p:nvSpPr>
          <p:cNvPr id="46" name="TextBox 8"/>
          <p:cNvSpPr txBox="1"/>
          <p:nvPr/>
        </p:nvSpPr>
        <p:spPr>
          <a:xfrm>
            <a:off x="1101090" y="238125"/>
            <a:ext cx="1025525" cy="492125"/>
          </a:xfrm>
          <a:prstGeom prst="rect">
            <a:avLst/>
          </a:prstGeom>
          <a:noFill/>
        </p:spPr>
        <p:txBody>
          <a:bodyPr wrap="square" lIns="0" tIns="0" rIns="0" bIns="0" rtlCol="0" anchor="ctr">
            <a:spAutoFit/>
          </a:bodyPr>
          <a:lstStyle/>
          <a:p>
            <a:r>
              <a:rPr lang="zh-CN" altLang="en-US" sz="3200">
                <a:sym typeface="+mn-ea"/>
              </a:rPr>
              <a:t>测试</a:t>
            </a:r>
            <a:endParaRPr lang="zh-CN" altLang="en-US" sz="4000" dirty="0">
              <a:solidFill>
                <a:schemeClr val="bg1">
                  <a:lumMod val="65000"/>
                </a:schemeClr>
              </a:solidFill>
              <a:latin typeface="+mn-lt"/>
              <a:ea typeface="+mn-ea"/>
              <a:cs typeface="+mn-ea"/>
              <a:sym typeface="+mn-lt"/>
            </a:endParaRPr>
          </a:p>
        </p:txBody>
      </p:sp>
      <p:sp>
        <p:nvSpPr>
          <p:cNvPr id="47"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196715" y="2176145"/>
            <a:ext cx="7665720" cy="2710815"/>
            <a:chOff x="6609" y="3427"/>
            <a:chExt cx="12072" cy="4269"/>
          </a:xfrm>
        </p:grpSpPr>
        <p:sp>
          <p:nvSpPr>
            <p:cNvPr id="18" name="Round Same Side Corner Rectangle 67"/>
            <p:cNvSpPr/>
            <p:nvPr/>
          </p:nvSpPr>
          <p:spPr>
            <a:xfrm rot="10800000" flipH="1">
              <a:off x="6609" y="3685"/>
              <a:ext cx="96" cy="989"/>
            </a:xfrm>
            <a:prstGeom prst="round2SameRect">
              <a:avLst>
                <a:gd name="adj1" fmla="val 50000"/>
                <a:gd name="adj2" fmla="val 50000"/>
              </a:avLst>
            </a:prstGeom>
            <a:solidFill>
              <a:srgbClr val="A79FAA"/>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cs typeface="+mn-ea"/>
                <a:sym typeface="+mn-lt"/>
              </a:endParaRPr>
            </a:p>
          </p:txBody>
        </p:sp>
        <p:sp>
          <p:nvSpPr>
            <p:cNvPr id="19" name="Round Same Side Corner Rectangle 68"/>
            <p:cNvSpPr/>
            <p:nvPr/>
          </p:nvSpPr>
          <p:spPr>
            <a:xfrm rot="10800000" flipH="1">
              <a:off x="6906" y="6021"/>
              <a:ext cx="96" cy="989"/>
            </a:xfrm>
            <a:prstGeom prst="round2SameRect">
              <a:avLst>
                <a:gd name="adj1" fmla="val 50000"/>
                <a:gd name="adj2" fmla="val 50000"/>
              </a:avLst>
            </a:prstGeom>
            <a:solidFill>
              <a:srgbClr val="FABAAE"/>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cs typeface="+mn-ea"/>
                <a:sym typeface="+mn-lt"/>
              </a:endParaRPr>
            </a:p>
          </p:txBody>
        </p:sp>
        <p:sp>
          <p:nvSpPr>
            <p:cNvPr id="34" name="文本框 33"/>
            <p:cNvSpPr txBox="1"/>
            <p:nvPr/>
          </p:nvSpPr>
          <p:spPr>
            <a:xfrm>
              <a:off x="6949" y="3427"/>
              <a:ext cx="11733" cy="1888"/>
            </a:xfrm>
            <a:prstGeom prst="rect">
              <a:avLst/>
            </a:prstGeom>
            <a:noFill/>
          </p:spPr>
          <p:txBody>
            <a:bodyPr wrap="square" rtlCol="0">
              <a:spAutoFit/>
            </a:bodyPr>
            <a:p>
              <a:r>
                <a:rPr lang="zh-CN" altLang="en-US" b="1">
                  <a:sym typeface="+mn-ea"/>
                </a:rPr>
                <a:t>工作安排</a:t>
              </a:r>
              <a:r>
                <a:rPr lang="zh-CN" altLang="en-US">
                  <a:sym typeface="+mn-ea"/>
                </a:rPr>
                <a:t>：</a:t>
              </a:r>
              <a:endParaRPr lang="zh-CN" altLang="en-US">
                <a:sym typeface="+mn-ea"/>
              </a:endParaRPr>
            </a:p>
            <a:p>
              <a:r>
                <a:rPr lang="zh-CN" altLang="en-US">
                  <a:sym typeface="+mn-ea"/>
                </a:rPr>
                <a:t> </a:t>
              </a:r>
              <a:r>
                <a:rPr lang="en-US" altLang="zh-CN">
                  <a:sym typeface="+mn-ea"/>
                </a:rPr>
                <a:t>       </a:t>
              </a:r>
              <a:r>
                <a:rPr lang="zh-CN" altLang="en-US">
                  <a:sym typeface="+mn-ea"/>
                </a:rPr>
                <a:t>首先对搜索界面进行测试，看是否可以正确的返回搜索值。之后对登录进行测试，看是否能够对微信加密的</a:t>
              </a:r>
              <a:r>
                <a:rPr lang="en-US" altLang="zh-CN">
                  <a:sym typeface="+mn-ea"/>
                </a:rPr>
                <a:t>openid</a:t>
              </a:r>
              <a:r>
                <a:rPr lang="zh-CN" altLang="en-US">
                  <a:sym typeface="+mn-ea"/>
                </a:rPr>
                <a:t>进行解密。再者，测试收藏和历史记录功能，是否可以进行有效的操作，更新后端数据库。</a:t>
              </a:r>
              <a:endParaRPr lang="zh-CN" altLang="en-US"/>
            </a:p>
          </p:txBody>
        </p:sp>
        <p:sp>
          <p:nvSpPr>
            <p:cNvPr id="45" name="文本框 44"/>
            <p:cNvSpPr txBox="1"/>
            <p:nvPr/>
          </p:nvSpPr>
          <p:spPr>
            <a:xfrm>
              <a:off x="7316" y="5808"/>
              <a:ext cx="10999" cy="1888"/>
            </a:xfrm>
            <a:prstGeom prst="rect">
              <a:avLst/>
            </a:prstGeom>
            <a:noFill/>
          </p:spPr>
          <p:txBody>
            <a:bodyPr wrap="square" rtlCol="0">
              <a:spAutoFit/>
            </a:bodyPr>
            <a:p>
              <a:r>
                <a:rPr lang="zh-CN" altLang="en-US" b="1">
                  <a:sym typeface="+mn-ea"/>
                </a:rPr>
                <a:t>测试工具：</a:t>
              </a:r>
              <a:endParaRPr lang="zh-CN" altLang="en-US" b="1">
                <a:sym typeface="+mn-ea"/>
              </a:endParaRPr>
            </a:p>
            <a:p>
              <a:r>
                <a:rPr lang="en-US" altLang="zh-CN">
                  <a:sym typeface="+mn-ea"/>
                </a:rPr>
                <a:t>         </a:t>
              </a:r>
              <a:r>
                <a:rPr lang="zh-CN" altLang="en-US">
                  <a:sym typeface="+mn-ea"/>
                </a:rPr>
                <a:t>微信小程序开发平台新建测试界面，服务器专门的</a:t>
              </a:r>
              <a:r>
                <a:rPr lang="en-US" altLang="zh-CN">
                  <a:sym typeface="+mn-ea"/>
                </a:rPr>
                <a:t>ceshi.java</a:t>
              </a:r>
              <a:r>
                <a:rPr lang="zh-CN" altLang="en-US">
                  <a:sym typeface="+mn-ea"/>
                </a:rPr>
                <a:t>数据流可以通过此界面来到相应的数据表。</a:t>
              </a:r>
              <a:endParaRPr lang="zh-CN" altLang="en-US"/>
            </a:p>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1"/>
            </p:custDataLst>
          </p:nvPr>
        </p:nvSpPr>
        <p:spPr bwMode="auto">
          <a:xfrm>
            <a:off x="4398559" y="2170675"/>
            <a:ext cx="3683776"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06</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2"/>
            </p:custDataLst>
          </p:nvPr>
        </p:nvCxnSpPr>
        <p:spPr>
          <a:xfrm>
            <a:off x="4052355" y="4768422"/>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457065" y="3832225"/>
            <a:ext cx="4196080" cy="830580"/>
          </a:xfrm>
          <a:prstGeom prst="rect">
            <a:avLst/>
          </a:prstGeom>
        </p:spPr>
        <p:txBody>
          <a:bodyPr wrap="square" lIns="0" tIns="0" rIns="0" bIns="0">
            <a:spAutoFit/>
          </a:bodyPr>
          <a:lstStyle/>
          <a:p>
            <a:r>
              <a:rPr lang="zh-CN" altLang="en-US" sz="5400">
                <a:sym typeface="+mn-ea"/>
              </a:rPr>
              <a:t>成员过程体会</a:t>
            </a:r>
            <a:endParaRPr lang="zh-CN" altLang="en-US" sz="5400" dirty="0">
              <a:solidFill>
                <a:srgbClr val="FABAAE"/>
              </a:solidFill>
              <a:latin typeface="+mn-lt"/>
              <a:ea typeface="+mn-ea"/>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strVal val="4*#ppt_w"/>
                                          </p:val>
                                        </p:tav>
                                        <p:tav tm="100000">
                                          <p:val>
                                            <p:strVal val="#ppt_w"/>
                                          </p:val>
                                        </p:tav>
                                      </p:tavLst>
                                    </p:anim>
                                    <p:anim calcmode="lin" valueType="num">
                                      <p:cBhvr>
                                        <p:cTn id="1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8"/>
          <p:cNvSpPr txBox="1"/>
          <p:nvPr/>
        </p:nvSpPr>
        <p:spPr>
          <a:xfrm>
            <a:off x="662183" y="220765"/>
            <a:ext cx="3949155" cy="492125"/>
          </a:xfrm>
          <a:prstGeom prst="rect">
            <a:avLst/>
          </a:prstGeom>
          <a:noFill/>
        </p:spPr>
        <p:txBody>
          <a:bodyPr wrap="square" lIns="0" tIns="0" rIns="0" bIns="0" rtlCol="0" anchor="ctr">
            <a:spAutoFit/>
          </a:bodyPr>
          <a:lstStyle/>
          <a:p>
            <a:r>
              <a:rPr lang="zh-CN" altLang="en-US" sz="3200">
                <a:sym typeface="+mn-ea"/>
              </a:rPr>
              <a:t>成员过程体会</a:t>
            </a:r>
            <a:endParaRPr lang="zh-CN" altLang="en-US" sz="4000" dirty="0">
              <a:solidFill>
                <a:schemeClr val="bg1">
                  <a:lumMod val="65000"/>
                </a:schemeClr>
              </a:solidFill>
              <a:latin typeface="+mn-lt"/>
              <a:ea typeface="+mn-ea"/>
              <a:cs typeface="+mn-ea"/>
              <a:sym typeface="+mn-lt"/>
            </a:endParaRPr>
          </a:p>
        </p:txBody>
      </p:sp>
      <p:sp>
        <p:nvSpPr>
          <p:cNvPr id="40"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41" name="任意多边形: 形状 40"/>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形状 41"/>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3404235" y="1337310"/>
            <a:ext cx="8479790" cy="1198880"/>
          </a:xfrm>
          <a:prstGeom prst="rect">
            <a:avLst/>
          </a:prstGeom>
          <a:noFill/>
        </p:spPr>
        <p:txBody>
          <a:bodyPr wrap="square" rtlCol="0">
            <a:spAutoFit/>
          </a:bodyPr>
          <a:p>
            <a:r>
              <a:rPr lang="zh-CN" altLang="en-US">
                <a:sym typeface="+mn-ea"/>
              </a:rPr>
              <a:t>因为软工的需要，第一次学习python，中途遇到了很多问题。但在同学们，组员们的帮助下，都可以顺利的解决，也幸好有大家的陪伴（监督），能高效率完成各种任务，团队编程，好！</a:t>
            </a:r>
            <a:endParaRPr lang="zh-CN" altLang="en-US"/>
          </a:p>
          <a:p>
            <a:endParaRPr lang="zh-CN" altLang="en-US"/>
          </a:p>
        </p:txBody>
      </p:sp>
      <p:sp>
        <p:nvSpPr>
          <p:cNvPr id="5" name="Round Same Side Corner Rectangle 4"/>
          <p:cNvSpPr/>
          <p:nvPr/>
        </p:nvSpPr>
        <p:spPr>
          <a:xfrm>
            <a:off x="535940" y="1240155"/>
            <a:ext cx="489585" cy="5466715"/>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grpSp>
        <p:nvGrpSpPr>
          <p:cNvPr id="34" name="Group 33"/>
          <p:cNvGrpSpPr/>
          <p:nvPr/>
        </p:nvGrpSpPr>
        <p:grpSpPr>
          <a:xfrm rot="0">
            <a:off x="535940" y="1532255"/>
            <a:ext cx="2600960" cy="543560"/>
            <a:chOff x="5128064" y="2256183"/>
            <a:chExt cx="3273083" cy="515155"/>
          </a:xfrm>
          <a:solidFill>
            <a:srgbClr val="FBDBC6"/>
          </a:solidFill>
        </p:grpSpPr>
        <p:sp>
          <p:nvSpPr>
            <p:cNvPr id="4" name="Pentagon 3"/>
            <p:cNvSpPr/>
            <p:nvPr/>
          </p:nvSpPr>
          <p:spPr>
            <a:xfrm>
              <a:off x="5128064" y="225618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800">
                  <a:latin typeface="宋体" panose="02010600030101010101" pitchFamily="2" charset="-122"/>
                  <a:ea typeface="宋体" panose="02010600030101010101" pitchFamily="2" charset="-122"/>
                  <a:sym typeface="+mn-ea"/>
                </a:rPr>
                <a:t>李宏旭</a:t>
              </a:r>
              <a:endParaRPr lang="en-GB" sz="1800" dirty="0">
                <a:latin typeface="宋体" panose="02010600030101010101" pitchFamily="2" charset="-122"/>
                <a:ea typeface="宋体" panose="02010600030101010101" pitchFamily="2" charset="-122"/>
                <a:cs typeface="+mn-ea"/>
                <a:sym typeface="+mn-lt"/>
              </a:endParaRPr>
            </a:p>
          </p:txBody>
        </p:sp>
        <p:sp>
          <p:nvSpPr>
            <p:cNvPr id="9" name="Rectangle 8"/>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5" name="Group 34"/>
          <p:cNvGrpSpPr/>
          <p:nvPr/>
        </p:nvGrpSpPr>
        <p:grpSpPr>
          <a:xfrm rot="0">
            <a:off x="528320" y="2536190"/>
            <a:ext cx="2653665" cy="543560"/>
            <a:chOff x="5128064" y="3095119"/>
            <a:chExt cx="3273083" cy="515155"/>
          </a:xfrm>
          <a:solidFill>
            <a:srgbClr val="CECED0"/>
          </a:solidFill>
        </p:grpSpPr>
        <p:sp>
          <p:nvSpPr>
            <p:cNvPr id="6" name="Pentagon 5"/>
            <p:cNvSpPr/>
            <p:nvPr/>
          </p:nvSpPr>
          <p:spPr>
            <a:xfrm>
              <a:off x="5128064" y="3095119"/>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800">
                  <a:latin typeface="宋体" panose="02010600030101010101" pitchFamily="2" charset="-122"/>
                  <a:ea typeface="宋体" panose="02010600030101010101" pitchFamily="2" charset="-122"/>
                  <a:sym typeface="+mn-ea"/>
                </a:rPr>
                <a:t>邱德意</a:t>
              </a:r>
              <a:endParaRPr lang="en-GB" sz="1800" dirty="0">
                <a:latin typeface="宋体" panose="02010600030101010101" pitchFamily="2" charset="-122"/>
                <a:ea typeface="宋体" panose="02010600030101010101" pitchFamily="2" charset="-122"/>
                <a:cs typeface="+mn-ea"/>
                <a:sym typeface="+mn-lt"/>
              </a:endParaRPr>
            </a:p>
          </p:txBody>
        </p:sp>
        <p:sp>
          <p:nvSpPr>
            <p:cNvPr id="10" name="Rectangle 9"/>
            <p:cNvSpPr/>
            <p:nvPr/>
          </p:nvSpPr>
          <p:spPr>
            <a:xfrm>
              <a:off x="5128064" y="3095119"/>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6" name="Group 35"/>
          <p:cNvGrpSpPr/>
          <p:nvPr/>
        </p:nvGrpSpPr>
        <p:grpSpPr>
          <a:xfrm rot="0">
            <a:off x="535940" y="3616325"/>
            <a:ext cx="2653665" cy="543560"/>
            <a:chOff x="5128064" y="3934054"/>
            <a:chExt cx="3273083" cy="515155"/>
          </a:xfrm>
          <a:solidFill>
            <a:srgbClr val="FBDBC6"/>
          </a:solidFill>
        </p:grpSpPr>
        <p:sp>
          <p:nvSpPr>
            <p:cNvPr id="7" name="Pentagon 6"/>
            <p:cNvSpPr/>
            <p:nvPr/>
          </p:nvSpPr>
          <p:spPr>
            <a:xfrm>
              <a:off x="5128064" y="393405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800">
                  <a:latin typeface="宋体" panose="02010600030101010101" pitchFamily="2" charset="-122"/>
                  <a:ea typeface="宋体" panose="02010600030101010101" pitchFamily="2" charset="-122"/>
                  <a:sym typeface="+mn-ea"/>
                </a:rPr>
                <a:t>蓝廷瀚</a:t>
              </a:r>
              <a:endParaRPr lang="en-GB" sz="1800" dirty="0">
                <a:latin typeface="宋体" panose="02010600030101010101" pitchFamily="2" charset="-122"/>
                <a:ea typeface="宋体" panose="02010600030101010101" pitchFamily="2" charset="-122"/>
                <a:cs typeface="+mn-ea"/>
                <a:sym typeface="+mn-lt"/>
              </a:endParaRPr>
            </a:p>
          </p:txBody>
        </p:sp>
        <p:sp>
          <p:nvSpPr>
            <p:cNvPr id="11" name="Rectangle 10"/>
            <p:cNvSpPr/>
            <p:nvPr/>
          </p:nvSpPr>
          <p:spPr>
            <a:xfrm>
              <a:off x="5128064" y="3934054"/>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7" name="Group 36"/>
          <p:cNvGrpSpPr/>
          <p:nvPr/>
        </p:nvGrpSpPr>
        <p:grpSpPr>
          <a:xfrm rot="0">
            <a:off x="527685" y="4669790"/>
            <a:ext cx="2654300" cy="553085"/>
            <a:chOff x="5128064" y="4763963"/>
            <a:chExt cx="3273084" cy="524180"/>
          </a:xfrm>
          <a:solidFill>
            <a:srgbClr val="CECED0"/>
          </a:solidFill>
        </p:grpSpPr>
        <p:sp>
          <p:nvSpPr>
            <p:cNvPr id="8" name="Pentagon 7"/>
            <p:cNvSpPr/>
            <p:nvPr/>
          </p:nvSpPr>
          <p:spPr>
            <a:xfrm>
              <a:off x="5128065" y="4763963"/>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GB" sz="1800" dirty="0">
                  <a:latin typeface="宋体" panose="02010600030101010101" pitchFamily="2" charset="-122"/>
                  <a:ea typeface="宋体" panose="02010600030101010101" pitchFamily="2" charset="-122"/>
                  <a:cs typeface="+mn-ea"/>
                  <a:sym typeface="+mn-lt"/>
                </a:rPr>
                <a:t>杨家聪</a:t>
              </a:r>
              <a:endParaRPr lang="zh-CN" altLang="en-GB" sz="1800" dirty="0">
                <a:latin typeface="宋体" panose="02010600030101010101" pitchFamily="2" charset="-122"/>
                <a:ea typeface="宋体" panose="02010600030101010101" pitchFamily="2" charset="-122"/>
                <a:cs typeface="+mn-ea"/>
                <a:sym typeface="+mn-lt"/>
              </a:endParaRPr>
            </a:p>
          </p:txBody>
        </p:sp>
        <p:sp>
          <p:nvSpPr>
            <p:cNvPr id="12" name="Rectangle 11"/>
            <p:cNvSpPr/>
            <p:nvPr/>
          </p:nvSpPr>
          <p:spPr>
            <a:xfrm>
              <a:off x="5128064" y="4772988"/>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sp>
        <p:nvSpPr>
          <p:cNvPr id="43" name="文本框 42"/>
          <p:cNvSpPr txBox="1"/>
          <p:nvPr/>
        </p:nvSpPr>
        <p:spPr>
          <a:xfrm>
            <a:off x="3436620" y="2319655"/>
            <a:ext cx="8414385" cy="1198880"/>
          </a:xfrm>
          <a:prstGeom prst="rect">
            <a:avLst/>
          </a:prstGeom>
          <a:noFill/>
        </p:spPr>
        <p:txBody>
          <a:bodyPr wrap="square" rtlCol="0">
            <a:spAutoFit/>
          </a:bodyPr>
          <a:p>
            <a:pPr algn="l"/>
            <a:r>
              <a:rPr lang="zh-CN" altLang="en-US">
                <a:sym typeface="+mn-ea"/>
              </a:rPr>
              <a:t>再次熟练了一下</a:t>
            </a:r>
            <a:r>
              <a:rPr lang="en-US" altLang="zh-CN">
                <a:sym typeface="+mn-ea"/>
              </a:rPr>
              <a:t>Qt</a:t>
            </a:r>
            <a:r>
              <a:rPr lang="zh-CN" altLang="en-US">
                <a:sym typeface="+mn-ea"/>
              </a:rPr>
              <a:t>，</a:t>
            </a:r>
            <a:r>
              <a:rPr lang="en-US" altLang="zh-CN">
                <a:sym typeface="+mn-ea"/>
              </a:rPr>
              <a:t>Qt</a:t>
            </a:r>
            <a:r>
              <a:rPr lang="zh-CN" altLang="en-US">
                <a:sym typeface="+mn-ea"/>
              </a:rPr>
              <a:t>真的能实现好多功能啊，可惜服务器还是要</a:t>
            </a:r>
            <a:r>
              <a:rPr lang="en-US" altLang="zh-CN">
                <a:sym typeface="+mn-ea"/>
              </a:rPr>
              <a:t>java</a:t>
            </a:r>
            <a:r>
              <a:rPr lang="zh-CN" altLang="en-US">
                <a:sym typeface="+mn-ea"/>
              </a:rPr>
              <a:t>搭比较方便，所以又学了一些</a:t>
            </a:r>
            <a:r>
              <a:rPr lang="en-US" altLang="zh-CN">
                <a:sym typeface="+mn-ea"/>
              </a:rPr>
              <a:t>JDBC</a:t>
            </a:r>
            <a:r>
              <a:rPr lang="zh-CN" altLang="en-US">
                <a:sym typeface="+mn-ea"/>
              </a:rPr>
              <a:t>，和后端好好交互，还是很有成就感的学有所得，和大家一起讨论，一起找</a:t>
            </a:r>
            <a:r>
              <a:rPr lang="en-US" altLang="zh-CN">
                <a:sym typeface="+mn-ea"/>
              </a:rPr>
              <a:t>bug</a:t>
            </a:r>
            <a:r>
              <a:rPr lang="zh-CN" altLang="en-US">
                <a:sym typeface="+mn-ea"/>
              </a:rPr>
              <a:t>的感觉真的很好。</a:t>
            </a:r>
            <a:endParaRPr lang="zh-CN" altLang="en-US"/>
          </a:p>
          <a:p>
            <a:endParaRPr lang="zh-CN" altLang="en-US"/>
          </a:p>
        </p:txBody>
      </p:sp>
      <p:sp>
        <p:nvSpPr>
          <p:cNvPr id="44" name="文本框 43"/>
          <p:cNvSpPr txBox="1"/>
          <p:nvPr/>
        </p:nvSpPr>
        <p:spPr>
          <a:xfrm>
            <a:off x="3469640" y="3374390"/>
            <a:ext cx="8508365" cy="1198880"/>
          </a:xfrm>
          <a:prstGeom prst="rect">
            <a:avLst/>
          </a:prstGeom>
          <a:noFill/>
        </p:spPr>
        <p:txBody>
          <a:bodyPr wrap="square" rtlCol="0">
            <a:spAutoFit/>
          </a:bodyPr>
          <a:p>
            <a:r>
              <a:rPr lang="zh-CN" altLang="en-US">
                <a:sym typeface="+mn-ea"/>
              </a:rPr>
              <a:t>在这次的软工作业中，第一次接触</a:t>
            </a:r>
            <a:r>
              <a:rPr lang="en-US" altLang="zh-CN">
                <a:sym typeface="+mn-ea"/>
              </a:rPr>
              <a:t>JavaScript</a:t>
            </a:r>
            <a:r>
              <a:rPr lang="zh-CN" altLang="en-US">
                <a:sym typeface="+mn-ea"/>
              </a:rPr>
              <a:t>，学习过程遇到了许多困难，但是在前端小组的另外两位同学的帮助下，还是都顺利的解决了难题，和后端的交互是我这次学习最大的收获，非常感谢我的团队。</a:t>
            </a:r>
            <a:endParaRPr lang="zh-CN" altLang="en-US"/>
          </a:p>
          <a:p>
            <a:endParaRPr lang="zh-CN" altLang="en-US"/>
          </a:p>
        </p:txBody>
      </p:sp>
      <p:sp>
        <p:nvSpPr>
          <p:cNvPr id="45" name="文本框 44"/>
          <p:cNvSpPr txBox="1"/>
          <p:nvPr/>
        </p:nvSpPr>
        <p:spPr>
          <a:xfrm>
            <a:off x="3469005" y="4408170"/>
            <a:ext cx="8547100" cy="1476375"/>
          </a:xfrm>
          <a:prstGeom prst="rect">
            <a:avLst/>
          </a:prstGeom>
          <a:noFill/>
        </p:spPr>
        <p:txBody>
          <a:bodyPr wrap="square" rtlCol="0">
            <a:spAutoFit/>
          </a:bodyPr>
          <a:p>
            <a:r>
              <a:rPr lang="zh-CN" altLang="en-US">
                <a:sym typeface="+mn-ea"/>
              </a:rPr>
              <a:t>在实践过程中</a:t>
            </a:r>
            <a:r>
              <a:rPr lang="en-US" altLang="zh-CN">
                <a:sym typeface="+mn-ea"/>
              </a:rPr>
              <a:t>,</a:t>
            </a:r>
            <a:r>
              <a:rPr lang="zh-CN" altLang="en-US">
                <a:sym typeface="+mn-ea"/>
              </a:rPr>
              <a:t>后端要写的框架和算法比较困难。前端与后端的交互过程中，小程序前后端传递数据时获取不到相应的数据，在两边的控制台打印的都不是定义好的数据，且小程序控制台提示</a:t>
            </a:r>
            <a:r>
              <a:rPr lang="en-US" altLang="zh-CN">
                <a:sym typeface="+mn-ea"/>
              </a:rPr>
              <a:t>404</a:t>
            </a:r>
            <a:r>
              <a:rPr lang="zh-CN" altLang="en-US">
                <a:sym typeface="+mn-ea"/>
              </a:rPr>
              <a:t>。只能边查边修改代码。后端工程太难，还是需要多多学习。</a:t>
            </a:r>
            <a:endParaRPr lang="zh-CN" altLang="en-US"/>
          </a:p>
          <a:p>
            <a:endParaRPr lang="zh-CN" altLang="en-US"/>
          </a:p>
        </p:txBody>
      </p:sp>
      <p:sp>
        <p:nvSpPr>
          <p:cNvPr id="46" name="文本框 45"/>
          <p:cNvSpPr txBox="1"/>
          <p:nvPr/>
        </p:nvSpPr>
        <p:spPr>
          <a:xfrm>
            <a:off x="3469640" y="5632450"/>
            <a:ext cx="8608695" cy="1476375"/>
          </a:xfrm>
          <a:prstGeom prst="rect">
            <a:avLst/>
          </a:prstGeom>
          <a:noFill/>
        </p:spPr>
        <p:txBody>
          <a:bodyPr wrap="square" rtlCol="0">
            <a:spAutoFit/>
          </a:bodyPr>
          <a:p>
            <a:pPr algn="l"/>
            <a:r>
              <a:rPr lang="zh-CN" altLang="en-US">
                <a:sym typeface="+mn-ea"/>
              </a:rPr>
              <a:t>在本次实践中，我负责前端的首页和教程界面。开始对微信小程序前端语的学习，所以在最开始编写界面时很顺利。在编程过程中遇到了不少难题，在大家齐心协力下，我们互相帮助，共同克服难关。第一次经历了组队编程，在团队氛围的驱动下工作更高效也更轻松，也不失为一项特别的经历。</a:t>
            </a:r>
            <a:endParaRPr lang="zh-CN" altLang="en-US"/>
          </a:p>
          <a:p>
            <a:endParaRPr lang="zh-CN" altLang="en-US"/>
          </a:p>
        </p:txBody>
      </p:sp>
      <p:sp>
        <p:nvSpPr>
          <p:cNvPr id="48" name="Pentagon 3"/>
          <p:cNvSpPr/>
          <p:nvPr/>
        </p:nvSpPr>
        <p:spPr>
          <a:xfrm>
            <a:off x="535940" y="5632450"/>
            <a:ext cx="2725420" cy="543560"/>
          </a:xfrm>
          <a:prstGeom prst="homePlate">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zh-CN" altLang="en-GB" sz="1800" dirty="0">
                <a:latin typeface="宋体" panose="02010600030101010101" pitchFamily="2" charset="-122"/>
                <a:ea typeface="宋体" panose="02010600030101010101" pitchFamily="2" charset="-122"/>
                <a:cs typeface="+mn-ea"/>
                <a:sym typeface="+mn-lt"/>
              </a:rPr>
              <a:t>陆晨阳</a:t>
            </a:r>
            <a:endParaRPr lang="zh-CN" altLang="en-GB" sz="1800" dirty="0">
              <a:latin typeface="宋体" panose="02010600030101010101" pitchFamily="2" charset="-122"/>
              <a:ea typeface="宋体" panose="02010600030101010101" pitchFamily="2" charset="-122"/>
              <a:cs typeface="+mn-ea"/>
              <a:sym typeface="+mn-lt"/>
            </a:endParaRPr>
          </a:p>
        </p:txBody>
      </p:sp>
      <p:sp>
        <p:nvSpPr>
          <p:cNvPr id="49" name="Rectangle 8"/>
          <p:cNvSpPr/>
          <p:nvPr/>
        </p:nvSpPr>
        <p:spPr>
          <a:xfrm>
            <a:off x="554355" y="1527810"/>
            <a:ext cx="368935" cy="543560"/>
          </a:xfrm>
          <a:prstGeom prst="rect">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GB"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8"/>
          <p:cNvSpPr txBox="1"/>
          <p:nvPr/>
        </p:nvSpPr>
        <p:spPr>
          <a:xfrm>
            <a:off x="662183" y="220765"/>
            <a:ext cx="3949155" cy="492125"/>
          </a:xfrm>
          <a:prstGeom prst="rect">
            <a:avLst/>
          </a:prstGeom>
          <a:noFill/>
        </p:spPr>
        <p:txBody>
          <a:bodyPr wrap="square" lIns="0" tIns="0" rIns="0" bIns="0" rtlCol="0" anchor="ctr">
            <a:spAutoFit/>
          </a:bodyPr>
          <a:lstStyle/>
          <a:p>
            <a:r>
              <a:rPr lang="zh-CN" altLang="en-US" sz="3200">
                <a:sym typeface="+mn-ea"/>
              </a:rPr>
              <a:t>成员过程体会</a:t>
            </a:r>
            <a:endParaRPr lang="zh-CN" altLang="en-US" sz="4000" dirty="0">
              <a:solidFill>
                <a:schemeClr val="bg1">
                  <a:lumMod val="65000"/>
                </a:schemeClr>
              </a:solidFill>
              <a:latin typeface="+mn-lt"/>
              <a:ea typeface="+mn-ea"/>
              <a:cs typeface="+mn-ea"/>
              <a:sym typeface="+mn-lt"/>
            </a:endParaRPr>
          </a:p>
        </p:txBody>
      </p:sp>
      <p:sp>
        <p:nvSpPr>
          <p:cNvPr id="40"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41" name="任意多边形: 形状 40"/>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形状 41"/>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Round Same Side Corner Rectangle 4"/>
          <p:cNvSpPr/>
          <p:nvPr/>
        </p:nvSpPr>
        <p:spPr>
          <a:xfrm>
            <a:off x="535940" y="1240155"/>
            <a:ext cx="489585" cy="5466715"/>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grpSp>
        <p:nvGrpSpPr>
          <p:cNvPr id="34" name="Group 33"/>
          <p:cNvGrpSpPr/>
          <p:nvPr/>
        </p:nvGrpSpPr>
        <p:grpSpPr>
          <a:xfrm rot="0">
            <a:off x="535940" y="5739765"/>
            <a:ext cx="2600960" cy="543560"/>
            <a:chOff x="5128064" y="2256183"/>
            <a:chExt cx="3273083" cy="515155"/>
          </a:xfrm>
          <a:solidFill>
            <a:srgbClr val="FBDBC6"/>
          </a:solidFill>
        </p:grpSpPr>
        <p:sp>
          <p:nvSpPr>
            <p:cNvPr id="4" name="Pentagon 3"/>
            <p:cNvSpPr/>
            <p:nvPr/>
          </p:nvSpPr>
          <p:spPr>
            <a:xfrm>
              <a:off x="5128064" y="225618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800">
                  <a:sym typeface="+mn-ea"/>
                </a:rPr>
                <a:t>徐绍伟</a:t>
              </a:r>
              <a:endParaRPr lang="en-GB" sz="1800" dirty="0">
                <a:latin typeface="宋体" panose="02010600030101010101" pitchFamily="2" charset="-122"/>
                <a:ea typeface="宋体" panose="02010600030101010101" pitchFamily="2" charset="-122"/>
                <a:cs typeface="+mn-ea"/>
                <a:sym typeface="+mn-lt"/>
              </a:endParaRPr>
            </a:p>
          </p:txBody>
        </p:sp>
        <p:sp>
          <p:nvSpPr>
            <p:cNvPr id="9" name="Rectangle 8"/>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5" name="Group 34"/>
          <p:cNvGrpSpPr/>
          <p:nvPr/>
        </p:nvGrpSpPr>
        <p:grpSpPr>
          <a:xfrm rot="0">
            <a:off x="528320" y="2520315"/>
            <a:ext cx="2653665" cy="558800"/>
            <a:chOff x="5128064" y="3080675"/>
            <a:chExt cx="3273083" cy="529599"/>
          </a:xfrm>
          <a:solidFill>
            <a:srgbClr val="CECED0"/>
          </a:solidFill>
        </p:grpSpPr>
        <p:sp>
          <p:nvSpPr>
            <p:cNvPr id="6" name="Pentagon 5"/>
            <p:cNvSpPr/>
            <p:nvPr/>
          </p:nvSpPr>
          <p:spPr>
            <a:xfrm>
              <a:off x="5128064" y="3080675"/>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GB" sz="1800" dirty="0">
                  <a:latin typeface="宋体" panose="02010600030101010101" pitchFamily="2" charset="-122"/>
                  <a:ea typeface="宋体" panose="02010600030101010101" pitchFamily="2" charset="-122"/>
                  <a:cs typeface="+mn-ea"/>
                  <a:sym typeface="+mn-lt"/>
                </a:rPr>
                <a:t>吴子</a:t>
              </a:r>
              <a:r>
                <a:rPr lang="zh-CN" altLang="en-GB" sz="1800" dirty="0">
                  <a:latin typeface="宋体" panose="02010600030101010101" pitchFamily="2" charset="-122"/>
                  <a:ea typeface="宋体" panose="02010600030101010101" pitchFamily="2" charset="-122"/>
                  <a:cs typeface="+mn-ea"/>
                  <a:sym typeface="+mn-lt"/>
                </a:rPr>
                <a:t>儒</a:t>
              </a:r>
              <a:endParaRPr lang="zh-CN" altLang="en-GB" sz="1800" dirty="0">
                <a:latin typeface="宋体" panose="02010600030101010101" pitchFamily="2" charset="-122"/>
                <a:ea typeface="宋体" panose="02010600030101010101" pitchFamily="2" charset="-122"/>
                <a:cs typeface="+mn-ea"/>
                <a:sym typeface="+mn-lt"/>
              </a:endParaRPr>
            </a:p>
          </p:txBody>
        </p:sp>
        <p:sp>
          <p:nvSpPr>
            <p:cNvPr id="10" name="Rectangle 9"/>
            <p:cNvSpPr/>
            <p:nvPr/>
          </p:nvSpPr>
          <p:spPr>
            <a:xfrm>
              <a:off x="5128064" y="3095119"/>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6" name="Group 35"/>
          <p:cNvGrpSpPr/>
          <p:nvPr/>
        </p:nvGrpSpPr>
        <p:grpSpPr>
          <a:xfrm rot="0">
            <a:off x="535940" y="3508375"/>
            <a:ext cx="2653665" cy="543560"/>
            <a:chOff x="5128064" y="3934054"/>
            <a:chExt cx="3273083" cy="515155"/>
          </a:xfrm>
          <a:solidFill>
            <a:srgbClr val="FBDBC6"/>
          </a:solidFill>
        </p:grpSpPr>
        <p:sp>
          <p:nvSpPr>
            <p:cNvPr id="7" name="Pentagon 6"/>
            <p:cNvSpPr/>
            <p:nvPr/>
          </p:nvSpPr>
          <p:spPr>
            <a:xfrm>
              <a:off x="5128064" y="393405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GB" sz="1800" dirty="0">
                  <a:latin typeface="宋体" panose="02010600030101010101" pitchFamily="2" charset="-122"/>
                  <a:ea typeface="宋体" panose="02010600030101010101" pitchFamily="2" charset="-122"/>
                  <a:cs typeface="+mn-ea"/>
                  <a:sym typeface="+mn-lt"/>
                </a:rPr>
                <a:t>康奇涵</a:t>
              </a:r>
              <a:endParaRPr lang="zh-CN" altLang="en-GB" sz="1800" dirty="0">
                <a:latin typeface="宋体" panose="02010600030101010101" pitchFamily="2" charset="-122"/>
                <a:ea typeface="宋体" panose="02010600030101010101" pitchFamily="2" charset="-122"/>
                <a:cs typeface="+mn-ea"/>
                <a:sym typeface="+mn-lt"/>
              </a:endParaRPr>
            </a:p>
          </p:txBody>
        </p:sp>
        <p:sp>
          <p:nvSpPr>
            <p:cNvPr id="11" name="Rectangle 10"/>
            <p:cNvSpPr/>
            <p:nvPr/>
          </p:nvSpPr>
          <p:spPr>
            <a:xfrm>
              <a:off x="5128064" y="3934054"/>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sp>
        <p:nvSpPr>
          <p:cNvPr id="43" name="文本框 42"/>
          <p:cNvSpPr txBox="1"/>
          <p:nvPr/>
        </p:nvSpPr>
        <p:spPr>
          <a:xfrm>
            <a:off x="3342005" y="2353310"/>
            <a:ext cx="8986520" cy="922020"/>
          </a:xfrm>
          <a:prstGeom prst="rect">
            <a:avLst/>
          </a:prstGeom>
          <a:noFill/>
        </p:spPr>
        <p:txBody>
          <a:bodyPr wrap="square" rtlCol="0">
            <a:spAutoFit/>
          </a:bodyPr>
          <a:p>
            <a:pPr algn="l"/>
            <a:r>
              <a:rPr>
                <a:sym typeface="+mn-ea"/>
              </a:rPr>
              <a:t>在本次的阿尔法冲刺中，我收获了很多，体会到了软件制作的不易。一个软件需要前端团队与后端团队的密切合作才可以产生，而在这个过程中充满了各种挑战，各种崭新的知识需要我们去征服。非常感谢可以和小组的队员们一起完成这个小程序的制作。</a:t>
            </a:r>
            <a:endParaRPr>
              <a:sym typeface="+mn-ea"/>
            </a:endParaRPr>
          </a:p>
        </p:txBody>
      </p:sp>
      <p:sp>
        <p:nvSpPr>
          <p:cNvPr id="44" name="文本框 43"/>
          <p:cNvSpPr txBox="1"/>
          <p:nvPr/>
        </p:nvSpPr>
        <p:spPr>
          <a:xfrm>
            <a:off x="3405505" y="3466465"/>
            <a:ext cx="8860155" cy="645160"/>
          </a:xfrm>
          <a:prstGeom prst="rect">
            <a:avLst/>
          </a:prstGeom>
          <a:noFill/>
        </p:spPr>
        <p:txBody>
          <a:bodyPr wrap="square" rtlCol="0">
            <a:spAutoFit/>
          </a:bodyPr>
          <a:p>
            <a:r>
              <a:rPr>
                <a:sym typeface="+mn-ea"/>
              </a:rPr>
              <a:t>​在这次这次前端的学习中，由于微信小程序比较与众不同，很多语法像摸石头过河一样慢慢摸索，但是在组员的帮助下，克服了一个又一个bug，学了特别多新的知识</a:t>
            </a:r>
            <a:r>
              <a:rPr lang="zh-CN">
                <a:sym typeface="+mn-ea"/>
              </a:rPr>
              <a:t>。</a:t>
            </a:r>
            <a:endParaRPr lang="zh-CN">
              <a:sym typeface="+mn-ea"/>
            </a:endParaRPr>
          </a:p>
        </p:txBody>
      </p:sp>
      <p:sp>
        <p:nvSpPr>
          <p:cNvPr id="45" name="文本框 44"/>
          <p:cNvSpPr txBox="1"/>
          <p:nvPr/>
        </p:nvSpPr>
        <p:spPr>
          <a:xfrm>
            <a:off x="3357880" y="4336415"/>
            <a:ext cx="8970645" cy="1198880"/>
          </a:xfrm>
          <a:prstGeom prst="rect">
            <a:avLst/>
          </a:prstGeom>
          <a:noFill/>
        </p:spPr>
        <p:txBody>
          <a:bodyPr wrap="square" rtlCol="0">
            <a:spAutoFit/>
          </a:bodyPr>
          <a:p>
            <a:r>
              <a:rPr>
                <a:sym typeface="+mn-ea"/>
              </a:rPr>
              <a:t> 我负责的是从未接触过的后端，还好已经自学过java，所以有语法基础，首先是看视频学后端的知识，然后就是开发，与数据库的交互由数据库工程师邱德意同学封装好了一个类，我只需要调用他的类里面的静态方法就行，比较简单，我的工作主要是和前端交互，在这个过程中会有不断的问题出现，也能一个一个解决</a:t>
            </a:r>
            <a:endParaRPr>
              <a:sym typeface="+mn-ea"/>
            </a:endParaRPr>
          </a:p>
        </p:txBody>
      </p:sp>
      <p:sp>
        <p:nvSpPr>
          <p:cNvPr id="46" name="文本框 45"/>
          <p:cNvSpPr txBox="1"/>
          <p:nvPr/>
        </p:nvSpPr>
        <p:spPr>
          <a:xfrm>
            <a:off x="3357880" y="1050290"/>
            <a:ext cx="9067800" cy="1198880"/>
          </a:xfrm>
          <a:prstGeom prst="rect">
            <a:avLst/>
          </a:prstGeom>
          <a:noFill/>
        </p:spPr>
        <p:txBody>
          <a:bodyPr wrap="square" rtlCol="0">
            <a:spAutoFit/>
          </a:bodyPr>
          <a:p>
            <a:pPr algn="l"/>
            <a:r>
              <a:rPr lang="zh-CN" altLang="en-US">
                <a:sym typeface="+mn-ea"/>
              </a:rPr>
              <a:t>我本身底子不是很好，在这次的小组合作中发挥的作用相对较小。接下来我还是会继续努力的，我一直在跟着前端小组学习前端知识，虽然我贡献的代码不多，但是我没有放弃学习，就算是抄一抄别的队友的代码，也是一种学习，非常感谢大家对我的包容和扶助。</a:t>
            </a:r>
            <a:endParaRPr lang="zh-CN" altLang="en-US">
              <a:sym typeface="+mn-ea"/>
            </a:endParaRPr>
          </a:p>
        </p:txBody>
      </p:sp>
      <p:sp>
        <p:nvSpPr>
          <p:cNvPr id="48" name="Pentagon 3"/>
          <p:cNvSpPr/>
          <p:nvPr/>
        </p:nvSpPr>
        <p:spPr>
          <a:xfrm>
            <a:off x="554990" y="1532255"/>
            <a:ext cx="2725420" cy="543560"/>
          </a:xfrm>
          <a:prstGeom prst="homePlate">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zh-CN" altLang="en-US" sz="1800" b="1">
                <a:latin typeface="宋体" panose="02010600030101010101" pitchFamily="2" charset="-122"/>
                <a:ea typeface="宋体" panose="02010600030101010101" pitchFamily="2" charset="-122"/>
                <a:sym typeface="+mn-ea"/>
              </a:rPr>
              <a:t>张宸愉</a:t>
            </a:r>
            <a:endParaRPr lang="zh-CN" altLang="en-GB" sz="1800" dirty="0">
              <a:latin typeface="宋体" panose="02010600030101010101" pitchFamily="2" charset="-122"/>
              <a:ea typeface="宋体" panose="02010600030101010101" pitchFamily="2" charset="-122"/>
              <a:cs typeface="+mn-ea"/>
              <a:sym typeface="+mn-lt"/>
            </a:endParaRPr>
          </a:p>
        </p:txBody>
      </p:sp>
      <p:sp>
        <p:nvSpPr>
          <p:cNvPr id="49" name="Rectangle 8"/>
          <p:cNvSpPr/>
          <p:nvPr/>
        </p:nvSpPr>
        <p:spPr>
          <a:xfrm>
            <a:off x="554355" y="1527810"/>
            <a:ext cx="368935" cy="543560"/>
          </a:xfrm>
          <a:prstGeom prst="rect">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GB" sz="1400" dirty="0">
              <a:cs typeface="+mn-ea"/>
              <a:sym typeface="+mn-lt"/>
            </a:endParaRPr>
          </a:p>
        </p:txBody>
      </p:sp>
      <p:grpSp>
        <p:nvGrpSpPr>
          <p:cNvPr id="2" name="Group 34"/>
          <p:cNvGrpSpPr/>
          <p:nvPr/>
        </p:nvGrpSpPr>
        <p:grpSpPr>
          <a:xfrm rot="0">
            <a:off x="536575" y="4624070"/>
            <a:ext cx="2653665" cy="558800"/>
            <a:chOff x="5128064" y="3080675"/>
            <a:chExt cx="3273083" cy="529599"/>
          </a:xfrm>
          <a:solidFill>
            <a:srgbClr val="CECED0"/>
          </a:solidFill>
        </p:grpSpPr>
        <p:sp>
          <p:nvSpPr>
            <p:cNvPr id="3" name="Pentagon 5"/>
            <p:cNvSpPr/>
            <p:nvPr/>
          </p:nvSpPr>
          <p:spPr>
            <a:xfrm>
              <a:off x="5128064" y="3080675"/>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zh-CN" altLang="en-GB" sz="1800" dirty="0">
                  <a:latin typeface="宋体" panose="02010600030101010101" pitchFamily="2" charset="-122"/>
                  <a:ea typeface="宋体" panose="02010600030101010101" pitchFamily="2" charset="-122"/>
                  <a:cs typeface="+mn-ea"/>
                  <a:sym typeface="+mn-lt"/>
                </a:rPr>
                <a:t>向志康</a:t>
              </a:r>
              <a:endParaRPr lang="zh-CN" altLang="en-GB" sz="1800" dirty="0">
                <a:latin typeface="宋体" panose="02010600030101010101" pitchFamily="2" charset="-122"/>
                <a:ea typeface="宋体" panose="02010600030101010101" pitchFamily="2" charset="-122"/>
                <a:cs typeface="+mn-ea"/>
                <a:sym typeface="+mn-lt"/>
              </a:endParaRPr>
            </a:p>
          </p:txBody>
        </p:sp>
        <p:sp>
          <p:nvSpPr>
            <p:cNvPr id="13" name="Rectangle 9"/>
            <p:cNvSpPr/>
            <p:nvPr/>
          </p:nvSpPr>
          <p:spPr>
            <a:xfrm>
              <a:off x="5128064" y="3095119"/>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GB" sz="1400" dirty="0">
                <a:cs typeface="+mn-ea"/>
                <a:sym typeface="+mn-lt"/>
              </a:endParaRPr>
            </a:p>
          </p:txBody>
        </p:sp>
      </p:grpSp>
      <p:sp>
        <p:nvSpPr>
          <p:cNvPr id="14" name="文本框 13"/>
          <p:cNvSpPr txBox="1"/>
          <p:nvPr/>
        </p:nvSpPr>
        <p:spPr>
          <a:xfrm>
            <a:off x="3357880" y="5718175"/>
            <a:ext cx="8949055" cy="922020"/>
          </a:xfrm>
          <a:prstGeom prst="rect">
            <a:avLst/>
          </a:prstGeom>
          <a:noFill/>
        </p:spPr>
        <p:txBody>
          <a:bodyPr wrap="square" rtlCol="0">
            <a:spAutoFit/>
          </a:bodyPr>
          <a:p>
            <a:r>
              <a:rPr lang="zh-CN" altLang="en-US"/>
              <a:t>经过这次，我挑战了自己以前从没做过的东西。协调了两端的同学，遇到的困难很难，但是十分有趣。学习的过程让我每天都过得充实。也让我相信，科技冷漠无情，但是浪漫至死不渝</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4802856" y="414561"/>
            <a:ext cx="3077903" cy="1107996"/>
          </a:xfrm>
          <a:prstGeom prst="rect">
            <a:avLst/>
          </a:prstGeom>
          <a:noFill/>
        </p:spPr>
        <p:txBody>
          <a:bodyPr vert="horz" wrap="square" lIns="0" tIns="0" rIns="0" bIns="0" rtlCol="0" anchor="ctr" anchorCtr="0">
            <a:spAutoFit/>
          </a:bodyPr>
          <a:lstStyle/>
          <a:p>
            <a:pPr algn="ctr"/>
            <a:r>
              <a:rPr lang="zh-CN" altLang="en-US" sz="7200" b="1" dirty="0">
                <a:solidFill>
                  <a:srgbClr val="ABCAC5"/>
                </a:solidFill>
                <a:latin typeface="+mn-lt"/>
                <a:ea typeface="+mn-ea"/>
                <a:cs typeface="+mn-ea"/>
                <a:sym typeface="+mn-lt"/>
              </a:rPr>
              <a:t>目录</a:t>
            </a:r>
            <a:endParaRPr lang="zh-CN" altLang="en-US" sz="7200" b="1" dirty="0">
              <a:solidFill>
                <a:srgbClr val="ABCAC5"/>
              </a:solidFill>
              <a:latin typeface="+mn-lt"/>
              <a:ea typeface="+mn-ea"/>
              <a:cs typeface="+mn-ea"/>
              <a:sym typeface="+mn-lt"/>
            </a:endParaRPr>
          </a:p>
        </p:txBody>
      </p:sp>
      <p:sp>
        <p:nvSpPr>
          <p:cNvPr id="19" name="MH_Others_2"/>
          <p:cNvSpPr txBox="1"/>
          <p:nvPr>
            <p:custDataLst>
              <p:tags r:id="rId2"/>
            </p:custDataLst>
          </p:nvPr>
        </p:nvSpPr>
        <p:spPr>
          <a:xfrm>
            <a:off x="4692884" y="1527502"/>
            <a:ext cx="3299115" cy="553998"/>
          </a:xfrm>
          <a:prstGeom prst="rect">
            <a:avLst/>
          </a:prstGeom>
          <a:noFill/>
        </p:spPr>
        <p:txBody>
          <a:bodyPr wrap="square" lIns="0" tIns="0" rIns="0" bIns="0">
            <a:spAutoFit/>
          </a:bodyPr>
          <a:lstStyle/>
          <a:p>
            <a:pPr algn="ctr">
              <a:defRPr/>
            </a:pPr>
            <a:r>
              <a:rPr lang="en-US" altLang="zh-CN" sz="3600" b="1" dirty="0">
                <a:solidFill>
                  <a:srgbClr val="A79FAA"/>
                </a:solidFill>
                <a:latin typeface="+mn-lt"/>
                <a:ea typeface="+mn-ea"/>
                <a:cs typeface="+mn-ea"/>
                <a:sym typeface="+mn-lt"/>
              </a:rPr>
              <a:t>CONTENTS</a:t>
            </a:r>
            <a:endParaRPr lang="zh-CN" altLang="en-US" sz="3600" b="1" dirty="0">
              <a:solidFill>
                <a:srgbClr val="A79FAA"/>
              </a:solidFill>
              <a:latin typeface="+mn-lt"/>
              <a:ea typeface="+mn-ea"/>
              <a:cs typeface="+mn-ea"/>
              <a:sym typeface="+mn-lt"/>
            </a:endParaRPr>
          </a:p>
        </p:txBody>
      </p:sp>
      <p:sp>
        <p:nvSpPr>
          <p:cNvPr id="10" name="任意多边形: 形状 9"/>
          <p:cNvSpPr/>
          <p:nvPr/>
        </p:nvSpPr>
        <p:spPr>
          <a:xfrm rot="16200000" flipV="1">
            <a:off x="-1040607" y="4728938"/>
            <a:ext cx="3537297"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5400000" flipV="1">
            <a:off x="10173600" y="1422922"/>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5400000" flipV="1">
            <a:off x="10526426" y="2987661"/>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形状 16"/>
          <p:cNvSpPr/>
          <p:nvPr/>
        </p:nvSpPr>
        <p:spPr>
          <a:xfrm rot="16200000" flipV="1">
            <a:off x="-731541" y="3666894"/>
            <a:ext cx="2440200" cy="97711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604839" y="520700"/>
            <a:ext cx="2160240"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grpSp>
        <p:nvGrpSpPr>
          <p:cNvPr id="8" name="组合 7"/>
          <p:cNvGrpSpPr/>
          <p:nvPr/>
        </p:nvGrpSpPr>
        <p:grpSpPr>
          <a:xfrm>
            <a:off x="2180590" y="2139950"/>
            <a:ext cx="6114415" cy="4120515"/>
            <a:chOff x="3433" y="5015"/>
            <a:chExt cx="9629" cy="6489"/>
          </a:xfrm>
        </p:grpSpPr>
        <p:sp>
          <p:nvSpPr>
            <p:cNvPr id="13" name="MH_Entry_1"/>
            <p:cNvSpPr/>
            <p:nvPr>
              <p:custDataLst>
                <p:tags r:id="rId3"/>
              </p:custDataLst>
            </p:nvPr>
          </p:nvSpPr>
          <p:spPr>
            <a:xfrm>
              <a:off x="3548" y="5015"/>
              <a:ext cx="8773" cy="94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800">
                  <a:solidFill>
                    <a:schemeClr val="tx1"/>
                  </a:solidFill>
                  <a:latin typeface="宋体" panose="02010600030101010101" pitchFamily="2" charset="-122"/>
                  <a:ea typeface="宋体" panose="02010600030101010101" pitchFamily="2" charset="-122"/>
                  <a:sym typeface="+mn-ea"/>
                </a:rPr>
                <a:t>1</a:t>
              </a:r>
              <a:r>
                <a:rPr lang="zh-CN" altLang="en-US" sz="2800">
                  <a:solidFill>
                    <a:schemeClr val="tx1"/>
                  </a:solidFill>
                  <a:latin typeface="宋体" panose="02010600030101010101" pitchFamily="2" charset="-122"/>
                  <a:ea typeface="宋体" panose="02010600030101010101" pitchFamily="2" charset="-122"/>
                  <a:sym typeface="+mn-ea"/>
                </a:rPr>
                <a:t>、项目分工与预期计划</a:t>
              </a:r>
              <a:endParaRPr lang="zh-CN" altLang="en-US" sz="2800">
                <a:latin typeface="宋体" panose="02010600030101010101" pitchFamily="2" charset="-122"/>
                <a:ea typeface="宋体" panose="02010600030101010101" pitchFamily="2" charset="-122"/>
                <a:sym typeface="+mn-ea"/>
              </a:endParaRPr>
            </a:p>
            <a:p>
              <a:endParaRPr lang="zh-CN" altLang="en-US" sz="1100" b="1" dirty="0">
                <a:solidFill>
                  <a:srgbClr val="A79FAA"/>
                </a:solidFill>
                <a:cs typeface="+mn-ea"/>
                <a:sym typeface="+mn-lt"/>
              </a:endParaRPr>
            </a:p>
          </p:txBody>
        </p:sp>
        <p:sp>
          <p:nvSpPr>
            <p:cNvPr id="3" name="文本框 2"/>
            <p:cNvSpPr txBox="1"/>
            <p:nvPr/>
          </p:nvSpPr>
          <p:spPr>
            <a:xfrm>
              <a:off x="3434" y="5922"/>
              <a:ext cx="9629" cy="822"/>
            </a:xfrm>
            <a:prstGeom prst="rect">
              <a:avLst/>
            </a:prstGeom>
            <a:noFill/>
          </p:spPr>
          <p:txBody>
            <a:bodyPr wrap="square" rtlCol="0">
              <a:spAutoFit/>
            </a:bodyPr>
            <a:p>
              <a:r>
                <a:rPr lang="en-US" altLang="zh-CN" sz="2800">
                  <a:latin typeface="宋体" panose="02010600030101010101" pitchFamily="2" charset="-122"/>
                  <a:cs typeface="宋体" panose="02010600030101010101" pitchFamily="2" charset="-122"/>
                  <a:sym typeface="+mn-ea"/>
                </a:rPr>
                <a:t>2</a:t>
              </a:r>
              <a:r>
                <a:rPr lang="zh-CN" altLang="en-US" sz="2800">
                  <a:latin typeface="宋体" panose="02010600030101010101" pitchFamily="2" charset="-122"/>
                  <a:cs typeface="宋体" panose="02010600030101010101" pitchFamily="2" charset="-122"/>
                  <a:sym typeface="+mn-ea"/>
                </a:rPr>
                <a:t>、项目实际曲线与燃尽图</a:t>
              </a:r>
              <a:endParaRPr lang="zh-CN" altLang="en-US" sz="2800">
                <a:latin typeface="宋体" panose="02010600030101010101" pitchFamily="2" charset="-122"/>
                <a:cs typeface="宋体" panose="02010600030101010101" pitchFamily="2" charset="-122"/>
              </a:endParaRPr>
            </a:p>
          </p:txBody>
        </p:sp>
        <p:sp>
          <p:nvSpPr>
            <p:cNvPr id="4" name="文本框 3"/>
            <p:cNvSpPr txBox="1"/>
            <p:nvPr/>
          </p:nvSpPr>
          <p:spPr>
            <a:xfrm>
              <a:off x="3433" y="6942"/>
              <a:ext cx="6078" cy="822"/>
            </a:xfrm>
            <a:prstGeom prst="rect">
              <a:avLst/>
            </a:prstGeom>
            <a:noFill/>
          </p:spPr>
          <p:txBody>
            <a:bodyPr wrap="square" rtlCol="0">
              <a:spAutoFit/>
            </a:bodyPr>
            <a:p>
              <a:r>
                <a:rPr lang="en-US" altLang="zh-CN" sz="2800">
                  <a:latin typeface="宋体" panose="02010600030101010101" pitchFamily="2" charset="-122"/>
                  <a:cs typeface="宋体" panose="02010600030101010101" pitchFamily="2" charset="-122"/>
                  <a:sym typeface="+mn-ea"/>
                </a:rPr>
                <a:t>3</a:t>
              </a:r>
              <a:r>
                <a:rPr lang="zh-CN" altLang="en-US" sz="2800">
                  <a:latin typeface="宋体" panose="02010600030101010101" pitchFamily="2" charset="-122"/>
                  <a:cs typeface="宋体" panose="02010600030101010101" pitchFamily="2" charset="-122"/>
                  <a:sym typeface="+mn-ea"/>
                </a:rPr>
                <a:t>、问题及解决</a:t>
              </a:r>
              <a:endParaRPr lang="zh-CN" altLang="en-US" sz="2800">
                <a:latin typeface="宋体" panose="02010600030101010101" pitchFamily="2" charset="-122"/>
                <a:cs typeface="宋体" panose="02010600030101010101" pitchFamily="2" charset="-122"/>
              </a:endParaRPr>
            </a:p>
          </p:txBody>
        </p:sp>
        <p:sp>
          <p:nvSpPr>
            <p:cNvPr id="5" name="文本框 4"/>
            <p:cNvSpPr txBox="1"/>
            <p:nvPr/>
          </p:nvSpPr>
          <p:spPr>
            <a:xfrm>
              <a:off x="3434" y="7992"/>
              <a:ext cx="4587" cy="822"/>
            </a:xfrm>
            <a:prstGeom prst="rect">
              <a:avLst/>
            </a:prstGeom>
            <a:noFill/>
          </p:spPr>
          <p:txBody>
            <a:bodyPr wrap="square" rtlCol="0">
              <a:spAutoFit/>
            </a:bodyPr>
            <a:p>
              <a:r>
                <a:rPr lang="en-US" altLang="zh-CN" sz="2800">
                  <a:latin typeface="宋体" panose="02010600030101010101" pitchFamily="2" charset="-122"/>
                  <a:cs typeface="宋体" panose="02010600030101010101" pitchFamily="2" charset="-122"/>
                  <a:sym typeface="+mn-ea"/>
                </a:rPr>
                <a:t>4</a:t>
              </a:r>
              <a:r>
                <a:rPr lang="zh-CN" altLang="en-US" sz="2800">
                  <a:latin typeface="宋体" panose="02010600030101010101" pitchFamily="2" charset="-122"/>
                  <a:cs typeface="宋体" panose="02010600030101010101" pitchFamily="2" charset="-122"/>
                  <a:sym typeface="+mn-ea"/>
                </a:rPr>
                <a:t>、框架与流程</a:t>
              </a:r>
              <a:endParaRPr lang="zh-CN" altLang="en-US" sz="2800">
                <a:latin typeface="宋体" panose="02010600030101010101" pitchFamily="2" charset="-122"/>
                <a:cs typeface="宋体" panose="02010600030101010101" pitchFamily="2" charset="-122"/>
              </a:endParaRPr>
            </a:p>
          </p:txBody>
        </p:sp>
        <p:sp>
          <p:nvSpPr>
            <p:cNvPr id="6" name="文本框 5"/>
            <p:cNvSpPr txBox="1"/>
            <p:nvPr/>
          </p:nvSpPr>
          <p:spPr>
            <a:xfrm>
              <a:off x="3434" y="9042"/>
              <a:ext cx="5220" cy="1501"/>
            </a:xfrm>
            <a:prstGeom prst="rect">
              <a:avLst/>
            </a:prstGeom>
            <a:noFill/>
          </p:spPr>
          <p:txBody>
            <a:bodyPr wrap="square" rtlCol="0">
              <a:spAutoFit/>
            </a:bodyPr>
            <a:p>
              <a:r>
                <a:rPr lang="en-US" altLang="zh-CN" sz="2800">
                  <a:latin typeface="宋体" panose="02010600030101010101" pitchFamily="2" charset="-122"/>
                  <a:cs typeface="宋体" panose="02010600030101010101" pitchFamily="2" charset="-122"/>
                  <a:sym typeface="+mn-ea"/>
                </a:rPr>
                <a:t>5</a:t>
              </a:r>
              <a:r>
                <a:rPr lang="zh-CN" altLang="en-US" sz="2800">
                  <a:latin typeface="宋体" panose="02010600030101010101" pitchFamily="2" charset="-122"/>
                  <a:cs typeface="宋体" panose="02010600030101010101" pitchFamily="2" charset="-122"/>
                  <a:sym typeface="+mn-ea"/>
                </a:rPr>
                <a:t>、测试</a:t>
              </a:r>
              <a:endParaRPr lang="zh-CN" altLang="en-US" sz="2800">
                <a:latin typeface="宋体" panose="02010600030101010101" pitchFamily="2" charset="-122"/>
                <a:cs typeface="宋体" panose="02010600030101010101" pitchFamily="2" charset="-122"/>
              </a:endParaRPr>
            </a:p>
            <a:p>
              <a:endParaRPr lang="zh-CN" altLang="en-US" sz="2800">
                <a:latin typeface="宋体" panose="02010600030101010101" pitchFamily="2" charset="-122"/>
                <a:cs typeface="宋体" panose="02010600030101010101" pitchFamily="2" charset="-122"/>
              </a:endParaRPr>
            </a:p>
          </p:txBody>
        </p:sp>
        <p:sp>
          <p:nvSpPr>
            <p:cNvPr id="7" name="文本框 6"/>
            <p:cNvSpPr txBox="1"/>
            <p:nvPr/>
          </p:nvSpPr>
          <p:spPr>
            <a:xfrm>
              <a:off x="3433" y="10004"/>
              <a:ext cx="6534" cy="1501"/>
            </a:xfrm>
            <a:prstGeom prst="rect">
              <a:avLst/>
            </a:prstGeom>
            <a:noFill/>
          </p:spPr>
          <p:txBody>
            <a:bodyPr wrap="square" rtlCol="0">
              <a:spAutoFit/>
            </a:bodyPr>
            <a:p>
              <a:r>
                <a:rPr lang="en-US" altLang="zh-CN" sz="2800">
                  <a:latin typeface="宋体" panose="02010600030101010101" pitchFamily="2" charset="-122"/>
                  <a:cs typeface="宋体" panose="02010600030101010101" pitchFamily="2" charset="-122"/>
                  <a:sym typeface="+mn-ea"/>
                </a:rPr>
                <a:t>6</a:t>
              </a:r>
              <a:r>
                <a:rPr lang="zh-CN" altLang="en-US" sz="2800">
                  <a:latin typeface="宋体" panose="02010600030101010101" pitchFamily="2" charset="-122"/>
                  <a:cs typeface="宋体" panose="02010600030101010101" pitchFamily="2" charset="-122"/>
                  <a:sym typeface="+mn-ea"/>
                </a:rPr>
                <a:t>、成员过程体会</a:t>
              </a:r>
              <a:endParaRPr lang="zh-CN" altLang="en-US" sz="2800">
                <a:latin typeface="宋体" panose="02010600030101010101" pitchFamily="2" charset="-122"/>
                <a:cs typeface="宋体" panose="02010600030101010101" pitchFamily="2" charset="-122"/>
              </a:endParaRPr>
            </a:p>
            <a:p>
              <a:endParaRPr lang="zh-CN" altLang="en-US" sz="2800">
                <a:latin typeface="宋体" panose="02010600030101010101" pitchFamily="2" charset="-122"/>
                <a:cs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1000" fill="hold">
                                          <p:stCondLst>
                                            <p:cond delay="0"/>
                                          </p:stCondLst>
                                        </p:cTn>
                                        <p:tgtEl>
                                          <p:spTgt spid="18"/>
                                        </p:tgtEl>
                                        <p:attrNameLst>
                                          <p:attrName>ppt_y</p:attrName>
                                        </p:attrNameLst>
                                      </p:cBhvr>
                                    </p:anim>
                                    <p:animRot by="21600000">
                                      <p:cBhvr>
                                        <p:cTn id="10" dur="1000" fill="hold">
                                          <p:stCondLst>
                                            <p:cond delay="0"/>
                                          </p:stCondLst>
                                        </p:cTn>
                                        <p:tgtEl>
                                          <p:spTgt spid="1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9"/>
                                        </p:tgtEl>
                                        <p:attrNameLst>
                                          <p:attrName>style.visibility</p:attrName>
                                        </p:attrNameLst>
                                      </p:cBhvr>
                                      <p:to>
                                        <p:strVal val="visible"/>
                                      </p:to>
                                    </p:set>
                                    <p:anim by="(-#ppt_w*2)" calcmode="lin" valueType="num">
                                      <p:cBhvr rctx="PPT">
                                        <p:cTn id="13" dur="500" autoRev="1" fill="hold">
                                          <p:stCondLst>
                                            <p:cond delay="0"/>
                                          </p:stCondLst>
                                        </p:cTn>
                                        <p:tgtEl>
                                          <p:spTgt spid="19"/>
                                        </p:tgtEl>
                                        <p:attrNameLst>
                                          <p:attrName>ppt_w</p:attrName>
                                        </p:attrNameLst>
                                      </p:cBhvr>
                                    </p:anim>
                                    <p:anim by="(#ppt_w*0.50)" calcmode="lin" valueType="num">
                                      <p:cBhvr>
                                        <p:cTn id="14" dur="500" decel="50000" autoRev="1" fill="hold">
                                          <p:stCondLst>
                                            <p:cond delay="0"/>
                                          </p:stCondLst>
                                        </p:cTn>
                                        <p:tgtEl>
                                          <p:spTgt spid="19"/>
                                        </p:tgtEl>
                                        <p:attrNameLst>
                                          <p:attrName>ppt_x</p:attrName>
                                        </p:attrNameLst>
                                      </p:cBhvr>
                                    </p:anim>
                                    <p:anim from="(-#ppt_h/2)" to="(#ppt_y)" calcmode="lin" valueType="num">
                                      <p:cBhvr>
                                        <p:cTn id="15" dur="1000" fill="hold">
                                          <p:stCondLst>
                                            <p:cond delay="0"/>
                                          </p:stCondLst>
                                        </p:cTn>
                                        <p:tgtEl>
                                          <p:spTgt spid="19"/>
                                        </p:tgtEl>
                                        <p:attrNameLst>
                                          <p:attrName>ppt_y</p:attrName>
                                        </p:attrNameLst>
                                      </p:cBhvr>
                                    </p:anim>
                                    <p:animRot by="21600000">
                                      <p:cBhvr>
                                        <p:cTn id="16" dur="1000" fill="hold">
                                          <p:stCondLst>
                                            <p:cond delay="0"/>
                                          </p:stCondLst>
                                        </p:cTn>
                                        <p:tgtEl>
                                          <p:spTgt spid="19"/>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59"/>
          <p:cNvSpPr>
            <a:spLocks noChangeArrowheads="1"/>
          </p:cNvSpPr>
          <p:nvPr/>
        </p:nvSpPr>
        <p:spPr bwMode="auto">
          <a:xfrm>
            <a:off x="2965450" y="2750636"/>
            <a:ext cx="69278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dirty="0">
                <a:solidFill>
                  <a:srgbClr val="A79FAA"/>
                </a:solidFill>
                <a:latin typeface="+mn-lt"/>
                <a:ea typeface="+mn-ea"/>
                <a:cs typeface="+mn-ea"/>
                <a:sym typeface="+mn-lt"/>
              </a:rPr>
              <a:t>感 谢 您 的 观 看</a:t>
            </a:r>
            <a:endParaRPr lang="en-US" altLang="zh-CN" sz="6000" dirty="0">
              <a:solidFill>
                <a:srgbClr val="A79FAA"/>
              </a:solidFill>
              <a:latin typeface="+mn-lt"/>
              <a:ea typeface="+mn-ea"/>
              <a:cs typeface="+mn-ea"/>
              <a:sym typeface="+mn-lt"/>
            </a:endParaRPr>
          </a:p>
        </p:txBody>
      </p:sp>
      <p:sp>
        <p:nvSpPr>
          <p:cNvPr id="4" name="矩形 259"/>
          <p:cNvSpPr>
            <a:spLocks noChangeArrowheads="1"/>
          </p:cNvSpPr>
          <p:nvPr/>
        </p:nvSpPr>
        <p:spPr bwMode="auto">
          <a:xfrm>
            <a:off x="4341282" y="4568947"/>
            <a:ext cx="4176186" cy="407670"/>
          </a:xfrm>
          <a:prstGeom prst="rect">
            <a:avLst/>
          </a:prstGeom>
          <a:noFill/>
          <a:ln>
            <a:noFill/>
          </a:ln>
          <a:effectLst/>
        </p:spPr>
        <p:txBody>
          <a:bodyPr wrap="square" lIns="0" tIns="50622" rIns="0" bIns="50622"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sz="2000" dirty="0">
                <a:solidFill>
                  <a:srgbClr val="ABCAC5"/>
                </a:solidFill>
                <a:latin typeface="+mn-lt"/>
                <a:ea typeface="+mn-ea"/>
                <a:cs typeface="+mn-ea"/>
                <a:sym typeface="+mn-lt"/>
              </a:rPr>
              <a:t>你说的都</a:t>
            </a:r>
            <a:r>
              <a:rPr lang="zh-CN" sz="2000" dirty="0">
                <a:solidFill>
                  <a:srgbClr val="ABCAC5"/>
                </a:solidFill>
                <a:latin typeface="+mn-lt"/>
                <a:ea typeface="+mn-ea"/>
                <a:cs typeface="+mn-ea"/>
                <a:sym typeface="+mn-lt"/>
              </a:rPr>
              <a:t>队</a:t>
            </a:r>
            <a:endParaRPr lang="zh-CN" sz="2000" dirty="0">
              <a:solidFill>
                <a:srgbClr val="ABCAC5"/>
              </a:solidFill>
              <a:latin typeface="+mn-lt"/>
              <a:ea typeface="+mn-ea"/>
              <a:cs typeface="+mn-ea"/>
              <a:sym typeface="+mn-lt"/>
            </a:endParaRPr>
          </a:p>
        </p:txBody>
      </p:sp>
      <p:sp>
        <p:nvSpPr>
          <p:cNvPr id="25" name="任意多边形: 形状 24"/>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任意多边形: 形状 26"/>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3621405" y="3904615"/>
            <a:ext cx="7103745" cy="645160"/>
          </a:xfrm>
          <a:prstGeom prst="rect">
            <a:avLst/>
          </a:prstGeom>
          <a:noFill/>
        </p:spPr>
        <p:txBody>
          <a:bodyPr wrap="square" rtlCol="0">
            <a:spAutoFit/>
          </a:bodyPr>
          <a:p>
            <a:r>
              <a:rPr lang="zh-CN" altLang="en-US"/>
              <a:t>彩蛋：http://yitian.free.idcfengye.com/</a:t>
            </a:r>
            <a:r>
              <a:rPr lang="en-US" altLang="zh-CN"/>
              <a:t>ceshi.jsp</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0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1"/>
            </p:custDataLst>
          </p:nvPr>
        </p:nvSpPr>
        <p:spPr bwMode="auto">
          <a:xfrm>
            <a:off x="4412529" y="223163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01</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2"/>
            </p:custDataLst>
          </p:nvPr>
        </p:nvCxnSpPr>
        <p:spPr>
          <a:xfrm>
            <a:off x="2720975" y="4662805"/>
            <a:ext cx="741680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404870" y="3832225"/>
            <a:ext cx="7946390" cy="830580"/>
          </a:xfrm>
          <a:prstGeom prst="rect">
            <a:avLst/>
          </a:prstGeom>
        </p:spPr>
        <p:txBody>
          <a:bodyPr wrap="square" lIns="0" tIns="0" rIns="0" bIns="0">
            <a:spAutoFit/>
          </a:bodyPr>
          <a:lstStyle/>
          <a:p>
            <a:r>
              <a:rPr lang="zh-CN" altLang="en-US" sz="5400">
                <a:sym typeface="+mn-ea"/>
              </a:rPr>
              <a:t>项目分工与预期计划</a:t>
            </a:r>
            <a:endParaRPr lang="zh-CN" altLang="en-US" sz="5400" dirty="0">
              <a:solidFill>
                <a:srgbClr val="A79FAA"/>
              </a:solidFill>
              <a:latin typeface="+mn-lt"/>
              <a:ea typeface="+mn-ea"/>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4"/>
          <p:cNvGrpSpPr>
            <a:grpSpLocks noChangeAspect="1"/>
          </p:cNvGrpSpPr>
          <p:nvPr/>
        </p:nvGrpSpPr>
        <p:grpSpPr bwMode="auto">
          <a:xfrm rot="0">
            <a:off x="1918970" y="5702935"/>
            <a:ext cx="1953260" cy="1105535"/>
            <a:chOff x="2814" y="1405"/>
            <a:chExt cx="2052" cy="1510"/>
          </a:xfrm>
          <a:solidFill>
            <a:srgbClr val="CECED0"/>
          </a:solidFill>
        </p:grpSpPr>
        <p:sp>
          <p:nvSpPr>
            <p:cNvPr id="59" name="Freeform 5"/>
            <p:cNvSpPr/>
            <p:nvPr/>
          </p:nvSpPr>
          <p:spPr bwMode="auto">
            <a:xfrm>
              <a:off x="2814" y="1405"/>
              <a:ext cx="2052" cy="1510"/>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sp>
          <p:nvSpPr>
            <p:cNvPr id="60" name="Freeform 6"/>
            <p:cNvSpPr/>
            <p:nvPr/>
          </p:nvSpPr>
          <p:spPr bwMode="auto">
            <a:xfrm>
              <a:off x="3840" y="1405"/>
              <a:ext cx="1026" cy="1510"/>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grpSp>
      <p:grpSp>
        <p:nvGrpSpPr>
          <p:cNvPr id="61" name="Group 4"/>
          <p:cNvGrpSpPr>
            <a:grpSpLocks noChangeAspect="1"/>
          </p:cNvGrpSpPr>
          <p:nvPr/>
        </p:nvGrpSpPr>
        <p:grpSpPr bwMode="auto">
          <a:xfrm rot="0">
            <a:off x="3234690" y="5370830"/>
            <a:ext cx="1953260" cy="1437640"/>
            <a:chOff x="2814" y="1405"/>
            <a:chExt cx="2052" cy="1510"/>
          </a:xfrm>
          <a:solidFill>
            <a:srgbClr val="FBDBC6"/>
          </a:solidFill>
        </p:grpSpPr>
        <p:sp>
          <p:nvSpPr>
            <p:cNvPr id="62" name="Freeform 5"/>
            <p:cNvSpPr/>
            <p:nvPr/>
          </p:nvSpPr>
          <p:spPr bwMode="auto">
            <a:xfrm>
              <a:off x="2814" y="1405"/>
              <a:ext cx="2052" cy="1510"/>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sp>
          <p:nvSpPr>
            <p:cNvPr id="63" name="Freeform 6"/>
            <p:cNvSpPr/>
            <p:nvPr/>
          </p:nvSpPr>
          <p:spPr bwMode="auto">
            <a:xfrm>
              <a:off x="3840" y="1405"/>
              <a:ext cx="1026" cy="1510"/>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grpSp>
      <p:grpSp>
        <p:nvGrpSpPr>
          <p:cNvPr id="64" name="Group 4"/>
          <p:cNvGrpSpPr>
            <a:grpSpLocks noChangeAspect="1"/>
          </p:cNvGrpSpPr>
          <p:nvPr/>
        </p:nvGrpSpPr>
        <p:grpSpPr bwMode="auto">
          <a:xfrm rot="0">
            <a:off x="4550410" y="4726940"/>
            <a:ext cx="1953260" cy="2080260"/>
            <a:chOff x="2814" y="1405"/>
            <a:chExt cx="2052" cy="1510"/>
          </a:xfrm>
          <a:solidFill>
            <a:srgbClr val="CECED0"/>
          </a:solidFill>
        </p:grpSpPr>
        <p:sp>
          <p:nvSpPr>
            <p:cNvPr id="65" name="Freeform 5"/>
            <p:cNvSpPr/>
            <p:nvPr/>
          </p:nvSpPr>
          <p:spPr bwMode="auto">
            <a:xfrm>
              <a:off x="2814" y="1405"/>
              <a:ext cx="2052" cy="1510"/>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sp>
          <p:nvSpPr>
            <p:cNvPr id="66" name="Freeform 6"/>
            <p:cNvSpPr/>
            <p:nvPr/>
          </p:nvSpPr>
          <p:spPr bwMode="auto">
            <a:xfrm>
              <a:off x="3840" y="1405"/>
              <a:ext cx="1026" cy="1510"/>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grpSp>
      <p:grpSp>
        <p:nvGrpSpPr>
          <p:cNvPr id="67" name="Group 4"/>
          <p:cNvGrpSpPr>
            <a:grpSpLocks noChangeAspect="1"/>
          </p:cNvGrpSpPr>
          <p:nvPr/>
        </p:nvGrpSpPr>
        <p:grpSpPr bwMode="auto">
          <a:xfrm rot="0">
            <a:off x="5866130" y="5815330"/>
            <a:ext cx="1953260" cy="993140"/>
            <a:chOff x="2814" y="1405"/>
            <a:chExt cx="2052" cy="1510"/>
          </a:xfrm>
          <a:solidFill>
            <a:srgbClr val="FBDBC6"/>
          </a:solidFill>
        </p:grpSpPr>
        <p:sp>
          <p:nvSpPr>
            <p:cNvPr id="69" name="Freeform 5"/>
            <p:cNvSpPr/>
            <p:nvPr/>
          </p:nvSpPr>
          <p:spPr bwMode="auto">
            <a:xfrm>
              <a:off x="2814" y="1405"/>
              <a:ext cx="2052" cy="1510"/>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sp>
          <p:nvSpPr>
            <p:cNvPr id="70" name="Freeform 6"/>
            <p:cNvSpPr/>
            <p:nvPr/>
          </p:nvSpPr>
          <p:spPr bwMode="auto">
            <a:xfrm>
              <a:off x="3840" y="1405"/>
              <a:ext cx="1026" cy="1510"/>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grpSp>
      <p:grpSp>
        <p:nvGrpSpPr>
          <p:cNvPr id="71" name="Group 4"/>
          <p:cNvGrpSpPr>
            <a:grpSpLocks noChangeAspect="1"/>
          </p:cNvGrpSpPr>
          <p:nvPr/>
        </p:nvGrpSpPr>
        <p:grpSpPr bwMode="auto">
          <a:xfrm rot="0">
            <a:off x="7181850" y="4726940"/>
            <a:ext cx="1953260" cy="2080895"/>
            <a:chOff x="2814" y="1405"/>
            <a:chExt cx="2052" cy="1510"/>
          </a:xfrm>
          <a:solidFill>
            <a:srgbClr val="CECED0"/>
          </a:solidFill>
        </p:grpSpPr>
        <p:sp>
          <p:nvSpPr>
            <p:cNvPr id="72" name="Freeform 5"/>
            <p:cNvSpPr/>
            <p:nvPr/>
          </p:nvSpPr>
          <p:spPr bwMode="auto">
            <a:xfrm>
              <a:off x="2814" y="1405"/>
              <a:ext cx="2052" cy="1510"/>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sp>
          <p:nvSpPr>
            <p:cNvPr id="73" name="Freeform 6"/>
            <p:cNvSpPr/>
            <p:nvPr/>
          </p:nvSpPr>
          <p:spPr bwMode="auto">
            <a:xfrm>
              <a:off x="3840" y="1405"/>
              <a:ext cx="1026" cy="1510"/>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grpSp>
      <p:grpSp>
        <p:nvGrpSpPr>
          <p:cNvPr id="79" name="Group 4"/>
          <p:cNvGrpSpPr>
            <a:grpSpLocks noChangeAspect="1"/>
          </p:cNvGrpSpPr>
          <p:nvPr/>
        </p:nvGrpSpPr>
        <p:grpSpPr bwMode="auto">
          <a:xfrm rot="0">
            <a:off x="8497570" y="5160645"/>
            <a:ext cx="1953260" cy="1647190"/>
            <a:chOff x="2814" y="1405"/>
            <a:chExt cx="2052" cy="1510"/>
          </a:xfrm>
          <a:solidFill>
            <a:srgbClr val="FBDBC6"/>
          </a:solidFill>
        </p:grpSpPr>
        <p:sp>
          <p:nvSpPr>
            <p:cNvPr id="80" name="Freeform 5"/>
            <p:cNvSpPr/>
            <p:nvPr/>
          </p:nvSpPr>
          <p:spPr bwMode="auto">
            <a:xfrm>
              <a:off x="2814" y="1405"/>
              <a:ext cx="2052" cy="1510"/>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sp>
          <p:nvSpPr>
            <p:cNvPr id="81" name="Freeform 6"/>
            <p:cNvSpPr/>
            <p:nvPr/>
          </p:nvSpPr>
          <p:spPr bwMode="auto">
            <a:xfrm>
              <a:off x="3840" y="1405"/>
              <a:ext cx="1026" cy="1510"/>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t" anchorCtr="0" compatLnSpc="1"/>
            <a:lstStyle/>
            <a:p>
              <a:pPr algn="just">
                <a:lnSpc>
                  <a:spcPct val="120000"/>
                </a:lnSpc>
              </a:pPr>
              <a:endParaRPr lang="en-US" sz="695">
                <a:latin typeface="+mn-lt"/>
                <a:ea typeface="+mn-ea"/>
                <a:cs typeface="+mn-ea"/>
                <a:sym typeface="+mn-lt"/>
              </a:endParaRPr>
            </a:p>
          </p:txBody>
        </p:sp>
      </p:grpSp>
      <p:grpSp>
        <p:nvGrpSpPr>
          <p:cNvPr id="82" name="Group 4"/>
          <p:cNvGrpSpPr>
            <a:grpSpLocks noChangeAspect="1"/>
          </p:cNvGrpSpPr>
          <p:nvPr/>
        </p:nvGrpSpPr>
        <p:grpSpPr bwMode="auto">
          <a:xfrm rot="10800000">
            <a:off x="1172845" y="1887855"/>
            <a:ext cx="554990" cy="669925"/>
            <a:chOff x="347" y="3344"/>
            <a:chExt cx="586" cy="707"/>
          </a:xfrm>
          <a:solidFill>
            <a:srgbClr val="FBDBC6"/>
          </a:solidFill>
        </p:grpSpPr>
        <p:sp>
          <p:nvSpPr>
            <p:cNvPr id="83" name="Oval 5"/>
            <p:cNvSpPr>
              <a:spLocks noChangeArrowheads="1"/>
            </p:cNvSpPr>
            <p:nvPr/>
          </p:nvSpPr>
          <p:spPr bwMode="auto">
            <a:xfrm rot="10800000">
              <a:off x="347" y="3466"/>
              <a:ext cx="586" cy="58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1" compatLnSpc="1"/>
            <a:lstStyle/>
            <a:p>
              <a:pPr algn="ctr">
                <a:lnSpc>
                  <a:spcPct val="120000"/>
                </a:lnSpc>
              </a:pPr>
              <a:r>
                <a:rPr lang="en-US" sz="1215" dirty="0">
                  <a:solidFill>
                    <a:schemeClr val="bg1"/>
                  </a:solidFill>
                  <a:latin typeface="+mn-lt"/>
                  <a:ea typeface="+mn-ea"/>
                  <a:cs typeface="+mn-ea"/>
                  <a:sym typeface="+mn-lt"/>
                </a:rPr>
                <a:t>10%</a:t>
              </a:r>
              <a:endParaRPr lang="en-US" sz="1215" dirty="0">
                <a:solidFill>
                  <a:schemeClr val="bg1"/>
                </a:solidFill>
                <a:latin typeface="+mn-lt"/>
                <a:ea typeface="+mn-ea"/>
                <a:cs typeface="+mn-ea"/>
                <a:sym typeface="+mn-lt"/>
              </a:endParaRPr>
            </a:p>
          </p:txBody>
        </p:sp>
        <p:sp>
          <p:nvSpPr>
            <p:cNvPr id="84" name="Freeform 6"/>
            <p:cNvSpPr/>
            <p:nvPr/>
          </p:nvSpPr>
          <p:spPr bwMode="auto">
            <a:xfrm>
              <a:off x="433" y="3344"/>
              <a:ext cx="414" cy="207"/>
            </a:xfrm>
            <a:custGeom>
              <a:avLst/>
              <a:gdLst>
                <a:gd name="T0" fmla="*/ 0 w 414"/>
                <a:gd name="T1" fmla="*/ 207 h 207"/>
                <a:gd name="T2" fmla="*/ 206 w 414"/>
                <a:gd name="T3" fmla="*/ 0 h 207"/>
                <a:gd name="T4" fmla="*/ 414 w 414"/>
                <a:gd name="T5" fmla="*/ 207 h 207"/>
                <a:gd name="T6" fmla="*/ 0 w 414"/>
                <a:gd name="T7" fmla="*/ 207 h 207"/>
              </a:gdLst>
              <a:ahLst/>
              <a:cxnLst>
                <a:cxn ang="0">
                  <a:pos x="T0" y="T1"/>
                </a:cxn>
                <a:cxn ang="0">
                  <a:pos x="T2" y="T3"/>
                </a:cxn>
                <a:cxn ang="0">
                  <a:pos x="T4" y="T5"/>
                </a:cxn>
                <a:cxn ang="0">
                  <a:pos x="T6" y="T7"/>
                </a:cxn>
              </a:cxnLst>
              <a:rect l="0" t="0" r="r" b="b"/>
              <a:pathLst>
                <a:path w="414" h="207">
                  <a:moveTo>
                    <a:pt x="0" y="207"/>
                  </a:moveTo>
                  <a:lnTo>
                    <a:pt x="206" y="0"/>
                  </a:lnTo>
                  <a:lnTo>
                    <a:pt x="414" y="207"/>
                  </a:lnTo>
                  <a:lnTo>
                    <a:pt x="0"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ctr" anchorCtr="1" compatLnSpc="1"/>
            <a:lstStyle/>
            <a:p>
              <a:pPr algn="ctr">
                <a:lnSpc>
                  <a:spcPct val="120000"/>
                </a:lnSpc>
              </a:pPr>
              <a:endParaRPr lang="en-US" sz="1215">
                <a:latin typeface="+mn-lt"/>
                <a:ea typeface="+mn-ea"/>
                <a:cs typeface="+mn-ea"/>
                <a:sym typeface="+mn-lt"/>
              </a:endParaRPr>
            </a:p>
          </p:txBody>
        </p:sp>
      </p:grpSp>
      <p:grpSp>
        <p:nvGrpSpPr>
          <p:cNvPr id="85" name="Group 4"/>
          <p:cNvGrpSpPr>
            <a:grpSpLocks noChangeAspect="1"/>
          </p:cNvGrpSpPr>
          <p:nvPr/>
        </p:nvGrpSpPr>
        <p:grpSpPr bwMode="auto">
          <a:xfrm rot="10800000">
            <a:off x="1820545" y="2669540"/>
            <a:ext cx="554990" cy="669925"/>
            <a:chOff x="347" y="3344"/>
            <a:chExt cx="586" cy="707"/>
          </a:xfrm>
          <a:solidFill>
            <a:srgbClr val="CECED0"/>
          </a:solidFill>
        </p:grpSpPr>
        <p:sp>
          <p:nvSpPr>
            <p:cNvPr id="86" name="Oval 5"/>
            <p:cNvSpPr>
              <a:spLocks noChangeArrowheads="1"/>
            </p:cNvSpPr>
            <p:nvPr/>
          </p:nvSpPr>
          <p:spPr bwMode="auto">
            <a:xfrm rot="10800000">
              <a:off x="347" y="3466"/>
              <a:ext cx="586" cy="58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1" compatLnSpc="1"/>
            <a:lstStyle/>
            <a:p>
              <a:pPr algn="ctr">
                <a:lnSpc>
                  <a:spcPct val="120000"/>
                </a:lnSpc>
              </a:pPr>
              <a:r>
                <a:rPr lang="en-US" sz="1215" dirty="0">
                  <a:solidFill>
                    <a:schemeClr val="bg1"/>
                  </a:solidFill>
                  <a:latin typeface="+mn-lt"/>
                  <a:ea typeface="+mn-ea"/>
                  <a:cs typeface="+mn-ea"/>
                  <a:sym typeface="+mn-lt"/>
                </a:rPr>
                <a:t>10%</a:t>
              </a:r>
              <a:endParaRPr lang="en-US" sz="1215" dirty="0">
                <a:solidFill>
                  <a:schemeClr val="bg1"/>
                </a:solidFill>
                <a:latin typeface="+mn-lt"/>
                <a:ea typeface="+mn-ea"/>
                <a:cs typeface="+mn-ea"/>
                <a:sym typeface="+mn-lt"/>
              </a:endParaRPr>
            </a:p>
          </p:txBody>
        </p:sp>
        <p:sp>
          <p:nvSpPr>
            <p:cNvPr id="87" name="Freeform 6"/>
            <p:cNvSpPr/>
            <p:nvPr/>
          </p:nvSpPr>
          <p:spPr bwMode="auto">
            <a:xfrm>
              <a:off x="433" y="3344"/>
              <a:ext cx="414" cy="207"/>
            </a:xfrm>
            <a:custGeom>
              <a:avLst/>
              <a:gdLst>
                <a:gd name="T0" fmla="*/ 0 w 414"/>
                <a:gd name="T1" fmla="*/ 207 h 207"/>
                <a:gd name="T2" fmla="*/ 206 w 414"/>
                <a:gd name="T3" fmla="*/ 0 h 207"/>
                <a:gd name="T4" fmla="*/ 414 w 414"/>
                <a:gd name="T5" fmla="*/ 207 h 207"/>
                <a:gd name="T6" fmla="*/ 0 w 414"/>
                <a:gd name="T7" fmla="*/ 207 h 207"/>
              </a:gdLst>
              <a:ahLst/>
              <a:cxnLst>
                <a:cxn ang="0">
                  <a:pos x="T0" y="T1"/>
                </a:cxn>
                <a:cxn ang="0">
                  <a:pos x="T2" y="T3"/>
                </a:cxn>
                <a:cxn ang="0">
                  <a:pos x="T4" y="T5"/>
                </a:cxn>
                <a:cxn ang="0">
                  <a:pos x="T6" y="T7"/>
                </a:cxn>
              </a:cxnLst>
              <a:rect l="0" t="0" r="r" b="b"/>
              <a:pathLst>
                <a:path w="414" h="207">
                  <a:moveTo>
                    <a:pt x="0" y="207"/>
                  </a:moveTo>
                  <a:lnTo>
                    <a:pt x="206" y="0"/>
                  </a:lnTo>
                  <a:lnTo>
                    <a:pt x="414" y="207"/>
                  </a:lnTo>
                  <a:lnTo>
                    <a:pt x="0"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ctr" anchorCtr="1" compatLnSpc="1"/>
            <a:lstStyle/>
            <a:p>
              <a:pPr algn="ctr">
                <a:lnSpc>
                  <a:spcPct val="120000"/>
                </a:lnSpc>
              </a:pPr>
              <a:endParaRPr lang="en-US" sz="1215">
                <a:latin typeface="+mn-lt"/>
                <a:ea typeface="+mn-ea"/>
                <a:cs typeface="+mn-ea"/>
                <a:sym typeface="+mn-lt"/>
              </a:endParaRPr>
            </a:p>
          </p:txBody>
        </p:sp>
      </p:grpSp>
      <p:grpSp>
        <p:nvGrpSpPr>
          <p:cNvPr id="88" name="Group 4"/>
          <p:cNvGrpSpPr>
            <a:grpSpLocks noChangeAspect="1"/>
          </p:cNvGrpSpPr>
          <p:nvPr/>
        </p:nvGrpSpPr>
        <p:grpSpPr bwMode="auto">
          <a:xfrm rot="10800000">
            <a:off x="1788160" y="3688080"/>
            <a:ext cx="554990" cy="669925"/>
            <a:chOff x="347" y="3344"/>
            <a:chExt cx="586" cy="707"/>
          </a:xfrm>
          <a:solidFill>
            <a:srgbClr val="FBDBC6"/>
          </a:solidFill>
        </p:grpSpPr>
        <p:sp>
          <p:nvSpPr>
            <p:cNvPr id="89" name="Oval 5"/>
            <p:cNvSpPr>
              <a:spLocks noChangeArrowheads="1"/>
            </p:cNvSpPr>
            <p:nvPr/>
          </p:nvSpPr>
          <p:spPr bwMode="auto">
            <a:xfrm rot="10800000">
              <a:off x="347" y="3466"/>
              <a:ext cx="586" cy="58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1" compatLnSpc="1"/>
            <a:lstStyle/>
            <a:p>
              <a:pPr algn="ctr">
                <a:lnSpc>
                  <a:spcPct val="120000"/>
                </a:lnSpc>
              </a:pPr>
              <a:r>
                <a:rPr lang="en-US" sz="1215" dirty="0">
                  <a:solidFill>
                    <a:schemeClr val="bg1"/>
                  </a:solidFill>
                  <a:latin typeface="+mn-lt"/>
                  <a:ea typeface="+mn-ea"/>
                  <a:cs typeface="+mn-ea"/>
                  <a:sym typeface="+mn-lt"/>
                </a:rPr>
                <a:t>10%</a:t>
              </a:r>
              <a:endParaRPr lang="en-US" sz="1215" dirty="0">
                <a:solidFill>
                  <a:schemeClr val="bg1"/>
                </a:solidFill>
                <a:latin typeface="+mn-lt"/>
                <a:ea typeface="+mn-ea"/>
                <a:cs typeface="+mn-ea"/>
                <a:sym typeface="+mn-lt"/>
              </a:endParaRPr>
            </a:p>
          </p:txBody>
        </p:sp>
        <p:sp>
          <p:nvSpPr>
            <p:cNvPr id="90" name="Freeform 6"/>
            <p:cNvSpPr/>
            <p:nvPr/>
          </p:nvSpPr>
          <p:spPr bwMode="auto">
            <a:xfrm>
              <a:off x="433" y="3344"/>
              <a:ext cx="414" cy="207"/>
            </a:xfrm>
            <a:custGeom>
              <a:avLst/>
              <a:gdLst>
                <a:gd name="T0" fmla="*/ 0 w 414"/>
                <a:gd name="T1" fmla="*/ 207 h 207"/>
                <a:gd name="T2" fmla="*/ 206 w 414"/>
                <a:gd name="T3" fmla="*/ 0 h 207"/>
                <a:gd name="T4" fmla="*/ 414 w 414"/>
                <a:gd name="T5" fmla="*/ 207 h 207"/>
                <a:gd name="T6" fmla="*/ 0 w 414"/>
                <a:gd name="T7" fmla="*/ 207 h 207"/>
              </a:gdLst>
              <a:ahLst/>
              <a:cxnLst>
                <a:cxn ang="0">
                  <a:pos x="T0" y="T1"/>
                </a:cxn>
                <a:cxn ang="0">
                  <a:pos x="T2" y="T3"/>
                </a:cxn>
                <a:cxn ang="0">
                  <a:pos x="T4" y="T5"/>
                </a:cxn>
                <a:cxn ang="0">
                  <a:pos x="T6" y="T7"/>
                </a:cxn>
              </a:cxnLst>
              <a:rect l="0" t="0" r="r" b="b"/>
              <a:pathLst>
                <a:path w="414" h="207">
                  <a:moveTo>
                    <a:pt x="0" y="207"/>
                  </a:moveTo>
                  <a:lnTo>
                    <a:pt x="206" y="0"/>
                  </a:lnTo>
                  <a:lnTo>
                    <a:pt x="414" y="207"/>
                  </a:lnTo>
                  <a:lnTo>
                    <a:pt x="0"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ctr" anchorCtr="1" compatLnSpc="1"/>
            <a:lstStyle/>
            <a:p>
              <a:pPr algn="ctr">
                <a:lnSpc>
                  <a:spcPct val="120000"/>
                </a:lnSpc>
              </a:pPr>
              <a:endParaRPr lang="en-US" sz="1215">
                <a:latin typeface="+mn-lt"/>
                <a:ea typeface="+mn-ea"/>
                <a:cs typeface="+mn-ea"/>
                <a:sym typeface="+mn-lt"/>
              </a:endParaRPr>
            </a:p>
          </p:txBody>
        </p:sp>
      </p:grpSp>
      <p:grpSp>
        <p:nvGrpSpPr>
          <p:cNvPr id="91" name="Group 4"/>
          <p:cNvGrpSpPr>
            <a:grpSpLocks noChangeAspect="1"/>
          </p:cNvGrpSpPr>
          <p:nvPr/>
        </p:nvGrpSpPr>
        <p:grpSpPr bwMode="auto">
          <a:xfrm rot="10800000">
            <a:off x="1172845" y="4448810"/>
            <a:ext cx="554990" cy="669925"/>
            <a:chOff x="347" y="3344"/>
            <a:chExt cx="586" cy="707"/>
          </a:xfrm>
          <a:solidFill>
            <a:srgbClr val="CECED0"/>
          </a:solidFill>
        </p:grpSpPr>
        <p:sp>
          <p:nvSpPr>
            <p:cNvPr id="92" name="Oval 5"/>
            <p:cNvSpPr>
              <a:spLocks noChangeArrowheads="1"/>
            </p:cNvSpPr>
            <p:nvPr/>
          </p:nvSpPr>
          <p:spPr bwMode="auto">
            <a:xfrm rot="10800000">
              <a:off x="347" y="3466"/>
              <a:ext cx="586" cy="58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1" compatLnSpc="1"/>
            <a:lstStyle/>
            <a:p>
              <a:pPr algn="ctr">
                <a:lnSpc>
                  <a:spcPct val="120000"/>
                </a:lnSpc>
              </a:pPr>
              <a:r>
                <a:rPr lang="en-US" sz="1215" dirty="0">
                  <a:solidFill>
                    <a:schemeClr val="bg1"/>
                  </a:solidFill>
                  <a:latin typeface="+mn-lt"/>
                  <a:ea typeface="+mn-ea"/>
                  <a:cs typeface="+mn-ea"/>
                  <a:sym typeface="+mn-lt"/>
                </a:rPr>
                <a:t>10%</a:t>
              </a:r>
              <a:endParaRPr lang="en-US" sz="1215" dirty="0">
                <a:solidFill>
                  <a:schemeClr val="bg1"/>
                </a:solidFill>
                <a:latin typeface="+mn-lt"/>
                <a:ea typeface="+mn-ea"/>
                <a:cs typeface="+mn-ea"/>
                <a:sym typeface="+mn-lt"/>
              </a:endParaRPr>
            </a:p>
          </p:txBody>
        </p:sp>
        <p:sp>
          <p:nvSpPr>
            <p:cNvPr id="93" name="Freeform 6"/>
            <p:cNvSpPr/>
            <p:nvPr/>
          </p:nvSpPr>
          <p:spPr bwMode="auto">
            <a:xfrm>
              <a:off x="433" y="3344"/>
              <a:ext cx="414" cy="207"/>
            </a:xfrm>
            <a:custGeom>
              <a:avLst/>
              <a:gdLst>
                <a:gd name="T0" fmla="*/ 0 w 414"/>
                <a:gd name="T1" fmla="*/ 207 h 207"/>
                <a:gd name="T2" fmla="*/ 206 w 414"/>
                <a:gd name="T3" fmla="*/ 0 h 207"/>
                <a:gd name="T4" fmla="*/ 414 w 414"/>
                <a:gd name="T5" fmla="*/ 207 h 207"/>
                <a:gd name="T6" fmla="*/ 0 w 414"/>
                <a:gd name="T7" fmla="*/ 207 h 207"/>
              </a:gdLst>
              <a:ahLst/>
              <a:cxnLst>
                <a:cxn ang="0">
                  <a:pos x="T0" y="T1"/>
                </a:cxn>
                <a:cxn ang="0">
                  <a:pos x="T2" y="T3"/>
                </a:cxn>
                <a:cxn ang="0">
                  <a:pos x="T4" y="T5"/>
                </a:cxn>
                <a:cxn ang="0">
                  <a:pos x="T6" y="T7"/>
                </a:cxn>
              </a:cxnLst>
              <a:rect l="0" t="0" r="r" b="b"/>
              <a:pathLst>
                <a:path w="414" h="207">
                  <a:moveTo>
                    <a:pt x="0" y="207"/>
                  </a:moveTo>
                  <a:lnTo>
                    <a:pt x="206" y="0"/>
                  </a:lnTo>
                  <a:lnTo>
                    <a:pt x="414" y="207"/>
                  </a:lnTo>
                  <a:lnTo>
                    <a:pt x="0"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ctr" anchorCtr="1" compatLnSpc="1"/>
            <a:lstStyle/>
            <a:p>
              <a:pPr algn="ctr">
                <a:lnSpc>
                  <a:spcPct val="120000"/>
                </a:lnSpc>
              </a:pPr>
              <a:endParaRPr lang="en-US" sz="1215">
                <a:latin typeface="+mn-lt"/>
                <a:ea typeface="+mn-ea"/>
                <a:cs typeface="+mn-ea"/>
                <a:sym typeface="+mn-lt"/>
              </a:endParaRPr>
            </a:p>
          </p:txBody>
        </p:sp>
      </p:grpSp>
      <p:grpSp>
        <p:nvGrpSpPr>
          <p:cNvPr id="94" name="Group 4"/>
          <p:cNvGrpSpPr>
            <a:grpSpLocks noChangeAspect="1"/>
          </p:cNvGrpSpPr>
          <p:nvPr/>
        </p:nvGrpSpPr>
        <p:grpSpPr bwMode="auto">
          <a:xfrm rot="10800000">
            <a:off x="397510" y="5272405"/>
            <a:ext cx="554990" cy="669925"/>
            <a:chOff x="347" y="3344"/>
            <a:chExt cx="586" cy="707"/>
          </a:xfrm>
          <a:solidFill>
            <a:srgbClr val="FBDBC6"/>
          </a:solidFill>
        </p:grpSpPr>
        <p:sp>
          <p:nvSpPr>
            <p:cNvPr id="95" name="Oval 5"/>
            <p:cNvSpPr>
              <a:spLocks noChangeArrowheads="1"/>
            </p:cNvSpPr>
            <p:nvPr/>
          </p:nvSpPr>
          <p:spPr bwMode="auto">
            <a:xfrm rot="10800000">
              <a:off x="347" y="3466"/>
              <a:ext cx="586" cy="58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1" compatLnSpc="1"/>
            <a:lstStyle/>
            <a:p>
              <a:pPr algn="ctr">
                <a:lnSpc>
                  <a:spcPct val="120000"/>
                </a:lnSpc>
              </a:pPr>
              <a:r>
                <a:rPr lang="en-US" sz="1215" dirty="0">
                  <a:solidFill>
                    <a:schemeClr val="bg1"/>
                  </a:solidFill>
                  <a:latin typeface="+mn-lt"/>
                  <a:ea typeface="+mn-ea"/>
                  <a:cs typeface="+mn-ea"/>
                  <a:sym typeface="+mn-lt"/>
                </a:rPr>
                <a:t>10%</a:t>
              </a:r>
              <a:endParaRPr lang="en-US" sz="1215" dirty="0">
                <a:solidFill>
                  <a:schemeClr val="bg1"/>
                </a:solidFill>
                <a:latin typeface="+mn-lt"/>
                <a:ea typeface="+mn-ea"/>
                <a:cs typeface="+mn-ea"/>
                <a:sym typeface="+mn-lt"/>
              </a:endParaRPr>
            </a:p>
          </p:txBody>
        </p:sp>
        <p:sp>
          <p:nvSpPr>
            <p:cNvPr id="96" name="Freeform 6"/>
            <p:cNvSpPr/>
            <p:nvPr/>
          </p:nvSpPr>
          <p:spPr bwMode="auto">
            <a:xfrm>
              <a:off x="433" y="3344"/>
              <a:ext cx="414" cy="207"/>
            </a:xfrm>
            <a:custGeom>
              <a:avLst/>
              <a:gdLst>
                <a:gd name="T0" fmla="*/ 0 w 414"/>
                <a:gd name="T1" fmla="*/ 207 h 207"/>
                <a:gd name="T2" fmla="*/ 206 w 414"/>
                <a:gd name="T3" fmla="*/ 0 h 207"/>
                <a:gd name="T4" fmla="*/ 414 w 414"/>
                <a:gd name="T5" fmla="*/ 207 h 207"/>
                <a:gd name="T6" fmla="*/ 0 w 414"/>
                <a:gd name="T7" fmla="*/ 207 h 207"/>
              </a:gdLst>
              <a:ahLst/>
              <a:cxnLst>
                <a:cxn ang="0">
                  <a:pos x="T0" y="T1"/>
                </a:cxn>
                <a:cxn ang="0">
                  <a:pos x="T2" y="T3"/>
                </a:cxn>
                <a:cxn ang="0">
                  <a:pos x="T4" y="T5"/>
                </a:cxn>
                <a:cxn ang="0">
                  <a:pos x="T6" y="T7"/>
                </a:cxn>
              </a:cxnLst>
              <a:rect l="0" t="0" r="r" b="b"/>
              <a:pathLst>
                <a:path w="414" h="207">
                  <a:moveTo>
                    <a:pt x="0" y="207"/>
                  </a:moveTo>
                  <a:lnTo>
                    <a:pt x="206" y="0"/>
                  </a:lnTo>
                  <a:lnTo>
                    <a:pt x="414" y="207"/>
                  </a:lnTo>
                  <a:lnTo>
                    <a:pt x="0"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ctr" anchorCtr="1" compatLnSpc="1"/>
            <a:lstStyle/>
            <a:p>
              <a:pPr algn="ctr">
                <a:lnSpc>
                  <a:spcPct val="120000"/>
                </a:lnSpc>
              </a:pPr>
              <a:endParaRPr lang="en-US" sz="1215">
                <a:latin typeface="+mn-lt"/>
                <a:ea typeface="+mn-ea"/>
                <a:cs typeface="+mn-ea"/>
                <a:sym typeface="+mn-lt"/>
              </a:endParaRPr>
            </a:p>
          </p:txBody>
        </p:sp>
      </p:grpSp>
      <p:grpSp>
        <p:nvGrpSpPr>
          <p:cNvPr id="97" name="Group 4"/>
          <p:cNvGrpSpPr>
            <a:grpSpLocks noChangeAspect="1"/>
          </p:cNvGrpSpPr>
          <p:nvPr/>
        </p:nvGrpSpPr>
        <p:grpSpPr bwMode="auto">
          <a:xfrm rot="10800000">
            <a:off x="380365" y="1156970"/>
            <a:ext cx="554990" cy="669925"/>
            <a:chOff x="347" y="3344"/>
            <a:chExt cx="586" cy="707"/>
          </a:xfrm>
          <a:solidFill>
            <a:srgbClr val="CECED0"/>
          </a:solidFill>
        </p:grpSpPr>
        <p:sp>
          <p:nvSpPr>
            <p:cNvPr id="98" name="Oval 5"/>
            <p:cNvSpPr>
              <a:spLocks noChangeArrowheads="1"/>
            </p:cNvSpPr>
            <p:nvPr/>
          </p:nvSpPr>
          <p:spPr bwMode="auto">
            <a:xfrm rot="10800000">
              <a:off x="347" y="3466"/>
              <a:ext cx="586" cy="58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1" compatLnSpc="1"/>
            <a:lstStyle/>
            <a:p>
              <a:pPr algn="ctr">
                <a:lnSpc>
                  <a:spcPct val="120000"/>
                </a:lnSpc>
              </a:pPr>
              <a:r>
                <a:rPr lang="en-US" sz="1215" dirty="0">
                  <a:solidFill>
                    <a:schemeClr val="bg1"/>
                  </a:solidFill>
                  <a:latin typeface="+mn-lt"/>
                  <a:ea typeface="+mn-ea"/>
                  <a:cs typeface="+mn-ea"/>
                  <a:sym typeface="+mn-lt"/>
                </a:rPr>
                <a:t>10%</a:t>
              </a:r>
              <a:endParaRPr lang="en-US" sz="1215" dirty="0">
                <a:solidFill>
                  <a:schemeClr val="bg1"/>
                </a:solidFill>
                <a:latin typeface="+mn-lt"/>
                <a:ea typeface="+mn-ea"/>
                <a:cs typeface="+mn-ea"/>
                <a:sym typeface="+mn-lt"/>
              </a:endParaRPr>
            </a:p>
          </p:txBody>
        </p:sp>
        <p:sp>
          <p:nvSpPr>
            <p:cNvPr id="122" name="Freeform 6"/>
            <p:cNvSpPr/>
            <p:nvPr/>
          </p:nvSpPr>
          <p:spPr bwMode="auto">
            <a:xfrm>
              <a:off x="433" y="3344"/>
              <a:ext cx="414" cy="207"/>
            </a:xfrm>
            <a:custGeom>
              <a:avLst/>
              <a:gdLst>
                <a:gd name="T0" fmla="*/ 0 w 414"/>
                <a:gd name="T1" fmla="*/ 207 h 207"/>
                <a:gd name="T2" fmla="*/ 206 w 414"/>
                <a:gd name="T3" fmla="*/ 0 h 207"/>
                <a:gd name="T4" fmla="*/ 414 w 414"/>
                <a:gd name="T5" fmla="*/ 207 h 207"/>
                <a:gd name="T6" fmla="*/ 0 w 414"/>
                <a:gd name="T7" fmla="*/ 207 h 207"/>
              </a:gdLst>
              <a:ahLst/>
              <a:cxnLst>
                <a:cxn ang="0">
                  <a:pos x="T0" y="T1"/>
                </a:cxn>
                <a:cxn ang="0">
                  <a:pos x="T2" y="T3"/>
                </a:cxn>
                <a:cxn ang="0">
                  <a:pos x="T4" y="T5"/>
                </a:cxn>
                <a:cxn ang="0">
                  <a:pos x="T6" y="T7"/>
                </a:cxn>
              </a:cxnLst>
              <a:rect l="0" t="0" r="r" b="b"/>
              <a:pathLst>
                <a:path w="414" h="207">
                  <a:moveTo>
                    <a:pt x="0" y="207"/>
                  </a:moveTo>
                  <a:lnTo>
                    <a:pt x="206" y="0"/>
                  </a:lnTo>
                  <a:lnTo>
                    <a:pt x="414" y="207"/>
                  </a:lnTo>
                  <a:lnTo>
                    <a:pt x="0"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1874" tIns="20937" rIns="41874" bIns="20937" numCol="1" anchor="ctr" anchorCtr="1" compatLnSpc="1"/>
            <a:lstStyle/>
            <a:p>
              <a:pPr algn="ctr">
                <a:lnSpc>
                  <a:spcPct val="120000"/>
                </a:lnSpc>
              </a:pPr>
              <a:endParaRPr lang="en-US" sz="1215">
                <a:latin typeface="+mn-lt"/>
                <a:ea typeface="+mn-ea"/>
                <a:cs typeface="+mn-ea"/>
                <a:sym typeface="+mn-lt"/>
              </a:endParaRPr>
            </a:p>
          </p:txBody>
        </p:sp>
      </p:grpSp>
      <p:sp>
        <p:nvSpPr>
          <p:cNvPr id="68" name="TextBox 8"/>
          <p:cNvSpPr txBox="1"/>
          <p:nvPr/>
        </p:nvSpPr>
        <p:spPr>
          <a:xfrm>
            <a:off x="662183" y="220765"/>
            <a:ext cx="3949155" cy="492125"/>
          </a:xfrm>
          <a:prstGeom prst="rect">
            <a:avLst/>
          </a:prstGeom>
          <a:noFill/>
        </p:spPr>
        <p:txBody>
          <a:bodyPr wrap="square" lIns="0" tIns="0" rIns="0" bIns="0" rtlCol="0" anchor="ctr">
            <a:spAutoFit/>
          </a:bodyPr>
          <a:lstStyle/>
          <a:p>
            <a:r>
              <a:rPr lang="zh-CN" altLang="en-US" sz="3200" b="1">
                <a:sym typeface="+mn-ea"/>
              </a:rPr>
              <a:t>项目分工与预期计划</a:t>
            </a:r>
            <a:endParaRPr lang="zh-CN" altLang="en-US" sz="4000" b="1" dirty="0">
              <a:solidFill>
                <a:schemeClr val="bg1">
                  <a:lumMod val="65000"/>
                </a:schemeClr>
              </a:solidFill>
              <a:latin typeface="+mn-lt"/>
              <a:ea typeface="+mn-ea"/>
              <a:cs typeface="+mn-ea"/>
              <a:sym typeface="+mn-lt"/>
            </a:endParaRPr>
          </a:p>
        </p:txBody>
      </p:sp>
      <p:sp>
        <p:nvSpPr>
          <p:cNvPr id="74"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00455" y="1130935"/>
            <a:ext cx="11001375" cy="645160"/>
          </a:xfrm>
          <a:prstGeom prst="rect">
            <a:avLst/>
          </a:prstGeom>
          <a:noFill/>
        </p:spPr>
        <p:txBody>
          <a:bodyPr wrap="square" rtlCol="0">
            <a:spAutoFit/>
          </a:bodyPr>
          <a:p>
            <a:pPr marL="0" indent="0">
              <a:buNone/>
            </a:pPr>
            <a:r>
              <a:rPr lang="zh-CN" altLang="en-US" b="1">
                <a:sym typeface="+mn-ea"/>
              </a:rPr>
              <a:t>组长</a:t>
            </a:r>
            <a:r>
              <a:rPr lang="zh-CN" altLang="en-US">
                <a:sym typeface="+mn-ea"/>
              </a:rPr>
              <a:t>吴子</a:t>
            </a:r>
            <a:r>
              <a:rPr lang="zh-CN" altLang="en-US">
                <a:sym typeface="+mn-ea"/>
              </a:rPr>
              <a:t>儒：负责监督与日志编写，以及寻找场地。</a:t>
            </a:r>
            <a:endParaRPr lang="zh-CN" altLang="en-US">
              <a:sym typeface="+mn-ea"/>
            </a:endParaRPr>
          </a:p>
          <a:p>
            <a:pPr marL="0" indent="0">
              <a:buNone/>
            </a:pPr>
            <a:r>
              <a:rPr lang="zh-CN" altLang="en-US">
                <a:sym typeface="+mn-ea"/>
              </a:rPr>
              <a:t>预期</a:t>
            </a:r>
            <a:r>
              <a:rPr lang="zh-CN" altLang="en-US">
                <a:sym typeface="+mn-ea"/>
              </a:rPr>
              <a:t>计划：每天布置任务，并且在截至时间之前完成对日志，博客以及各种事物的解决。</a:t>
            </a:r>
            <a:endParaRPr lang="zh-CN" altLang="en-US"/>
          </a:p>
        </p:txBody>
      </p:sp>
      <p:sp>
        <p:nvSpPr>
          <p:cNvPr id="4" name="文本框 3"/>
          <p:cNvSpPr txBox="1"/>
          <p:nvPr/>
        </p:nvSpPr>
        <p:spPr>
          <a:xfrm>
            <a:off x="1748790" y="1960245"/>
            <a:ext cx="10676255" cy="922020"/>
          </a:xfrm>
          <a:prstGeom prst="rect">
            <a:avLst/>
          </a:prstGeom>
          <a:noFill/>
        </p:spPr>
        <p:txBody>
          <a:bodyPr wrap="square" rtlCol="0">
            <a:spAutoFit/>
          </a:bodyPr>
          <a:p>
            <a:r>
              <a:rPr lang="zh-CN" altLang="en-US" b="1">
                <a:sym typeface="+mn-ea"/>
              </a:rPr>
              <a:t>徐绍伟</a:t>
            </a:r>
            <a:r>
              <a:rPr lang="zh-CN" altLang="en-US">
                <a:sym typeface="+mn-ea"/>
              </a:rPr>
              <a:t>：负责搭建服务器与接口测试，为前后端提供稳定接口，项目界面美工并且负责</a:t>
            </a:r>
            <a:r>
              <a:rPr lang="en-US" altLang="zh-CN">
                <a:sym typeface="+mn-ea"/>
              </a:rPr>
              <a:t>vlog</a:t>
            </a:r>
            <a:r>
              <a:rPr lang="zh-CN" altLang="en-US">
                <a:sym typeface="+mn-ea"/>
              </a:rPr>
              <a:t>拍摄和剪辑，</a:t>
            </a:r>
            <a:r>
              <a:rPr lang="en-US" altLang="zh-CN">
                <a:sym typeface="+mn-ea"/>
              </a:rPr>
              <a:t>ppt</a:t>
            </a:r>
            <a:r>
              <a:rPr lang="zh-CN" altLang="en-US">
                <a:sym typeface="+mn-ea"/>
              </a:rPr>
              <a:t>答辩。预期计划：在三天内完成服务器搭建并且定义好传输格式。在项目完成之前提供持续测试。</a:t>
            </a:r>
            <a:endParaRPr lang="zh-CN" altLang="en-US"/>
          </a:p>
          <a:p>
            <a:endParaRPr lang="zh-CN" altLang="en-US"/>
          </a:p>
        </p:txBody>
      </p:sp>
      <p:sp>
        <p:nvSpPr>
          <p:cNvPr id="5" name="文本框 4"/>
          <p:cNvSpPr txBox="1"/>
          <p:nvPr/>
        </p:nvSpPr>
        <p:spPr>
          <a:xfrm>
            <a:off x="2429510" y="2747010"/>
            <a:ext cx="9869170" cy="922020"/>
          </a:xfrm>
          <a:prstGeom prst="rect">
            <a:avLst/>
          </a:prstGeom>
          <a:noFill/>
        </p:spPr>
        <p:txBody>
          <a:bodyPr wrap="square" rtlCol="0">
            <a:spAutoFit/>
          </a:bodyPr>
          <a:p>
            <a:r>
              <a:rPr lang="zh-CN" altLang="en-US" b="1">
                <a:sym typeface="+mn-ea"/>
              </a:rPr>
              <a:t>李宏旭</a:t>
            </a:r>
            <a:r>
              <a:rPr lang="zh-CN" altLang="en-US">
                <a:sym typeface="+mn-ea"/>
              </a:rPr>
              <a:t>：负责爬虫抓取数据并且打包，在后期测试中协助测试。</a:t>
            </a:r>
            <a:endParaRPr lang="zh-CN" altLang="en-US">
              <a:sym typeface="+mn-ea"/>
            </a:endParaRPr>
          </a:p>
          <a:p>
            <a:r>
              <a:rPr lang="zh-CN" altLang="en-US">
                <a:sym typeface="+mn-ea"/>
              </a:rPr>
              <a:t>预期计划：三天内学会爬虫，在第四天可以将数据传递给数据库</a:t>
            </a:r>
            <a:endParaRPr lang="zh-CN" altLang="en-US"/>
          </a:p>
          <a:p>
            <a:endParaRPr lang="zh-CN" altLang="en-US"/>
          </a:p>
        </p:txBody>
      </p:sp>
      <p:sp>
        <p:nvSpPr>
          <p:cNvPr id="6" name="文本框 5"/>
          <p:cNvSpPr txBox="1"/>
          <p:nvPr/>
        </p:nvSpPr>
        <p:spPr>
          <a:xfrm>
            <a:off x="2414270" y="3698875"/>
            <a:ext cx="9899015" cy="645160"/>
          </a:xfrm>
          <a:prstGeom prst="rect">
            <a:avLst/>
          </a:prstGeom>
          <a:noFill/>
        </p:spPr>
        <p:txBody>
          <a:bodyPr wrap="square" rtlCol="0">
            <a:spAutoFit/>
          </a:bodyPr>
          <a:p>
            <a:pPr marL="0" indent="0">
              <a:buNone/>
            </a:pPr>
            <a:r>
              <a:rPr lang="zh-CN" altLang="en-US" b="1">
                <a:sym typeface="+mn-ea"/>
              </a:rPr>
              <a:t>邱得意</a:t>
            </a:r>
            <a:r>
              <a:rPr lang="zh-CN" altLang="en-US">
                <a:sym typeface="+mn-ea"/>
              </a:rPr>
              <a:t>：负责进行数据库编写，提供数据库的技术支持，并且进行有关服务器与数据库数据传输的测试。预期计划：在两天内完成对数据库的编写，并且在后续解决问题之中提供技术帮助</a:t>
            </a:r>
            <a:endParaRPr lang="zh-CN" altLang="en-US"/>
          </a:p>
        </p:txBody>
      </p:sp>
      <p:sp>
        <p:nvSpPr>
          <p:cNvPr id="9" name="文本框 8"/>
          <p:cNvSpPr txBox="1"/>
          <p:nvPr/>
        </p:nvSpPr>
        <p:spPr>
          <a:xfrm>
            <a:off x="1820545" y="4511675"/>
            <a:ext cx="10245090" cy="922020"/>
          </a:xfrm>
          <a:prstGeom prst="rect">
            <a:avLst/>
          </a:prstGeom>
          <a:noFill/>
        </p:spPr>
        <p:txBody>
          <a:bodyPr wrap="none" rtlCol="0">
            <a:spAutoFit/>
          </a:bodyPr>
          <a:p>
            <a:pPr marL="0" indent="0" algn="l">
              <a:buNone/>
            </a:pPr>
            <a:r>
              <a:rPr lang="zh-CN" altLang="en-US" b="1">
                <a:sym typeface="+mn-ea"/>
              </a:rPr>
              <a:t>向志康</a:t>
            </a:r>
            <a:r>
              <a:rPr lang="zh-CN" altLang="en-US">
                <a:sym typeface="+mn-ea"/>
              </a:rPr>
              <a:t>：负责对前端传输值的具体操作，打包数据库回传的报文，传递给前端，并且测试数据传输。</a:t>
            </a:r>
            <a:endParaRPr lang="zh-CN" altLang="en-US"/>
          </a:p>
          <a:p>
            <a:pPr marL="0" indent="0" algn="l">
              <a:buNone/>
            </a:pPr>
            <a:r>
              <a:rPr lang="zh-CN" altLang="en-US">
                <a:sym typeface="+mn-ea"/>
              </a:rPr>
              <a:t>预期计划：在服务器完成搭建之后，利用两天时间写好操作，并且在后期持续测试。</a:t>
            </a:r>
            <a:endParaRPr lang="zh-CN" altLang="en-US"/>
          </a:p>
          <a:p>
            <a:endParaRPr lang="zh-CN" altLang="en-US"/>
          </a:p>
        </p:txBody>
      </p:sp>
      <p:sp>
        <p:nvSpPr>
          <p:cNvPr id="10" name="文本框 9"/>
          <p:cNvSpPr txBox="1"/>
          <p:nvPr/>
        </p:nvSpPr>
        <p:spPr>
          <a:xfrm>
            <a:off x="1100455" y="5311140"/>
            <a:ext cx="11065510" cy="922020"/>
          </a:xfrm>
          <a:prstGeom prst="rect">
            <a:avLst/>
          </a:prstGeom>
          <a:noFill/>
        </p:spPr>
        <p:txBody>
          <a:bodyPr wrap="square" rtlCol="0">
            <a:spAutoFit/>
          </a:bodyPr>
          <a:p>
            <a:r>
              <a:rPr lang="zh-CN" altLang="en-US" b="1">
                <a:sym typeface="+mn-ea"/>
              </a:rPr>
              <a:t>陆晨阳：</a:t>
            </a:r>
            <a:r>
              <a:rPr lang="zh-CN" altLang="en-US">
                <a:sym typeface="+mn-ea"/>
              </a:rPr>
              <a:t>负责前端界面中，首页的编写，提供前端技术支持。</a:t>
            </a:r>
            <a:endParaRPr lang="zh-CN" altLang="en-US">
              <a:sym typeface="+mn-ea"/>
            </a:endParaRPr>
          </a:p>
          <a:p>
            <a:r>
              <a:rPr lang="zh-CN" altLang="en-US">
                <a:sym typeface="+mn-ea"/>
              </a:rPr>
              <a:t>预期计划：两天完成首页基础框架设计，一天时间进行对课程链接可视化，其余时间进行收藏与取消测试，</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2183" y="220765"/>
            <a:ext cx="3949155" cy="492125"/>
          </a:xfrm>
          <a:prstGeom prst="rect">
            <a:avLst/>
          </a:prstGeom>
          <a:noFill/>
        </p:spPr>
        <p:txBody>
          <a:bodyPr wrap="square" lIns="0" tIns="0" rIns="0" bIns="0" rtlCol="0" anchor="ctr">
            <a:spAutoFit/>
          </a:bodyPr>
          <a:lstStyle/>
          <a:p>
            <a:r>
              <a:rPr lang="zh-CN" altLang="en-US" sz="3200" b="1">
                <a:sym typeface="+mn-ea"/>
              </a:rPr>
              <a:t>项目分工与预期计划</a:t>
            </a:r>
            <a:endParaRPr lang="zh-CN" altLang="en-US" sz="4000" b="1" dirty="0">
              <a:solidFill>
                <a:schemeClr val="bg1">
                  <a:lumMod val="65000"/>
                </a:schemeClr>
              </a:solidFill>
              <a:latin typeface="+mn-lt"/>
              <a:ea typeface="+mn-ea"/>
              <a:cs typeface="+mn-ea"/>
              <a:sym typeface="+mn-lt"/>
            </a:endParaRPr>
          </a:p>
        </p:txBody>
      </p:sp>
      <p:sp>
        <p:nvSpPr>
          <p:cNvPr id="47"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756920" y="1378585"/>
            <a:ext cx="11682095" cy="4965065"/>
            <a:chOff x="1192" y="2171"/>
            <a:chExt cx="18397" cy="7819"/>
          </a:xfrm>
        </p:grpSpPr>
        <p:sp>
          <p:nvSpPr>
            <p:cNvPr id="24" name="Hexagon 23"/>
            <p:cNvSpPr/>
            <p:nvPr/>
          </p:nvSpPr>
          <p:spPr>
            <a:xfrm>
              <a:off x="11171" y="3707"/>
              <a:ext cx="2780" cy="2396"/>
            </a:xfrm>
            <a:prstGeom prst="hexagon">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75">
                <a:cs typeface="+mn-ea"/>
                <a:sym typeface="+mn-lt"/>
              </a:endParaRPr>
            </a:p>
          </p:txBody>
        </p:sp>
        <p:sp>
          <p:nvSpPr>
            <p:cNvPr id="25" name="Hexagon 24"/>
            <p:cNvSpPr/>
            <p:nvPr/>
          </p:nvSpPr>
          <p:spPr>
            <a:xfrm>
              <a:off x="8735" y="2536"/>
              <a:ext cx="2780" cy="2396"/>
            </a:xfrm>
            <a:prstGeom prst="hexagon">
              <a:avLst/>
            </a:prstGeom>
            <a:solidFill>
              <a:srgbClr val="FBDBC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endParaRPr lang="en-US" sz="1275">
                <a:cs typeface="+mn-ea"/>
                <a:sym typeface="+mn-lt"/>
              </a:endParaRPr>
            </a:p>
          </p:txBody>
        </p:sp>
        <p:sp>
          <p:nvSpPr>
            <p:cNvPr id="33" name="Hexagon 32"/>
            <p:cNvSpPr/>
            <p:nvPr/>
          </p:nvSpPr>
          <p:spPr>
            <a:xfrm>
              <a:off x="11162" y="6396"/>
              <a:ext cx="2780" cy="2396"/>
            </a:xfrm>
            <a:prstGeom prst="hexagon">
              <a:avLst/>
            </a:prstGeom>
            <a:solidFill>
              <a:srgbClr val="FABAA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50000"/>
                </a:lnSpc>
              </a:pPr>
              <a:endParaRPr lang="en-US" sz="1275">
                <a:cs typeface="+mn-ea"/>
                <a:sym typeface="+mn-lt"/>
              </a:endParaRPr>
            </a:p>
          </p:txBody>
        </p:sp>
        <p:sp>
          <p:nvSpPr>
            <p:cNvPr id="34" name="Hexagon 33"/>
            <p:cNvSpPr/>
            <p:nvPr/>
          </p:nvSpPr>
          <p:spPr>
            <a:xfrm>
              <a:off x="6283" y="3707"/>
              <a:ext cx="2780" cy="2396"/>
            </a:xfrm>
            <a:prstGeom prst="hexagon">
              <a:avLst/>
            </a:prstGeom>
            <a:solidFill>
              <a:srgbClr val="A79FA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endParaRPr lang="en-US" sz="1275">
                <a:cs typeface="+mn-ea"/>
                <a:sym typeface="+mn-lt"/>
              </a:endParaRPr>
            </a:p>
          </p:txBody>
        </p:sp>
        <p:sp>
          <p:nvSpPr>
            <p:cNvPr id="35" name="Hexagon 34"/>
            <p:cNvSpPr/>
            <p:nvPr/>
          </p:nvSpPr>
          <p:spPr>
            <a:xfrm>
              <a:off x="6283" y="6396"/>
              <a:ext cx="2780" cy="2396"/>
            </a:xfrm>
            <a:prstGeom prst="hexagon">
              <a:avLst/>
            </a:prstGeom>
            <a:solidFill>
              <a:srgbClr val="FBDBC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endParaRPr lang="en-US" sz="1275">
                <a:cs typeface="+mn-ea"/>
                <a:sym typeface="+mn-lt"/>
              </a:endParaRPr>
            </a:p>
          </p:txBody>
        </p:sp>
        <p:sp>
          <p:nvSpPr>
            <p:cNvPr id="37" name="Hexagon 36"/>
            <p:cNvSpPr/>
            <p:nvPr/>
          </p:nvSpPr>
          <p:spPr>
            <a:xfrm>
              <a:off x="8767" y="7594"/>
              <a:ext cx="2780" cy="2396"/>
            </a:xfrm>
            <a:prstGeom prst="hexagon">
              <a:avLst/>
            </a:prstGeom>
            <a:solidFill>
              <a:srgbClr val="A79FA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50000"/>
                </a:lnSpc>
              </a:pPr>
              <a:endParaRPr lang="en-US" sz="1275">
                <a:cs typeface="+mn-ea"/>
                <a:sym typeface="+mn-lt"/>
              </a:endParaRPr>
            </a:p>
          </p:txBody>
        </p:sp>
        <p:grpSp>
          <p:nvGrpSpPr>
            <p:cNvPr id="8" name="Group 7"/>
            <p:cNvGrpSpPr/>
            <p:nvPr/>
          </p:nvGrpSpPr>
          <p:grpSpPr>
            <a:xfrm>
              <a:off x="3876" y="5035"/>
              <a:ext cx="12495" cy="2412"/>
              <a:chOff x="52530" y="1944143"/>
              <a:chExt cx="7968598" cy="1538041"/>
            </a:xfrm>
            <a:solidFill>
              <a:schemeClr val="bg1"/>
            </a:solidFill>
          </p:grpSpPr>
          <p:grpSp>
            <p:nvGrpSpPr>
              <p:cNvPr id="3" name="Group 2"/>
              <p:cNvGrpSpPr/>
              <p:nvPr/>
            </p:nvGrpSpPr>
            <p:grpSpPr>
              <a:xfrm>
                <a:off x="3145192" y="1953970"/>
                <a:ext cx="1772728" cy="1528214"/>
                <a:chOff x="3145192" y="1953970"/>
                <a:chExt cx="1772728" cy="1528214"/>
              </a:xfrm>
              <a:grpFill/>
            </p:grpSpPr>
            <p:sp>
              <p:nvSpPr>
                <p:cNvPr id="23" name="Hexagon 22"/>
                <p:cNvSpPr/>
                <p:nvPr/>
              </p:nvSpPr>
              <p:spPr>
                <a:xfrm>
                  <a:off x="3145192" y="1953970"/>
                  <a:ext cx="1772728" cy="1528214"/>
                </a:xfrm>
                <a:prstGeom prst="hexagon">
                  <a:avLst/>
                </a:prstGeom>
                <a:solidFill>
                  <a:srgbClr val="ABCAC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50000"/>
                    </a:lnSpc>
                  </a:pPr>
                  <a:endParaRPr lang="en-US" sz="1275">
                    <a:cs typeface="+mn-ea"/>
                    <a:sym typeface="+mn-lt"/>
                  </a:endParaRPr>
                </a:p>
              </p:txBody>
            </p:sp>
            <p:sp>
              <p:nvSpPr>
                <p:cNvPr id="40" name="Freeform 13"/>
                <p:cNvSpPr>
                  <a:spLocks noEditPoints="1"/>
                </p:cNvSpPr>
                <p:nvPr/>
              </p:nvSpPr>
              <p:spPr bwMode="auto">
                <a:xfrm>
                  <a:off x="3676028" y="2509633"/>
                  <a:ext cx="664606" cy="397235"/>
                </a:xfrm>
                <a:custGeom>
                  <a:avLst/>
                  <a:gdLst>
                    <a:gd name="T0" fmla="*/ 226 w 256"/>
                    <a:gd name="T1" fmla="*/ 131 h 154"/>
                    <a:gd name="T2" fmla="*/ 226 w 256"/>
                    <a:gd name="T3" fmla="*/ 130 h 154"/>
                    <a:gd name="T4" fmla="*/ 226 w 256"/>
                    <a:gd name="T5" fmla="*/ 10 h 154"/>
                    <a:gd name="T6" fmla="*/ 217 w 256"/>
                    <a:gd name="T7" fmla="*/ 0 h 154"/>
                    <a:gd name="T8" fmla="*/ 38 w 256"/>
                    <a:gd name="T9" fmla="*/ 0 h 154"/>
                    <a:gd name="T10" fmla="*/ 29 w 256"/>
                    <a:gd name="T11" fmla="*/ 10 h 154"/>
                    <a:gd name="T12" fmla="*/ 29 w 256"/>
                    <a:gd name="T13" fmla="*/ 130 h 154"/>
                    <a:gd name="T14" fmla="*/ 29 w 256"/>
                    <a:gd name="T15" fmla="*/ 131 h 154"/>
                    <a:gd name="T16" fmla="*/ 0 w 256"/>
                    <a:gd name="T17" fmla="*/ 138 h 154"/>
                    <a:gd name="T18" fmla="*/ 3 w 256"/>
                    <a:gd name="T19" fmla="*/ 154 h 154"/>
                    <a:gd name="T20" fmla="*/ 253 w 256"/>
                    <a:gd name="T21" fmla="*/ 154 h 154"/>
                    <a:gd name="T22" fmla="*/ 256 w 256"/>
                    <a:gd name="T23" fmla="*/ 138 h 154"/>
                    <a:gd name="T24" fmla="*/ 226 w 256"/>
                    <a:gd name="T25" fmla="*/ 131 h 154"/>
                    <a:gd name="T26" fmla="*/ 207 w 256"/>
                    <a:gd name="T27" fmla="*/ 119 h 154"/>
                    <a:gd name="T28" fmla="*/ 48 w 256"/>
                    <a:gd name="T29" fmla="*/ 119 h 154"/>
                    <a:gd name="T30" fmla="*/ 48 w 256"/>
                    <a:gd name="T31" fmla="*/ 20 h 154"/>
                    <a:gd name="T32" fmla="*/ 207 w 256"/>
                    <a:gd name="T33" fmla="*/ 20 h 154"/>
                    <a:gd name="T34" fmla="*/ 207 w 256"/>
                    <a:gd name="T35" fmla="*/ 11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154">
                      <a:moveTo>
                        <a:pt x="226" y="131"/>
                      </a:moveTo>
                      <a:cubicBezTo>
                        <a:pt x="226" y="131"/>
                        <a:pt x="226" y="131"/>
                        <a:pt x="226" y="130"/>
                      </a:cubicBezTo>
                      <a:cubicBezTo>
                        <a:pt x="226" y="10"/>
                        <a:pt x="226" y="10"/>
                        <a:pt x="226" y="10"/>
                      </a:cubicBezTo>
                      <a:cubicBezTo>
                        <a:pt x="226" y="5"/>
                        <a:pt x="222" y="0"/>
                        <a:pt x="217" y="0"/>
                      </a:cubicBezTo>
                      <a:cubicBezTo>
                        <a:pt x="38" y="0"/>
                        <a:pt x="38" y="0"/>
                        <a:pt x="38" y="0"/>
                      </a:cubicBezTo>
                      <a:cubicBezTo>
                        <a:pt x="33" y="0"/>
                        <a:pt x="29" y="5"/>
                        <a:pt x="29" y="10"/>
                      </a:cubicBezTo>
                      <a:cubicBezTo>
                        <a:pt x="29" y="130"/>
                        <a:pt x="29" y="130"/>
                        <a:pt x="29" y="130"/>
                      </a:cubicBezTo>
                      <a:cubicBezTo>
                        <a:pt x="29" y="131"/>
                        <a:pt x="29" y="131"/>
                        <a:pt x="29" y="131"/>
                      </a:cubicBezTo>
                      <a:cubicBezTo>
                        <a:pt x="0" y="138"/>
                        <a:pt x="0" y="138"/>
                        <a:pt x="0" y="138"/>
                      </a:cubicBezTo>
                      <a:cubicBezTo>
                        <a:pt x="3" y="154"/>
                        <a:pt x="3" y="154"/>
                        <a:pt x="3" y="154"/>
                      </a:cubicBezTo>
                      <a:cubicBezTo>
                        <a:pt x="253" y="154"/>
                        <a:pt x="253" y="154"/>
                        <a:pt x="253" y="154"/>
                      </a:cubicBezTo>
                      <a:cubicBezTo>
                        <a:pt x="256" y="138"/>
                        <a:pt x="256" y="138"/>
                        <a:pt x="256" y="138"/>
                      </a:cubicBezTo>
                      <a:lnTo>
                        <a:pt x="226" y="131"/>
                      </a:lnTo>
                      <a:close/>
                      <a:moveTo>
                        <a:pt x="207" y="119"/>
                      </a:moveTo>
                      <a:cubicBezTo>
                        <a:pt x="48" y="119"/>
                        <a:pt x="48" y="119"/>
                        <a:pt x="48" y="119"/>
                      </a:cubicBezTo>
                      <a:cubicBezTo>
                        <a:pt x="48" y="20"/>
                        <a:pt x="48" y="20"/>
                        <a:pt x="48" y="20"/>
                      </a:cubicBezTo>
                      <a:cubicBezTo>
                        <a:pt x="207" y="20"/>
                        <a:pt x="207" y="20"/>
                        <a:pt x="207" y="20"/>
                      </a:cubicBezTo>
                      <a:lnTo>
                        <a:pt x="207" y="119"/>
                      </a:lnTo>
                      <a:close/>
                    </a:path>
                  </a:pathLst>
                </a:custGeom>
                <a:grpFill/>
                <a:ln>
                  <a:noFill/>
                </a:ln>
              </p:spPr>
              <p:txBody>
                <a:bodyPr vert="horz" wrap="square" lIns="91046" tIns="45523" rIns="91046" bIns="45523" numCol="1" anchor="t" anchorCtr="0" compatLnSpc="1"/>
                <a:lstStyle/>
                <a:p>
                  <a:pPr>
                    <a:lnSpc>
                      <a:spcPct val="150000"/>
                    </a:lnSpc>
                  </a:pPr>
                  <a:endParaRPr lang="en-US" sz="1275">
                    <a:latin typeface="+mn-lt"/>
                    <a:ea typeface="+mn-ea"/>
                    <a:cs typeface="+mn-ea"/>
                    <a:sym typeface="+mn-lt"/>
                  </a:endParaRPr>
                </a:p>
              </p:txBody>
            </p:sp>
          </p:grpSp>
          <p:grpSp>
            <p:nvGrpSpPr>
              <p:cNvPr id="7" name="Group 6"/>
              <p:cNvGrpSpPr/>
              <p:nvPr/>
            </p:nvGrpSpPr>
            <p:grpSpPr>
              <a:xfrm>
                <a:off x="52530" y="1944143"/>
                <a:ext cx="1772728" cy="1528214"/>
                <a:chOff x="52530" y="1944143"/>
                <a:chExt cx="1772728" cy="1528214"/>
              </a:xfrm>
              <a:grpFill/>
            </p:grpSpPr>
            <p:sp>
              <p:nvSpPr>
                <p:cNvPr id="62" name="Hexagon 61"/>
                <p:cNvSpPr/>
                <p:nvPr/>
              </p:nvSpPr>
              <p:spPr>
                <a:xfrm>
                  <a:off x="52530" y="1944143"/>
                  <a:ext cx="1772728" cy="1528214"/>
                </a:xfrm>
                <a:prstGeom prst="hexagon">
                  <a:avLst/>
                </a:prstGeom>
                <a:solidFill>
                  <a:srgbClr val="ABCAC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endParaRPr lang="en-US" sz="1275">
                    <a:cs typeface="+mn-ea"/>
                    <a:sym typeface="+mn-lt"/>
                  </a:endParaRPr>
                </a:p>
              </p:txBody>
            </p:sp>
            <p:sp>
              <p:nvSpPr>
                <p:cNvPr id="41" name="Freeform 8"/>
                <p:cNvSpPr>
                  <a:spLocks noEditPoints="1"/>
                </p:cNvSpPr>
                <p:nvPr/>
              </p:nvSpPr>
              <p:spPr bwMode="auto">
                <a:xfrm>
                  <a:off x="731020" y="2460800"/>
                  <a:ext cx="311889" cy="464415"/>
                </a:xfrm>
                <a:custGeom>
                  <a:avLst/>
                  <a:gdLst>
                    <a:gd name="T0" fmla="*/ 201 w 202"/>
                    <a:gd name="T1" fmla="*/ 138 h 300"/>
                    <a:gd name="T2" fmla="*/ 2 w 202"/>
                    <a:gd name="T3" fmla="*/ 138 h 300"/>
                    <a:gd name="T4" fmla="*/ 0 w 202"/>
                    <a:gd name="T5" fmla="*/ 173 h 300"/>
                    <a:gd name="T6" fmla="*/ 101 w 202"/>
                    <a:gd name="T7" fmla="*/ 300 h 300"/>
                    <a:gd name="T8" fmla="*/ 201 w 202"/>
                    <a:gd name="T9" fmla="*/ 173 h 300"/>
                    <a:gd name="T10" fmla="*/ 201 w 202"/>
                    <a:gd name="T11" fmla="*/ 138 h 300"/>
                    <a:gd name="T12" fmla="*/ 113 w 202"/>
                    <a:gd name="T13" fmla="*/ 0 h 300"/>
                    <a:gd name="T14" fmla="*/ 113 w 202"/>
                    <a:gd name="T15" fmla="*/ 115 h 300"/>
                    <a:gd name="T16" fmla="*/ 200 w 202"/>
                    <a:gd name="T17" fmla="*/ 115 h 300"/>
                    <a:gd name="T18" fmla="*/ 113 w 202"/>
                    <a:gd name="T19" fmla="*/ 0 h 300"/>
                    <a:gd name="T20" fmla="*/ 89 w 202"/>
                    <a:gd name="T21" fmla="*/ 0 h 300"/>
                    <a:gd name="T22" fmla="*/ 2 w 202"/>
                    <a:gd name="T23" fmla="*/ 115 h 300"/>
                    <a:gd name="T24" fmla="*/ 89 w 202"/>
                    <a:gd name="T25" fmla="*/ 115 h 300"/>
                    <a:gd name="T26" fmla="*/ 89 w 20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300">
                      <a:moveTo>
                        <a:pt x="201" y="138"/>
                      </a:moveTo>
                      <a:cubicBezTo>
                        <a:pt x="2" y="138"/>
                        <a:pt x="2" y="138"/>
                        <a:pt x="2" y="138"/>
                      </a:cubicBezTo>
                      <a:cubicBezTo>
                        <a:pt x="1" y="152"/>
                        <a:pt x="0" y="159"/>
                        <a:pt x="0" y="173"/>
                      </a:cubicBezTo>
                      <a:cubicBezTo>
                        <a:pt x="0" y="247"/>
                        <a:pt x="0" y="300"/>
                        <a:pt x="101" y="300"/>
                      </a:cubicBezTo>
                      <a:cubicBezTo>
                        <a:pt x="201" y="300"/>
                        <a:pt x="201" y="247"/>
                        <a:pt x="201" y="173"/>
                      </a:cubicBezTo>
                      <a:cubicBezTo>
                        <a:pt x="201" y="159"/>
                        <a:pt x="202" y="152"/>
                        <a:pt x="201" y="138"/>
                      </a:cubicBezTo>
                      <a:close/>
                      <a:moveTo>
                        <a:pt x="113" y="0"/>
                      </a:moveTo>
                      <a:cubicBezTo>
                        <a:pt x="113" y="115"/>
                        <a:pt x="113" y="115"/>
                        <a:pt x="113" y="115"/>
                      </a:cubicBezTo>
                      <a:cubicBezTo>
                        <a:pt x="200" y="115"/>
                        <a:pt x="200" y="115"/>
                        <a:pt x="200" y="115"/>
                      </a:cubicBezTo>
                      <a:cubicBezTo>
                        <a:pt x="192" y="55"/>
                        <a:pt x="173" y="3"/>
                        <a:pt x="113" y="0"/>
                      </a:cubicBezTo>
                      <a:close/>
                      <a:moveTo>
                        <a:pt x="89" y="0"/>
                      </a:moveTo>
                      <a:cubicBezTo>
                        <a:pt x="21" y="2"/>
                        <a:pt x="8" y="55"/>
                        <a:pt x="2" y="115"/>
                      </a:cubicBezTo>
                      <a:cubicBezTo>
                        <a:pt x="89" y="115"/>
                        <a:pt x="89" y="115"/>
                        <a:pt x="89" y="115"/>
                      </a:cubicBezTo>
                      <a:lnTo>
                        <a:pt x="89" y="0"/>
                      </a:lnTo>
                      <a:close/>
                    </a:path>
                  </a:pathLst>
                </a:custGeom>
                <a:grpFill/>
                <a:ln>
                  <a:noFill/>
                </a:ln>
              </p:spPr>
              <p:txBody>
                <a:bodyPr vert="horz" wrap="square" lIns="91046" tIns="45523" rIns="91046" bIns="45523" numCol="1" anchor="t" anchorCtr="0" compatLnSpc="1"/>
                <a:lstStyle/>
                <a:p>
                  <a:pPr>
                    <a:lnSpc>
                      <a:spcPct val="150000"/>
                    </a:lnSpc>
                  </a:pPr>
                  <a:endParaRPr lang="en-US" sz="1275">
                    <a:latin typeface="+mn-lt"/>
                    <a:ea typeface="+mn-ea"/>
                    <a:cs typeface="+mn-ea"/>
                    <a:sym typeface="+mn-lt"/>
                  </a:endParaRPr>
                </a:p>
              </p:txBody>
            </p:sp>
          </p:grpSp>
          <p:grpSp>
            <p:nvGrpSpPr>
              <p:cNvPr id="2" name="Group 1"/>
              <p:cNvGrpSpPr/>
              <p:nvPr/>
            </p:nvGrpSpPr>
            <p:grpSpPr>
              <a:xfrm>
                <a:off x="6248400" y="1944143"/>
                <a:ext cx="1772728" cy="1528214"/>
                <a:chOff x="6248400" y="1944143"/>
                <a:chExt cx="1772728" cy="1528214"/>
              </a:xfrm>
              <a:grpFill/>
            </p:grpSpPr>
            <p:sp>
              <p:nvSpPr>
                <p:cNvPr id="61" name="Hexagon 60"/>
                <p:cNvSpPr/>
                <p:nvPr/>
              </p:nvSpPr>
              <p:spPr>
                <a:xfrm>
                  <a:off x="6248400" y="1944143"/>
                  <a:ext cx="1772728" cy="1528214"/>
                </a:xfrm>
                <a:prstGeom prst="hexagon">
                  <a:avLst/>
                </a:prstGeom>
                <a:solidFill>
                  <a:srgbClr val="ABCAC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endParaRPr lang="en-US" sz="1275" dirty="0">
                    <a:cs typeface="+mn-ea"/>
                    <a:sym typeface="+mn-lt"/>
                  </a:endParaRPr>
                </a:p>
              </p:txBody>
            </p:sp>
            <p:grpSp>
              <p:nvGrpSpPr>
                <p:cNvPr id="42" name="Group 41"/>
                <p:cNvGrpSpPr/>
                <p:nvPr/>
              </p:nvGrpSpPr>
              <p:grpSpPr>
                <a:xfrm>
                  <a:off x="6930594" y="2443673"/>
                  <a:ext cx="422683" cy="479107"/>
                  <a:chOff x="6109895" y="1540361"/>
                  <a:chExt cx="133147" cy="150921"/>
                </a:xfrm>
                <a:grpFill/>
              </p:grpSpPr>
              <p:sp>
                <p:nvSpPr>
                  <p:cNvPr id="43" name="Freeform 143"/>
                  <p:cNvSpPr>
                    <a:spLocks noEditPoints="1"/>
                  </p:cNvSpPr>
                  <p:nvPr/>
                </p:nvSpPr>
                <p:spPr bwMode="auto">
                  <a:xfrm>
                    <a:off x="6130176" y="1540361"/>
                    <a:ext cx="92585" cy="92585"/>
                  </a:xfrm>
                  <a:custGeom>
                    <a:avLst/>
                    <a:gdLst>
                      <a:gd name="T0" fmla="*/ 77 w 154"/>
                      <a:gd name="T1" fmla="*/ 0 h 155"/>
                      <a:gd name="T2" fmla="*/ 0 w 154"/>
                      <a:gd name="T3" fmla="*/ 78 h 155"/>
                      <a:gd name="T4" fmla="*/ 77 w 154"/>
                      <a:gd name="T5" fmla="*/ 155 h 155"/>
                      <a:gd name="T6" fmla="*/ 154 w 154"/>
                      <a:gd name="T7" fmla="*/ 78 h 155"/>
                      <a:gd name="T8" fmla="*/ 77 w 154"/>
                      <a:gd name="T9" fmla="*/ 0 h 155"/>
                      <a:gd name="T10" fmla="*/ 81 w 154"/>
                      <a:gd name="T11" fmla="*/ 139 h 155"/>
                      <a:gd name="T12" fmla="*/ 26 w 154"/>
                      <a:gd name="T13" fmla="*/ 101 h 155"/>
                      <a:gd name="T14" fmla="*/ 136 w 154"/>
                      <a:gd name="T15" fmla="*/ 101 h 155"/>
                      <a:gd name="T16" fmla="*/ 81 w 154"/>
                      <a:gd name="T17" fmla="*/ 13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55">
                        <a:moveTo>
                          <a:pt x="77" y="0"/>
                        </a:moveTo>
                        <a:cubicBezTo>
                          <a:pt x="34" y="0"/>
                          <a:pt x="0" y="35"/>
                          <a:pt x="0" y="78"/>
                        </a:cubicBezTo>
                        <a:cubicBezTo>
                          <a:pt x="0" y="120"/>
                          <a:pt x="34" y="155"/>
                          <a:pt x="77" y="155"/>
                        </a:cubicBezTo>
                        <a:cubicBezTo>
                          <a:pt x="120" y="155"/>
                          <a:pt x="154" y="120"/>
                          <a:pt x="154" y="78"/>
                        </a:cubicBezTo>
                        <a:cubicBezTo>
                          <a:pt x="154" y="35"/>
                          <a:pt x="120" y="0"/>
                          <a:pt x="77" y="0"/>
                        </a:cubicBezTo>
                        <a:close/>
                        <a:moveTo>
                          <a:pt x="81" y="139"/>
                        </a:moveTo>
                        <a:cubicBezTo>
                          <a:pt x="58" y="139"/>
                          <a:pt x="37" y="124"/>
                          <a:pt x="26" y="101"/>
                        </a:cubicBezTo>
                        <a:cubicBezTo>
                          <a:pt x="136" y="101"/>
                          <a:pt x="136" y="101"/>
                          <a:pt x="136" y="101"/>
                        </a:cubicBezTo>
                        <a:cubicBezTo>
                          <a:pt x="124" y="124"/>
                          <a:pt x="104" y="139"/>
                          <a:pt x="81" y="139"/>
                        </a:cubicBezTo>
                        <a:close/>
                      </a:path>
                    </a:pathLst>
                  </a:custGeom>
                  <a:grpFill/>
                  <a:ln w="9525">
                    <a:noFill/>
                    <a:round/>
                  </a:ln>
                </p:spPr>
                <p:txBody>
                  <a:bodyPr vert="horz" wrap="square" lIns="91046" tIns="45523" rIns="91046" bIns="45523" numCol="1" anchor="t" anchorCtr="0" compatLnSpc="1"/>
                  <a:lstStyle/>
                  <a:p>
                    <a:pPr>
                      <a:lnSpc>
                        <a:spcPct val="150000"/>
                      </a:lnSpc>
                    </a:pPr>
                    <a:endParaRPr lang="en-US" sz="1275">
                      <a:latin typeface="+mn-lt"/>
                      <a:ea typeface="+mn-ea"/>
                      <a:cs typeface="+mn-ea"/>
                      <a:sym typeface="+mn-lt"/>
                    </a:endParaRPr>
                  </a:p>
                </p:txBody>
              </p:sp>
              <p:sp>
                <p:nvSpPr>
                  <p:cNvPr id="46" name="Freeform 146"/>
                  <p:cNvSpPr/>
                  <p:nvPr/>
                </p:nvSpPr>
                <p:spPr bwMode="auto">
                  <a:xfrm>
                    <a:off x="6109895" y="1650721"/>
                    <a:ext cx="133147" cy="40561"/>
                  </a:xfrm>
                  <a:custGeom>
                    <a:avLst/>
                    <a:gdLst>
                      <a:gd name="T0" fmla="*/ 158 w 222"/>
                      <a:gd name="T1" fmla="*/ 0 h 67"/>
                      <a:gd name="T2" fmla="*/ 111 w 222"/>
                      <a:gd name="T3" fmla="*/ 12 h 67"/>
                      <a:gd name="T4" fmla="*/ 64 w 222"/>
                      <a:gd name="T5" fmla="*/ 0 h 67"/>
                      <a:gd name="T6" fmla="*/ 0 w 222"/>
                      <a:gd name="T7" fmla="*/ 67 h 67"/>
                      <a:gd name="T8" fmla="*/ 222 w 222"/>
                      <a:gd name="T9" fmla="*/ 67 h 67"/>
                      <a:gd name="T10" fmla="*/ 158 w 222"/>
                      <a:gd name="T11" fmla="*/ 0 h 67"/>
                    </a:gdLst>
                    <a:ahLst/>
                    <a:cxnLst>
                      <a:cxn ang="0">
                        <a:pos x="T0" y="T1"/>
                      </a:cxn>
                      <a:cxn ang="0">
                        <a:pos x="T2" y="T3"/>
                      </a:cxn>
                      <a:cxn ang="0">
                        <a:pos x="T4" y="T5"/>
                      </a:cxn>
                      <a:cxn ang="0">
                        <a:pos x="T6" y="T7"/>
                      </a:cxn>
                      <a:cxn ang="0">
                        <a:pos x="T8" y="T9"/>
                      </a:cxn>
                      <a:cxn ang="0">
                        <a:pos x="T10" y="T11"/>
                      </a:cxn>
                    </a:cxnLst>
                    <a:rect l="0" t="0" r="r" b="b"/>
                    <a:pathLst>
                      <a:path w="222" h="67">
                        <a:moveTo>
                          <a:pt x="158" y="0"/>
                        </a:moveTo>
                        <a:cubicBezTo>
                          <a:pt x="144" y="7"/>
                          <a:pt x="128" y="12"/>
                          <a:pt x="111" y="12"/>
                        </a:cubicBezTo>
                        <a:cubicBezTo>
                          <a:pt x="94" y="12"/>
                          <a:pt x="78" y="7"/>
                          <a:pt x="64" y="0"/>
                        </a:cubicBezTo>
                        <a:cubicBezTo>
                          <a:pt x="34" y="8"/>
                          <a:pt x="11" y="26"/>
                          <a:pt x="0" y="67"/>
                        </a:cubicBezTo>
                        <a:cubicBezTo>
                          <a:pt x="222" y="67"/>
                          <a:pt x="222" y="67"/>
                          <a:pt x="222" y="67"/>
                        </a:cubicBezTo>
                        <a:cubicBezTo>
                          <a:pt x="211" y="26"/>
                          <a:pt x="188" y="8"/>
                          <a:pt x="158" y="0"/>
                        </a:cubicBezTo>
                        <a:close/>
                      </a:path>
                    </a:pathLst>
                  </a:custGeom>
                  <a:grpFill/>
                  <a:ln w="9525">
                    <a:noFill/>
                    <a:round/>
                  </a:ln>
                </p:spPr>
                <p:txBody>
                  <a:bodyPr vert="horz" wrap="square" lIns="91046" tIns="45523" rIns="91046" bIns="45523" numCol="1" anchor="t" anchorCtr="0" compatLnSpc="1"/>
                  <a:lstStyle/>
                  <a:p>
                    <a:pPr>
                      <a:lnSpc>
                        <a:spcPct val="150000"/>
                      </a:lnSpc>
                    </a:pPr>
                    <a:endParaRPr lang="en-US" sz="1275">
                      <a:latin typeface="+mn-lt"/>
                      <a:ea typeface="+mn-ea"/>
                      <a:cs typeface="+mn-ea"/>
                      <a:sym typeface="+mn-lt"/>
                    </a:endParaRPr>
                  </a:p>
                </p:txBody>
              </p:sp>
            </p:grpSp>
          </p:grpSp>
        </p:grpSp>
        <p:sp>
          <p:nvSpPr>
            <p:cNvPr id="28" name="Text Placeholder 33"/>
            <p:cNvSpPr txBox="1"/>
            <p:nvPr/>
          </p:nvSpPr>
          <p:spPr>
            <a:xfrm>
              <a:off x="1192" y="2171"/>
              <a:ext cx="5641" cy="267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a:latin typeface="宋体" panose="02010600030101010101" pitchFamily="2" charset="-122"/>
                  <a:ea typeface="宋体" panose="02010600030101010101" pitchFamily="2" charset="-122"/>
                  <a:cs typeface="宋体" panose="02010600030101010101" pitchFamily="2" charset="-122"/>
                  <a:sym typeface="+mn-ea"/>
                </a:rPr>
                <a:t>康奇涵：</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负责前端界面中</a:t>
              </a:r>
              <a:r>
                <a:rPr lang="en-US" altLang="zh-CN" sz="1400">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我的</a:t>
              </a:r>
              <a:r>
                <a:rPr lang="en-US" altLang="zh-CN" sz="1400">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界面的编写，提供前端技术支持获取用户</a:t>
              </a:r>
              <a:r>
                <a:rPr lang="en-US" altLang="zh-CN" sz="1400">
                  <a:latin typeface="宋体" panose="02010600030101010101" pitchFamily="2" charset="-122"/>
                  <a:ea typeface="宋体" panose="02010600030101010101" pitchFamily="2" charset="-122"/>
                  <a:cs typeface="宋体" panose="02010600030101010101" pitchFamily="2" charset="-122"/>
                  <a:sym typeface="+mn-ea"/>
                </a:rPr>
                <a:t>id</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，获得后端报文并且解析。</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indent="0" algn="just">
                <a:lnSpc>
                  <a:spcPct val="100000"/>
                </a:lnSpc>
                <a:buNone/>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预期计划：两天内完成界面基础框架，两天时间进行具体界面返回值解析，其余时间进行测试与操作传值测试</a:t>
              </a:r>
              <a:endParaRPr lang="en-US" altLang="zh-CN" sz="1400" dirty="0">
                <a:solidFill>
                  <a:schemeClr val="bg1">
                    <a:lumMod val="65000"/>
                  </a:schemeClr>
                </a:solidFill>
                <a:latin typeface="宋体" panose="02010600030101010101" pitchFamily="2" charset="-122"/>
                <a:ea typeface="宋体" panose="02010600030101010101" pitchFamily="2" charset="-122"/>
                <a:cs typeface="宋体" panose="02010600030101010101" pitchFamily="2" charset="-122"/>
                <a:sym typeface="+mn-lt"/>
              </a:endParaRPr>
            </a:p>
            <a:p>
              <a:pPr marL="0" indent="0" algn="just">
                <a:lnSpc>
                  <a:spcPct val="100000"/>
                </a:lnSpc>
                <a:buNone/>
              </a:pPr>
              <a:endParaRPr lang="en-AU" sz="1400" dirty="0">
                <a:solidFill>
                  <a:schemeClr val="bg1">
                    <a:lumMod val="6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2" name="Text Placeholder 33"/>
            <p:cNvSpPr txBox="1"/>
            <p:nvPr/>
          </p:nvSpPr>
          <p:spPr>
            <a:xfrm>
              <a:off x="1192" y="8303"/>
              <a:ext cx="5242" cy="155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600" b="1">
                  <a:latin typeface="宋体" panose="02010600030101010101" pitchFamily="2" charset="-122"/>
                  <a:ea typeface="宋体" panose="02010600030101010101" pitchFamily="2" charset="-122"/>
                  <a:cs typeface="宋体" panose="02010600030101010101" pitchFamily="2" charset="-122"/>
                  <a:sym typeface="+mn-ea"/>
                </a:rPr>
                <a:t>杨家聪：</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负责</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ppt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的编写以及美化，并且提供前端或后端服务支持。预期计划：日常为前后端提供可行性帮助，在截至日期之间编写好</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ppt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en-AU" sz="1600" dirty="0">
                <a:solidFill>
                  <a:schemeClr val="bg1">
                    <a:lumMod val="6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8" name="Text Placeholder 33"/>
            <p:cNvSpPr txBox="1"/>
            <p:nvPr/>
          </p:nvSpPr>
          <p:spPr>
            <a:xfrm>
              <a:off x="13710" y="8286"/>
              <a:ext cx="5594" cy="77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600" b="1">
                  <a:latin typeface="宋体" panose="02010600030101010101" pitchFamily="2" charset="-122"/>
                  <a:ea typeface="宋体" panose="02010600030101010101" pitchFamily="2" charset="-122"/>
                  <a:sym typeface="+mn-ea"/>
                </a:rPr>
                <a:t>张宸愉</a:t>
              </a:r>
              <a:r>
                <a:rPr lang="zh-CN" altLang="en-US" sz="1600">
                  <a:latin typeface="宋体" panose="02010600030101010101" pitchFamily="2" charset="-122"/>
                  <a:ea typeface="宋体" panose="02010600030101010101" pitchFamily="2" charset="-122"/>
                  <a:sym typeface="+mn-ea"/>
                </a:rPr>
                <a:t>：负责前端协助。预期计划：在任务完成前为前端提供帮助。</a:t>
              </a:r>
              <a:endParaRPr lang="en-AU" sz="1600" dirty="0">
                <a:solidFill>
                  <a:schemeClr val="bg1">
                    <a:lumMod val="65000"/>
                  </a:schemeClr>
                </a:solidFill>
                <a:latin typeface="宋体" panose="02010600030101010101" pitchFamily="2" charset="-122"/>
                <a:ea typeface="宋体" panose="02010600030101010101" pitchFamily="2" charset="-122"/>
                <a:cs typeface="+mn-ea"/>
                <a:sym typeface="+mn-lt"/>
              </a:endParaRPr>
            </a:p>
          </p:txBody>
        </p:sp>
        <p:sp>
          <p:nvSpPr>
            <p:cNvPr id="50" name="Freeform 127"/>
            <p:cNvSpPr/>
            <p:nvPr/>
          </p:nvSpPr>
          <p:spPr bwMode="auto">
            <a:xfrm>
              <a:off x="12131" y="4521"/>
              <a:ext cx="746" cy="822"/>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sp>
          <p:nvSpPr>
            <p:cNvPr id="51" name="Freeform 137"/>
            <p:cNvSpPr>
              <a:spLocks noEditPoints="1"/>
            </p:cNvSpPr>
            <p:nvPr/>
          </p:nvSpPr>
          <p:spPr bwMode="auto">
            <a:xfrm>
              <a:off x="7350" y="7257"/>
              <a:ext cx="658" cy="67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sp>
          <p:nvSpPr>
            <p:cNvPr id="52" name="Freeform 175"/>
            <p:cNvSpPr>
              <a:spLocks noEditPoints="1"/>
            </p:cNvSpPr>
            <p:nvPr/>
          </p:nvSpPr>
          <p:spPr bwMode="auto">
            <a:xfrm>
              <a:off x="9773" y="8492"/>
              <a:ext cx="658" cy="663"/>
            </a:xfrm>
            <a:custGeom>
              <a:avLst/>
              <a:gdLst/>
              <a:ahLst/>
              <a:cxnLst>
                <a:cxn ang="0">
                  <a:pos x="11" y="57"/>
                </a:cxn>
                <a:cxn ang="0">
                  <a:pos x="8" y="58"/>
                </a:cxn>
                <a:cxn ang="0">
                  <a:pos x="5" y="57"/>
                </a:cxn>
                <a:cxn ang="0">
                  <a:pos x="1" y="53"/>
                </a:cxn>
                <a:cxn ang="0">
                  <a:pos x="0" y="50"/>
                </a:cxn>
                <a:cxn ang="0">
                  <a:pos x="1" y="47"/>
                </a:cxn>
                <a:cxn ang="0">
                  <a:pos x="25" y="22"/>
                </a:cxn>
                <a:cxn ang="0">
                  <a:pos x="35" y="33"/>
                </a:cxn>
                <a:cxn ang="0">
                  <a:pos x="11" y="57"/>
                </a:cxn>
                <a:cxn ang="0">
                  <a:pos x="10" y="45"/>
                </a:cxn>
                <a:cxn ang="0">
                  <a:pos x="8" y="48"/>
                </a:cxn>
                <a:cxn ang="0">
                  <a:pos x="10" y="50"/>
                </a:cxn>
                <a:cxn ang="0">
                  <a:pos x="12" y="48"/>
                </a:cxn>
                <a:cxn ang="0">
                  <a:pos x="10" y="45"/>
                </a:cxn>
                <a:cxn ang="0">
                  <a:pos x="57" y="21"/>
                </a:cxn>
                <a:cxn ang="0">
                  <a:pos x="42" y="32"/>
                </a:cxn>
                <a:cxn ang="0">
                  <a:pos x="26" y="16"/>
                </a:cxn>
                <a:cxn ang="0">
                  <a:pos x="42" y="0"/>
                </a:cxn>
                <a:cxn ang="0">
                  <a:pos x="50" y="2"/>
                </a:cxn>
                <a:cxn ang="0">
                  <a:pos x="51" y="3"/>
                </a:cxn>
                <a:cxn ang="0">
                  <a:pos x="50" y="4"/>
                </a:cxn>
                <a:cxn ang="0">
                  <a:pos x="40" y="10"/>
                </a:cxn>
                <a:cxn ang="0">
                  <a:pos x="40" y="18"/>
                </a:cxn>
                <a:cxn ang="0">
                  <a:pos x="47" y="22"/>
                </a:cxn>
                <a:cxn ang="0">
                  <a:pos x="57" y="16"/>
                </a:cxn>
                <a:cxn ang="0">
                  <a:pos x="58" y="17"/>
                </a:cxn>
                <a:cxn ang="0">
                  <a:pos x="57" y="21"/>
                </a:cxn>
              </a:cxnLst>
              <a:rect l="0" t="0" r="r" b="b"/>
              <a:pathLst>
                <a:path w="58" h="58">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sp>
          <p:nvSpPr>
            <p:cNvPr id="4" name="文本框 3"/>
            <p:cNvSpPr txBox="1"/>
            <p:nvPr/>
          </p:nvSpPr>
          <p:spPr>
            <a:xfrm>
              <a:off x="13709" y="2180"/>
              <a:ext cx="5881" cy="2470"/>
            </a:xfrm>
            <a:prstGeom prst="rect">
              <a:avLst/>
            </a:prstGeom>
            <a:noFill/>
          </p:spPr>
          <p:txBody>
            <a:bodyPr wrap="square" rtlCol="0">
              <a:spAutoFit/>
            </a:bodyPr>
            <a:p>
              <a:r>
                <a:rPr lang="zh-CN" altLang="en-US" sz="1600" b="1">
                  <a:sym typeface="+mn-ea"/>
                </a:rPr>
                <a:t>蓝廷涵</a:t>
              </a:r>
              <a:r>
                <a:rPr lang="zh-CN" altLang="en-US" sz="1600">
                  <a:sym typeface="+mn-ea"/>
                </a:rPr>
                <a:t>：负责前端界面中搜索界面的编写，将前端的值传输给后端，并且解析报文。</a:t>
              </a:r>
              <a:endParaRPr lang="zh-CN" altLang="en-US" sz="1600">
                <a:sym typeface="+mn-ea"/>
              </a:endParaRPr>
            </a:p>
            <a:p>
              <a:r>
                <a:rPr lang="zh-CN" altLang="en-US" sz="1600">
                  <a:sym typeface="+mn-ea"/>
                </a:rPr>
                <a:t>预期计划：两天完成基础框架构建，剩余时间用于解析报文。</a:t>
              </a:r>
              <a:endParaRPr lang="zh-CN" altLang="en-US" sz="1600"/>
            </a:p>
            <a:p>
              <a:endParaRPr lang="zh-CN" altLang="en-US" sz="1600"/>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8"/>
          <p:cNvSpPr txBox="1"/>
          <p:nvPr/>
        </p:nvSpPr>
        <p:spPr>
          <a:xfrm>
            <a:off x="956945" y="160020"/>
            <a:ext cx="4314190" cy="492125"/>
          </a:xfrm>
          <a:prstGeom prst="rect">
            <a:avLst/>
          </a:prstGeom>
          <a:noFill/>
        </p:spPr>
        <p:txBody>
          <a:bodyPr wrap="square" lIns="0" tIns="0" rIns="0" bIns="0" rtlCol="0" anchor="ctr">
            <a:spAutoFit/>
          </a:bodyPr>
          <a:lstStyle/>
          <a:p>
            <a:r>
              <a:rPr lang="zh-CN" altLang="en-US" sz="3200">
                <a:sym typeface="+mn-ea"/>
                <a:hlinkClick r:id="rId1" tooltip="" action="ppaction://hlinkfile"/>
              </a:rPr>
              <a:t>类图</a:t>
            </a:r>
            <a:endParaRPr lang="zh-CN" altLang="en-US" sz="4000" dirty="0">
              <a:solidFill>
                <a:schemeClr val="bg1">
                  <a:lumMod val="65000"/>
                </a:schemeClr>
              </a:solidFill>
              <a:latin typeface="+mn-lt"/>
              <a:ea typeface="+mn-ea"/>
              <a:cs typeface="+mn-ea"/>
              <a:sym typeface="+mn-lt"/>
            </a:endParaRPr>
          </a:p>
        </p:txBody>
      </p:sp>
      <p:sp>
        <p:nvSpPr>
          <p:cNvPr id="33"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34" name="任意多边形: 形状 33"/>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形状 34"/>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descr="类图"/>
          <p:cNvPicPr>
            <a:picLocks noChangeAspect="1"/>
          </p:cNvPicPr>
          <p:nvPr/>
        </p:nvPicPr>
        <p:blipFill>
          <a:blip r:embed="rId2"/>
          <a:stretch>
            <a:fillRect/>
          </a:stretch>
        </p:blipFill>
        <p:spPr>
          <a:xfrm>
            <a:off x="956945" y="978535"/>
            <a:ext cx="11339195" cy="5782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1"/>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02</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2"/>
            </p:custDataLst>
          </p:nvPr>
        </p:nvCxnSpPr>
        <p:spPr>
          <a:xfrm>
            <a:off x="3044825" y="4768215"/>
            <a:ext cx="6840855"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396490" y="3832225"/>
            <a:ext cx="8419465" cy="830580"/>
          </a:xfrm>
          <a:prstGeom prst="rect">
            <a:avLst/>
          </a:prstGeom>
        </p:spPr>
        <p:txBody>
          <a:bodyPr wrap="square" lIns="0" tIns="0" rIns="0" bIns="0">
            <a:spAutoFit/>
          </a:bodyPr>
          <a:lstStyle/>
          <a:p>
            <a:r>
              <a:rPr lang="zh-CN" altLang="en-US" sz="5400">
                <a:sym typeface="+mn-ea"/>
              </a:rPr>
              <a:t>项目实际</a:t>
            </a:r>
            <a:r>
              <a:rPr lang="zh-CN" altLang="en-US" sz="5400">
                <a:sym typeface="+mn-ea"/>
              </a:rPr>
              <a:t>进度曲线与燃尽图</a:t>
            </a:r>
            <a:endParaRPr lang="zh-CN" altLang="en-US" sz="5400" dirty="0">
              <a:solidFill>
                <a:srgbClr val="FABAAE"/>
              </a:solidFill>
              <a:latin typeface="+mn-lt"/>
              <a:ea typeface="+mn-ea"/>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strVal val="4*#ppt_w"/>
                                          </p:val>
                                        </p:tav>
                                        <p:tav tm="100000">
                                          <p:val>
                                            <p:strVal val="#ppt_w"/>
                                          </p:val>
                                        </p:tav>
                                      </p:tavLst>
                                    </p:anim>
                                    <p:anim calcmode="lin" valueType="num">
                                      <p:cBhvr>
                                        <p:cTn id="1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8"/>
          <p:cNvSpPr txBox="1"/>
          <p:nvPr/>
        </p:nvSpPr>
        <p:spPr>
          <a:xfrm>
            <a:off x="956945" y="160020"/>
            <a:ext cx="4314190" cy="492125"/>
          </a:xfrm>
          <a:prstGeom prst="rect">
            <a:avLst/>
          </a:prstGeom>
          <a:noFill/>
        </p:spPr>
        <p:txBody>
          <a:bodyPr wrap="square" lIns="0" tIns="0" rIns="0" bIns="0" rtlCol="0" anchor="ctr">
            <a:spAutoFit/>
          </a:bodyPr>
          <a:lstStyle/>
          <a:p>
            <a:r>
              <a:rPr lang="zh-CN" altLang="en-US" sz="3200">
                <a:sym typeface="+mn-ea"/>
              </a:rPr>
              <a:t>燃尽图</a:t>
            </a:r>
            <a:endParaRPr lang="zh-CN" altLang="en-US" sz="4000" dirty="0">
              <a:solidFill>
                <a:schemeClr val="bg1">
                  <a:lumMod val="65000"/>
                </a:schemeClr>
              </a:solidFill>
              <a:latin typeface="+mn-lt"/>
              <a:ea typeface="+mn-ea"/>
              <a:cs typeface="+mn-ea"/>
              <a:sym typeface="+mn-lt"/>
            </a:endParaRPr>
          </a:p>
        </p:txBody>
      </p:sp>
      <p:sp>
        <p:nvSpPr>
          <p:cNvPr id="33"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ANNUAL WORK SUMMARY</a:t>
            </a:r>
            <a:endParaRPr lang="zh-CN" altLang="en-US" dirty="0">
              <a:solidFill>
                <a:schemeClr val="bg1">
                  <a:lumMod val="65000"/>
                </a:schemeClr>
              </a:solidFill>
              <a:latin typeface="+mn-lt"/>
              <a:ea typeface="+mn-ea"/>
              <a:cs typeface="+mn-ea"/>
              <a:sym typeface="+mn-lt"/>
            </a:endParaRPr>
          </a:p>
        </p:txBody>
      </p:sp>
      <p:sp>
        <p:nvSpPr>
          <p:cNvPr id="34" name="任意多边形: 形状 33"/>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形状 34"/>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descr="燃尽图"/>
          <p:cNvPicPr>
            <a:picLocks noChangeAspect="1"/>
          </p:cNvPicPr>
          <p:nvPr>
            <p:custDataLst>
              <p:tags r:id="rId1"/>
            </p:custDataLst>
          </p:nvPr>
        </p:nvPicPr>
        <p:blipFill>
          <a:blip r:embed="rId2"/>
          <a:stretch>
            <a:fillRect/>
          </a:stretch>
        </p:blipFill>
        <p:spPr>
          <a:xfrm>
            <a:off x="2252980" y="1024255"/>
            <a:ext cx="874903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1"/>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03</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2"/>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29150" y="3904615"/>
            <a:ext cx="3694430" cy="830580"/>
          </a:xfrm>
          <a:prstGeom prst="rect">
            <a:avLst/>
          </a:prstGeom>
        </p:spPr>
        <p:txBody>
          <a:bodyPr wrap="square" lIns="0" tIns="0" rIns="0" bIns="0">
            <a:spAutoFit/>
          </a:bodyPr>
          <a:lstStyle/>
          <a:p>
            <a:r>
              <a:rPr lang="zh-CN" altLang="en-US" sz="5400">
                <a:sym typeface="+mn-ea"/>
              </a:rPr>
              <a:t>问题及解决</a:t>
            </a:r>
            <a:endParaRPr lang="zh-CN" altLang="en-US" sz="5400" dirty="0">
              <a:solidFill>
                <a:srgbClr val="A79FAA"/>
              </a:solidFill>
              <a:latin typeface="+mn-lt"/>
              <a:ea typeface="+mn-ea"/>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KSO_WM_UNIT_PLACING_PICTURE_USER_VIEWPORT" val="{&quot;height&quot;:4335,&quot;width&quot;:7200}"/>
</p:tagLst>
</file>

<file path=ppt/tags/tag11.xml><?xml version="1.0" encoding="utf-8"?>
<p:tagLst xmlns:p="http://schemas.openxmlformats.org/presentationml/2006/main">
  <p:tag name="MH" val="20161022204031"/>
  <p:tag name="MH_LIBRARY" val="GRAPHIC"/>
  <p:tag name="MH_ORDER" val="文本框 2"/>
</p:tagLst>
</file>

<file path=ppt/tags/tag12.xml><?xml version="1.0" encoding="utf-8"?>
<p:tagLst xmlns:p="http://schemas.openxmlformats.org/presentationml/2006/main">
  <p:tag name="MH" val="20161022204031"/>
  <p:tag name="MH_LIBRARY" val="GRAPHIC"/>
  <p:tag name="MH_ORDER" val="Straight Connector 6"/>
</p:tagLst>
</file>

<file path=ppt/tags/tag13.xml><?xml version="1.0" encoding="utf-8"?>
<p:tagLst xmlns:p="http://schemas.openxmlformats.org/presentationml/2006/main">
  <p:tag name="MH" val="20161022204031"/>
  <p:tag name="MH_LIBRARY" val="GRAPHIC"/>
</p:tagLst>
</file>

<file path=ppt/tags/tag14.xml><?xml version="1.0" encoding="utf-8"?>
<p:tagLst xmlns:p="http://schemas.openxmlformats.org/presentationml/2006/main">
  <p:tag name="MH" val="20161022204031"/>
  <p:tag name="MH_LIBRARY" val="GRAPHIC"/>
  <p:tag name="MH_ORDER" val="文本框 2"/>
</p:tagLst>
</file>

<file path=ppt/tags/tag15.xml><?xml version="1.0" encoding="utf-8"?>
<p:tagLst xmlns:p="http://schemas.openxmlformats.org/presentationml/2006/main">
  <p:tag name="MH" val="20161022204031"/>
  <p:tag name="MH_LIBRARY" val="GRAPHIC"/>
  <p:tag name="MH_ORDER" val="Straight Connector 6"/>
</p:tagLst>
</file>

<file path=ppt/tags/tag16.xml><?xml version="1.0" encoding="utf-8"?>
<p:tagLst xmlns:p="http://schemas.openxmlformats.org/presentationml/2006/main">
  <p:tag name="MH" val="20161022204031"/>
  <p:tag name="MH_LIBRARY" val="GRAPHIC"/>
</p:tagLst>
</file>

<file path=ppt/tags/tag17.xml><?xml version="1.0" encoding="utf-8"?>
<p:tagLst xmlns:p="http://schemas.openxmlformats.org/presentationml/2006/main">
  <p:tag name="MH" val="20161022204031"/>
  <p:tag name="MH_LIBRARY" val="GRAPHIC"/>
  <p:tag name="MH_ORDER" val="文本框 2"/>
</p:tagLst>
</file>

<file path=ppt/tags/tag18.xml><?xml version="1.0" encoding="utf-8"?>
<p:tagLst xmlns:p="http://schemas.openxmlformats.org/presentationml/2006/main">
  <p:tag name="MH" val="20161022204031"/>
  <p:tag name="MH_LIBRARY" val="GRAPHIC"/>
  <p:tag name="MH_ORDER" val="Straight Connector 6"/>
</p:tagLst>
</file>

<file path=ppt/tags/tag19.xml><?xml version="1.0" encoding="utf-8"?>
<p:tagLst xmlns:p="http://schemas.openxmlformats.org/presentationml/2006/main">
  <p:tag name="MH" val="20161022204031"/>
  <p:tag name="MH_LIBRARY" val="GRAPHIC"/>
</p:tagLst>
</file>

<file path=ppt/tags/tag2.xml><?xml version="1.0" encoding="utf-8"?>
<p:tagLst xmlns:p="http://schemas.openxmlformats.org/presentationml/2006/main">
  <p:tag name="MH" val="20160830110146"/>
  <p:tag name="MH_LIBRARY" val="CONTENTS"/>
  <p:tag name="MH_TYPE" val="OTHERS"/>
  <p:tag name="ID" val="553512"/>
</p:tagLst>
</file>

<file path=ppt/tags/tag20.xml><?xml version="1.0" encoding="utf-8"?>
<p:tagLst xmlns:p="http://schemas.openxmlformats.org/presentationml/2006/main">
  <p:tag name="MH" val="20161022204031"/>
  <p:tag name="MH_LIBRARY" val="GRAPHIC"/>
  <p:tag name="MH_ORDER" val="文本框 2"/>
</p:tagLst>
</file>

<file path=ppt/tags/tag21.xml><?xml version="1.0" encoding="utf-8"?>
<p:tagLst xmlns:p="http://schemas.openxmlformats.org/presentationml/2006/main">
  <p:tag name="MH" val="20161022204031"/>
  <p:tag name="MH_LIBRARY" val="GRAPHIC"/>
  <p:tag name="MH_ORDER" val="Straight Connector 6"/>
</p:tagLst>
</file>

<file path=ppt/tags/tag22.xml><?xml version="1.0" encoding="utf-8"?>
<p:tagLst xmlns:p="http://schemas.openxmlformats.org/presentationml/2006/main">
  <p:tag name="MH" val="20161022204031"/>
  <p:tag name="MH_LIBRARY" val="GRAPHIC"/>
</p:tagLst>
</file>

<file path=ppt/tags/tag23.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PASSING_SCORE" val="100.000000"/>
  <p:tag name="ISPRING_FIRST_PUBLISH" val="1"/>
  <p:tag name="ISPRING_PRESENTATION_TITLE" val="极简半圆工作总结PPT模板"/>
  <p:tag name="ISPRING_SCORM_RATE_QUIZZES" val="0"/>
  <p:tag name="ISPRING_SCORM_ENDPOINT" val="&lt;endpoint&gt;&lt;enable&gt;0&lt;/enable&gt;&lt;lrs&gt;http://&lt;/lrs&gt;&lt;auth&gt;0&lt;/auth&gt;&lt;login&gt;&lt;/login&gt;&lt;password&gt;&lt;/password&gt;&lt;key&gt;&lt;/key&gt;&lt;name&gt;&lt;/name&gt;&lt;email&gt;&lt;/email&gt;&lt;/endpoint&gt;&#10;"/>
  <p:tag name="ISPRING_OUTPUT_FOLDER" val="C:\Users\隔壁王哥\Desktop\6.6\56827"/>
</p:tagLst>
</file>

<file path=ppt/tags/tag3.xml><?xml version="1.0" encoding="utf-8"?>
<p:tagLst xmlns:p="http://schemas.openxmlformats.org/presentationml/2006/main">
  <p:tag name="MH" val="20160830110146"/>
  <p:tag name="MH_LIBRARY" val="CONTENTS"/>
  <p:tag name="MH_TYPE" val="ENTRY"/>
  <p:tag name="ID" val="553512"/>
  <p:tag name="MH_ORDER" val="1"/>
</p:tagLst>
</file>

<file path=ppt/tags/tag4.xml><?xml version="1.0" encoding="utf-8"?>
<p:tagLst xmlns:p="http://schemas.openxmlformats.org/presentationml/2006/main">
  <p:tag name="MH" val="20161022204031"/>
  <p:tag name="MH_LIBRARY" val="GRAPHIC"/>
  <p:tag name="MH_ORDER" val="文本框 2"/>
</p:tagLst>
</file>

<file path=ppt/tags/tag5.xml><?xml version="1.0" encoding="utf-8"?>
<p:tagLst xmlns:p="http://schemas.openxmlformats.org/presentationml/2006/main">
  <p:tag name="MH" val="20161022204031"/>
  <p:tag name="MH_LIBRARY" val="GRAPHIC"/>
  <p:tag name="MH_ORDER" val="Straight Connector 6"/>
</p:tagLst>
</file>

<file path=ppt/tags/tag6.xml><?xml version="1.0" encoding="utf-8"?>
<p:tagLst xmlns:p="http://schemas.openxmlformats.org/presentationml/2006/main">
  <p:tag name="MH" val="20161022204031"/>
  <p:tag name="MH_LIBRARY" val="GRAPHIC"/>
</p:tagLst>
</file>

<file path=ppt/tags/tag7.xml><?xml version="1.0" encoding="utf-8"?>
<p:tagLst xmlns:p="http://schemas.openxmlformats.org/presentationml/2006/main">
  <p:tag name="MH" val="20161022204031"/>
  <p:tag name="MH_LIBRARY" val="GRAPHIC"/>
  <p:tag name="MH_ORDER" val="文本框 2"/>
</p:tagLst>
</file>

<file path=ppt/tags/tag8.xml><?xml version="1.0" encoding="utf-8"?>
<p:tagLst xmlns:p="http://schemas.openxmlformats.org/presentationml/2006/main">
  <p:tag name="MH" val="20161022204031"/>
  <p:tag name="MH_LIBRARY" val="GRAPHIC"/>
  <p:tag name="MH_ORDER" val="Straight Connector 6"/>
</p:tagLst>
</file>

<file path=ppt/tags/tag9.xml><?xml version="1.0" encoding="utf-8"?>
<p:tagLst xmlns:p="http://schemas.openxmlformats.org/presentationml/2006/main">
  <p:tag name="MH" val="20161022204031"/>
  <p:tag name="MH_LIBRARY" val="GRAPHIC"/>
</p:tagLst>
</file>

<file path=ppt/theme/theme1.xml><?xml version="1.0" encoding="utf-8"?>
<a:theme xmlns:a="http://schemas.openxmlformats.org/drawingml/2006/main" name="www.2ppt.com">
  <a:themeElements>
    <a:clrScheme name="自定义 100">
      <a:dk1>
        <a:sysClr val="windowText" lastClr="000000"/>
      </a:dk1>
      <a:lt1>
        <a:sysClr val="window" lastClr="FFFFFF"/>
      </a:lt1>
      <a:dk2>
        <a:srgbClr val="44546A"/>
      </a:dk2>
      <a:lt2>
        <a:srgbClr val="E7E6E6"/>
      </a:lt2>
      <a:accent1>
        <a:srgbClr val="83CF8F"/>
      </a:accent1>
      <a:accent2>
        <a:srgbClr val="595959"/>
      </a:accent2>
      <a:accent3>
        <a:srgbClr val="83CF8F"/>
      </a:accent3>
      <a:accent4>
        <a:srgbClr val="595959"/>
      </a:accent4>
      <a:accent5>
        <a:srgbClr val="83CF8F"/>
      </a:accent5>
      <a:accent6>
        <a:srgbClr val="595959"/>
      </a:accent6>
      <a:hlink>
        <a:srgbClr val="83CF8F"/>
      </a:hlink>
      <a:folHlink>
        <a:srgbClr val="595959"/>
      </a:folHlink>
    </a:clrScheme>
    <a:fontScheme name="x1tabyn5">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3737</Words>
  <Application>WPS 演示</Application>
  <PresentationFormat>自定义</PresentationFormat>
  <Paragraphs>277</Paragraphs>
  <Slides>20</Slides>
  <Notes>23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Calibri</vt:lpstr>
      <vt:lpstr>微软雅黑</vt:lpstr>
      <vt:lpstr>Neris Thin</vt:lpstr>
      <vt:lpstr>Segoe Print</vt:lpstr>
      <vt:lpstr>Gill Sans</vt:lpstr>
      <vt:lpstr>Helvetica Neue</vt:lpstr>
      <vt:lpstr>字魂59号-创粗黑</vt:lpstr>
      <vt:lpstr>黑体</vt:lpstr>
      <vt:lpstr>Arial Unicode MS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
  <dc:subject>https://www.ypppt.com/</dc:subject>
  <cp:lastModifiedBy>yjc2bhlq</cp:lastModifiedBy>
  <cp:revision>7</cp:revision>
  <dcterms:created xsi:type="dcterms:W3CDTF">2021-05-26T00:22:00Z</dcterms:created>
  <dcterms:modified xsi:type="dcterms:W3CDTF">2021-11-26T17:52:58Z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CB9154195DD14C3B86D48899F788D07A</vt:lpwstr>
  </property>
  <property fmtid="{D5CDD505-2E9C-101B-9397-08002B2CF9AE}" pid="3" name="KSOProductBuildVer">
    <vt:lpwstr>2052-11.1.0.11115</vt:lpwstr>
  </property>
</Properties>
</file>