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 Kalczynski" initials="PK" lastIdx="1" clrIdx="0">
    <p:extLst>
      <p:ext uri="{19B8F6BF-5375-455C-9EA6-DF929625EA0E}">
        <p15:presenceInfo xmlns:p15="http://schemas.microsoft.com/office/powerpoint/2012/main" userId="S-1-5-21-343818398-764733703-725345543-406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F575C-D077-436E-B546-64FD2966DD07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846C-B063-4897-A990-6BE5CAD2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0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93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7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7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82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6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2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1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9E342A5-F236-4195-9129-1A569EE77AC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6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42A5-F236-4195-9129-1A569EE77AC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E342A5-F236-4195-9129-1A569EE77AC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9DDC2A-6A9C-4759-950D-D270843BD6F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37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Data Transformations – Homework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Pawel Kalczynski</a:t>
            </a:r>
          </a:p>
        </p:txBody>
      </p:sp>
    </p:spTree>
    <p:extLst>
      <p:ext uri="{BB962C8B-B14F-4D97-AF65-F5344CB8AC3E}">
        <p14:creationId xmlns:p14="http://schemas.microsoft.com/office/powerpoint/2010/main" val="162437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be Answered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Q1.1: Which (if any) companies are cross-listed (listed on each) on NASDAQ/NYSE/AMEX (use ticker symbols). List tickers alphabetically.</a:t>
            </a:r>
          </a:p>
          <a:p>
            <a:r>
              <a:rPr lang="en-US" sz="1800" dirty="0"/>
              <a:t>Q1.2: List all countries (alphabetically) which have at least one symbol listed on each of the three markets: NASDAQ, NYSE, and AMEX.</a:t>
            </a:r>
            <a:endParaRPr lang="en-US" sz="1800" b="1" dirty="0"/>
          </a:p>
          <a:p>
            <a:r>
              <a:rPr lang="en-US" sz="1800" dirty="0"/>
              <a:t>Q1.3: Provide the following (in the tabular form) for the NASDAQ market:</a:t>
            </a:r>
          </a:p>
          <a:p>
            <a:pPr lvl="1"/>
            <a:r>
              <a:rPr lang="en-US" sz="1600" dirty="0"/>
              <a:t>The number of tickers</a:t>
            </a:r>
          </a:p>
          <a:p>
            <a:pPr lvl="1"/>
            <a:r>
              <a:rPr lang="en-US" sz="1600" dirty="0"/>
              <a:t>Minimum, Average, and Maximum capitalization in millions of dollars </a:t>
            </a:r>
            <a:r>
              <a:rPr lang="en-US" sz="1600" u="sng" dirty="0"/>
              <a:t>rounded to two digits after the decimal point</a:t>
            </a:r>
          </a:p>
          <a:p>
            <a:r>
              <a:rPr lang="en-US" sz="1800" dirty="0"/>
              <a:t>for each market sector (including null). </a:t>
            </a:r>
            <a:r>
              <a:rPr lang="en-US" sz="1800" b="1" dirty="0"/>
              <a:t>There are about a dozen market sectors on the NASDAQ market</a:t>
            </a:r>
            <a:r>
              <a:rPr lang="en-US" sz="1800" dirty="0"/>
              <a:t>. Order by sectors alphabetically.</a:t>
            </a:r>
          </a:p>
          <a:p>
            <a:pPr lvl="1"/>
            <a:endParaRPr lang="en-US" sz="1600" dirty="0"/>
          </a:p>
          <a:p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07817"/>
              </p:ext>
            </p:extLst>
          </p:nvPr>
        </p:nvGraphicFramePr>
        <p:xfrm>
          <a:off x="3325172" y="4954694"/>
          <a:ext cx="5530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192">
                  <a:extLst>
                    <a:ext uri="{9D8B030D-6E8A-4147-A177-3AD203B41FA5}">
                      <a16:colId xmlns:a16="http://schemas.microsoft.com/office/drawing/2014/main" val="2110142872"/>
                    </a:ext>
                  </a:extLst>
                </a:gridCol>
                <a:gridCol w="1106192">
                  <a:extLst>
                    <a:ext uri="{9D8B030D-6E8A-4147-A177-3AD203B41FA5}">
                      <a16:colId xmlns:a16="http://schemas.microsoft.com/office/drawing/2014/main" val="1133562920"/>
                    </a:ext>
                  </a:extLst>
                </a:gridCol>
                <a:gridCol w="1106192">
                  <a:extLst>
                    <a:ext uri="{9D8B030D-6E8A-4147-A177-3AD203B41FA5}">
                      <a16:colId xmlns:a16="http://schemas.microsoft.com/office/drawing/2014/main" val="3481322092"/>
                    </a:ext>
                  </a:extLst>
                </a:gridCol>
                <a:gridCol w="1106192">
                  <a:extLst>
                    <a:ext uri="{9D8B030D-6E8A-4147-A177-3AD203B41FA5}">
                      <a16:colId xmlns:a16="http://schemas.microsoft.com/office/drawing/2014/main" val="2031322751"/>
                    </a:ext>
                  </a:extLst>
                </a:gridCol>
                <a:gridCol w="1106192">
                  <a:extLst>
                    <a:ext uri="{9D8B030D-6E8A-4147-A177-3AD203B41FA5}">
                      <a16:colId xmlns:a16="http://schemas.microsoft.com/office/drawing/2014/main" val="355021428"/>
                    </a:ext>
                  </a:extLst>
                </a:gridCol>
              </a:tblGrid>
              <a:tr h="303373">
                <a:tc>
                  <a:txBody>
                    <a:bodyPr/>
                    <a:lstStyle/>
                    <a:p>
                      <a:r>
                        <a:rPr lang="en-US" dirty="0"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tickers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min_cap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avg_cap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max_cap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81788"/>
                  </a:ext>
                </a:extLst>
              </a:tr>
              <a:tr h="303373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205959"/>
                  </a:ext>
                </a:extLst>
              </a:tr>
              <a:tr h="303373">
                <a:tc>
                  <a:txBody>
                    <a:bodyPr/>
                    <a:lstStyle/>
                    <a:p>
                      <a:r>
                        <a:rPr lang="en-US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2327.58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23465.73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86384"/>
                  </a:ext>
                </a:extLst>
              </a:tr>
              <a:tr h="303373">
                <a:tc>
                  <a:txBody>
                    <a:bodyPr/>
                    <a:lstStyle/>
                    <a:p>
                      <a:r>
                        <a:rPr lang="en-US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1831.99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86618.83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533682"/>
                  </a:ext>
                </a:extLst>
              </a:tr>
              <a:tr h="303373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481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99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the files from the HW1 folder </a:t>
            </a:r>
            <a:r>
              <a:rPr lang="en-US" sz="2400" u="sng" dirty="0"/>
              <a:t>not</a:t>
            </a:r>
            <a:r>
              <a:rPr lang="en-US" sz="2400" dirty="0"/>
              <a:t> the data folder on Dropbox to upload the company lists for NASDAQ, NYSE, and AMEX markets</a:t>
            </a:r>
          </a:p>
          <a:p>
            <a:r>
              <a:rPr lang="en-US" sz="2400" dirty="0"/>
              <a:t>Import the  data to the database and perform the necessary transformations</a:t>
            </a:r>
          </a:p>
          <a:p>
            <a:r>
              <a:rPr lang="en-US" sz="2400" b="1" dirty="0"/>
              <a:t>Submit a single PDF file</a:t>
            </a:r>
            <a:r>
              <a:rPr lang="en-US" sz="2400" dirty="0"/>
              <a:t> with answers to each question and the SQL or R code (also for any views) in a textbox. See the template on the next slide.</a:t>
            </a:r>
          </a:p>
          <a:p>
            <a:r>
              <a:rPr lang="en-US" sz="2400" dirty="0"/>
              <a:t>Note: If you did not use SQL or R code, explain in the textbox which tools you used to get the result.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003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PDF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[First Name] [Last Name]</a:t>
            </a:r>
          </a:p>
          <a:p>
            <a:r>
              <a:rPr lang="en-US" b="1" dirty="0"/>
              <a:t>Q1.1: Which (if any) companies are cross-listed on NASDAQ/NYSE/AMEX  </a:t>
            </a:r>
          </a:p>
          <a:p>
            <a:r>
              <a:rPr lang="en-US" dirty="0"/>
              <a:t>There are ### companies list cross-listed on the NASDAQ/NYSE/AMEX markets.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09311"/>
              </p:ext>
            </p:extLst>
          </p:nvPr>
        </p:nvGraphicFramePr>
        <p:xfrm>
          <a:off x="822959" y="3789947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101428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3562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021428"/>
                    </a:ext>
                  </a:extLst>
                </a:gridCol>
              </a:tblGrid>
              <a:tr h="324051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8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20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8638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959" y="5089358"/>
            <a:ext cx="5060483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[field1],[field2],…</a:t>
            </a:r>
          </a:p>
          <a:p>
            <a:r>
              <a:rPr lang="en-US" dirty="0"/>
              <a:t>FROM …</a:t>
            </a:r>
          </a:p>
          <a:p>
            <a:r>
              <a:rPr lang="en-US" dirty="0"/>
              <a:t>WHERE …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107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7280-B801-47FD-9CEE-6F8AB692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675B-119A-4369-A95F-92152ADBF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a new database (e.g. stockmarket_HW1), restore the first backup to it, proceed with importing the three csv files (do not forget to run the code cleaning the unwanted zeros and blanks) </a:t>
            </a:r>
          </a:p>
          <a:p>
            <a:r>
              <a:rPr lang="en-US" dirty="0"/>
              <a:t>2. There is no need to create three different tables or new structures – all three </a:t>
            </a:r>
            <a:r>
              <a:rPr lang="en-US" dirty="0" err="1"/>
              <a:t>csvs</a:t>
            </a:r>
            <a:r>
              <a:rPr lang="en-US" dirty="0"/>
              <a:t> can be imported to the </a:t>
            </a:r>
            <a:r>
              <a:rPr lang="en-US" dirty="0" err="1"/>
              <a:t>company_list</a:t>
            </a:r>
            <a:r>
              <a:rPr lang="en-US" dirty="0"/>
              <a:t> table</a:t>
            </a:r>
          </a:p>
          <a:p>
            <a:r>
              <a:rPr lang="en-US" dirty="0"/>
              <a:t>3. Consult Part 2a and Part 2b to write the appropriate SELECT statements to answer the questions</a:t>
            </a:r>
          </a:p>
          <a:p>
            <a:r>
              <a:rPr lang="en-US" dirty="0"/>
              <a:t>4. The table fragment on the second slide contains the actual results – use it to check your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705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1461</TotalTime>
  <Words>426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Business Data Transformations – Homework 1</vt:lpstr>
      <vt:lpstr>Questions to be Answered</vt:lpstr>
      <vt:lpstr>Requirements</vt:lpstr>
      <vt:lpstr>PDF Template</vt:lpstr>
      <vt:lpstr>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Data Transformations – Introduction</dc:title>
  <dc:creator>Pawel Kalczynski</dc:creator>
  <cp:lastModifiedBy>Kalczynski, Pawel</cp:lastModifiedBy>
  <cp:revision>92</cp:revision>
  <dcterms:created xsi:type="dcterms:W3CDTF">2018-05-17T02:47:08Z</dcterms:created>
  <dcterms:modified xsi:type="dcterms:W3CDTF">2022-02-10T15:49:16Z</dcterms:modified>
</cp:coreProperties>
</file>