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7"/>
  </p:notesMasterIdLst>
  <p:sldIdLst>
    <p:sldId id="256" r:id="rId2"/>
    <p:sldId id="259" r:id="rId3"/>
    <p:sldId id="261" r:id="rId4"/>
    <p:sldId id="257"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l Kalczynski" initials="PK" lastIdx="1" clrIdx="0">
    <p:extLst>
      <p:ext uri="{19B8F6BF-5375-455C-9EA6-DF929625EA0E}">
        <p15:presenceInfo xmlns:p15="http://schemas.microsoft.com/office/powerpoint/2012/main" userId="S-1-5-21-343818398-764733703-725345543-40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F575C-D077-436E-B546-64FD2966DD07}" type="datetimeFigureOut">
              <a:rPr lang="en-US" smtClean="0"/>
              <a:t>7/7/2022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9846C-B063-4897-A990-6BE5CAD2741E}" type="slidenum">
              <a:rPr lang="en-US" smtClean="0"/>
              <a:t>‹#›</a:t>
            </a:fld>
            <a:endParaRPr lang="en-US"/>
          </a:p>
        </p:txBody>
      </p:sp>
    </p:spTree>
    <p:extLst>
      <p:ext uri="{BB962C8B-B14F-4D97-AF65-F5344CB8AC3E}">
        <p14:creationId xmlns:p14="http://schemas.microsoft.com/office/powerpoint/2010/main" val="2390200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E342A5-F236-4195-9129-1A569EE77AC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DDC2A-6A9C-4759-950D-D270843BD6F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93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342A5-F236-4195-9129-1A569EE77AC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284525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342A5-F236-4195-9129-1A569EE77AC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53777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342A5-F236-4195-9129-1A569EE77AC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181957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E342A5-F236-4195-9129-1A569EE77AC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DDC2A-6A9C-4759-950D-D270843BD6F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82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342A5-F236-4195-9129-1A569EE77ACC}"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93036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E342A5-F236-4195-9129-1A569EE77ACC}"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259712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342A5-F236-4195-9129-1A569EE77ACC}"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135481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E342A5-F236-4195-9129-1A569EE77ACC}" type="datetimeFigureOut">
              <a:rPr lang="en-US" smtClean="0"/>
              <a:t>7/7/2022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11871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9E342A5-F236-4195-9129-1A569EE77ACC}" type="datetimeFigureOut">
              <a:rPr lang="en-US" smtClean="0"/>
              <a:t>7/7/2022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9DDC2A-6A9C-4759-950D-D270843BD6FD}" type="slidenum">
              <a:rPr lang="en-US" smtClean="0"/>
              <a:t>‹#›</a:t>
            </a:fld>
            <a:endParaRPr lang="en-US"/>
          </a:p>
        </p:txBody>
      </p:sp>
    </p:spTree>
    <p:extLst>
      <p:ext uri="{BB962C8B-B14F-4D97-AF65-F5344CB8AC3E}">
        <p14:creationId xmlns:p14="http://schemas.microsoft.com/office/powerpoint/2010/main" val="272236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E342A5-F236-4195-9129-1A569EE77ACC}"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DDC2A-6A9C-4759-950D-D270843BD6FD}" type="slidenum">
              <a:rPr lang="en-US" smtClean="0"/>
              <a:t>‹#›</a:t>
            </a:fld>
            <a:endParaRPr lang="en-US"/>
          </a:p>
        </p:txBody>
      </p:sp>
    </p:spTree>
    <p:extLst>
      <p:ext uri="{BB962C8B-B14F-4D97-AF65-F5344CB8AC3E}">
        <p14:creationId xmlns:p14="http://schemas.microsoft.com/office/powerpoint/2010/main" val="324827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9E342A5-F236-4195-9129-1A569EE77ACC}" type="datetimeFigureOut">
              <a:rPr lang="en-US" smtClean="0"/>
              <a:t>7/7/2022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C9DDC2A-6A9C-4759-950D-D270843BD6F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37562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Business Data Transformations – Homework 2</a:t>
            </a:r>
          </a:p>
        </p:txBody>
      </p:sp>
      <p:sp>
        <p:nvSpPr>
          <p:cNvPr id="3" name="Subtitle 2"/>
          <p:cNvSpPr>
            <a:spLocks noGrp="1"/>
          </p:cNvSpPr>
          <p:nvPr>
            <p:ph type="subTitle" idx="1"/>
          </p:nvPr>
        </p:nvSpPr>
        <p:spPr/>
        <p:txBody>
          <a:bodyPr/>
          <a:lstStyle/>
          <a:p>
            <a:r>
              <a:rPr lang="en-US" dirty="0"/>
              <a:t>Dr. Pawel Kalczynski</a:t>
            </a:r>
          </a:p>
        </p:txBody>
      </p:sp>
    </p:spTree>
    <p:extLst>
      <p:ext uri="{BB962C8B-B14F-4D97-AF65-F5344CB8AC3E}">
        <p14:creationId xmlns:p14="http://schemas.microsoft.com/office/powerpoint/2010/main" val="162437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be Answered</a:t>
            </a:r>
          </a:p>
        </p:txBody>
      </p:sp>
      <p:sp>
        <p:nvSpPr>
          <p:cNvPr id="3" name="Content Placeholder 2"/>
          <p:cNvSpPr>
            <a:spLocks noGrp="1"/>
          </p:cNvSpPr>
          <p:nvPr>
            <p:ph idx="1"/>
          </p:nvPr>
        </p:nvSpPr>
        <p:spPr/>
        <p:txBody>
          <a:bodyPr>
            <a:normAutofit lnSpcReduction="10000"/>
          </a:bodyPr>
          <a:lstStyle/>
          <a:p>
            <a:r>
              <a:rPr lang="en-US" dirty="0"/>
              <a:t>Q2.1: What is the expected (average) </a:t>
            </a:r>
            <a:r>
              <a:rPr lang="en-US" u="sng" dirty="0"/>
              <a:t>annualized</a:t>
            </a:r>
            <a:r>
              <a:rPr lang="en-US" dirty="0"/>
              <a:t> monthly return and volatility (standard deviation) of SP500TR between January 2015 and December 2020?</a:t>
            </a:r>
          </a:p>
          <a:p>
            <a:r>
              <a:rPr lang="en-US" dirty="0"/>
              <a:t>Q2.2: </a:t>
            </a:r>
            <a:r>
              <a:rPr lang="en-US" b="1" u="sng" dirty="0"/>
              <a:t>Randomly</a:t>
            </a:r>
            <a:r>
              <a:rPr lang="en-US" b="1" dirty="0"/>
              <a:t>*</a:t>
            </a:r>
            <a:r>
              <a:rPr lang="en-US" dirty="0"/>
              <a:t> choose three stock tickers which have complete data between 2015 and 2020 in the EOD data set and which begin with the same letter as your last name. What are their expected </a:t>
            </a:r>
            <a:r>
              <a:rPr lang="en-US" u="sng" dirty="0"/>
              <a:t>annualized</a:t>
            </a:r>
            <a:r>
              <a:rPr lang="en-US" dirty="0"/>
              <a:t> monthly returns and volatilities?</a:t>
            </a:r>
          </a:p>
          <a:p>
            <a:r>
              <a:rPr lang="en-US" dirty="0"/>
              <a:t>Q2.3: Prepare a chart (all lines on one chart) with cumulative monthly returns for the three tickers and SP500TR (table). What was the </a:t>
            </a:r>
            <a:r>
              <a:rPr lang="en-US" u="sng" dirty="0"/>
              <a:t>total</a:t>
            </a:r>
            <a:r>
              <a:rPr lang="en-US" dirty="0"/>
              <a:t> cumulative (accumulated) return of SP500TR and your selected stocks between January 2015 and December 2020 (table)?</a:t>
            </a:r>
          </a:p>
          <a:p>
            <a:r>
              <a:rPr lang="en-US" dirty="0"/>
              <a:t>*) Use any random process (e.g., manual), just do not select the first three. If you use my sampling, </a:t>
            </a:r>
            <a:r>
              <a:rPr lang="en-US" u="sng" dirty="0"/>
              <a:t>you must use your student ID as seed</a:t>
            </a:r>
          </a:p>
        </p:txBody>
      </p:sp>
    </p:spTree>
    <p:extLst>
      <p:ext uri="{BB962C8B-B14F-4D97-AF65-F5344CB8AC3E}">
        <p14:creationId xmlns:p14="http://schemas.microsoft.com/office/powerpoint/2010/main" val="232199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Hints</a:t>
            </a:r>
          </a:p>
        </p:txBody>
      </p:sp>
      <p:sp>
        <p:nvSpPr>
          <p:cNvPr id="3" name="Content Placeholder 2"/>
          <p:cNvSpPr>
            <a:spLocks noGrp="1"/>
          </p:cNvSpPr>
          <p:nvPr>
            <p:ph idx="1"/>
          </p:nvPr>
        </p:nvSpPr>
        <p:spPr/>
        <p:txBody>
          <a:bodyPr>
            <a:normAutofit lnSpcReduction="10000"/>
          </a:bodyPr>
          <a:lstStyle/>
          <a:p>
            <a:r>
              <a:rPr lang="en-US" dirty="0"/>
              <a:t>Q2.1 and Q2.2.: Here is a modification of the daily query for indices which will extract </a:t>
            </a:r>
            <a:r>
              <a:rPr lang="en-US" dirty="0" err="1"/>
              <a:t>eom</a:t>
            </a:r>
            <a:r>
              <a:rPr lang="en-US" dirty="0"/>
              <a:t> dates:</a:t>
            </a:r>
          </a:p>
          <a:p>
            <a:r>
              <a:rPr lang="en-US" dirty="0"/>
              <a:t>SELECT </a:t>
            </a:r>
            <a:r>
              <a:rPr lang="en-US" dirty="0" err="1"/>
              <a:t>symbol,eod_indices.date,adj_close</a:t>
            </a:r>
            <a:r>
              <a:rPr lang="en-US" dirty="0"/>
              <a:t> FROM </a:t>
            </a:r>
            <a:r>
              <a:rPr lang="en-US" dirty="0" err="1"/>
              <a:t>eod_indices</a:t>
            </a:r>
            <a:r>
              <a:rPr lang="en-US" dirty="0"/>
              <a:t> INNER JOIN </a:t>
            </a:r>
            <a:r>
              <a:rPr lang="en-US" dirty="0" err="1"/>
              <a:t>custom_calendar</a:t>
            </a:r>
            <a:r>
              <a:rPr lang="en-US" dirty="0"/>
              <a:t> ON </a:t>
            </a:r>
            <a:r>
              <a:rPr lang="en-US" dirty="0" err="1"/>
              <a:t>eod_indices.date</a:t>
            </a:r>
            <a:r>
              <a:rPr lang="en-US" dirty="0"/>
              <a:t> = </a:t>
            </a:r>
            <a:r>
              <a:rPr lang="en-US" dirty="0" err="1"/>
              <a:t>custom_calendar.date</a:t>
            </a:r>
            <a:r>
              <a:rPr lang="en-US" dirty="0"/>
              <a:t> WHERE </a:t>
            </a:r>
            <a:r>
              <a:rPr lang="en-US" dirty="0" err="1"/>
              <a:t>eod_indices.date</a:t>
            </a:r>
            <a:r>
              <a:rPr lang="en-US" dirty="0"/>
              <a:t> BETWEEN ‘2014-12-31' AND ‘2020-12-31' and </a:t>
            </a:r>
            <a:r>
              <a:rPr lang="en-US" dirty="0" err="1"/>
              <a:t>eom</a:t>
            </a:r>
            <a:r>
              <a:rPr lang="en-US" dirty="0"/>
              <a:t>=1</a:t>
            </a:r>
          </a:p>
          <a:p>
            <a:r>
              <a:rPr lang="en-US" b="1" dirty="0"/>
              <a:t>you will also need to modify the query for </a:t>
            </a:r>
            <a:r>
              <a:rPr lang="en-US" b="1" dirty="0" err="1"/>
              <a:t>eod_quotes</a:t>
            </a:r>
            <a:r>
              <a:rPr lang="en-US" b="1" dirty="0"/>
              <a:t> (please note that it does not have the ‘symbol’ column but the ‘ticker’ column)</a:t>
            </a:r>
          </a:p>
          <a:p>
            <a:r>
              <a:rPr lang="en-US" dirty="0"/>
              <a:t>Q2.1 and Q2.2.: Find 72 (6*12) monthly returns for each stock and then use the appropriate R tabular function to annualize the result. Make sure to use the correct scale.</a:t>
            </a:r>
          </a:p>
          <a:p>
            <a:r>
              <a:rPr lang="en-US" dirty="0"/>
              <a:t>Q2.3: Use the return accumulating function in R to find the cumulative (accumulated return) for the monthly returns found in Q2.1</a:t>
            </a:r>
          </a:p>
        </p:txBody>
      </p:sp>
    </p:spTree>
    <p:extLst>
      <p:ext uri="{BB962C8B-B14F-4D97-AF65-F5344CB8AC3E}">
        <p14:creationId xmlns:p14="http://schemas.microsoft.com/office/powerpoint/2010/main" val="90000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lnSpcReduction="10000"/>
          </a:bodyPr>
          <a:lstStyle/>
          <a:p>
            <a:r>
              <a:rPr lang="en-US" sz="2400" dirty="0"/>
              <a:t>Submit a single PDF with answers to each question and the SQL or R code (also for any views) in a textbox. See the template on the next slide.</a:t>
            </a:r>
          </a:p>
          <a:p>
            <a:endParaRPr lang="en-US" sz="2400" dirty="0"/>
          </a:p>
          <a:p>
            <a:r>
              <a:rPr lang="en-US" sz="2400" dirty="0"/>
              <a:t>Show any changes to the code or the last line that generated the output. Note: </a:t>
            </a:r>
            <a:r>
              <a:rPr lang="en-US" sz="2400" dirty="0">
                <a:solidFill>
                  <a:srgbClr val="FF0000"/>
                </a:solidFill>
              </a:rPr>
              <a:t>code must be provided </a:t>
            </a:r>
          </a:p>
          <a:p>
            <a:endParaRPr lang="en-US" sz="2400" dirty="0"/>
          </a:p>
          <a:p>
            <a:r>
              <a:rPr lang="en-US" sz="2400" dirty="0"/>
              <a:t>Note: If you did not use SQL or R code, explain in the textbox which tools you used to get the result.</a:t>
            </a:r>
          </a:p>
          <a:p>
            <a:pPr marL="0" indent="0">
              <a:buNone/>
            </a:pPr>
            <a:r>
              <a:rPr lang="en-US" sz="2400" dirty="0"/>
              <a:t> </a:t>
            </a:r>
          </a:p>
        </p:txBody>
      </p:sp>
    </p:spTree>
    <p:extLst>
      <p:ext uri="{BB962C8B-B14F-4D97-AF65-F5344CB8AC3E}">
        <p14:creationId xmlns:p14="http://schemas.microsoft.com/office/powerpoint/2010/main" val="187003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lstStyle/>
          <a:p>
            <a:r>
              <a:rPr lang="en-US" dirty="0"/>
              <a:t>[First Name] [Last Name]</a:t>
            </a:r>
          </a:p>
          <a:p>
            <a:r>
              <a:rPr lang="en-US" b="1" dirty="0"/>
              <a:t>Q2.1: What is the expected (average) monthly return and volatility (standard deviation) of SP500TR between January 2015 and December 2020?  </a:t>
            </a:r>
          </a:p>
          <a:p>
            <a:r>
              <a:rPr lang="en-US" dirty="0"/>
              <a:t>The expected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2134081"/>
              </p:ext>
            </p:extLst>
          </p:nvPr>
        </p:nvGraphicFramePr>
        <p:xfrm>
          <a:off x="822959" y="3789947"/>
          <a:ext cx="6096000" cy="731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10142872"/>
                    </a:ext>
                  </a:extLst>
                </a:gridCol>
                <a:gridCol w="2032000">
                  <a:extLst>
                    <a:ext uri="{9D8B030D-6E8A-4147-A177-3AD203B41FA5}">
                      <a16:colId xmlns:a16="http://schemas.microsoft.com/office/drawing/2014/main" val="1133562920"/>
                    </a:ext>
                  </a:extLst>
                </a:gridCol>
                <a:gridCol w="2032000">
                  <a:extLst>
                    <a:ext uri="{9D8B030D-6E8A-4147-A177-3AD203B41FA5}">
                      <a16:colId xmlns:a16="http://schemas.microsoft.com/office/drawing/2014/main" val="355021428"/>
                    </a:ext>
                  </a:extLst>
                </a:gridCol>
              </a:tblGrid>
              <a:tr h="246371">
                <a:tc>
                  <a:txBody>
                    <a:bodyPr/>
                    <a:lstStyle/>
                    <a:p>
                      <a:r>
                        <a:rPr lang="en-US" dirty="0"/>
                        <a:t>symbol</a:t>
                      </a:r>
                    </a:p>
                  </a:txBody>
                  <a:tcPr/>
                </a:tc>
                <a:tc>
                  <a:txBody>
                    <a:bodyPr/>
                    <a:lstStyle/>
                    <a:p>
                      <a:r>
                        <a:rPr lang="en-US" dirty="0"/>
                        <a:t>E(R)</a:t>
                      </a:r>
                    </a:p>
                  </a:txBody>
                  <a:tcPr/>
                </a:tc>
                <a:tc>
                  <a:txBody>
                    <a:bodyPr/>
                    <a:lstStyle/>
                    <a:p>
                      <a:r>
                        <a:rPr lang="en-US" dirty="0" err="1"/>
                        <a:t>Std.Dev</a:t>
                      </a:r>
                      <a:r>
                        <a:rPr lang="en-US" dirty="0"/>
                        <a:t>(R)</a:t>
                      </a:r>
                    </a:p>
                  </a:txBody>
                  <a:tcPr/>
                </a:tc>
                <a:extLst>
                  <a:ext uri="{0D108BD9-81ED-4DB2-BD59-A6C34878D82A}">
                    <a16:rowId xmlns:a16="http://schemas.microsoft.com/office/drawing/2014/main" val="1661681788"/>
                  </a:ext>
                </a:extLst>
              </a:tr>
              <a:tr h="249793">
                <a:tc>
                  <a:txBody>
                    <a:bodyPr/>
                    <a:lstStyle/>
                    <a:p>
                      <a:r>
                        <a:rPr lang="en-US" dirty="0"/>
                        <a:t>SP500TR</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862205959"/>
                  </a:ext>
                </a:extLst>
              </a:tr>
            </a:tbl>
          </a:graphicData>
        </a:graphic>
      </p:graphicFrame>
      <p:sp>
        <p:nvSpPr>
          <p:cNvPr id="5" name="TextBox 4"/>
          <p:cNvSpPr txBox="1"/>
          <p:nvPr/>
        </p:nvSpPr>
        <p:spPr>
          <a:xfrm>
            <a:off x="822959" y="4742414"/>
            <a:ext cx="5060483" cy="1200329"/>
          </a:xfrm>
          <a:prstGeom prst="rect">
            <a:avLst/>
          </a:prstGeom>
          <a:solidFill>
            <a:schemeClr val="accent3">
              <a:lumMod val="20000"/>
              <a:lumOff val="80000"/>
            </a:schemeClr>
          </a:solidFill>
        </p:spPr>
        <p:txBody>
          <a:bodyPr wrap="square" rtlCol="0">
            <a:spAutoFit/>
          </a:bodyPr>
          <a:lstStyle/>
          <a:p>
            <a:r>
              <a:rPr lang="en-US" dirty="0"/>
              <a:t>SELECT [field1],[field2],…</a:t>
            </a:r>
          </a:p>
          <a:p>
            <a:r>
              <a:rPr lang="en-US" dirty="0"/>
              <a:t>FROM …</a:t>
            </a:r>
          </a:p>
          <a:p>
            <a:r>
              <a:rPr lang="en-US" dirty="0"/>
              <a:t>WHERE …</a:t>
            </a:r>
          </a:p>
          <a:p>
            <a:r>
              <a:rPr lang="en-US" dirty="0"/>
              <a:t>…</a:t>
            </a:r>
          </a:p>
        </p:txBody>
      </p:sp>
    </p:spTree>
    <p:extLst>
      <p:ext uri="{BB962C8B-B14F-4D97-AF65-F5344CB8AC3E}">
        <p14:creationId xmlns:p14="http://schemas.microsoft.com/office/powerpoint/2010/main" val="16510781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1398</TotalTime>
  <Words>473</Words>
  <Application>Microsoft Office PowerPoint</Application>
  <PresentationFormat>On-screen Show (4:3)</PresentationFormat>
  <Paragraphs>34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Business Data Transformations – Homework 2</vt:lpstr>
      <vt:lpstr>Questions to be Answered</vt:lpstr>
      <vt:lpstr>Hints</vt:lpstr>
      <vt:lpstr>Requirements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Transformations – Introduction</dc:title>
  <dc:creator>Pawel Kalczynski</dc:creator>
  <cp:lastModifiedBy>Kalczynski, Pawel</cp:lastModifiedBy>
  <cp:revision>86</cp:revision>
  <dcterms:created xsi:type="dcterms:W3CDTF">2018-05-17T02:47:08Z</dcterms:created>
  <dcterms:modified xsi:type="dcterms:W3CDTF">2022-07-07T09:25:41Z</dcterms:modified>
</cp:coreProperties>
</file>