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2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342A5-F236-4195-9129-1A569EE77A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7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Data Transformations – Homework 4.2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K.’s Quarterly GDP Growth Forecast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One-Step GDP Growth Forecast</a:t>
            </a:r>
          </a:p>
          <a:p>
            <a:r>
              <a:rPr lang="en-US" dirty="0"/>
              <a:t>All quarters 2007-Qtr1 to the most </a:t>
            </a:r>
            <a:r>
              <a:rPr lang="en-US"/>
              <a:t>recent available </a:t>
            </a:r>
            <a:r>
              <a:rPr lang="en-US" dirty="0"/>
              <a:t>must be included in the evaluation</a:t>
            </a:r>
          </a:p>
          <a:p>
            <a:r>
              <a:rPr lang="en-US" dirty="0"/>
              <a:t>The author of the best (confirmed) forecast in the class will receive:</a:t>
            </a:r>
          </a:p>
          <a:p>
            <a:r>
              <a:rPr lang="en-US" dirty="0"/>
              <a:t>- Extra credit 50pts but no more than 50 pts total</a:t>
            </a:r>
          </a:p>
          <a:p>
            <a:r>
              <a:rPr lang="en-US" dirty="0"/>
              <a:t>The new best-known forecast must show the lowest value of MASE (Mean Absolute Scaled Error) for the analyzed period.</a:t>
            </a:r>
          </a:p>
          <a:p>
            <a:pPr marL="0" indent="0">
              <a:buNone/>
            </a:pPr>
            <a:r>
              <a:rPr lang="en-US" dirty="0"/>
              <a:t>Disqualification from the competition: errors, different random seed, irreproducibility, unlagged predictors, not using </a:t>
            </a:r>
            <a:r>
              <a:rPr lang="en-US" i="1" dirty="0" err="1"/>
              <a:t>keras</a:t>
            </a:r>
            <a:r>
              <a:rPr lang="en-US" dirty="0"/>
              <a:t>, not using </a:t>
            </a:r>
            <a:r>
              <a:rPr lang="en-US" i="1" dirty="0"/>
              <a:t>FRED</a:t>
            </a:r>
            <a:r>
              <a:rPr lang="en-US" dirty="0"/>
              <a:t> on </a:t>
            </a:r>
            <a:r>
              <a:rPr lang="en-US" i="1" dirty="0" err="1"/>
              <a:t>Quandl</a:t>
            </a:r>
            <a:r>
              <a:rPr lang="en-US" dirty="0"/>
              <a:t>. </a:t>
            </a:r>
            <a:r>
              <a:rPr lang="en-US" b="1" dirty="0"/>
              <a:t>Period-specific transformations (e.g. specific to 2008-Qtr3) will also result in 0pts. for the HW</a:t>
            </a:r>
            <a:r>
              <a:rPr lang="en-US" dirty="0"/>
              <a:t>. Note that smoothing, which does not depend on specific periods, is OK.</a:t>
            </a:r>
          </a:p>
        </p:txBody>
      </p:sp>
    </p:spTree>
    <p:extLst>
      <p:ext uri="{BB962C8B-B14F-4D97-AF65-F5344CB8AC3E}">
        <p14:creationId xmlns:p14="http://schemas.microsoft.com/office/powerpoint/2010/main" val="8393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T4.1: Use </a:t>
            </a:r>
            <a:r>
              <a:rPr lang="en-US" sz="1600" dirty="0" err="1"/>
              <a:t>Quandl</a:t>
            </a:r>
            <a:r>
              <a:rPr lang="en-US" sz="1600" dirty="0"/>
              <a:t> to download all available quarterly GDP (GDPC1) data from FRED and all selected predictors – prepare an </a:t>
            </a:r>
            <a:r>
              <a:rPr lang="en-US" sz="1600" dirty="0" err="1"/>
              <a:t>xts</a:t>
            </a:r>
            <a:r>
              <a:rPr lang="en-US" sz="1600" dirty="0"/>
              <a:t> object with GDP (predicted) in the first column. Do not transform (lag, </a:t>
            </a:r>
            <a:r>
              <a:rPr lang="en-US" sz="1600" dirty="0" err="1"/>
              <a:t>detrend</a:t>
            </a:r>
            <a:r>
              <a:rPr lang="en-US" sz="1600" dirty="0"/>
              <a:t>, etc.) this structure – it must contain data as reported by FRED.</a:t>
            </a:r>
          </a:p>
          <a:p>
            <a:r>
              <a:rPr lang="en-US" sz="1600" dirty="0"/>
              <a:t>T4.2: Prepare a machine-learning function using </a:t>
            </a:r>
            <a:r>
              <a:rPr lang="en-US" sz="1600" dirty="0" err="1"/>
              <a:t>keras</a:t>
            </a:r>
            <a:r>
              <a:rPr lang="en-US" sz="1600" dirty="0"/>
              <a:t> in R (or Python):</a:t>
            </a:r>
          </a:p>
          <a:p>
            <a:r>
              <a:rPr lang="en-US" sz="1400" dirty="0" err="1"/>
              <a:t>oneStepGDPGrowthForecast</a:t>
            </a:r>
            <a:r>
              <a:rPr lang="en-US" sz="1400" dirty="0"/>
              <a:t>&lt;-function(</a:t>
            </a:r>
            <a:r>
              <a:rPr lang="en-US" sz="1400" dirty="0" err="1"/>
              <a:t>time.series.xts</a:t>
            </a:r>
            <a:r>
              <a:rPr lang="en-US" sz="1400" dirty="0"/>
              <a:t>)</a:t>
            </a:r>
          </a:p>
          <a:p>
            <a:r>
              <a:rPr lang="en-US" sz="1600" dirty="0"/>
              <a:t>that returns the single value (growth forecast) for the variable in the first column for the specified time period using the remaining columns as predictors. </a:t>
            </a:r>
          </a:p>
          <a:p>
            <a:pPr lvl="1"/>
            <a:r>
              <a:rPr lang="en-US" sz="1400" dirty="0"/>
              <a:t>You must run </a:t>
            </a:r>
            <a:r>
              <a:rPr lang="en-US" sz="1400" dirty="0" err="1"/>
              <a:t>keras</a:t>
            </a:r>
            <a:r>
              <a:rPr lang="en-US" sz="1400" dirty="0"/>
              <a:t>:: </a:t>
            </a:r>
            <a:r>
              <a:rPr lang="en-US" sz="1400" dirty="0" err="1"/>
              <a:t>use_session_with_seed</a:t>
            </a:r>
            <a:r>
              <a:rPr lang="en-US" sz="1400" dirty="0"/>
              <a:t>(1,disable_gpu=</a:t>
            </a:r>
            <a:r>
              <a:rPr lang="en-US" sz="1400" dirty="0" err="1"/>
              <a:t>T,disable_parallel_cpu</a:t>
            </a:r>
            <a:r>
              <a:rPr lang="en-US" sz="1400" dirty="0"/>
              <a:t> = </a:t>
            </a:r>
            <a:r>
              <a:rPr lang="en-US" sz="1400" dirty="0" err="1"/>
              <a:t>T,quiet</a:t>
            </a:r>
            <a:r>
              <a:rPr lang="en-US" sz="1400" dirty="0"/>
              <a:t>=T) or </a:t>
            </a:r>
            <a:r>
              <a:rPr lang="en-US" sz="1400" dirty="0" err="1"/>
              <a:t>tensorflow</a:t>
            </a:r>
            <a:r>
              <a:rPr lang="en-US" sz="1400" dirty="0"/>
              <a:t>::</a:t>
            </a:r>
            <a:r>
              <a:rPr lang="en-US" sz="1400" dirty="0" err="1"/>
              <a:t>tf$random$set_seed</a:t>
            </a:r>
            <a:r>
              <a:rPr lang="en-US" sz="1400"/>
              <a:t>(1) one </a:t>
            </a:r>
            <a:r>
              <a:rPr lang="en-US" sz="1400" dirty="0"/>
              <a:t>line before setting up the model in </a:t>
            </a:r>
            <a:r>
              <a:rPr lang="en-US" sz="1400" dirty="0" err="1"/>
              <a:t>keras</a:t>
            </a:r>
            <a:endParaRPr lang="en-US" sz="1400" dirty="0"/>
          </a:p>
          <a:p>
            <a:pPr lvl="1"/>
            <a:r>
              <a:rPr lang="en-US" sz="1400" b="1" dirty="0"/>
              <a:t>Remember to transform variables as needed, e.g. log(t1)-log(t0), and to </a:t>
            </a:r>
            <a:r>
              <a:rPr lang="en-US" sz="1400" b="1" u="sng" dirty="0"/>
              <a:t>lag</a:t>
            </a:r>
            <a:r>
              <a:rPr lang="en-US" sz="1400" b="1" dirty="0"/>
              <a:t> the predictors!</a:t>
            </a:r>
            <a:r>
              <a:rPr lang="en-US" sz="1400" dirty="0"/>
              <a:t> </a:t>
            </a:r>
          </a:p>
          <a:p>
            <a:r>
              <a:rPr lang="en-US" sz="1600" dirty="0"/>
              <a:t>T4.3: Use your function to generate a </a:t>
            </a:r>
            <a:r>
              <a:rPr lang="en-US" sz="1600" dirty="0" err="1"/>
              <a:t>backtest</a:t>
            </a:r>
            <a:r>
              <a:rPr lang="en-US" sz="1600" dirty="0"/>
              <a:t> for all quarters 2007 </a:t>
            </a:r>
            <a:r>
              <a:rPr lang="en-US" sz="1600" dirty="0" err="1"/>
              <a:t>Qtr</a:t>
            </a:r>
            <a:r>
              <a:rPr lang="en-US" sz="1600" dirty="0"/>
              <a:t> 1 until now - run your function in a loop – I know this is inefficient but it will allow for accurate testing. </a:t>
            </a:r>
          </a:p>
          <a:p>
            <a:r>
              <a:rPr lang="en-US" sz="1600" b="1" dirty="0"/>
              <a:t>T4.4: Plot the actual and forecast quarterly GDP growth values since 2007 Qtr1. List the symbols of your predictors . Report MASE. </a:t>
            </a:r>
          </a:p>
        </p:txBody>
      </p:sp>
    </p:spTree>
    <p:extLst>
      <p:ext uri="{BB962C8B-B14F-4D97-AF65-F5344CB8AC3E}">
        <p14:creationId xmlns:p14="http://schemas.microsoft.com/office/powerpoint/2010/main" val="266739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Submit a single PDF file (not a zipped folder!) with answers to each question and the SQL or R code (also for any views) in a textbox. See the template on the next slide.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You may not use just the same two predictors that were used in the example, i.e., UNRATE, and CPIAUCSL lagged by 1 period (you must add at least one symbol and/or lag; you may also remove one or both symbols).</a:t>
            </a:r>
          </a:p>
          <a:p>
            <a:r>
              <a:rPr lang="en-US" sz="2400" b="1" dirty="0"/>
              <a:t>Note: for this assignment all code (the entire code for the </a:t>
            </a:r>
            <a:r>
              <a:rPr lang="en-US" sz="2400" b="1" dirty="0" err="1"/>
              <a:t>oneStepGDPForecast</a:t>
            </a:r>
            <a:r>
              <a:rPr lang="en-US" sz="2400" b="1" dirty="0"/>
              <a:t> function) must be in the appendix</a:t>
            </a:r>
            <a:endParaRPr lang="en-US" sz="2400" dirty="0"/>
          </a:p>
          <a:p>
            <a:r>
              <a:rPr lang="en-US" sz="2400" dirty="0"/>
              <a:t>Note: If you did not use SQL or R code, explain in the textbox which tools you used to get the result.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30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[First Name] [Last Name]</a:t>
            </a:r>
          </a:p>
          <a:p>
            <a:r>
              <a:rPr lang="en-US" b="1" dirty="0"/>
              <a:t>Q4.4:</a:t>
            </a:r>
          </a:p>
          <a:p>
            <a:r>
              <a:rPr lang="en-US" dirty="0"/>
              <a:t>The chart should look like: </a:t>
            </a:r>
          </a:p>
          <a:p>
            <a:r>
              <a:rPr lang="en-US" dirty="0"/>
              <a:t>The expected output:</a:t>
            </a:r>
          </a:p>
          <a:p>
            <a:r>
              <a:rPr lang="en-US" dirty="0"/>
              <a:t>Predictors’ FRED symbols: </a:t>
            </a:r>
            <a:r>
              <a:rPr lang="en-US" b="1" dirty="0"/>
              <a:t>UNRATE</a:t>
            </a:r>
            <a:r>
              <a:rPr lang="en-US" dirty="0"/>
              <a:t>, </a:t>
            </a:r>
            <a:r>
              <a:rPr lang="en-US" b="1" dirty="0"/>
              <a:t>CPIAUCSL</a:t>
            </a:r>
            <a:r>
              <a:rPr lang="en-US" dirty="0"/>
              <a:t>, </a:t>
            </a:r>
            <a:r>
              <a:rPr lang="en-US" b="1" dirty="0"/>
              <a:t>T10Y2Y</a:t>
            </a:r>
            <a:r>
              <a:rPr lang="en-US" dirty="0"/>
              <a:t>, …</a:t>
            </a:r>
          </a:p>
          <a:p>
            <a:r>
              <a:rPr lang="en-US" dirty="0"/>
              <a:t>MASE= </a:t>
            </a:r>
            <a:r>
              <a:rPr lang="en-US" b="1" dirty="0"/>
              <a:t>#.### </a:t>
            </a:r>
            <a:r>
              <a:rPr lang="en-US" dirty="0"/>
              <a:t>(for the image above MASE=0.7136075)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959" y="4772429"/>
            <a:ext cx="807974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oneStepGDPGrowthForecast</a:t>
            </a:r>
            <a:r>
              <a:rPr lang="en-US" dirty="0"/>
              <a:t> &lt;- function(</a:t>
            </a:r>
            <a:r>
              <a:rPr lang="en-US" dirty="0" err="1"/>
              <a:t>time.series.xts</a:t>
            </a:r>
            <a:r>
              <a:rPr lang="en-US" dirty="0"/>
              <a:t>){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67" y="5400675"/>
            <a:ext cx="3181350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7" y="1845734"/>
            <a:ext cx="3380874" cy="1871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85" y="5372593"/>
            <a:ext cx="3152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40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4351</TotalTime>
  <Words>598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Business Data Transformations – Homework 4.2</vt:lpstr>
      <vt:lpstr>Dr. K.’s Quarterly GDP Growth Forecast Competition</vt:lpstr>
      <vt:lpstr>Tasks to Complete</vt:lpstr>
      <vt:lpstr>Requirements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Kalczynski, Pawel</cp:lastModifiedBy>
  <cp:revision>134</cp:revision>
  <dcterms:created xsi:type="dcterms:W3CDTF">2018-05-17T02:47:08Z</dcterms:created>
  <dcterms:modified xsi:type="dcterms:W3CDTF">2022-06-22T20:00:32Z</dcterms:modified>
</cp:coreProperties>
</file>