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1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89854-599D-48BF-92A3-FB185D7C25BE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BF71C799-2855-4144-B6E9-17B41F44041A}">
      <dgm:prSet phldrT="[Text]"/>
      <dgm:spPr>
        <a:solidFill>
          <a:schemeClr val="bg1">
            <a:lumMod val="65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/>
            <a:t>Descriptive</a:t>
          </a:r>
        </a:p>
      </dgm:t>
    </dgm:pt>
    <dgm:pt modelId="{D1C208D3-1C50-4952-BDFE-3EFC22C7BED4}" type="parTrans" cxnId="{8DDF6FA9-5167-4F7B-8B9B-B9AC7170870D}">
      <dgm:prSet/>
      <dgm:spPr/>
      <dgm:t>
        <a:bodyPr/>
        <a:lstStyle/>
        <a:p>
          <a:endParaRPr lang="en-US"/>
        </a:p>
      </dgm:t>
    </dgm:pt>
    <dgm:pt modelId="{24988C90-CDC9-4B99-9092-70D594C0FEEE}" type="sibTrans" cxnId="{8DDF6FA9-5167-4F7B-8B9B-B9AC7170870D}">
      <dgm:prSet/>
      <dgm:spPr/>
      <dgm:t>
        <a:bodyPr/>
        <a:lstStyle/>
        <a:p>
          <a:endParaRPr lang="en-US"/>
        </a:p>
      </dgm:t>
    </dgm:pt>
    <dgm:pt modelId="{02484FE3-9A46-423B-821E-DA0D9EA2465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Predictive</a:t>
          </a:r>
        </a:p>
      </dgm:t>
    </dgm:pt>
    <dgm:pt modelId="{C40B1255-8532-40BF-A82F-7E8E94871824}" type="parTrans" cxnId="{C3DF36B1-20B8-4C49-ADAB-92ACFEE8E7DF}">
      <dgm:prSet/>
      <dgm:spPr/>
      <dgm:t>
        <a:bodyPr/>
        <a:lstStyle/>
        <a:p>
          <a:endParaRPr lang="en-US"/>
        </a:p>
      </dgm:t>
    </dgm:pt>
    <dgm:pt modelId="{5348361F-8AF1-44C1-9EDD-8A7AD09BCC60}" type="sibTrans" cxnId="{C3DF36B1-20B8-4C49-ADAB-92ACFEE8E7DF}">
      <dgm:prSet/>
      <dgm:spPr/>
      <dgm:t>
        <a:bodyPr/>
        <a:lstStyle/>
        <a:p>
          <a:endParaRPr lang="en-US"/>
        </a:p>
      </dgm:t>
    </dgm:pt>
    <dgm:pt modelId="{EC553072-CDFD-4B8C-9907-E944838F199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Prescriptive</a:t>
          </a:r>
        </a:p>
      </dgm:t>
    </dgm:pt>
    <dgm:pt modelId="{EFBAABAB-4F19-47F6-8ED9-762318C7ADB3}" type="parTrans" cxnId="{A3FD716B-8511-484D-87A0-3941AD6BA883}">
      <dgm:prSet/>
      <dgm:spPr/>
      <dgm:t>
        <a:bodyPr/>
        <a:lstStyle/>
        <a:p>
          <a:endParaRPr lang="en-US"/>
        </a:p>
      </dgm:t>
    </dgm:pt>
    <dgm:pt modelId="{CB032AD4-DEFB-46CA-B339-85E541A39C3A}" type="sibTrans" cxnId="{A3FD716B-8511-484D-87A0-3941AD6BA883}">
      <dgm:prSet/>
      <dgm:spPr/>
      <dgm:t>
        <a:bodyPr/>
        <a:lstStyle/>
        <a:p>
          <a:endParaRPr lang="en-US"/>
        </a:p>
      </dgm:t>
    </dgm:pt>
    <dgm:pt modelId="{43DB152C-441D-44F5-9C36-2CBA3F679AE5}" type="pres">
      <dgm:prSet presAssocID="{67989854-599D-48BF-92A3-FB185D7C25B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43C3712-E26E-4ADC-850E-17A26F557ECC}" type="pres">
      <dgm:prSet presAssocID="{BF71C799-2855-4144-B6E9-17B41F44041A}" presName="gear1" presStyleLbl="node1" presStyleIdx="0" presStyleCnt="3" custLinFactNeighborX="691" custLinFactNeighborY="12744">
        <dgm:presLayoutVars>
          <dgm:chMax val="1"/>
          <dgm:bulletEnabled val="1"/>
        </dgm:presLayoutVars>
      </dgm:prSet>
      <dgm:spPr/>
    </dgm:pt>
    <dgm:pt modelId="{F172E0EF-702F-4C44-AEC9-7D46C3C707F8}" type="pres">
      <dgm:prSet presAssocID="{BF71C799-2855-4144-B6E9-17B41F44041A}" presName="gear1srcNode" presStyleLbl="node1" presStyleIdx="0" presStyleCnt="3"/>
      <dgm:spPr/>
    </dgm:pt>
    <dgm:pt modelId="{A1C3920C-ECE4-4FEA-8F81-D836EBE41860}" type="pres">
      <dgm:prSet presAssocID="{BF71C799-2855-4144-B6E9-17B41F44041A}" presName="gear1dstNode" presStyleLbl="node1" presStyleIdx="0" presStyleCnt="3"/>
      <dgm:spPr/>
    </dgm:pt>
    <dgm:pt modelId="{9084B5A9-CED8-4BA2-8047-B1C2BD22D6F8}" type="pres">
      <dgm:prSet presAssocID="{02484FE3-9A46-423B-821E-DA0D9EA24651}" presName="gear2" presStyleLbl="node1" presStyleIdx="1" presStyleCnt="3">
        <dgm:presLayoutVars>
          <dgm:chMax val="1"/>
          <dgm:bulletEnabled val="1"/>
        </dgm:presLayoutVars>
      </dgm:prSet>
      <dgm:spPr/>
    </dgm:pt>
    <dgm:pt modelId="{12FAB214-560F-41B2-BECD-19A8159AE3EF}" type="pres">
      <dgm:prSet presAssocID="{02484FE3-9A46-423B-821E-DA0D9EA24651}" presName="gear2srcNode" presStyleLbl="node1" presStyleIdx="1" presStyleCnt="3"/>
      <dgm:spPr/>
    </dgm:pt>
    <dgm:pt modelId="{636D357A-6449-4EB7-85E7-5BB49BEA5EF0}" type="pres">
      <dgm:prSet presAssocID="{02484FE3-9A46-423B-821E-DA0D9EA24651}" presName="gear2dstNode" presStyleLbl="node1" presStyleIdx="1" presStyleCnt="3"/>
      <dgm:spPr/>
    </dgm:pt>
    <dgm:pt modelId="{63A81A97-F2B6-4FA4-9C6F-7ACACED950F5}" type="pres">
      <dgm:prSet presAssocID="{EC553072-CDFD-4B8C-9907-E944838F1996}" presName="gear3" presStyleLbl="node1" presStyleIdx="2" presStyleCnt="3"/>
      <dgm:spPr/>
    </dgm:pt>
    <dgm:pt modelId="{48E1C2E0-D7C6-4505-BE06-1D16A8EB31D6}" type="pres">
      <dgm:prSet presAssocID="{EC553072-CDFD-4B8C-9907-E944838F199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129B1BA-3B70-4924-B463-94B1FC30EBAA}" type="pres">
      <dgm:prSet presAssocID="{EC553072-CDFD-4B8C-9907-E944838F1996}" presName="gear3srcNode" presStyleLbl="node1" presStyleIdx="2" presStyleCnt="3"/>
      <dgm:spPr/>
    </dgm:pt>
    <dgm:pt modelId="{E843686F-2413-4189-BAB7-0111D6E9AFFF}" type="pres">
      <dgm:prSet presAssocID="{EC553072-CDFD-4B8C-9907-E944838F1996}" presName="gear3dstNode" presStyleLbl="node1" presStyleIdx="2" presStyleCnt="3"/>
      <dgm:spPr/>
    </dgm:pt>
    <dgm:pt modelId="{94E346B1-CE73-4841-A560-D4E4D35E0BCF}" type="pres">
      <dgm:prSet presAssocID="{24988C90-CDC9-4B99-9092-70D594C0FEEE}" presName="connector1" presStyleLbl="sibTrans2D1" presStyleIdx="0" presStyleCnt="3"/>
      <dgm:spPr/>
    </dgm:pt>
    <dgm:pt modelId="{ABF520A0-BE63-434E-9B97-40A945B7A18E}" type="pres">
      <dgm:prSet presAssocID="{5348361F-8AF1-44C1-9EDD-8A7AD09BCC60}" presName="connector2" presStyleLbl="sibTrans2D1" presStyleIdx="1" presStyleCnt="3"/>
      <dgm:spPr/>
    </dgm:pt>
    <dgm:pt modelId="{BF97BA30-4D4D-445B-BA5B-6E550964312A}" type="pres">
      <dgm:prSet presAssocID="{CB032AD4-DEFB-46CA-B339-85E541A39C3A}" presName="connector3" presStyleLbl="sibTrans2D1" presStyleIdx="2" presStyleCnt="3"/>
      <dgm:spPr/>
    </dgm:pt>
  </dgm:ptLst>
  <dgm:cxnLst>
    <dgm:cxn modelId="{CBA70406-CC9F-490D-8D96-6BFE78DC7EAB}" type="presOf" srcId="{EC553072-CDFD-4B8C-9907-E944838F1996}" destId="{48E1C2E0-D7C6-4505-BE06-1D16A8EB31D6}" srcOrd="1" destOrd="0" presId="urn:microsoft.com/office/officeart/2005/8/layout/gear1"/>
    <dgm:cxn modelId="{83DC5911-A037-44A6-8773-969593476FD2}" type="presOf" srcId="{02484FE3-9A46-423B-821E-DA0D9EA24651}" destId="{9084B5A9-CED8-4BA2-8047-B1C2BD22D6F8}" srcOrd="0" destOrd="0" presId="urn:microsoft.com/office/officeart/2005/8/layout/gear1"/>
    <dgm:cxn modelId="{BBE40C1C-ECD1-4E9A-8EE6-18B2C4EFA104}" type="presOf" srcId="{67989854-599D-48BF-92A3-FB185D7C25BE}" destId="{43DB152C-441D-44F5-9C36-2CBA3F679AE5}" srcOrd="0" destOrd="0" presId="urn:microsoft.com/office/officeart/2005/8/layout/gear1"/>
    <dgm:cxn modelId="{20AA681D-BBB8-4129-924B-F7011E2A8626}" type="presOf" srcId="{EC553072-CDFD-4B8C-9907-E944838F1996}" destId="{B129B1BA-3B70-4924-B463-94B1FC30EBAA}" srcOrd="2" destOrd="0" presId="urn:microsoft.com/office/officeart/2005/8/layout/gear1"/>
    <dgm:cxn modelId="{30751B2B-D995-471F-BF2D-371AA7490145}" type="presOf" srcId="{EC553072-CDFD-4B8C-9907-E944838F1996}" destId="{E843686F-2413-4189-BAB7-0111D6E9AFFF}" srcOrd="3" destOrd="0" presId="urn:microsoft.com/office/officeart/2005/8/layout/gear1"/>
    <dgm:cxn modelId="{49E01234-0140-44FF-BE4E-DF369F703E7B}" type="presOf" srcId="{5348361F-8AF1-44C1-9EDD-8A7AD09BCC60}" destId="{ABF520A0-BE63-434E-9B97-40A945B7A18E}" srcOrd="0" destOrd="0" presId="urn:microsoft.com/office/officeart/2005/8/layout/gear1"/>
    <dgm:cxn modelId="{323DA849-EC88-4742-BE75-0BDFF180E46D}" type="presOf" srcId="{EC553072-CDFD-4B8C-9907-E944838F1996}" destId="{63A81A97-F2B6-4FA4-9C6F-7ACACED950F5}" srcOrd="0" destOrd="0" presId="urn:microsoft.com/office/officeart/2005/8/layout/gear1"/>
    <dgm:cxn modelId="{A3FD716B-8511-484D-87A0-3941AD6BA883}" srcId="{67989854-599D-48BF-92A3-FB185D7C25BE}" destId="{EC553072-CDFD-4B8C-9907-E944838F1996}" srcOrd="2" destOrd="0" parTransId="{EFBAABAB-4F19-47F6-8ED9-762318C7ADB3}" sibTransId="{CB032AD4-DEFB-46CA-B339-85E541A39C3A}"/>
    <dgm:cxn modelId="{B109808F-42F3-4C76-B5AE-C5AD92922735}" type="presOf" srcId="{BF71C799-2855-4144-B6E9-17B41F44041A}" destId="{A1C3920C-ECE4-4FEA-8F81-D836EBE41860}" srcOrd="2" destOrd="0" presId="urn:microsoft.com/office/officeart/2005/8/layout/gear1"/>
    <dgm:cxn modelId="{8463E597-64A5-476C-80B1-F49041A232AE}" type="presOf" srcId="{CB032AD4-DEFB-46CA-B339-85E541A39C3A}" destId="{BF97BA30-4D4D-445B-BA5B-6E550964312A}" srcOrd="0" destOrd="0" presId="urn:microsoft.com/office/officeart/2005/8/layout/gear1"/>
    <dgm:cxn modelId="{426BE19E-EE4F-4897-B678-C529920E5002}" type="presOf" srcId="{BF71C799-2855-4144-B6E9-17B41F44041A}" destId="{443C3712-E26E-4ADC-850E-17A26F557ECC}" srcOrd="0" destOrd="0" presId="urn:microsoft.com/office/officeart/2005/8/layout/gear1"/>
    <dgm:cxn modelId="{D1DBB89F-C207-4FDF-9F5F-6D17C32BE6F5}" type="presOf" srcId="{02484FE3-9A46-423B-821E-DA0D9EA24651}" destId="{636D357A-6449-4EB7-85E7-5BB49BEA5EF0}" srcOrd="2" destOrd="0" presId="urn:microsoft.com/office/officeart/2005/8/layout/gear1"/>
    <dgm:cxn modelId="{8DDF6FA9-5167-4F7B-8B9B-B9AC7170870D}" srcId="{67989854-599D-48BF-92A3-FB185D7C25BE}" destId="{BF71C799-2855-4144-B6E9-17B41F44041A}" srcOrd="0" destOrd="0" parTransId="{D1C208D3-1C50-4952-BDFE-3EFC22C7BED4}" sibTransId="{24988C90-CDC9-4B99-9092-70D594C0FEEE}"/>
    <dgm:cxn modelId="{C3DF36B1-20B8-4C49-ADAB-92ACFEE8E7DF}" srcId="{67989854-599D-48BF-92A3-FB185D7C25BE}" destId="{02484FE3-9A46-423B-821E-DA0D9EA24651}" srcOrd="1" destOrd="0" parTransId="{C40B1255-8532-40BF-A82F-7E8E94871824}" sibTransId="{5348361F-8AF1-44C1-9EDD-8A7AD09BCC60}"/>
    <dgm:cxn modelId="{2A9B22B8-3F78-46A2-8515-DEDF076764BC}" type="presOf" srcId="{02484FE3-9A46-423B-821E-DA0D9EA24651}" destId="{12FAB214-560F-41B2-BECD-19A8159AE3EF}" srcOrd="1" destOrd="0" presId="urn:microsoft.com/office/officeart/2005/8/layout/gear1"/>
    <dgm:cxn modelId="{980E47D2-E58F-42C2-A186-DA429D1714B7}" type="presOf" srcId="{BF71C799-2855-4144-B6E9-17B41F44041A}" destId="{F172E0EF-702F-4C44-AEC9-7D46C3C707F8}" srcOrd="1" destOrd="0" presId="urn:microsoft.com/office/officeart/2005/8/layout/gear1"/>
    <dgm:cxn modelId="{378CE8DC-4432-4294-AF29-6C5AC16DF258}" type="presOf" srcId="{24988C90-CDC9-4B99-9092-70D594C0FEEE}" destId="{94E346B1-CE73-4841-A560-D4E4D35E0BCF}" srcOrd="0" destOrd="0" presId="urn:microsoft.com/office/officeart/2005/8/layout/gear1"/>
    <dgm:cxn modelId="{B13F63CF-D2DE-42F1-B79E-D5D027636083}" type="presParOf" srcId="{43DB152C-441D-44F5-9C36-2CBA3F679AE5}" destId="{443C3712-E26E-4ADC-850E-17A26F557ECC}" srcOrd="0" destOrd="0" presId="urn:microsoft.com/office/officeart/2005/8/layout/gear1"/>
    <dgm:cxn modelId="{5E384C28-11D0-41C9-9191-116DBF484915}" type="presParOf" srcId="{43DB152C-441D-44F5-9C36-2CBA3F679AE5}" destId="{F172E0EF-702F-4C44-AEC9-7D46C3C707F8}" srcOrd="1" destOrd="0" presId="urn:microsoft.com/office/officeart/2005/8/layout/gear1"/>
    <dgm:cxn modelId="{F3AB80DE-4052-4D3E-979B-A96E4ADCFAAE}" type="presParOf" srcId="{43DB152C-441D-44F5-9C36-2CBA3F679AE5}" destId="{A1C3920C-ECE4-4FEA-8F81-D836EBE41860}" srcOrd="2" destOrd="0" presId="urn:microsoft.com/office/officeart/2005/8/layout/gear1"/>
    <dgm:cxn modelId="{39D393DA-0814-4865-80F5-4D4A6B7FB677}" type="presParOf" srcId="{43DB152C-441D-44F5-9C36-2CBA3F679AE5}" destId="{9084B5A9-CED8-4BA2-8047-B1C2BD22D6F8}" srcOrd="3" destOrd="0" presId="urn:microsoft.com/office/officeart/2005/8/layout/gear1"/>
    <dgm:cxn modelId="{AA4F0DCC-208F-4408-8632-BBB1B5850BFF}" type="presParOf" srcId="{43DB152C-441D-44F5-9C36-2CBA3F679AE5}" destId="{12FAB214-560F-41B2-BECD-19A8159AE3EF}" srcOrd="4" destOrd="0" presId="urn:microsoft.com/office/officeart/2005/8/layout/gear1"/>
    <dgm:cxn modelId="{E8FFCE2A-A88A-4973-901C-F38BBDF0682D}" type="presParOf" srcId="{43DB152C-441D-44F5-9C36-2CBA3F679AE5}" destId="{636D357A-6449-4EB7-85E7-5BB49BEA5EF0}" srcOrd="5" destOrd="0" presId="urn:microsoft.com/office/officeart/2005/8/layout/gear1"/>
    <dgm:cxn modelId="{CE7319E0-6579-4C77-A62C-E0B06B250F78}" type="presParOf" srcId="{43DB152C-441D-44F5-9C36-2CBA3F679AE5}" destId="{63A81A97-F2B6-4FA4-9C6F-7ACACED950F5}" srcOrd="6" destOrd="0" presId="urn:microsoft.com/office/officeart/2005/8/layout/gear1"/>
    <dgm:cxn modelId="{2EADDC54-5927-4292-8348-8301838CED54}" type="presParOf" srcId="{43DB152C-441D-44F5-9C36-2CBA3F679AE5}" destId="{48E1C2E0-D7C6-4505-BE06-1D16A8EB31D6}" srcOrd="7" destOrd="0" presId="urn:microsoft.com/office/officeart/2005/8/layout/gear1"/>
    <dgm:cxn modelId="{B1B93DA6-F77B-4438-A59F-860935615795}" type="presParOf" srcId="{43DB152C-441D-44F5-9C36-2CBA3F679AE5}" destId="{B129B1BA-3B70-4924-B463-94B1FC30EBAA}" srcOrd="8" destOrd="0" presId="urn:microsoft.com/office/officeart/2005/8/layout/gear1"/>
    <dgm:cxn modelId="{F8C532B0-CE2E-44CA-9582-E54939B32E32}" type="presParOf" srcId="{43DB152C-441D-44F5-9C36-2CBA3F679AE5}" destId="{E843686F-2413-4189-BAB7-0111D6E9AFFF}" srcOrd="9" destOrd="0" presId="urn:microsoft.com/office/officeart/2005/8/layout/gear1"/>
    <dgm:cxn modelId="{8ACE829B-0081-49C3-9F21-8F08A8F678CE}" type="presParOf" srcId="{43DB152C-441D-44F5-9C36-2CBA3F679AE5}" destId="{94E346B1-CE73-4841-A560-D4E4D35E0BCF}" srcOrd="10" destOrd="0" presId="urn:microsoft.com/office/officeart/2005/8/layout/gear1"/>
    <dgm:cxn modelId="{C2D8BD19-AC2E-4F5B-9FED-ADA0499AE621}" type="presParOf" srcId="{43DB152C-441D-44F5-9C36-2CBA3F679AE5}" destId="{ABF520A0-BE63-434E-9B97-40A945B7A18E}" srcOrd="11" destOrd="0" presId="urn:microsoft.com/office/officeart/2005/8/layout/gear1"/>
    <dgm:cxn modelId="{D1D13821-CD54-4FDA-A132-BA40F43D5118}" type="presParOf" srcId="{43DB152C-441D-44F5-9C36-2CBA3F679AE5}" destId="{BF97BA30-4D4D-445B-BA5B-6E550964312A}" srcOrd="12" destOrd="0" presId="urn:microsoft.com/office/officeart/2005/8/layout/gear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C3712-E26E-4ADC-850E-17A26F557ECC}">
      <dsp:nvSpPr>
        <dsp:cNvPr id="0" name=""/>
        <dsp:cNvSpPr/>
      </dsp:nvSpPr>
      <dsp:spPr>
        <a:xfrm>
          <a:off x="1264887" y="1177760"/>
          <a:ext cx="1439485" cy="1439485"/>
        </a:xfrm>
        <a:prstGeom prst="gear9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Descriptive</a:t>
          </a:r>
        </a:p>
      </dsp:txBody>
      <dsp:txXfrm>
        <a:off x="1554288" y="1514952"/>
        <a:ext cx="860683" cy="739926"/>
      </dsp:txXfrm>
    </dsp:sp>
    <dsp:sp modelId="{9084B5A9-CED8-4BA2-8047-B1C2BD22D6F8}">
      <dsp:nvSpPr>
        <dsp:cNvPr id="0" name=""/>
        <dsp:cNvSpPr/>
      </dsp:nvSpPr>
      <dsp:spPr>
        <a:xfrm>
          <a:off x="417421" y="837518"/>
          <a:ext cx="1046898" cy="1046898"/>
        </a:xfrm>
        <a:prstGeom prst="gear6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Predictive</a:t>
          </a:r>
        </a:p>
      </dsp:txBody>
      <dsp:txXfrm>
        <a:off x="680981" y="1102671"/>
        <a:ext cx="519778" cy="516592"/>
      </dsp:txXfrm>
    </dsp:sp>
    <dsp:sp modelId="{63A81A97-F2B6-4FA4-9C6F-7ACACED950F5}">
      <dsp:nvSpPr>
        <dsp:cNvPr id="0" name=""/>
        <dsp:cNvSpPr/>
      </dsp:nvSpPr>
      <dsp:spPr>
        <a:xfrm rot="20700000">
          <a:off x="1003791" y="115265"/>
          <a:ext cx="1025746" cy="1025746"/>
        </a:xfrm>
        <a:prstGeom prst="gear6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Prescriptive</a:t>
          </a:r>
        </a:p>
      </dsp:txBody>
      <dsp:txXfrm rot="-20700000">
        <a:off x="1228767" y="340241"/>
        <a:ext cx="575794" cy="575794"/>
      </dsp:txXfrm>
    </dsp:sp>
    <dsp:sp modelId="{94E346B1-CE73-4841-A560-D4E4D35E0BCF}">
      <dsp:nvSpPr>
        <dsp:cNvPr id="0" name=""/>
        <dsp:cNvSpPr/>
      </dsp:nvSpPr>
      <dsp:spPr>
        <a:xfrm>
          <a:off x="1127822" y="969728"/>
          <a:ext cx="1842541" cy="1842541"/>
        </a:xfrm>
        <a:prstGeom prst="circularArrow">
          <a:avLst>
            <a:gd name="adj1" fmla="val 4687"/>
            <a:gd name="adj2" fmla="val 299029"/>
            <a:gd name="adj3" fmla="val 2460877"/>
            <a:gd name="adj4" fmla="val 159859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520A0-BE63-434E-9B97-40A945B7A18E}">
      <dsp:nvSpPr>
        <dsp:cNvPr id="0" name=""/>
        <dsp:cNvSpPr/>
      </dsp:nvSpPr>
      <dsp:spPr>
        <a:xfrm>
          <a:off x="232017" y="612647"/>
          <a:ext cx="1338721" cy="1338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BA30-4D4D-445B-BA5B-6E550964312A}">
      <dsp:nvSpPr>
        <dsp:cNvPr id="0" name=""/>
        <dsp:cNvSpPr/>
      </dsp:nvSpPr>
      <dsp:spPr>
        <a:xfrm>
          <a:off x="766525" y="-102643"/>
          <a:ext cx="1443411" cy="144341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F26F-8C7B-4492-B7B4-34D2F2182832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AE35-1C35-4A59-876D-A1ACD09BF3D0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BD8C-1D2A-4C6C-A542-730F2A190712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FFFC-5CDC-4F80-8D75-286B4CDEFB68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FA7-9479-4B0F-8864-0F36A863D116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3D4-1972-4780-9250-92022F1DEEAA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22C5-F18A-4032-B558-329D31E53B48}" type="datetime1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6126-A7DB-4715-A965-A73D2A951E50}" type="datetime1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C3E2-AFEA-41AA-84D5-BDF325B18DB9}" type="datetime1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51AE96-B3E4-4F8E-B52F-1EE02E62ACE2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9E0-E6CC-4080-AA75-02ECC533BAFD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2CAC25-4D31-4E48-920E-E3582C9426A3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0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iso.com/load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treasury.gov/resource-center/data-chart-center/interest-rates/TextView?type=daily_treasury_yield_curve&amp;field_tdr_date_value=20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Data Transformation –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(Demand for Electricity)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https://www.nyiso.com/load-data</a:t>
            </a:r>
            <a:endParaRPr lang="en-US" dirty="0"/>
          </a:p>
          <a:p>
            <a:r>
              <a:rPr lang="en-US" dirty="0"/>
              <a:t>Although conceptually not much different from Case 1, the frequency of data changes (every 5 minutes) make this process much more complex</a:t>
            </a:r>
          </a:p>
          <a:p>
            <a:r>
              <a:rPr lang="en-US" dirty="0"/>
              <a:t>Manual processing is not possible - everything needs to be automated</a:t>
            </a:r>
          </a:p>
          <a:p>
            <a:r>
              <a:rPr lang="en-US" dirty="0"/>
              <a:t>Setup and deployment of this process requires a lot of coding and applying different sets of skills:</a:t>
            </a:r>
          </a:p>
          <a:p>
            <a:pPr lvl="1"/>
            <a:r>
              <a:rPr lang="en-US" dirty="0"/>
              <a:t>OS, DBMS &amp; Web Server administration</a:t>
            </a:r>
          </a:p>
          <a:p>
            <a:pPr lvl="1"/>
            <a:r>
              <a:rPr lang="en-US" dirty="0"/>
              <a:t>ETL design</a:t>
            </a:r>
          </a:p>
          <a:p>
            <a:pPr lvl="1"/>
            <a:r>
              <a:rPr lang="en-US" dirty="0"/>
              <a:t>Web programming</a:t>
            </a:r>
          </a:p>
          <a:p>
            <a:pPr marL="150876" lvl="1" indent="0">
              <a:buNone/>
            </a:pPr>
            <a:endParaRPr lang="en-US" dirty="0"/>
          </a:p>
          <a:p>
            <a:pPr marL="150876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the problem and design a process</a:t>
            </a:r>
          </a:p>
          <a:p>
            <a:r>
              <a:rPr lang="en-US" sz="2400" dirty="0"/>
              <a:t>Use the right tools</a:t>
            </a:r>
          </a:p>
          <a:p>
            <a:pPr lvl="1"/>
            <a:r>
              <a:rPr lang="en-US" sz="2000" dirty="0"/>
              <a:t>Sometimes it is enough to use simple tools (Excel, Word, text editor)</a:t>
            </a:r>
          </a:p>
          <a:p>
            <a:pPr lvl="1"/>
            <a:r>
              <a:rPr lang="en-US" sz="2000" dirty="0"/>
              <a:t>Some problems </a:t>
            </a:r>
            <a:r>
              <a:rPr lang="en-US" sz="2000" u="sng" dirty="0"/>
              <a:t>require</a:t>
            </a:r>
            <a:r>
              <a:rPr lang="en-US" sz="2000" dirty="0"/>
              <a:t> the use of a database (e.g. relational) at least at the initial stages</a:t>
            </a:r>
          </a:p>
          <a:p>
            <a:pPr lvl="1"/>
            <a:r>
              <a:rPr lang="en-US" sz="2000" dirty="0"/>
              <a:t>Other problems require programming (e.g. R, Java, Python)</a:t>
            </a:r>
          </a:p>
          <a:p>
            <a:pPr lvl="1"/>
            <a:endParaRPr lang="en-US" sz="2000" dirty="0"/>
          </a:p>
          <a:p>
            <a:pPr marL="150876" lvl="1" indent="0">
              <a:buNone/>
            </a:pPr>
            <a:r>
              <a:rPr lang="en-US" sz="2000" dirty="0"/>
              <a:t>For analytics, CSV is very often the data format of choice</a:t>
            </a:r>
          </a:p>
          <a:p>
            <a:pPr marL="150876" lvl="1" indent="0">
              <a:buNone/>
            </a:pPr>
            <a:r>
              <a:rPr lang="en-US" sz="2000" dirty="0"/>
              <a:t>This is because most analytical tools require some form of a tabular input</a:t>
            </a:r>
          </a:p>
          <a:p>
            <a:pPr marL="150876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consists of the following parts:</a:t>
            </a:r>
          </a:p>
          <a:p>
            <a:pPr lvl="1"/>
            <a:r>
              <a:rPr lang="en-US" dirty="0"/>
              <a:t>Part 1: Introduction / Setup</a:t>
            </a:r>
          </a:p>
          <a:p>
            <a:pPr lvl="1"/>
            <a:r>
              <a:rPr lang="en-US" dirty="0"/>
              <a:t>Part 2: SQL Review</a:t>
            </a:r>
          </a:p>
          <a:p>
            <a:pPr lvl="1"/>
            <a:r>
              <a:rPr lang="en-US" dirty="0"/>
              <a:t>Part 3: The Stock Market Case (Historical Data)</a:t>
            </a:r>
          </a:p>
          <a:p>
            <a:pPr lvl="1"/>
            <a:r>
              <a:rPr lang="en-US" dirty="0"/>
              <a:t>Part 4: The NYISO Electricity Market Case (Live Data)</a:t>
            </a:r>
          </a:p>
          <a:p>
            <a:pPr lvl="1"/>
            <a:r>
              <a:rPr lang="en-US" dirty="0"/>
              <a:t>Part 5: Optional (hands-on) Introduction to image recognition (</a:t>
            </a:r>
            <a:r>
              <a:rPr lang="en-US" dirty="0" err="1"/>
              <a:t>Keras</a:t>
            </a:r>
            <a:r>
              <a:rPr lang="en-US" dirty="0"/>
              <a:t>/R)</a:t>
            </a:r>
          </a:p>
          <a:p>
            <a:r>
              <a:rPr lang="en-US" dirty="0"/>
              <a:t>In each part we will work with real data sets and (mostly) open source / free tools such as:</a:t>
            </a:r>
          </a:p>
          <a:p>
            <a:pPr lvl="1"/>
            <a:r>
              <a:rPr lang="en-US" dirty="0"/>
              <a:t>PostgreSQL (database)</a:t>
            </a:r>
          </a:p>
          <a:p>
            <a:pPr lvl="1"/>
            <a:r>
              <a:rPr lang="en-US" dirty="0"/>
              <a:t>R and R studio (analytics and data transformations)</a:t>
            </a:r>
          </a:p>
          <a:p>
            <a:pPr lvl="1"/>
            <a:r>
              <a:rPr lang="en-US" dirty="0"/>
              <a:t>COMMERCIAL: SSAS (ETL, multidimensional data sets)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(basic image transformation, training and using a deep neural network)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lot of hands-on work, so I recommend an </a:t>
            </a:r>
            <a:r>
              <a:rPr lang="en-US" b="1" dirty="0"/>
              <a:t>own/loaner Windows laptop</a:t>
            </a:r>
            <a:r>
              <a:rPr lang="en-US" dirty="0"/>
              <a:t> with all the software (</a:t>
            </a:r>
            <a:r>
              <a:rPr lang="en-US" u="sng" dirty="0"/>
              <a:t>use the same versions and passwords as mine</a:t>
            </a:r>
            <a:r>
              <a:rPr lang="en-US" dirty="0"/>
              <a:t>) installed</a:t>
            </a:r>
          </a:p>
          <a:p>
            <a:r>
              <a:rPr lang="en-US" dirty="0"/>
              <a:t>If you do not have access to an own/loaner Windows laptop use the cloud machine on VCL (see Canvas for details and instructions).</a:t>
            </a:r>
          </a:p>
          <a:p>
            <a:r>
              <a:rPr lang="en-US" dirty="0"/>
              <a:t>Some of the pros of the VCL: </a:t>
            </a:r>
          </a:p>
          <a:p>
            <a:pPr lvl="1"/>
            <a:r>
              <a:rPr lang="en-US" dirty="0"/>
              <a:t>Accessible via RDP from anywhere</a:t>
            </a:r>
          </a:p>
          <a:p>
            <a:pPr lvl="1"/>
            <a:r>
              <a:rPr lang="en-US" dirty="0"/>
              <a:t>Has all the required software pre-installed</a:t>
            </a:r>
          </a:p>
          <a:p>
            <a:r>
              <a:rPr lang="en-US" dirty="0"/>
              <a:t>Some of the cons of the VCL:</a:t>
            </a:r>
          </a:p>
          <a:p>
            <a:pPr lvl="1"/>
            <a:r>
              <a:rPr lang="en-US" dirty="0"/>
              <a:t>Lasts only 4 hours and wipes out everything</a:t>
            </a:r>
          </a:p>
          <a:p>
            <a:pPr lvl="1"/>
            <a:r>
              <a:rPr lang="en-US" dirty="0"/>
              <a:t>Renders slowly and is generally slow</a:t>
            </a:r>
          </a:p>
          <a:p>
            <a:pPr lvl="1"/>
            <a:r>
              <a:rPr lang="en-US" dirty="0"/>
              <a:t>You must configure everything from scratch each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Lecture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material is changing fast and some of the recorded videos may not show exactly the same versions of the files, packages, or websites used this semester. The </a:t>
            </a:r>
            <a:r>
              <a:rPr lang="en-US" u="sng" dirty="0"/>
              <a:t>concept</a:t>
            </a:r>
            <a:r>
              <a:rPr lang="en-US" dirty="0"/>
              <a:t> (and not memorizing my code) is important.</a:t>
            </a:r>
          </a:p>
          <a:p>
            <a:r>
              <a:rPr lang="en-US" dirty="0"/>
              <a:t>Some examples of things which may show differently in the videos include:</a:t>
            </a:r>
          </a:p>
          <a:p>
            <a:r>
              <a:rPr lang="en-US" dirty="0"/>
              <a:t>- Different design of / URLs to the NYISO or Yahoo websites</a:t>
            </a:r>
          </a:p>
          <a:p>
            <a:r>
              <a:rPr lang="en-US" dirty="0"/>
              <a:t>- Different versions of the </a:t>
            </a:r>
            <a:r>
              <a:rPr lang="en-US" dirty="0" err="1"/>
              <a:t>pgAdmin</a:t>
            </a:r>
            <a:r>
              <a:rPr lang="en-US" dirty="0"/>
              <a:t> interface to PostgreSQL</a:t>
            </a:r>
          </a:p>
          <a:p>
            <a:r>
              <a:rPr lang="en-US" dirty="0"/>
              <a:t>- Different dates or access paths in R or SQL code</a:t>
            </a:r>
          </a:p>
          <a:p>
            <a:r>
              <a:rPr lang="en-US" dirty="0"/>
              <a:t>Please be aware of these differences and make the necessary adjustments mentally and in the code when you work on your assignments.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all required software (</a:t>
            </a:r>
            <a:r>
              <a:rPr lang="en-US" b="1" dirty="0"/>
              <a:t>this will likely take some 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the syllabus / Canvas for links</a:t>
            </a:r>
          </a:p>
          <a:p>
            <a:pPr lvl="1"/>
            <a:r>
              <a:rPr lang="en-US" dirty="0"/>
              <a:t>I chose software which runs on Windows, Linux &amp; Mac but I do not know about Mac…</a:t>
            </a:r>
          </a:p>
          <a:p>
            <a:pPr lvl="1"/>
            <a:r>
              <a:rPr lang="en-US" dirty="0"/>
              <a:t>Most of it (except for Microsoft Office) is open source / free but it also means it might not always be easy to use </a:t>
            </a:r>
          </a:p>
          <a:p>
            <a:pPr lvl="1"/>
            <a:r>
              <a:rPr lang="en-US" dirty="0"/>
              <a:t>If you run into issues, seek help from your classmates and online sources (my favorite is </a:t>
            </a:r>
            <a:r>
              <a:rPr lang="en-US" dirty="0">
                <a:hlinkClick r:id="rId2"/>
              </a:rPr>
              <a:t>http://stackoverflow.com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CSUF helpdesk </a:t>
            </a:r>
            <a:r>
              <a:rPr lang="en-US" u="sng" dirty="0"/>
              <a:t>does not</a:t>
            </a:r>
            <a:r>
              <a:rPr lang="en-US" dirty="0"/>
              <a:t> support these packages</a:t>
            </a:r>
          </a:p>
          <a:p>
            <a:r>
              <a:rPr lang="en-US" dirty="0"/>
              <a:t>Once you have installed the software, download sample data files from the course </a:t>
            </a:r>
            <a:r>
              <a:rPr lang="en-US" dirty="0" err="1"/>
              <a:t>DropBox</a:t>
            </a:r>
            <a:r>
              <a:rPr lang="en-US" dirty="0"/>
              <a:t> folder (</a:t>
            </a:r>
            <a:r>
              <a:rPr lang="en-US"/>
              <a:t>check Canvas </a:t>
            </a:r>
            <a:r>
              <a:rPr lang="en-US" dirty="0"/>
              <a:t>for the link).</a:t>
            </a:r>
          </a:p>
          <a:p>
            <a:r>
              <a:rPr lang="en-US" b="1" dirty="0"/>
              <a:t>Be patient and plan enough time for learning and completing the assignments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 for Creating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teach the relational model &amp; database management systems</a:t>
            </a:r>
          </a:p>
          <a:p>
            <a:pPr lvl="1"/>
            <a:r>
              <a:rPr lang="en-US" dirty="0"/>
              <a:t>Data management (storage, organization, retrieval)</a:t>
            </a:r>
          </a:p>
          <a:p>
            <a:r>
              <a:rPr lang="en-US" sz="2400" dirty="0"/>
              <a:t>We teach statistical modeling / analytics &amp; corresponding software tools </a:t>
            </a:r>
          </a:p>
          <a:p>
            <a:pPr lvl="1"/>
            <a:r>
              <a:rPr lang="en-US" dirty="0"/>
              <a:t>Turning data into information</a:t>
            </a:r>
          </a:p>
          <a:p>
            <a:r>
              <a:rPr lang="en-US" sz="2400" b="1" dirty="0"/>
              <a:t>But there is very little emphasis on how to prepare data stored in primary data sources for analytics</a:t>
            </a:r>
          </a:p>
          <a:p>
            <a:pPr lvl="1"/>
            <a:r>
              <a:rPr lang="en-US" dirty="0"/>
              <a:t>Notice how analytic platform’s demos always have nice data tables ready to be transformed?</a:t>
            </a:r>
          </a:p>
          <a:p>
            <a:r>
              <a:rPr lang="en-US" dirty="0"/>
              <a:t>Also, we almost always use commercial tools – I would like to introduce you to the word of open source / free tools.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This course will focus on the ETL / ELT (Extract Transform Load / Extract Load Transform) process in a very broad sense</a:t>
            </a:r>
          </a:p>
          <a:p>
            <a:r>
              <a:rPr lang="en-US" sz="2400" dirty="0"/>
              <a:t>Due to time constraints we will be mostly working with structured data sets, i.e., no text, voice or video</a:t>
            </a:r>
          </a:p>
          <a:p>
            <a:pPr lvl="1"/>
            <a:r>
              <a:rPr lang="en-US" dirty="0"/>
              <a:t>In practice, unstructured data is structured before it is processed anyways</a:t>
            </a:r>
          </a:p>
          <a:p>
            <a:pPr lvl="1"/>
            <a:r>
              <a:rPr lang="en-US" dirty="0"/>
              <a:t>Part 5 (optional) will introduce simple image-processing techniques</a:t>
            </a:r>
          </a:p>
          <a:p>
            <a:r>
              <a:rPr lang="en-US" sz="2400" dirty="0"/>
              <a:t>We will start with raw data sets (offline) or data feeds (online) and will take them through steps necessary to turn them into input to analytical models</a:t>
            </a:r>
          </a:p>
          <a:p>
            <a:r>
              <a:rPr lang="en-US" sz="2400" dirty="0"/>
              <a:t>The focus will be on the </a:t>
            </a:r>
            <a:r>
              <a:rPr lang="en-US" sz="2400" u="sng" dirty="0"/>
              <a:t>transformations</a:t>
            </a:r>
            <a:r>
              <a:rPr lang="en-US" sz="2400" dirty="0"/>
              <a:t> and not on the analytics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of this Course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of these transformations can be efficiently and effectively done with text processing and spreadsheet software – we will explore these…</a:t>
            </a:r>
          </a:p>
          <a:p>
            <a:r>
              <a:rPr lang="en-US" sz="2400" dirty="0"/>
              <a:t>Other transformations will require using a database management system, some programing  or both – we will explore these as well</a:t>
            </a:r>
          </a:p>
          <a:p>
            <a:r>
              <a:rPr lang="en-US" sz="2400" b="1" dirty="0"/>
              <a:t>The ultimate goal of these transformations is to prepare a data set (input) for the analytical model</a:t>
            </a:r>
          </a:p>
          <a:p>
            <a:r>
              <a:rPr lang="en-US" sz="2400" dirty="0"/>
              <a:t>We will use advanced statistical models (in R) to ensure that our transformations worked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1406" y="1054677"/>
            <a:ext cx="11119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Primary </a:t>
            </a:r>
          </a:p>
          <a:p>
            <a:pPr algn="ctr"/>
            <a:r>
              <a:rPr lang="en-US" sz="1350" b="1" dirty="0"/>
              <a:t>Data 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384" y="1044284"/>
            <a:ext cx="1089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Transformed</a:t>
            </a:r>
          </a:p>
          <a:p>
            <a:pPr algn="ctr"/>
            <a:r>
              <a:rPr lang="en-US" sz="1350" b="1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191" y="1054676"/>
            <a:ext cx="12289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Quantitative</a:t>
            </a:r>
          </a:p>
          <a:p>
            <a:r>
              <a:rPr lang="en-US" sz="1350" b="1" dirty="0"/>
              <a:t>Analysis Tools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1818411" y="1788020"/>
            <a:ext cx="592282" cy="54032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1833996" y="2772020"/>
            <a:ext cx="561110" cy="623455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CSV</a:t>
            </a:r>
          </a:p>
        </p:txBody>
      </p:sp>
      <p:sp>
        <p:nvSpPr>
          <p:cNvPr id="10" name="Cloud 9"/>
          <p:cNvSpPr/>
          <p:nvPr/>
        </p:nvSpPr>
        <p:spPr>
          <a:xfrm>
            <a:off x="1744429" y="3747978"/>
            <a:ext cx="740244" cy="69619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jSON</a:t>
            </a:r>
            <a:endParaRPr lang="en-US" sz="1350" dirty="0"/>
          </a:p>
        </p:txBody>
      </p:sp>
      <p:sp>
        <p:nvSpPr>
          <p:cNvPr id="11" name="Rounded Rectangle 10"/>
          <p:cNvSpPr/>
          <p:nvPr/>
        </p:nvSpPr>
        <p:spPr>
          <a:xfrm>
            <a:off x="1789213" y="4920096"/>
            <a:ext cx="650677" cy="415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2749074" y="2690215"/>
            <a:ext cx="1168940" cy="1612648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ETL/ELT</a:t>
            </a:r>
          </a:p>
        </p:txBody>
      </p:sp>
      <p:sp>
        <p:nvSpPr>
          <p:cNvPr id="15" name="Cube 14"/>
          <p:cNvSpPr/>
          <p:nvPr/>
        </p:nvSpPr>
        <p:spPr>
          <a:xfrm>
            <a:off x="4022164" y="4576850"/>
            <a:ext cx="733643" cy="68649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OLAP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092846" y="3226377"/>
            <a:ext cx="592282" cy="54032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4108431" y="1807209"/>
            <a:ext cx="561110" cy="623455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CSV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012929558"/>
              </p:ext>
            </p:extLst>
          </p:nvPr>
        </p:nvGraphicFramePr>
        <p:xfrm>
          <a:off x="4978178" y="2187917"/>
          <a:ext cx="2771605" cy="261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Practical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type of analytics &amp; tools:</a:t>
            </a:r>
          </a:p>
          <a:p>
            <a:pPr lvl="1"/>
            <a:r>
              <a:rPr lang="en-US" dirty="0"/>
              <a:t>Descriptive (reporting)</a:t>
            </a:r>
          </a:p>
          <a:p>
            <a:pPr lvl="1"/>
            <a:r>
              <a:rPr lang="en-US" dirty="0"/>
              <a:t>Predictive (forecasting)</a:t>
            </a:r>
          </a:p>
          <a:p>
            <a:pPr lvl="1"/>
            <a:r>
              <a:rPr lang="en-US" dirty="0"/>
              <a:t>Prescriptive (optimization)</a:t>
            </a:r>
          </a:p>
          <a:p>
            <a:r>
              <a:rPr lang="en-US" dirty="0"/>
              <a:t>Analyze your primary data source:</a:t>
            </a:r>
          </a:p>
          <a:p>
            <a:pPr lvl="1"/>
            <a:r>
              <a:rPr lang="en-US" dirty="0"/>
              <a:t>Access method</a:t>
            </a:r>
          </a:p>
          <a:p>
            <a:pPr lvl="1"/>
            <a:r>
              <a:rPr lang="en-US" dirty="0"/>
              <a:t>Formats</a:t>
            </a:r>
          </a:p>
          <a:p>
            <a:pPr lvl="1"/>
            <a:r>
              <a:rPr lang="en-US" dirty="0"/>
              <a:t>Storage requirements</a:t>
            </a:r>
          </a:p>
          <a:p>
            <a:pPr lvl="1"/>
            <a:r>
              <a:rPr lang="en-US" dirty="0"/>
              <a:t>Frequency of changes</a:t>
            </a:r>
          </a:p>
          <a:p>
            <a:pPr lvl="1"/>
            <a:r>
              <a:rPr lang="en-US" dirty="0"/>
              <a:t>Necessary transformations</a:t>
            </a:r>
          </a:p>
          <a:p>
            <a:r>
              <a:rPr lang="en-US" dirty="0"/>
              <a:t>Extract (Load &amp; Transform / Transform &amp; Load)</a:t>
            </a:r>
          </a:p>
          <a:p>
            <a:r>
              <a:rPr lang="en-US" dirty="0"/>
              <a:t>Run your analytical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Risk-Free Rate Chart for the Last few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2247251"/>
            <a:ext cx="591502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 of Analytics: </a:t>
            </a:r>
            <a:r>
              <a:rPr lang="en-US" b="1" dirty="0"/>
              <a:t>Descriptive</a:t>
            </a:r>
          </a:p>
          <a:p>
            <a:r>
              <a:rPr lang="en-US" dirty="0"/>
              <a:t>Tools: </a:t>
            </a:r>
            <a:r>
              <a:rPr lang="en-US" b="1" dirty="0"/>
              <a:t>Spreadsheet</a:t>
            </a:r>
            <a:endParaRPr lang="en-US" dirty="0"/>
          </a:p>
          <a:p>
            <a:r>
              <a:rPr lang="en-US" dirty="0"/>
              <a:t>Primary Data Source: </a:t>
            </a:r>
            <a:r>
              <a:rPr lang="en-US" b="1" dirty="0"/>
              <a:t>U.S. Gov. Website</a:t>
            </a:r>
            <a:endParaRPr lang="en-US" dirty="0"/>
          </a:p>
          <a:p>
            <a:r>
              <a:rPr lang="en-US" dirty="0"/>
              <a:t>Access Method: </a:t>
            </a:r>
            <a:r>
              <a:rPr lang="en-US" b="1" dirty="0"/>
              <a:t>Manual/API</a:t>
            </a:r>
            <a:endParaRPr lang="en-US" dirty="0"/>
          </a:p>
          <a:p>
            <a:r>
              <a:rPr lang="en-US" dirty="0"/>
              <a:t>Format: </a:t>
            </a:r>
            <a:r>
              <a:rPr lang="en-US" b="1" dirty="0"/>
              <a:t>CSV</a:t>
            </a:r>
          </a:p>
          <a:p>
            <a:r>
              <a:rPr lang="en-US" dirty="0"/>
              <a:t>Storage requirement: </a:t>
            </a:r>
            <a:r>
              <a:rPr lang="en-US" b="1" dirty="0"/>
              <a:t>negligible</a:t>
            </a:r>
            <a:endParaRPr lang="en-US" dirty="0"/>
          </a:p>
          <a:p>
            <a:r>
              <a:rPr lang="en-US" dirty="0"/>
              <a:t>Frequency of changes: </a:t>
            </a:r>
            <a:r>
              <a:rPr lang="en-US" b="1" dirty="0"/>
              <a:t>daily</a:t>
            </a:r>
          </a:p>
          <a:p>
            <a:r>
              <a:rPr lang="en-US" dirty="0"/>
              <a:t>Necessary transformations: </a:t>
            </a:r>
            <a:r>
              <a:rPr lang="en-US" b="1" dirty="0"/>
              <a:t>minimal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(Risk-Free Rates):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https://home.treasury.gov/resource-center/data-chart-center/interest-rates/TextView?type=daily_treasury_yield_curve&amp;field_tdr_date_value=2022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This process is very simple, requires very little effort (extract from the website and copy data to an existing spreadsheet once a day)</a:t>
            </a:r>
          </a:p>
          <a:p>
            <a:r>
              <a:rPr lang="en-US" dirty="0"/>
              <a:t>You can make it complex (try importing to Excel from the Web or XML) but for this task it is not necessary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Should it be automated?</a:t>
            </a:r>
          </a:p>
          <a:p>
            <a:r>
              <a:rPr lang="en-US" dirty="0"/>
              <a:t>If yes, to what extent and what will the cost justify the expense?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Example 2: “Real-Time” Chart of the Demand for Electricity in the State of New York for the last </a:t>
            </a:r>
            <a:r>
              <a:rPr lang="en-US" sz="3300" i="1" dirty="0"/>
              <a:t>N</a:t>
            </a:r>
            <a:r>
              <a:rPr lang="en-US" sz="3300" dirty="0"/>
              <a:t>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Analytics: </a:t>
            </a:r>
            <a:r>
              <a:rPr lang="en-US" b="1" dirty="0"/>
              <a:t>Descriptive</a:t>
            </a:r>
          </a:p>
          <a:p>
            <a:r>
              <a:rPr lang="en-US" dirty="0"/>
              <a:t>Tools: </a:t>
            </a:r>
            <a:r>
              <a:rPr lang="en-US" b="1" dirty="0"/>
              <a:t>ETL software, DBMS, Web Server, Web service for charting </a:t>
            </a:r>
            <a:endParaRPr lang="en-US" dirty="0"/>
          </a:p>
          <a:p>
            <a:r>
              <a:rPr lang="en-US" dirty="0"/>
              <a:t>Primary Data Source: </a:t>
            </a:r>
            <a:r>
              <a:rPr lang="en-US" b="1" dirty="0"/>
              <a:t>Independent System Operator</a:t>
            </a:r>
            <a:endParaRPr lang="en-US" dirty="0"/>
          </a:p>
          <a:p>
            <a:r>
              <a:rPr lang="en-US" dirty="0"/>
              <a:t>Access Method: </a:t>
            </a:r>
            <a:r>
              <a:rPr lang="en-US" b="1" dirty="0"/>
              <a:t>Frequent API calls</a:t>
            </a:r>
            <a:endParaRPr lang="en-US" dirty="0"/>
          </a:p>
          <a:p>
            <a:r>
              <a:rPr lang="en-US" dirty="0"/>
              <a:t>Format: </a:t>
            </a:r>
            <a:r>
              <a:rPr lang="en-US" b="1" dirty="0"/>
              <a:t>CSV file (historical data - compressed)</a:t>
            </a:r>
          </a:p>
          <a:p>
            <a:r>
              <a:rPr lang="en-US" dirty="0"/>
              <a:t>Storage requirement: </a:t>
            </a:r>
            <a:r>
              <a:rPr lang="en-US" b="1" dirty="0"/>
              <a:t>data &amp; indexes</a:t>
            </a:r>
            <a:endParaRPr lang="en-US" dirty="0"/>
          </a:p>
          <a:p>
            <a:r>
              <a:rPr lang="en-US" dirty="0"/>
              <a:t>Frequency of changes: </a:t>
            </a:r>
            <a:r>
              <a:rPr lang="en-US" b="1" dirty="0"/>
              <a:t>few minutes</a:t>
            </a:r>
          </a:p>
          <a:p>
            <a:r>
              <a:rPr lang="en-US" dirty="0"/>
              <a:t>Necessary transformations: </a:t>
            </a:r>
            <a:r>
              <a:rPr lang="en-US" b="1" dirty="0"/>
              <a:t>pivot</a:t>
            </a:r>
            <a:r>
              <a:rPr lang="en-US" dirty="0"/>
              <a:t>, </a:t>
            </a:r>
            <a:r>
              <a:rPr lang="en-US" b="1" dirty="0"/>
              <a:t>add columns, transform to Boyce-</a:t>
            </a:r>
            <a:r>
              <a:rPr lang="en-US" b="1" dirty="0" err="1"/>
              <a:t>Codd</a:t>
            </a:r>
            <a:r>
              <a:rPr lang="en-US" b="1" dirty="0"/>
              <a:t> Normal Form (BCNF)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6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1729</TotalTime>
  <Words>1403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Business Data Transformation – Introduction</vt:lpstr>
      <vt:lpstr>My Motivation for Creating this Course</vt:lpstr>
      <vt:lpstr>Emphasis of this Course</vt:lpstr>
      <vt:lpstr>Emphasis of this Course Cont.</vt:lpstr>
      <vt:lpstr>PowerPoint Presentation</vt:lpstr>
      <vt:lpstr>General Practical Remarks</vt:lpstr>
      <vt:lpstr>Example 1: Risk-Free Rate Chart for the Last few Months</vt:lpstr>
      <vt:lpstr>Example 1 (Risk-Free Rates): Continued</vt:lpstr>
      <vt:lpstr>Example 2: “Real-Time” Chart of the Demand for Electricity in the State of New York for the last N Days</vt:lpstr>
      <vt:lpstr>Example 2: (Demand for Electricity) Continued</vt:lpstr>
      <vt:lpstr>Practical Remarks</vt:lpstr>
      <vt:lpstr>Organization of this Course</vt:lpstr>
      <vt:lpstr>What is needed?</vt:lpstr>
      <vt:lpstr>About Lecture Videos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Kalczynski, Pawel</cp:lastModifiedBy>
  <cp:revision>122</cp:revision>
  <dcterms:created xsi:type="dcterms:W3CDTF">2018-05-17T02:47:08Z</dcterms:created>
  <dcterms:modified xsi:type="dcterms:W3CDTF">2022-05-20T16:59:13Z</dcterms:modified>
</cp:coreProperties>
</file>