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5" r:id="rId7"/>
    <p:sldId id="267" r:id="rId8"/>
    <p:sldId id="259" r:id="rId9"/>
    <p:sldId id="268" r:id="rId10"/>
    <p:sldId id="273" r:id="rId11"/>
    <p:sldId id="269" r:id="rId12"/>
    <p:sldId id="274" r:id="rId13"/>
    <p:sldId id="270" r:id="rId14"/>
    <p:sldId id="275" r:id="rId15"/>
    <p:sldId id="271" r:id="rId16"/>
    <p:sldId id="276" r:id="rId17"/>
    <p:sldId id="272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Kalczynski" initials="PK" lastIdx="1" clrIdx="0">
    <p:extLst>
      <p:ext uri="{19B8F6BF-5375-455C-9EA6-DF929625EA0E}">
        <p15:presenceInfo xmlns:p15="http://schemas.microsoft.com/office/powerpoint/2012/main" userId="S-1-5-21-343818398-764733703-725345543-40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F575C-D077-436E-B546-64FD2966DD0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846C-B063-4897-A990-6BE5CAD2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2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5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8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342A5-F236-4195-9129-1A569EE77AC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Data Transformations – NYISO ETL Microsoft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Pawel Kalczynski</a:t>
            </a:r>
          </a:p>
        </p:txBody>
      </p:sp>
    </p:spTree>
    <p:extLst>
      <p:ext uri="{BB962C8B-B14F-4D97-AF65-F5344CB8AC3E}">
        <p14:creationId xmlns:p14="http://schemas.microsoft.com/office/powerpoint/2010/main" val="16243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</a:t>
            </a:r>
            <a:r>
              <a:rPr lang="en-US" sz="4400" dirty="0" smtClean="0"/>
              <a:t>System - DES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5" y="1636295"/>
            <a:ext cx="6253989" cy="46904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6473" y="1636295"/>
            <a:ext cx="5638800" cy="115547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Microsoft Integration Services (MSIS)</a:t>
            </a:r>
          </a:p>
          <a:p>
            <a:r>
              <a:rPr lang="en-US" sz="3200" b="1" dirty="0"/>
              <a:t>Extracts</a:t>
            </a:r>
            <a:r>
              <a:rPr lang="en-US" sz="3200" dirty="0"/>
              <a:t> raw data from local storage</a:t>
            </a:r>
          </a:p>
          <a:p>
            <a:r>
              <a:rPr lang="en-US" sz="3200" b="1" dirty="0"/>
              <a:t>Transforms</a:t>
            </a:r>
            <a:r>
              <a:rPr lang="en-US" sz="3200" dirty="0"/>
              <a:t> (checks, cleanses, restructures) raw data</a:t>
            </a:r>
          </a:p>
          <a:p>
            <a:r>
              <a:rPr lang="en-US" sz="3200" b="1" dirty="0"/>
              <a:t>Loads </a:t>
            </a:r>
            <a:r>
              <a:rPr lang="en-US" sz="3200" dirty="0"/>
              <a:t>transformed data into the data warehouse</a:t>
            </a:r>
          </a:p>
          <a:p>
            <a:r>
              <a:rPr lang="en-US" sz="3200" dirty="0"/>
              <a:t>Launched every 15 minutes</a:t>
            </a:r>
          </a:p>
        </p:txBody>
      </p:sp>
    </p:spTree>
    <p:extLst>
      <p:ext uri="{BB962C8B-B14F-4D97-AF65-F5344CB8AC3E}">
        <p14:creationId xmlns:p14="http://schemas.microsoft.com/office/powerpoint/2010/main" val="12381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</a:t>
            </a:r>
            <a:r>
              <a:rPr lang="en-US" sz="4400" dirty="0" smtClean="0"/>
              <a:t>System - DTS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5" y="1636295"/>
            <a:ext cx="6253989" cy="46904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63491" y="1636295"/>
            <a:ext cx="1911928" cy="115547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Custom-built in C#</a:t>
            </a:r>
          </a:p>
          <a:p>
            <a:r>
              <a:rPr lang="en-US" sz="3200" dirty="0"/>
              <a:t>Reads data from the data warehouse</a:t>
            </a:r>
          </a:p>
          <a:p>
            <a:r>
              <a:rPr lang="en-US" sz="3200" dirty="0"/>
              <a:t>Handles null values</a:t>
            </a:r>
          </a:p>
          <a:p>
            <a:r>
              <a:rPr lang="en-US" sz="3200" dirty="0"/>
              <a:t>Applies multiple forecasting models (modularized)</a:t>
            </a:r>
          </a:p>
          <a:p>
            <a:r>
              <a:rPr lang="en-US" sz="3200" dirty="0"/>
              <a:t>Saves forecast data back into the data warehouse</a:t>
            </a:r>
          </a:p>
          <a:p>
            <a:r>
              <a:rPr lang="en-US" sz="3200" dirty="0"/>
              <a:t>Launched every 15 minutes</a:t>
            </a:r>
          </a:p>
        </p:txBody>
      </p:sp>
    </p:spTree>
    <p:extLst>
      <p:ext uri="{BB962C8B-B14F-4D97-AF65-F5344CB8AC3E}">
        <p14:creationId xmlns:p14="http://schemas.microsoft.com/office/powerpoint/2010/main" val="33964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</a:t>
            </a:r>
            <a:r>
              <a:rPr lang="en-US" sz="4400" dirty="0" smtClean="0"/>
              <a:t>System - FS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5" y="1636295"/>
            <a:ext cx="6253989" cy="46904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12446" y="3271130"/>
            <a:ext cx="1911928" cy="115547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Evaluation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Custom-built in C#</a:t>
            </a:r>
          </a:p>
          <a:p>
            <a:r>
              <a:rPr lang="en-US" sz="3200" dirty="0"/>
              <a:t>Reads data from the data warehouse</a:t>
            </a:r>
          </a:p>
          <a:p>
            <a:r>
              <a:rPr lang="en-US" sz="3200" dirty="0"/>
              <a:t>Computes forecast evaluation metrics</a:t>
            </a:r>
          </a:p>
          <a:p>
            <a:r>
              <a:rPr lang="en-US" sz="3200" dirty="0"/>
              <a:t>Stores evaluation metrics in the designated database</a:t>
            </a:r>
          </a:p>
          <a:p>
            <a:r>
              <a:rPr lang="en-US" sz="3200" dirty="0"/>
              <a:t>Launched every hour</a:t>
            </a:r>
          </a:p>
        </p:txBody>
      </p:sp>
    </p:spTree>
    <p:extLst>
      <p:ext uri="{BB962C8B-B14F-4D97-AF65-F5344CB8AC3E}">
        <p14:creationId xmlns:p14="http://schemas.microsoft.com/office/powerpoint/2010/main" val="32972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</a:t>
            </a:r>
            <a:r>
              <a:rPr lang="en-US" sz="4400" dirty="0" smtClean="0"/>
              <a:t>System - FES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5" y="1636295"/>
            <a:ext cx="6253989" cy="46904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756580" y="3298841"/>
            <a:ext cx="1911928" cy="115547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Presentation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Custom-built in C#</a:t>
            </a:r>
          </a:p>
          <a:p>
            <a:r>
              <a:rPr lang="en-US" sz="3200" dirty="0"/>
              <a:t>Reads data from the data warehouse</a:t>
            </a:r>
          </a:p>
          <a:p>
            <a:r>
              <a:rPr lang="en-US" sz="3200" dirty="0"/>
              <a:t>Generates HTML code for static Web pages</a:t>
            </a:r>
          </a:p>
          <a:p>
            <a:r>
              <a:rPr lang="en-US" sz="3200" dirty="0"/>
              <a:t>Saves generated pages in the IIS published folder</a:t>
            </a:r>
          </a:p>
          <a:p>
            <a:r>
              <a:rPr lang="en-US" sz="3200" dirty="0"/>
              <a:t>Launched every 15 minutes</a:t>
            </a:r>
          </a:p>
        </p:txBody>
      </p:sp>
    </p:spTree>
    <p:extLst>
      <p:ext uri="{BB962C8B-B14F-4D97-AF65-F5344CB8AC3E}">
        <p14:creationId xmlns:p14="http://schemas.microsoft.com/office/powerpoint/2010/main" val="22644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</a:t>
            </a:r>
            <a:r>
              <a:rPr lang="en-US" sz="4400" dirty="0" smtClean="0"/>
              <a:t>System - IPS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5" y="1636295"/>
            <a:ext cx="6253989" cy="46904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11998" y="4462623"/>
            <a:ext cx="1911928" cy="115547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system was designed to:</a:t>
            </a:r>
          </a:p>
          <a:p>
            <a:pPr lvl="1"/>
            <a:r>
              <a:rPr lang="en-US" dirty="0" smtClean="0"/>
              <a:t>Automatically extract data from NYISO (prices and demand, i.e., load)</a:t>
            </a:r>
          </a:p>
          <a:p>
            <a:pPr lvl="1"/>
            <a:r>
              <a:rPr lang="en-US" dirty="0" smtClean="0"/>
              <a:t>Transform and load the data into a local database</a:t>
            </a:r>
          </a:p>
          <a:p>
            <a:pPr lvl="1"/>
            <a:r>
              <a:rPr lang="en-US" dirty="0" smtClean="0"/>
              <a:t>Produce and evaluate forecasts (price and load)</a:t>
            </a:r>
          </a:p>
          <a:p>
            <a:pPr lvl="1"/>
            <a:r>
              <a:rPr lang="en-US" dirty="0" smtClean="0"/>
              <a:t>Distribute the results via the Web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was </a:t>
            </a:r>
            <a:r>
              <a:rPr lang="en-US" dirty="0" smtClean="0"/>
              <a:t>built with Microsoft Products </a:t>
            </a:r>
            <a:r>
              <a:rPr lang="en-US" dirty="0" smtClean="0"/>
              <a:t>and is running on </a:t>
            </a:r>
            <a:r>
              <a:rPr lang="en-US" dirty="0" smtClean="0"/>
              <a:t>Windows Server:</a:t>
            </a:r>
          </a:p>
          <a:p>
            <a:pPr lvl="1"/>
            <a:r>
              <a:rPr lang="en-US" dirty="0" smtClean="0"/>
              <a:t>C# and J#</a:t>
            </a:r>
          </a:p>
          <a:p>
            <a:pPr lvl="1"/>
            <a:r>
              <a:rPr lang="en-US" dirty="0" smtClean="0"/>
              <a:t>SQL Server Database</a:t>
            </a:r>
          </a:p>
          <a:p>
            <a:pPr lvl="1"/>
            <a:r>
              <a:rPr lang="en-US" dirty="0" smtClean="0"/>
              <a:t>Microsoft Integration Services (MSIS)</a:t>
            </a:r>
          </a:p>
          <a:p>
            <a:pPr lvl="1"/>
            <a:r>
              <a:rPr lang="en-US" dirty="0" smtClean="0"/>
              <a:t>Microsoft Analysis Services (MSAS)</a:t>
            </a:r>
          </a:p>
          <a:p>
            <a:pPr lvl="1"/>
            <a:r>
              <a:rPr lang="en-US" dirty="0"/>
              <a:t>Internet Information Services (IIS) and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 The </a:t>
            </a:r>
            <a:r>
              <a:rPr lang="en-US" dirty="0" smtClean="0"/>
              <a:t>purpose of this system is </a:t>
            </a:r>
            <a:r>
              <a:rPr lang="en-US" b="1" dirty="0" smtClean="0"/>
              <a:t>forecasting</a:t>
            </a:r>
            <a:r>
              <a:rPr lang="en-US" dirty="0" smtClean="0"/>
              <a:t> </a:t>
            </a:r>
            <a:r>
              <a:rPr lang="en-US" dirty="0" smtClean="0"/>
              <a:t>of electricity prices and load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18" y="1875906"/>
            <a:ext cx="6929683" cy="440979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Markets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84716" y="872836"/>
            <a:ext cx="793720" cy="3069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NYISO Electricity Market</a:t>
            </a:r>
          </a:p>
          <a:p>
            <a:r>
              <a:rPr lang="en-US" sz="2800" dirty="0"/>
              <a:t>11 zones</a:t>
            </a:r>
          </a:p>
          <a:p>
            <a:r>
              <a:rPr lang="en-US" sz="2800" dirty="0"/>
              <a:t>500+ generators</a:t>
            </a:r>
          </a:p>
          <a:p>
            <a:r>
              <a:rPr lang="en-US" sz="2800" dirty="0"/>
              <a:t>Transmission lines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47" y="1866822"/>
            <a:ext cx="4865508" cy="40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Locational </a:t>
            </a:r>
            <a:r>
              <a:rPr lang="en-US" dirty="0" smtClean="0"/>
              <a:t>Prices and Load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2" y="1828801"/>
            <a:ext cx="6940644" cy="44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Two-Settlement Market - Prices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Pawel Kalczynski, Cal State - Fullerton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239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47800" y="5943600"/>
            <a:ext cx="605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NYISO</a:t>
            </a:r>
            <a:r>
              <a:rPr lang="en-US" dirty="0"/>
              <a:t> Reference Bus </a:t>
            </a:r>
            <a:r>
              <a:rPr lang="en-US" i="1" dirty="0"/>
              <a:t>RTM </a:t>
            </a:r>
            <a:r>
              <a:rPr lang="en-US" dirty="0"/>
              <a:t>and </a:t>
            </a:r>
            <a:r>
              <a:rPr lang="en-US" i="1" dirty="0"/>
              <a:t>DAM </a:t>
            </a:r>
            <a:r>
              <a:rPr lang="en-US" dirty="0"/>
              <a:t>Prices 1/1/2011-1/7/2011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086600" y="2709841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162800" y="3700441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00" y="2481241"/>
            <a:ext cx="6280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RTM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0" y="3974068"/>
            <a:ext cx="6665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DAM</a:t>
            </a:r>
          </a:p>
        </p:txBody>
      </p:sp>
    </p:spTree>
    <p:extLst>
      <p:ext uri="{BB962C8B-B14F-4D97-AF65-F5344CB8AC3E}">
        <p14:creationId xmlns:p14="http://schemas.microsoft.com/office/powerpoint/2010/main" val="25646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NYISO Forecasting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Consists of several independent services:</a:t>
            </a:r>
          </a:p>
          <a:p>
            <a:pPr lvl="1"/>
            <a:r>
              <a:rPr lang="en-US" sz="3200" dirty="0"/>
              <a:t>Data Extraction Service (DES)</a:t>
            </a:r>
          </a:p>
          <a:p>
            <a:pPr lvl="1"/>
            <a:r>
              <a:rPr lang="en-US" sz="3200" dirty="0"/>
              <a:t>Data Transformation Service (DTS)</a:t>
            </a:r>
          </a:p>
          <a:p>
            <a:pPr lvl="1"/>
            <a:r>
              <a:rPr lang="en-US" sz="3200" dirty="0"/>
              <a:t>Forecasting Service (FS)</a:t>
            </a:r>
          </a:p>
          <a:p>
            <a:pPr lvl="1"/>
            <a:r>
              <a:rPr lang="en-US" sz="3200" dirty="0"/>
              <a:t>Forecast Evaluation Service (FES)</a:t>
            </a:r>
          </a:p>
          <a:p>
            <a:pPr lvl="1"/>
            <a:r>
              <a:rPr lang="en-US" sz="3200" dirty="0"/>
              <a:t>Internet Presentation Service (IPS)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1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</a:t>
            </a:r>
            <a:r>
              <a:rPr lang="en-US" sz="4400" dirty="0" smtClean="0"/>
              <a:t>System - Overview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5" y="1636295"/>
            <a:ext cx="6253989" cy="46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Custom-built in C#</a:t>
            </a:r>
          </a:p>
          <a:p>
            <a:r>
              <a:rPr lang="en-US" sz="3200" dirty="0"/>
              <a:t>Extracts raw data from the source</a:t>
            </a:r>
          </a:p>
          <a:p>
            <a:r>
              <a:rPr lang="en-US" sz="3200" dirty="0"/>
              <a:t>Stores raw data on the server</a:t>
            </a:r>
          </a:p>
          <a:p>
            <a:r>
              <a:rPr lang="en-US" sz="3200" dirty="0"/>
              <a:t>Launched every 5 minutes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4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3139</TotalTime>
  <Words>363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Business Data Transformations – NYISO ETL Microsoft</vt:lpstr>
      <vt:lpstr>Introduction</vt:lpstr>
      <vt:lpstr>Electricity Markets</vt:lpstr>
      <vt:lpstr>Introduction</vt:lpstr>
      <vt:lpstr>Locational Prices and Load</vt:lpstr>
      <vt:lpstr>Two-Settlement Market - Prices</vt:lpstr>
      <vt:lpstr>NYISO Forecasting System</vt:lpstr>
      <vt:lpstr>Forecasting System - Overview</vt:lpstr>
      <vt:lpstr>Data Extraction Service</vt:lpstr>
      <vt:lpstr>Forecasting System - DES</vt:lpstr>
      <vt:lpstr>Data Transformation Service</vt:lpstr>
      <vt:lpstr>Forecasting System - DTS</vt:lpstr>
      <vt:lpstr>Forecasting Service</vt:lpstr>
      <vt:lpstr>Forecasting System - FS</vt:lpstr>
      <vt:lpstr>Forecast Evaluation Service</vt:lpstr>
      <vt:lpstr>Forecasting System - FES</vt:lpstr>
      <vt:lpstr>Internet Presentation Service</vt:lpstr>
      <vt:lpstr>Forecasting System - 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Transformations – Introduction</dc:title>
  <dc:creator>Pawel Kalczynski</dc:creator>
  <cp:lastModifiedBy>Pawel Kalczynski</cp:lastModifiedBy>
  <cp:revision>104</cp:revision>
  <dcterms:created xsi:type="dcterms:W3CDTF">2018-05-17T02:47:08Z</dcterms:created>
  <dcterms:modified xsi:type="dcterms:W3CDTF">2018-06-27T05:11:09Z</dcterms:modified>
</cp:coreProperties>
</file>