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2T14:00:51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DEB1-9AF8-466A-B7C8-98B18FA6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D398D-60FA-4A04-B629-F0F0D027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F19B7-380F-4B6D-A094-3A272A07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61881-5AFA-4F50-9984-5C9FDB7E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456EA-6EF3-479D-9D1F-1C6FA912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9E3A-B263-4FF4-8D64-272888B7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E13E1-31CD-4EAB-AD5D-4D036996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58CEB-EA72-46CF-BE09-8A2242F2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18A0C-799F-4669-BEF9-1EFDAB8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1849B-2D4A-4882-B3F9-2D65701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C7804-FA37-4DFD-9210-D7A68B410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4EAFB4-3D4F-44E5-BBB3-F08D0498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B0D7B-CA80-4347-B675-229B1DF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04766-6747-44CF-9DCB-B2D4D9B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86D8D-E4AE-49EF-A06D-75A9BF2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2908-56A5-4B5B-A6F7-A2911183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148DA-3891-4538-AFC6-38C9648A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0DD18-CCD0-42C5-B129-202ACDD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B1BD0-3C7D-490F-AFA8-37D4C34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1C6BB-CDA3-4BDB-8CDF-E452D1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3751-4015-405D-8EFD-8A9A544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C01BC-8561-4D46-863A-24C992C3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FA0EB-4275-4798-930A-07F0121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9DB87-7AB2-4641-8595-0CAB477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70D70-5D52-4679-A480-E2B77BA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5D88-4063-4C7F-98DF-BF5854E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45546-E3F2-49A7-8026-7CA4F48F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63928-1104-4F60-A56B-F60FEFFA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6438D-22F3-4D17-B72F-8AC85038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34D81-18B4-4083-82E5-68B89071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D70E-E4EA-4C73-AB36-EE4F957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F37A-8D02-4C38-8D90-C368E389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ECB69-310D-435F-AA92-D42B6829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4E6AE-3B7B-4B30-A90B-F4A4FA68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D406F-36C0-4000-B21A-E531323E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023551-0DE8-4870-87AB-EB823C3DD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496F5-7B38-40EE-BAC8-A862132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7874-2BFF-416A-B272-6EB70C3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31047-5941-42F1-BCF8-2D7F64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2805-48F1-417A-B957-7AA47AE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E970C-EC97-478D-9A95-677A7A39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798982-E236-4B51-9AA3-4E567FD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380C4-D811-4336-8C75-FD121F46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EAEDC-DDDD-417D-BDE1-61AE6C4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391588-1BEC-4AC2-9371-542DC046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16A83-FDDB-4C0F-BED6-6F30D21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32C6-222A-47EF-BE67-5B7539D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8D522-AF3D-4CAA-B98A-C876B3EB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782B97-C4A8-456A-B210-C26731BB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7B2F0-9B90-430B-91D2-2DB52D4D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7D801-2A0D-41EE-AD14-C40DAAC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28382-91CB-4871-A2C0-E76B1A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C1D1-C792-4433-9383-2A97DD4B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29BD8-C424-4708-8A74-05C3BCAD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4CBD6-BAF6-494F-9B54-61994FF1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F8937-DDFD-4F7D-A416-3F89B36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C2772-6A64-4365-ABED-1BDC33C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C9043-CA62-4834-8F0F-66E363E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713D1-B721-4C72-90F8-E384C1AB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67FC2-A5CB-4AFE-BDA7-D4B9305F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4721B-D972-47E6-A295-EB402AFF5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E40D-3C4B-4191-B7E5-C8BDDDEC94E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AF729-FF1B-4DE5-8484-CF1B2AAB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7CBDD-0B16-4D32-8261-FB1E3EEF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" TargetMode="External"/><Relationship Id="rId2" Type="http://schemas.openxmlformats.org/officeDocument/2006/relationships/hyperlink" Target="http://pne.mec.gov.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ortal.mec.gov.br/" TargetMode="External"/><Relationship Id="rId4" Type="http://schemas.openxmlformats.org/officeDocument/2006/relationships/hyperlink" Target="http://ideb.inep.gov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" TargetMode="External"/><Relationship Id="rId2" Type="http://schemas.openxmlformats.org/officeDocument/2006/relationships/hyperlink" Target="http://pne.mec.gov.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ortal.mec.gov.br/" TargetMode="External"/><Relationship Id="rId4" Type="http://schemas.openxmlformats.org/officeDocument/2006/relationships/hyperlink" Target="http://ideb.inep.gov.b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eb.inep.gov.b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pi.sidra.ibge.gov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v.br/inep/pt-br/acesso-a-informacao/dados-abertos/indicadores-educacionais/indicadores-financeiros-educacionais" TargetMode="External"/><Relationship Id="rId5" Type="http://schemas.openxmlformats.org/officeDocument/2006/relationships/hyperlink" Target="https://www.gov.br/inep/pt-br/acesso-a-informacao/dados-abertos/microdados/censo-escolar" TargetMode="External"/><Relationship Id="rId4" Type="http://schemas.openxmlformats.org/officeDocument/2006/relationships/hyperlink" Target="https://www.gov.br/inep/pt-br/acesso-a-informacao/dados-abertos/microdados/censo-da-educacao-superi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948339-A011-40FD-B0D8-EDC48478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81" y="6277658"/>
            <a:ext cx="1259388" cy="4881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CB0146-EE6A-4257-83E3-ECA3007289AF}"/>
              </a:ext>
            </a:extLst>
          </p:cNvPr>
          <p:cNvSpPr txBox="1"/>
          <p:nvPr/>
        </p:nvSpPr>
        <p:spPr>
          <a:xfrm rot="10800000" flipH="1" flipV="1">
            <a:off x="3377902" y="1407373"/>
            <a:ext cx="49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Brasil e as metas do PNE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696582-6DD2-46C6-8553-8524A58A75C8}"/>
              </a:ext>
            </a:extLst>
          </p:cNvPr>
          <p:cNvSpPr txBox="1"/>
          <p:nvPr/>
        </p:nvSpPr>
        <p:spPr>
          <a:xfrm rot="10800000" flipH="1" flipV="1">
            <a:off x="2340900" y="2048400"/>
            <a:ext cx="3037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Zamberlam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Clébison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Florentino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Talita Mesquita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22B84B-69D5-44CF-A0B6-38FD216278DE}"/>
              </a:ext>
            </a:extLst>
          </p:cNvPr>
          <p:cNvSpPr txBox="1"/>
          <p:nvPr/>
        </p:nvSpPr>
        <p:spPr>
          <a:xfrm>
            <a:off x="2340899" y="576375"/>
            <a:ext cx="42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71105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6DFB1-D2C4-4159-90B4-29BF0DBA71D8}"/>
              </a:ext>
            </a:extLst>
          </p:cNvPr>
          <p:cNvSpPr txBox="1">
            <a:spLocks/>
          </p:cNvSpPr>
          <p:nvPr/>
        </p:nvSpPr>
        <p:spPr>
          <a:xfrm>
            <a:off x="463829" y="826748"/>
            <a:ext cx="114233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Educação Básica no Brasil -  é composta por educação infantil (0-3 anos creche / 4 e 5 anos pré-escola), ensino fundamental (6 a 14 anos / 1º ao 9º ano) e ensino médio (15 a 17 anos / 1º ao 3º ano). Em 2005 foi estabelecido o ensino fundamental de 9 anos)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Educação Superior no Brasil -  instituições de educação superior (IES) que ofertam cursos de graduação e sequencias de formação específica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Censo escolar - instrumento de coleta de informações da educação básica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Censo da educação superior  -  instrumento que pesquisa as instituições de educação superior (IES), seus alunos e docentes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PNAD contínua - A Pesquisa Nacional por Amostra de Domicílios Contínua tem periodicidade anual e objetiva a produção de informações básicas para o estudo do desenvolvimento socioeconômico do país 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IDEB - O Índice de Desenvolvimento da Educação Básica estabelece a qualidade da educação de acordo com dados sobre a aprovação escolar (Censo) e as médias de desempenho no Sistema de Avaliação da Educação Básica (Saeb).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SAEB – conjunto de avaliações visando diagnosticar a educação brasileira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PNE - o Plano Nacional de Educação define diretrizes visando direito à educação, diminuição das desigualdades e valorização dos profissionais de educação no país. É estabelecido em metas decenais e deve ser usado como base para a elaboração de planos estaduais, distritais e municipais.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Metas PNE 2024 - a lei N° 13.005/2014 instituiu 20 metas educacionais a serem atingidas até 2024</a:t>
            </a: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 e contexto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5935507"/>
            <a:ext cx="11847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http://pne.mec.gov.br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https://www.ibge.gov.br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http://ideb.inep.gov.br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http://portal.mec.gov.br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622853" y="1649879"/>
            <a:ext cx="8494643" cy="449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atividades serão distribuídas igualmente entre todos os participantes do grupo, para que todos consigam aprender e utilizar todas as ferramentas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(transformações notebooks)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(Delta Lake)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 de atividades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5935507"/>
            <a:ext cx="11847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http://pne.mec.gov.br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https://www.ibge.gov.br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http://ideb.inep.gov.br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http://portal.mec.gov.br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0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C490A9-F8B7-4026-AE4B-048A3BE75E07}"/>
              </a:ext>
            </a:extLst>
          </p:cNvPr>
          <p:cNvSpPr txBox="1"/>
          <p:nvPr/>
        </p:nvSpPr>
        <p:spPr>
          <a:xfrm>
            <a:off x="622853" y="260039"/>
            <a:ext cx="622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0A2F9-22B9-4F66-A3EC-02C87B576E00}"/>
              </a:ext>
            </a:extLst>
          </p:cNvPr>
          <p:cNvSpPr/>
          <p:nvPr/>
        </p:nvSpPr>
        <p:spPr>
          <a:xfrm>
            <a:off x="172278" y="5572034"/>
            <a:ext cx="11847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http://api.sidra.ibge.gov.br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http://ideb.inep.gov.br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https://www.gov.br/inep/pt-br/acesso-a-informacao/dados-abertos/microdados/censo-da-educacao-superior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https://www.gov.br/inep/pt-br/acesso-a-informacao/dados-abertos/microdados/censo-escolar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https://www.gov.br/inep/pt-br/acesso-a-informacao/dados-abertos/indicadores-educacionais/indicadores-financeiros-educacionais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90996-761A-4102-B579-4AC3933F3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13" y="1374147"/>
            <a:ext cx="6248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7468-BE08-4064-937B-6C765285FA3A}"/>
              </a:ext>
            </a:extLst>
          </p:cNvPr>
          <p:cNvSpPr txBox="1">
            <a:spLocks/>
          </p:cNvSpPr>
          <p:nvPr/>
        </p:nvSpPr>
        <p:spPr>
          <a:xfrm>
            <a:off x="585581" y="1023230"/>
            <a:ext cx="9592089" cy="4300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conseguir as tabelas de censo escolar e do IDEB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Usar a API do Sidra para conseguir as tabelas do IBGE referentes à pesquisa PNAD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Modificar as tabelas de censo para conseguir um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contendo apenas as colunas que iremos usar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Como as tabelas de censo são separadas por região (centro-oeste, norte, nordeste, sul e sudeste) e por ano (2017, 2018 e 2019), juntá-las para conseguir um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único com todas as informações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acordo com cada meta, usar dados de uma ou mais tabelas para conseguir o percentual que é pedido nelas e fazer a comparação entre anos e meta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Fazer projeções dos dados de 2020, caso não estejam presentes, com referência ao crescimento dos anos 2017 a 2019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Fazer projeções dos dados até 2024 com referência ao crescimento dos anos 2017 a 2019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Fazer projeção para estabelecer o ano em que as metas seriam alcançadas com referência ao crescimento dos anos 2017 a 2019</a:t>
            </a: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41396-3319-44CE-A483-ACC77A5B68BE}"/>
              </a:ext>
            </a:extLst>
          </p:cNvPr>
          <p:cNvSpPr txBox="1"/>
          <p:nvPr/>
        </p:nvSpPr>
        <p:spPr>
          <a:xfrm>
            <a:off x="622853" y="260039"/>
            <a:ext cx="622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</a:p>
        </p:txBody>
      </p:sp>
    </p:spTree>
    <p:extLst>
      <p:ext uri="{BB962C8B-B14F-4D97-AF65-F5344CB8AC3E}">
        <p14:creationId xmlns:p14="http://schemas.microsoft.com/office/powerpoint/2010/main" val="354674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09CC2B-3D73-4C8B-9FE2-091E94CC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577735"/>
            <a:ext cx="11741426" cy="37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14:cNvPr>
              <p14:cNvContentPartPr/>
              <p14:nvPr/>
            </p14:nvContentPartPr>
            <p14:xfrm>
              <a:off x="2954781" y="3140442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781" y="31314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90FD44-8888-4D4B-AB22-7A4C8AC90178}"/>
              </a:ext>
            </a:extLst>
          </p:cNvPr>
          <p:cNvSpPr txBox="1"/>
          <p:nvPr/>
        </p:nvSpPr>
        <p:spPr>
          <a:xfrm>
            <a:off x="3988904" y="2724943"/>
            <a:ext cx="42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Obrigado(a)</a:t>
            </a:r>
          </a:p>
        </p:txBody>
      </p:sp>
    </p:spTree>
    <p:extLst>
      <p:ext uri="{BB962C8B-B14F-4D97-AF65-F5344CB8AC3E}">
        <p14:creationId xmlns:p14="http://schemas.microsoft.com/office/powerpoint/2010/main" val="2029307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657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Fabiane de Mesquita</dc:creator>
  <cp:lastModifiedBy>Talita Fabiane de Mesquita</cp:lastModifiedBy>
  <cp:revision>75</cp:revision>
  <dcterms:created xsi:type="dcterms:W3CDTF">2021-03-12T11:27:57Z</dcterms:created>
  <dcterms:modified xsi:type="dcterms:W3CDTF">2021-03-15T13:29:04Z</dcterms:modified>
</cp:coreProperties>
</file>