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62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93899-073A-44D8-9D8B-F7FA97DE6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5E9409-51D6-4CF9-835B-EE615E8A4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A426CE-D8AB-4C76-B8AF-116EE8C6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7D37-9F35-49C4-99C1-C971429047CE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127DFE-85FF-4243-B86E-BF2C3FE3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8D2047-8BCF-43BE-BB84-189F92E4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8718-7C0E-42F2-91CA-853C2026C0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07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7BD74-3BD1-4060-BABC-491E7DAA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C28414-4A63-40AA-8199-F380587C3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70A010-CC28-43D9-9613-B67AF55A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7D37-9F35-49C4-99C1-C971429047CE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051D60-F941-4B8F-9B56-09867A74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D96D06-0E4C-4339-8C75-F145FEE2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8718-7C0E-42F2-91CA-853C2026C0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87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6DD461-BF9B-47A4-A8F1-CB840B97E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F0EE02-2815-4A95-B441-2D1C2AD17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374D17-7D41-4E8E-843D-ADC1E8C2A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7D37-9F35-49C4-99C1-C971429047CE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8E9C62-CFC9-4A65-90B2-38E1C73DA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2EEB37-E084-4B8A-94CB-E74B50EA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8718-7C0E-42F2-91CA-853C2026C0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15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71DFA-8FAE-4BAA-A7D4-603BFB05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328FBC-7720-4C02-B09F-26CA0636B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E405ED-9E90-4AC6-B986-F04E2B1A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7D37-9F35-49C4-99C1-C971429047CE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47B5CF-6A2A-489D-B2AC-0C239DB53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087EB7-4144-445F-A713-52197409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8718-7C0E-42F2-91CA-853C2026C0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82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24215-D4FA-451E-8954-453C6738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0E3CAD-2B43-495C-91D9-52760AFCE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179BAA-CC36-4288-BC7B-A482B1DB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7D37-9F35-49C4-99C1-C971429047CE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1BFBB9-58F2-442B-A4B3-356A995F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D2205-9CB5-4843-B75E-451166E9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8718-7C0E-42F2-91CA-853C2026C0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51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94ADF-BD3E-4131-837C-2C23CB27C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334D63-3011-4FAE-89AE-1DC030003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C2D6C5-8A0D-461F-971C-E6E04EE6F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D55ADD-175C-480B-8380-7A152E81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7D37-9F35-49C4-99C1-C971429047CE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056E52-6294-4690-8FB1-1520F7AC9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6CF319-FB25-4366-BB6E-056E17A5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8718-7C0E-42F2-91CA-853C2026C0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28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FA046-5AC0-4607-B2B1-AF1BDB5D5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E3413F-0A45-4840-9075-14233C003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4CD423-C13C-4525-993C-886D5E0A4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E5145C8-3C23-4E9A-8156-EB8A776EB6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6A6B65-516B-43A2-86B9-5CFC65D40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4865D7-5B68-4F9D-A98B-55E740CD4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7D37-9F35-49C4-99C1-C971429047CE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5CD0B5E-CD5C-41DC-8BFA-2DF6FDB2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E314BFB-5D94-46DC-8D8E-03189F7C2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8718-7C0E-42F2-91CA-853C2026C0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30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69730-1E7B-4BB7-8FAD-B51FA589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7A69E78-9B2A-4B80-B829-9036A202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7D37-9F35-49C4-99C1-C971429047CE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28E1C6E-A93D-45DD-84C6-E513FB42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A841B8-8CE5-4A6F-85BB-2E66DDE1B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8718-7C0E-42F2-91CA-853C2026C0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76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BE299D8-E130-4378-9098-0E4D97680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7D37-9F35-49C4-99C1-C971429047CE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BF382DF-62AD-48F9-AA15-22023EA2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8072FE-5BFE-476B-8804-5D87B0247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8718-7C0E-42F2-91CA-853C2026C0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8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F4C1B-6494-4771-9801-E52A44A4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E4294A-680C-4A2E-9CFD-23FD5400A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D35773B-46CB-4685-ACB0-6D53CD9B5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39DB88-5CEC-47EC-A523-A85A5AED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7D37-9F35-49C4-99C1-C971429047CE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C456EC-0ABB-4629-BEFE-B3DAEFFF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7A786A-5E6C-4652-A7F2-58E2B15C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8718-7C0E-42F2-91CA-853C2026C0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14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ACF4C-4C65-4369-8159-F44D24AB2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BE29BA-2B92-4CF4-A133-99C27FFD4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7A1F77-0F9F-45A8-AD3B-7C235AF1F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46ADC8-214D-4E16-A9FF-159A9B41F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7D37-9F35-49C4-99C1-C971429047CE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9B4D0F-E690-4535-BAF0-83D4ED7CB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347FC7-82FC-42E6-86A2-0015E150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E8718-7C0E-42F2-91CA-853C2026C0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551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817E248-DB7C-4E21-9398-617302030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942FD1-7318-4DCC-89E5-5E3A4BD58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CCEFFD-166F-4176-AF3E-B9F863237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57D37-9F35-49C4-99C1-C971429047CE}" type="datetimeFigureOut">
              <a:rPr lang="pt-BR" smtClean="0"/>
              <a:t>12/03/2021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2EA234-3C41-4557-B187-8D64F3933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3CBCF5-AEF0-4C71-B2C4-8076677DC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E8718-7C0E-42F2-91CA-853C2026C0A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31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ideb.inep.gov.b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deb.inep.gov.br/" TargetMode="External"/><Relationship Id="rId2" Type="http://schemas.openxmlformats.org/officeDocument/2006/relationships/hyperlink" Target="http://api.sidra.ibge.gov.b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v.br/inep/pt-br/acesso-a-informacao/dados-abertos/indicadores-educacionais/indicadores-financeiros-educacionais" TargetMode="External"/><Relationship Id="rId5" Type="http://schemas.openxmlformats.org/officeDocument/2006/relationships/hyperlink" Target="https://www.gov.br/inep/pt-br/acesso-a-informacao/dados-abertos/microdados/censo-escolar" TargetMode="External"/><Relationship Id="rId4" Type="http://schemas.openxmlformats.org/officeDocument/2006/relationships/hyperlink" Target="http://pne.mec.gov.br/images/pdf/pne_conhecendo_20_metas.pdf%2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1AC218-FE86-4717-862D-C55397189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817"/>
            <a:ext cx="10515600" cy="5766146"/>
          </a:xfrm>
        </p:spPr>
        <p:txBody>
          <a:bodyPr>
            <a:normAutofit/>
          </a:bodyPr>
          <a:lstStyle/>
          <a:p>
            <a:r>
              <a:rPr lang="pt-BR" sz="1300" dirty="0"/>
              <a:t>Meta 1: universalizar, até 2016, a educação infantil na pré-escola para as crianças de 4 (quatro) a 5 (cinco) anos de idade e ampliar a oferta de educação infantil em creches, de forma a atender, no mínimo, 50% (cinquenta por cento) das crianças de até 3 (três) anos até o final da vigência deste PNE.</a:t>
            </a:r>
          </a:p>
          <a:p>
            <a:pPr marL="0" indent="0">
              <a:buNone/>
            </a:pPr>
            <a:r>
              <a:rPr lang="pt-BR" sz="1300" dirty="0"/>
              <a:t>       </a:t>
            </a:r>
            <a:r>
              <a:rPr lang="pt-BR" sz="1300" dirty="0">
                <a:solidFill>
                  <a:srgbClr val="FF0000"/>
                </a:solidFill>
              </a:rPr>
              <a:t>Tabela PNDA 7140 – temos a população de crianças que frequentam escola ou creche (IBGE)</a:t>
            </a:r>
          </a:p>
          <a:p>
            <a:r>
              <a:rPr lang="pt-BR" sz="1300" dirty="0"/>
              <a:t>Meta 2: universalizar o ensino fundamental de 9 (nove) anos para toda a população de 6 (seis) a 14 (quatorze) anos </a:t>
            </a:r>
            <a:r>
              <a:rPr lang="pt-BR" sz="1300" dirty="0">
                <a:highlight>
                  <a:srgbClr val="C0C0C0"/>
                </a:highlight>
              </a:rPr>
              <a:t>e garantir que pelo menos 95% (noventa e cinco por cento) dos alunos concluam essa etapa na idade recomendada, até o último ano de vigência deste PNE</a:t>
            </a:r>
            <a:r>
              <a:rPr lang="pt-BR" sz="1300" dirty="0"/>
              <a:t>.</a:t>
            </a:r>
          </a:p>
          <a:p>
            <a:pPr marL="0" indent="0">
              <a:buNone/>
            </a:pPr>
            <a:r>
              <a:rPr lang="pt-BR" sz="1300" dirty="0"/>
              <a:t>        </a:t>
            </a:r>
            <a:r>
              <a:rPr lang="pt-BR" sz="1300" dirty="0">
                <a:solidFill>
                  <a:srgbClr val="FF0000"/>
                </a:solidFill>
              </a:rPr>
              <a:t>Censo escolar – verificar a idade do aluno que está no 9º ano  (Tabelas matrícula)</a:t>
            </a:r>
          </a:p>
          <a:p>
            <a:r>
              <a:rPr lang="pt-BR" sz="1300" dirty="0"/>
              <a:t>Meta 3: universalizar, até 2016, o atendimento escolar para toda a população de 15 (quinze) a 17 (dezessete) anos e elevar, até o final do período de vigência deste PNE, a taxa líquida de matrículas no ensino médio para 85% (oitenta e cinco ).</a:t>
            </a:r>
          </a:p>
          <a:p>
            <a:pPr marL="0" indent="0">
              <a:buNone/>
            </a:pPr>
            <a:r>
              <a:rPr lang="pt-BR" sz="1300" dirty="0"/>
              <a:t>        </a:t>
            </a:r>
            <a:r>
              <a:rPr lang="pt-BR" sz="1300" dirty="0">
                <a:solidFill>
                  <a:srgbClr val="FF0000"/>
                </a:solidFill>
              </a:rPr>
              <a:t>Relacionar a população de 15 a 17 anos do IBGE (tabela PNAD 6407) com os matriculados na escola com essa idade (Tabelas matrícula – censo escolar) / Censo escolar – relacionar o total de matrículas por matriculas no ensino médio (Tabelas matrícula)</a:t>
            </a:r>
          </a:p>
          <a:p>
            <a:r>
              <a:rPr lang="pt-BR" sz="1300" dirty="0"/>
              <a:t>Meta 4: universalizar, para a população de 4 (quatro) a 17 (dezessete) anos com deficiência, transtornos globais do desenvolvimento e altas habilidades ou superdotação, o acesso à educação básica e ao atendimento educacional especializado, preferencialmente na rede regular de ensino, com a garantia de sistema educacional inclusivo, de salas de recursos multifuncionais, classes, escolas ou serviços especializados, públicos ou conveniados.</a:t>
            </a:r>
          </a:p>
          <a:p>
            <a:pPr marL="0" indent="0">
              <a:buNone/>
            </a:pPr>
            <a:r>
              <a:rPr lang="pt-BR" sz="1300" dirty="0">
                <a:solidFill>
                  <a:srgbClr val="FF0000"/>
                </a:solidFill>
              </a:rPr>
              <a:t>        </a:t>
            </a:r>
            <a:r>
              <a:rPr lang="pt-BR" sz="1300" dirty="0">
                <a:solidFill>
                  <a:srgbClr val="FF0000"/>
                </a:solidFill>
                <a:highlight>
                  <a:srgbClr val="FFFF00"/>
                </a:highlight>
              </a:rPr>
              <a:t>Não temos dados do IBGE sobre isso, </a:t>
            </a:r>
            <a:r>
              <a:rPr lang="pt-BR" sz="1300" dirty="0">
                <a:solidFill>
                  <a:srgbClr val="FF0000"/>
                </a:solidFill>
              </a:rPr>
              <a:t>mas podemos ver a quantidade de alunos matriculados com necessidades especiais e os dados sobre isso (atendimento especializado e tipo de recurso) – Tabelas Matrícula Censo escolar</a:t>
            </a:r>
          </a:p>
          <a:p>
            <a:r>
              <a:rPr lang="pt-BR" sz="1300" dirty="0"/>
              <a:t>Meta 5: alfabetizar todas as crianças, no máximo, até o final do 3º (terceiro) ano do ensino fundamental.</a:t>
            </a:r>
          </a:p>
          <a:p>
            <a:pPr marL="0" indent="0">
              <a:buNone/>
            </a:pPr>
            <a:r>
              <a:rPr lang="pt-BR" sz="1300" dirty="0">
                <a:solidFill>
                  <a:srgbClr val="FF0000"/>
                </a:solidFill>
              </a:rPr>
              <a:t>        </a:t>
            </a:r>
            <a:r>
              <a:rPr lang="pt-BR" sz="1300" dirty="0">
                <a:solidFill>
                  <a:srgbClr val="FF0000"/>
                </a:solidFill>
                <a:highlight>
                  <a:srgbClr val="FFFF00"/>
                </a:highlight>
              </a:rPr>
              <a:t> Não sei, </a:t>
            </a:r>
            <a:r>
              <a:rPr lang="pt-BR" sz="1300" dirty="0">
                <a:solidFill>
                  <a:srgbClr val="FF0000"/>
                </a:solidFill>
              </a:rPr>
              <a:t>o total populacional do IBGE usa 0 a 4 e 5 a 9 anos (as crianças devem ter 8 anos no 3º ano do Fundamental). Verificar a idade dos alunos do 3º ano no censo escolar? (Tabelas matrícula)</a:t>
            </a:r>
          </a:p>
          <a:p>
            <a:r>
              <a:rPr lang="pt-BR" sz="1300" dirty="0"/>
              <a:t>Meta 6: oferecer educação em tempo integral em, no mínimo, 50% (cinquenta por cento) das escolas públicas, de forma a atender, pelo menos, 25% (vinte e cinco por cento) dos(as) alunos(as) da educação básica.</a:t>
            </a:r>
          </a:p>
          <a:p>
            <a:pPr marL="0" indent="0">
              <a:buNone/>
            </a:pPr>
            <a:r>
              <a:rPr lang="pt-BR" sz="1300" dirty="0">
                <a:solidFill>
                  <a:srgbClr val="FF0000"/>
                </a:solidFill>
              </a:rPr>
              <a:t>          </a:t>
            </a:r>
            <a:r>
              <a:rPr lang="pt-BR" sz="1300" dirty="0">
                <a:solidFill>
                  <a:srgbClr val="FF0000"/>
                </a:solidFill>
                <a:highlight>
                  <a:srgbClr val="FFFF00"/>
                </a:highlight>
              </a:rPr>
              <a:t>Não</a:t>
            </a:r>
          </a:p>
          <a:p>
            <a:endParaRPr lang="pt-BR" sz="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0283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1AC218-FE86-4717-862D-C55397189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817"/>
            <a:ext cx="10515600" cy="5766146"/>
          </a:xfrm>
        </p:spPr>
        <p:txBody>
          <a:bodyPr>
            <a:normAutofit/>
          </a:bodyPr>
          <a:lstStyle/>
          <a:p>
            <a:r>
              <a:rPr lang="pt-BR" sz="1300" dirty="0"/>
              <a:t>Meta 7: fomentar a qualidade da educação básica em todas as etapas e modalidades, com melhoria do fluxo escolar e da aprendizagem, de modo a atingir as seguintes médias nacionais para o IDEB: 6,0 nos anos iniciais do ensino fundamental; 5,5 nos anos finais do ensino fundamental; 5,2 no ensino médio</a:t>
            </a:r>
          </a:p>
          <a:p>
            <a:pPr marL="0" indent="0">
              <a:buNone/>
            </a:pPr>
            <a:r>
              <a:rPr lang="pt-BR" sz="1300" dirty="0"/>
              <a:t>           </a:t>
            </a:r>
            <a:r>
              <a:rPr lang="pt-BR" sz="1300" dirty="0">
                <a:solidFill>
                  <a:srgbClr val="FF0000"/>
                </a:solidFill>
              </a:rPr>
              <a:t>Não tem 2018 (</a:t>
            </a:r>
            <a:r>
              <a:rPr lang="pt-BR" sz="1300" dirty="0" err="1">
                <a:solidFill>
                  <a:srgbClr val="FF0000"/>
                </a:solidFill>
              </a:rPr>
              <a:t>webscraping</a:t>
            </a:r>
            <a:r>
              <a:rPr lang="pt-BR" sz="1300" dirty="0">
                <a:solidFill>
                  <a:srgbClr val="FF0000"/>
                </a:solidFill>
              </a:rPr>
              <a:t> da busca nesse site: </a:t>
            </a:r>
            <a:r>
              <a:rPr lang="pt-BR" sz="1300" dirty="0">
                <a:solidFill>
                  <a:srgbClr val="FF0000"/>
                </a:solidFill>
                <a:hlinkClick r:id="rId2"/>
              </a:rPr>
              <a:t>http://ideb.inep.gov.br/</a:t>
            </a:r>
            <a:r>
              <a:rPr lang="pt-BR" sz="1300" dirty="0">
                <a:solidFill>
                  <a:srgbClr val="FF0000"/>
                </a:solidFill>
              </a:rPr>
              <a:t>) – Tabela IDEB</a:t>
            </a:r>
            <a:endParaRPr lang="pt-BR" sz="1300" dirty="0"/>
          </a:p>
          <a:p>
            <a:r>
              <a:rPr lang="pt-BR" sz="1300" dirty="0"/>
              <a:t>Meta 8: elevar a escolaridade média da população de 18 (dezoito) a 29 (vinte e nove) anos, de modo a alcançar, no mínimo, 12 (doze) anos de estudo no último ano de vigência deste Plano, para as populações do campo, da região de menor escolaridade no País e dos 25% (vinte e cinco por cento) mais pobres, e </a:t>
            </a:r>
            <a:r>
              <a:rPr lang="pt-BR" sz="1300" dirty="0">
                <a:highlight>
                  <a:srgbClr val="C0C0C0"/>
                </a:highlight>
              </a:rPr>
              <a:t>igualar a escolaridade média entre negros e não negros declarados à Fundação Instituto Brasileiro de Geografia e Estatística (IBGE).</a:t>
            </a:r>
          </a:p>
          <a:p>
            <a:r>
              <a:rPr lang="pt-BR" sz="1300" dirty="0">
                <a:solidFill>
                  <a:srgbClr val="FF0000"/>
                </a:solidFill>
              </a:rPr>
              <a:t>Tabela 7127 PNAD </a:t>
            </a:r>
          </a:p>
          <a:p>
            <a:r>
              <a:rPr lang="pt-BR" sz="1300" dirty="0"/>
              <a:t>Meta 9: elevar a taxa de alfabetização da população com 15 (quinze) anos ou mais para 93,5% (noventa e três inteiros e cinco décimos por cento) até 2015 e, até o final da vigência deste PNE, erradicar o analfabetismo absoluto e reduzir em 50% (cinquenta por cento) a taxa de analfabetismo funcional.</a:t>
            </a:r>
          </a:p>
          <a:p>
            <a:pPr marL="0" indent="0">
              <a:buNone/>
            </a:pPr>
            <a:r>
              <a:rPr lang="pt-BR" sz="1300" dirty="0"/>
              <a:t>            </a:t>
            </a:r>
            <a:r>
              <a:rPr lang="pt-BR" sz="1300" dirty="0">
                <a:solidFill>
                  <a:srgbClr val="FF0000"/>
                </a:solidFill>
              </a:rPr>
              <a:t>Tabela 7113 PNAD (ver a diferença entre analfabetismo absoluto e funcional)</a:t>
            </a:r>
          </a:p>
          <a:p>
            <a:r>
              <a:rPr lang="pt-BR" sz="1300" dirty="0"/>
              <a:t>Meta 10: oferecer, no mínimo, 25% (vinte e cinco por cento) das matrículas de educação de  jovens e adultos, nos ensinos fundamental e médio, na forma integrada à educação profissional.</a:t>
            </a:r>
          </a:p>
          <a:p>
            <a:pPr marL="0" indent="0">
              <a:buNone/>
            </a:pPr>
            <a:r>
              <a:rPr lang="pt-BR" sz="1300" dirty="0">
                <a:solidFill>
                  <a:srgbClr val="FF0000"/>
                </a:solidFill>
              </a:rPr>
              <a:t>            Censo escolar (tabelas matrículas) etapa ensino (ver se o </a:t>
            </a:r>
            <a:r>
              <a:rPr lang="pt-BR" sz="1300" dirty="0" err="1">
                <a:solidFill>
                  <a:srgbClr val="FF0000"/>
                </a:solidFill>
              </a:rPr>
              <a:t>eja</a:t>
            </a:r>
            <a:r>
              <a:rPr lang="pt-BR" sz="1300" dirty="0">
                <a:solidFill>
                  <a:srgbClr val="FF0000"/>
                </a:solidFill>
              </a:rPr>
              <a:t> é integrado ao FIC) (PROEJA FIC)</a:t>
            </a:r>
          </a:p>
          <a:p>
            <a:r>
              <a:rPr lang="pt-BR" sz="1300" dirty="0"/>
              <a:t>Meta 11: triplicar as matrículas da educação profissional técnica de nível médio, assegurando a qualidade da oferta e pelo menos 50% (cinquenta por cento) da expansão no segmento público.</a:t>
            </a:r>
          </a:p>
          <a:p>
            <a:pPr marL="0" indent="0">
              <a:buNone/>
            </a:pPr>
            <a:r>
              <a:rPr lang="pt-BR" sz="1300" dirty="0"/>
              <a:t>           </a:t>
            </a:r>
            <a:r>
              <a:rPr lang="pt-BR" sz="1300" dirty="0">
                <a:solidFill>
                  <a:srgbClr val="FF0000"/>
                </a:solidFill>
              </a:rPr>
              <a:t>Censo escolar (Tabelas matrículas) etapa ensino (curso técnico integrado o médio?)) e verificar tipo de ensino </a:t>
            </a:r>
            <a:endParaRPr lang="pt-BR" sz="1300" dirty="0"/>
          </a:p>
          <a:p>
            <a:endParaRPr lang="pt-BR" sz="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77501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1AC218-FE86-4717-862D-C55397189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367"/>
            <a:ext cx="10515600" cy="5561358"/>
          </a:xfrm>
        </p:spPr>
        <p:txBody>
          <a:bodyPr>
            <a:noAutofit/>
          </a:bodyPr>
          <a:lstStyle/>
          <a:p>
            <a:endParaRPr lang="pt-BR" sz="1300" dirty="0">
              <a:highlight>
                <a:srgbClr val="FFFF00"/>
              </a:highlight>
            </a:endParaRPr>
          </a:p>
          <a:p>
            <a:r>
              <a:rPr lang="pt-BR" sz="1300" dirty="0"/>
              <a:t>Meta 12: elevar a taxa bruta de matrícula na educação superior para 50% (cinquenta por cento) e a taxa líquida para 33% (trinta e três por cento) da população de 18 (dezoito) a 24 (vinte e quatro) anos, assegurada a qualidade da oferta e expansão para, pelo menos, 40% (quarenta por cento) das novas matrículas, no segmento público.</a:t>
            </a:r>
          </a:p>
          <a:p>
            <a:pPr marL="0" indent="0">
              <a:buNone/>
            </a:pPr>
            <a:r>
              <a:rPr lang="pt-BR" sz="1300" dirty="0"/>
              <a:t>          </a:t>
            </a:r>
            <a:r>
              <a:rPr lang="pt-BR" sz="1300" dirty="0">
                <a:solidFill>
                  <a:srgbClr val="FF0000"/>
                </a:solidFill>
              </a:rPr>
              <a:t>Tabela 7143 PNAD (ver se dá pra usar essa </a:t>
            </a:r>
            <a:r>
              <a:rPr lang="pt-BR" sz="1300" dirty="0" err="1">
                <a:solidFill>
                  <a:srgbClr val="FF0000"/>
                </a:solidFill>
              </a:rPr>
              <a:t>msm</a:t>
            </a:r>
            <a:r>
              <a:rPr lang="pt-BR" sz="1300" dirty="0">
                <a:solidFill>
                  <a:srgbClr val="FF0000"/>
                </a:solidFill>
              </a:rPr>
              <a:t>)</a:t>
            </a:r>
          </a:p>
          <a:p>
            <a:r>
              <a:rPr lang="pt-BR" sz="1300" dirty="0"/>
              <a:t>Meta 13: elevar a qualidade da educação superior e </a:t>
            </a:r>
            <a:r>
              <a:rPr lang="pt-BR" sz="1300" dirty="0">
                <a:highlight>
                  <a:srgbClr val="C0C0C0"/>
                </a:highlight>
              </a:rPr>
              <a:t>ampliar a proporção de mestres e doutores do corpo docente em efetivo exercício no conjunto do sistema de educação superior para 75% (setenta e cinco por cento), sendo, do total, no mínimo, 35% (trinta e cinco por cento) doutores.</a:t>
            </a:r>
          </a:p>
          <a:p>
            <a:pPr marL="0" indent="0">
              <a:buNone/>
            </a:pPr>
            <a:r>
              <a:rPr lang="pt-BR" sz="1300" dirty="0"/>
              <a:t>         </a:t>
            </a:r>
            <a:r>
              <a:rPr lang="pt-BR" sz="1300" dirty="0">
                <a:solidFill>
                  <a:srgbClr val="FF0000"/>
                </a:solidFill>
              </a:rPr>
              <a:t>Censo Superior (tabelas docente) tipo do grau de escolaridade do docente (porcentagem de mestres e doutores em relação ao total)</a:t>
            </a:r>
          </a:p>
          <a:p>
            <a:r>
              <a:rPr lang="pt-BR" sz="1300" dirty="0"/>
              <a:t>Meta 14: elevar gradualmente o número de matrículas na pós-graduação stricto sensu, de modo a atingir a titulação anual de 60.000 (sessenta mil) mestres e 25.000 (vinte e cinco mil) doutores.</a:t>
            </a:r>
          </a:p>
          <a:p>
            <a:pPr marL="0" indent="0">
              <a:buNone/>
            </a:pPr>
            <a:r>
              <a:rPr lang="pt-BR" sz="1300" dirty="0"/>
              <a:t>         </a:t>
            </a:r>
            <a:r>
              <a:rPr lang="pt-BR" sz="1300" dirty="0">
                <a:solidFill>
                  <a:srgbClr val="FF0000"/>
                </a:solidFill>
                <a:highlight>
                  <a:srgbClr val="FFFF00"/>
                </a:highlight>
              </a:rPr>
              <a:t>Não</a:t>
            </a:r>
            <a:endParaRPr lang="pt-BR" sz="1300" dirty="0">
              <a:highlight>
                <a:srgbClr val="FFFF00"/>
              </a:highlight>
            </a:endParaRPr>
          </a:p>
          <a:p>
            <a:r>
              <a:rPr lang="pt-BR" sz="1300" dirty="0"/>
              <a:t>Meta 15: garantir, em regime de colaboração entre a União, os Estados, o Distrito Federal e os Municípios, no prazo de 1 (um) ano de vigência deste PNE, política nacional de formação dos profissionais da educação de que tratam os incisos I, II e III do caput do art. 61 da Lei nº 9.394, de 20 de dezembro de 1996, assegurado que todos os professores e as professoras da educação básica possuam formação específica de nível superior, obtida em curso de licenciatura na área de conhecimento em que atuam.</a:t>
            </a:r>
          </a:p>
          <a:p>
            <a:pPr marL="0" indent="0">
              <a:buNone/>
            </a:pPr>
            <a:r>
              <a:rPr lang="pt-BR" sz="1300" dirty="0"/>
              <a:t>       </a:t>
            </a:r>
            <a:r>
              <a:rPr lang="pt-BR" sz="1300" dirty="0">
                <a:solidFill>
                  <a:srgbClr val="FF0000"/>
                </a:solidFill>
              </a:rPr>
              <a:t>Censo escolar (tabela docente) escolaridade (maior nível de) / situação curso / Código da Área do curso superior / Código do curso da escolaridade superior / possui        licenciatura no curso (dividido por curso 1, 2 </a:t>
            </a:r>
            <a:r>
              <a:rPr lang="pt-BR" sz="1300" dirty="0" err="1">
                <a:solidFill>
                  <a:srgbClr val="FF0000"/>
                </a:solidFill>
              </a:rPr>
              <a:t>etc</a:t>
            </a:r>
            <a:r>
              <a:rPr lang="pt-BR" sz="1300" dirty="0">
                <a:solidFill>
                  <a:srgbClr val="FF0000"/>
                </a:solidFill>
              </a:rPr>
              <a:t> – ver </a:t>
            </a:r>
            <a:r>
              <a:rPr lang="pt-BR" sz="1300" dirty="0" err="1">
                <a:solidFill>
                  <a:srgbClr val="FF0000"/>
                </a:solidFill>
              </a:rPr>
              <a:t>oq</a:t>
            </a:r>
            <a:r>
              <a:rPr lang="pt-BR" sz="1300" dirty="0">
                <a:solidFill>
                  <a:srgbClr val="FF0000"/>
                </a:solidFill>
              </a:rPr>
              <a:t> é) / função que exerce / área de conhecimento (olhar melhor essa tabela)</a:t>
            </a:r>
            <a:endParaRPr lang="pt-BR" sz="1300" dirty="0"/>
          </a:p>
          <a:p>
            <a:r>
              <a:rPr lang="pt-BR" sz="1300" dirty="0"/>
              <a:t>Meta 16: formar, em nível de pós-graduação, 50% (cinquenta por cento) dos professores da educação básica, até o último ano de vigência deste PNE, e garantir a todos(as) os(as) profissionais da educação básica formação continuada em sua área de atuação, considerando as necessidades, demandas e contextualizações dos sistemas de ensino.</a:t>
            </a:r>
          </a:p>
          <a:p>
            <a:pPr marL="0" indent="0">
              <a:buNone/>
            </a:pPr>
            <a:r>
              <a:rPr lang="pt-BR" sz="1300" dirty="0"/>
              <a:t>        </a:t>
            </a:r>
            <a:r>
              <a:rPr lang="pt-BR" sz="1300" dirty="0">
                <a:solidFill>
                  <a:srgbClr val="FF0000"/>
                </a:solidFill>
              </a:rPr>
              <a:t>Censo escolar (tabelas docente) pós graduação concluída / função que exerce / (tabela gestor) pós graduação concluída</a:t>
            </a:r>
          </a:p>
          <a:p>
            <a:endParaRPr lang="pt-BR" sz="9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89214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1AC218-FE86-4717-862D-C55397189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367"/>
            <a:ext cx="10515600" cy="3556456"/>
          </a:xfrm>
        </p:spPr>
        <p:txBody>
          <a:bodyPr>
            <a:noAutofit/>
          </a:bodyPr>
          <a:lstStyle/>
          <a:p>
            <a:r>
              <a:rPr lang="pt-BR" sz="1300" dirty="0"/>
              <a:t>Meta 17: valorizar os(as) profissionais do magistério das redes públicas de educação básica de forma a equiparar seu rendimento médio ao dos(as) demais profissionais com escolaridade equivalente, até o final do sexto ano de vigência deste PNE.</a:t>
            </a:r>
          </a:p>
          <a:p>
            <a:pPr marL="0" indent="0">
              <a:buNone/>
            </a:pPr>
            <a:r>
              <a:rPr lang="pt-BR" sz="1300" dirty="0">
                <a:solidFill>
                  <a:srgbClr val="FF0000"/>
                </a:solidFill>
              </a:rPr>
              <a:t>       </a:t>
            </a:r>
            <a:r>
              <a:rPr lang="pt-BR" sz="1300" dirty="0">
                <a:solidFill>
                  <a:srgbClr val="FF0000"/>
                </a:solidFill>
                <a:highlight>
                  <a:srgbClr val="FFFF00"/>
                </a:highlight>
              </a:rPr>
              <a:t>Não</a:t>
            </a:r>
          </a:p>
          <a:p>
            <a:r>
              <a:rPr lang="pt-BR" sz="1300" dirty="0"/>
              <a:t>Meta 18: assegurar, no prazo de 2 (dois) anos, a existência de planos de Carreira para os(as) profissionais da educação básica e superior pública de todos os sistemas de ensino e, para o plano de Carreira dos(as) profissionais da educação básica pública, tomar como referência o piso salarial nacional profissional, definido em lei federal, nos termos do inciso VIII do art. 206 da Constituição Federal.</a:t>
            </a:r>
          </a:p>
          <a:p>
            <a:pPr marL="0" indent="0">
              <a:buNone/>
            </a:pPr>
            <a:r>
              <a:rPr lang="pt-BR" sz="1300" dirty="0">
                <a:solidFill>
                  <a:srgbClr val="FF0000"/>
                </a:solidFill>
              </a:rPr>
              <a:t>         </a:t>
            </a:r>
            <a:r>
              <a:rPr lang="pt-BR" sz="1300" dirty="0">
                <a:solidFill>
                  <a:srgbClr val="FF0000"/>
                </a:solidFill>
                <a:highlight>
                  <a:srgbClr val="FFFF00"/>
                </a:highlight>
              </a:rPr>
              <a:t> Não</a:t>
            </a:r>
            <a:endParaRPr lang="pt-BR" sz="1300" dirty="0"/>
          </a:p>
          <a:p>
            <a:r>
              <a:rPr lang="pt-BR" sz="1300" dirty="0"/>
              <a:t>Meta 19: assegurar condições, no prazo de 2 (dois) anos, para a efetivação da gestão democrática da educação, associada a critérios técnicos de mérito e desempenho e à consulta pública à comunidade escolar, no âmbito das escolas públicas, prevendo recursos e apoio técnico da União para tanto</a:t>
            </a:r>
          </a:p>
          <a:p>
            <a:pPr marL="0" indent="0">
              <a:buNone/>
            </a:pPr>
            <a:r>
              <a:rPr lang="pt-BR" sz="1300" dirty="0">
                <a:solidFill>
                  <a:srgbClr val="FF0000"/>
                </a:solidFill>
              </a:rPr>
              <a:t>          </a:t>
            </a:r>
            <a:r>
              <a:rPr lang="pt-BR" sz="1300" dirty="0">
                <a:solidFill>
                  <a:srgbClr val="FF0000"/>
                </a:solidFill>
                <a:highlight>
                  <a:srgbClr val="FFFF00"/>
                </a:highlight>
              </a:rPr>
              <a:t>Não</a:t>
            </a:r>
          </a:p>
          <a:p>
            <a:r>
              <a:rPr lang="pt-BR" sz="1300" dirty="0"/>
              <a:t>Meta 20: ampliar o investimento público em educação pública de forma a atingir, no mínimo, o patamar de 7% (sete por cento) do Produto Interno Bruto (PIB) do País no 5º (quinto) ano de vigência desta Lei e, no mínimo, o equivalente a 10% (dez por cento) do PIB ao final do decênio.</a:t>
            </a:r>
          </a:p>
          <a:p>
            <a:pPr marL="0" indent="0">
              <a:buNone/>
            </a:pPr>
            <a:r>
              <a:rPr lang="pt-BR" sz="1300" dirty="0"/>
              <a:t>          </a:t>
            </a:r>
            <a:r>
              <a:rPr lang="pt-BR" sz="1300" dirty="0">
                <a:highlight>
                  <a:srgbClr val="FFFF00"/>
                </a:highlight>
              </a:rPr>
              <a:t>Não</a:t>
            </a:r>
          </a:p>
          <a:p>
            <a:pPr marL="0" indent="0">
              <a:buNone/>
            </a:pPr>
            <a:endParaRPr lang="pt-BR" sz="9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endParaRPr lang="pt-BR" sz="900" dirty="0">
              <a:highlight>
                <a:srgbClr val="FFFF00"/>
              </a:highlight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0409E26-4592-40C7-AE3E-812BAAB91E05}"/>
              </a:ext>
            </a:extLst>
          </p:cNvPr>
          <p:cNvSpPr txBox="1">
            <a:spLocks/>
          </p:cNvSpPr>
          <p:nvPr/>
        </p:nvSpPr>
        <p:spPr>
          <a:xfrm>
            <a:off x="540488" y="5911702"/>
            <a:ext cx="10515600" cy="608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00" dirty="0">
                <a:solidFill>
                  <a:schemeClr val="accent1">
                    <a:lumMod val="50000"/>
                  </a:schemeClr>
                </a:solidFill>
              </a:rPr>
              <a:t>Fontes: </a:t>
            </a:r>
            <a:r>
              <a:rPr lang="pt-BR" sz="1000" dirty="0">
                <a:solidFill>
                  <a:schemeClr val="accent1">
                    <a:lumMod val="50000"/>
                  </a:schemeClr>
                </a:solidFill>
                <a:hlinkClick r:id="rId2" tooltip="http://api.sidra.ibge.gov.br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http://api.sidra.ibge.gov.br/</a:t>
            </a:r>
            <a:r>
              <a:rPr lang="pt-BR" sz="1000" dirty="0">
                <a:solidFill>
                  <a:schemeClr val="accent1">
                    <a:lumMod val="50000"/>
                  </a:schemeClr>
                </a:solidFill>
              </a:rPr>
              <a:t>  / </a:t>
            </a:r>
            <a:r>
              <a:rPr lang="pt-BR" sz="1000" dirty="0">
                <a:solidFill>
                  <a:schemeClr val="accent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http://ideb.inep.gov.br</a:t>
            </a:r>
            <a:r>
              <a:rPr lang="pt-BR" sz="1000" dirty="0">
                <a:solidFill>
                  <a:schemeClr val="accent1">
                    <a:lumMod val="50000"/>
                  </a:schemeClr>
                </a:solidFill>
              </a:rPr>
              <a:t> / </a:t>
            </a:r>
            <a:r>
              <a:rPr lang="pt-BR" sz="1000" dirty="0">
                <a:solidFill>
                  <a:schemeClr val="accent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http://pne.mec.gov.br/images/pdf/pne_conhecendo_20_metas.pdf /</a:t>
            </a:r>
            <a:r>
              <a:rPr lang="pt-BR" sz="1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1000" dirty="0">
                <a:solidFill>
                  <a:schemeClr val="accent1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https://www.gov.br/inep/pt-br/acesso-a-informacao/dados-abertos/microdados/censo-escolar</a:t>
            </a:r>
            <a:r>
              <a:rPr lang="pt-BR" sz="1000" dirty="0">
                <a:solidFill>
                  <a:schemeClr val="accent1">
                    <a:lumMod val="50000"/>
                  </a:schemeClr>
                </a:solidFill>
              </a:rPr>
              <a:t> - </a:t>
            </a:r>
            <a:r>
              <a:rPr lang="pt-BR" sz="1000" dirty="0">
                <a:solidFill>
                  <a:schemeClr val="accent1">
                    <a:lumMod val="5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https://www.gov.br/inep/pt-br/acesso-a-informacao/dados-abertos/indicadores-educacionais/indicadores-financeiros-educacionais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85073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459560-7FFC-4AF7-A126-59371B36C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415925"/>
            <a:ext cx="10515600" cy="62366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1200" b="1" dirty="0"/>
              <a:t>Tabelas PNAD (Sidra)</a:t>
            </a:r>
          </a:p>
          <a:p>
            <a:pPr marL="0" indent="0">
              <a:buNone/>
            </a:pPr>
            <a:r>
              <a:rPr lang="pt-BR" sz="1200" dirty="0"/>
              <a:t>Tabela 6407 - População residente, por sexo e grupos de idade (6KB)</a:t>
            </a:r>
          </a:p>
          <a:p>
            <a:pPr marL="0" indent="0">
              <a:buNone/>
            </a:pPr>
            <a:r>
              <a:rPr lang="pt-BR" sz="1200" dirty="0"/>
              <a:t>Tabela 7113 - Taxa de analfabetismo das pessoas de 15 anos ou mais de idade, por sexo e grupo de idade (6KB)</a:t>
            </a:r>
          </a:p>
          <a:p>
            <a:pPr marL="0" indent="0">
              <a:buNone/>
            </a:pPr>
            <a:r>
              <a:rPr lang="pt-BR" sz="1200" dirty="0"/>
              <a:t>Tabela 7140 - Crianças de 0 a 5 anos de idade, por grupo de idade e frequência à creche ou escola (5KB)</a:t>
            </a:r>
          </a:p>
          <a:p>
            <a:pPr marL="0" indent="0">
              <a:buNone/>
            </a:pPr>
            <a:r>
              <a:rPr lang="pt-BR" sz="1200" dirty="0"/>
              <a:t>Tabela 7143 - Estudantes, por curso frequentado e rede de ensino (5kb)</a:t>
            </a:r>
          </a:p>
          <a:p>
            <a:pPr marL="0" indent="0">
              <a:buNone/>
            </a:pPr>
            <a:r>
              <a:rPr lang="pt-BR" sz="1200" dirty="0"/>
              <a:t>Tabela 7127 - Número médio de anos de estudo das pessoas de 15 anos ou mais, por cor ou raça e grupo de idade (11KB)</a:t>
            </a:r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r>
              <a:rPr lang="pt-BR" sz="1200" b="1" dirty="0"/>
              <a:t>Tabela IDEB – Resultados e Metas </a:t>
            </a:r>
            <a:r>
              <a:rPr lang="pt-BR" sz="1200" dirty="0"/>
              <a:t>(apenas 2017 e 2019)</a:t>
            </a:r>
            <a:endParaRPr lang="pt-BR" sz="1200" b="1" dirty="0"/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r>
              <a:rPr lang="pt-BR" sz="1200" b="1" dirty="0"/>
              <a:t>Tabelas INEP</a:t>
            </a:r>
          </a:p>
          <a:p>
            <a:pPr marL="0" indent="0">
              <a:buNone/>
            </a:pPr>
            <a:r>
              <a:rPr lang="pt-BR" sz="1200" dirty="0" err="1"/>
              <a:t>Investimento_PIB_Total</a:t>
            </a:r>
            <a:r>
              <a:rPr lang="pt-BR" sz="1200" dirty="0"/>
              <a:t> (indicadores financeiros educacionais) (apenas até 2017) (23KB)</a:t>
            </a:r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r>
              <a:rPr lang="pt-BR" sz="1200" i="1" dirty="0"/>
              <a:t>Tabelas Censo Escolar</a:t>
            </a:r>
          </a:p>
          <a:p>
            <a:pPr marL="0" indent="0">
              <a:buNone/>
            </a:pPr>
            <a:r>
              <a:rPr lang="pt-BR" sz="1200" dirty="0"/>
              <a:t>2017 (1,62GB – tabelas de dados .zip dentro do .zip </a:t>
            </a:r>
            <a:r>
              <a:rPr lang="pt-BR" sz="1200"/>
              <a:t>do ano) </a:t>
            </a:r>
            <a:r>
              <a:rPr lang="pt-BR" sz="1200" dirty="0"/>
              <a:t>/ 2018 (2,50GB – tabela de dados é .zip dentro do ano)  / 2019 (16GB) / 2020 (15,6GB) (cada ano tem todas essas tabelas)</a:t>
            </a:r>
          </a:p>
          <a:p>
            <a:pPr marL="0" indent="0">
              <a:buNone/>
            </a:pPr>
            <a:r>
              <a:rPr lang="pt-BR" sz="1200" dirty="0"/>
              <a:t>Escolas, gestor, </a:t>
            </a:r>
            <a:r>
              <a:rPr lang="pt-BR" sz="1200" dirty="0" err="1"/>
              <a:t>docentes_co</a:t>
            </a:r>
            <a:r>
              <a:rPr lang="pt-BR" sz="1200" dirty="0"/>
              <a:t>, </a:t>
            </a:r>
            <a:r>
              <a:rPr lang="pt-BR" sz="1200" dirty="0" err="1"/>
              <a:t>docentes_sul</a:t>
            </a:r>
            <a:r>
              <a:rPr lang="pt-BR" sz="1200" dirty="0"/>
              <a:t>, </a:t>
            </a:r>
            <a:r>
              <a:rPr lang="pt-BR" sz="1200" dirty="0" err="1"/>
              <a:t>docentes_sudeste</a:t>
            </a:r>
            <a:r>
              <a:rPr lang="pt-BR" sz="1200" dirty="0"/>
              <a:t>, </a:t>
            </a:r>
            <a:r>
              <a:rPr lang="pt-BR" sz="1200" dirty="0" err="1"/>
              <a:t>docentes_nordeste</a:t>
            </a:r>
            <a:r>
              <a:rPr lang="pt-BR" sz="1200" dirty="0"/>
              <a:t>, </a:t>
            </a:r>
            <a:r>
              <a:rPr lang="pt-BR" sz="1200" dirty="0" err="1"/>
              <a:t>docentes_norte</a:t>
            </a:r>
            <a:r>
              <a:rPr lang="pt-BR" sz="1200" dirty="0"/>
              <a:t>, </a:t>
            </a:r>
            <a:r>
              <a:rPr lang="pt-BR" sz="1200" dirty="0" err="1"/>
              <a:t>matricula_co</a:t>
            </a:r>
            <a:r>
              <a:rPr lang="pt-BR" sz="1200" dirty="0"/>
              <a:t>, </a:t>
            </a:r>
            <a:r>
              <a:rPr lang="pt-BR" sz="1200" dirty="0" err="1"/>
              <a:t>matricula_su</a:t>
            </a:r>
            <a:r>
              <a:rPr lang="pt-BR" sz="1200" dirty="0"/>
              <a:t>, </a:t>
            </a:r>
            <a:r>
              <a:rPr lang="pt-BR" sz="1200" dirty="0" err="1"/>
              <a:t>matricula_sudeste</a:t>
            </a:r>
            <a:r>
              <a:rPr lang="pt-BR" sz="1200" dirty="0"/>
              <a:t>, </a:t>
            </a:r>
            <a:r>
              <a:rPr lang="pt-BR" sz="1200" dirty="0" err="1"/>
              <a:t>matricula_nordeste</a:t>
            </a:r>
            <a:r>
              <a:rPr lang="pt-BR" sz="1200" dirty="0"/>
              <a:t>, </a:t>
            </a:r>
            <a:r>
              <a:rPr lang="pt-BR" sz="1200" dirty="0" err="1"/>
              <a:t>matricula_norte</a:t>
            </a:r>
            <a:endParaRPr lang="pt-BR" sz="1200" dirty="0"/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r>
              <a:rPr lang="pt-BR" sz="1200" i="1" dirty="0"/>
              <a:t>Tabelas Censo do Ensino Superior</a:t>
            </a:r>
          </a:p>
          <a:p>
            <a:pPr marL="0" indent="0">
              <a:buNone/>
            </a:pPr>
            <a:r>
              <a:rPr lang="pt-BR" sz="1200" dirty="0"/>
              <a:t>2017 / 2018 / 2019 (.zip separado por ano)</a:t>
            </a:r>
          </a:p>
          <a:p>
            <a:pPr marL="0" indent="0">
              <a:buNone/>
            </a:pPr>
            <a:r>
              <a:rPr lang="pt-BR" sz="1200" dirty="0"/>
              <a:t>Sup_docente_2019 (3,09GB)</a:t>
            </a:r>
          </a:p>
          <a:p>
            <a:pPr marL="0" indent="0">
              <a:buNone/>
            </a:pPr>
            <a:r>
              <a:rPr lang="pt-BR" sz="1200" dirty="0" err="1"/>
              <a:t>DM_Docente</a:t>
            </a:r>
            <a:r>
              <a:rPr lang="pt-BR" sz="1200" dirty="0"/>
              <a:t> (2018) (2,95GB)</a:t>
            </a:r>
          </a:p>
          <a:p>
            <a:pPr marL="0" indent="0">
              <a:buNone/>
            </a:pPr>
            <a:r>
              <a:rPr lang="pt-BR" sz="1200" dirty="0" err="1"/>
              <a:t>DM_Docente</a:t>
            </a:r>
            <a:r>
              <a:rPr lang="pt-BR" sz="1200" dirty="0"/>
              <a:t> (2017 – tabela de dado também é .zip dentro do ano) (2,71GB)</a:t>
            </a:r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endParaRPr lang="pt-BR" sz="1200" dirty="0"/>
          </a:p>
          <a:p>
            <a:pPr marL="0" indent="0">
              <a:buNone/>
            </a:pPr>
            <a:endParaRPr lang="pt-BR" sz="1200" dirty="0"/>
          </a:p>
          <a:p>
            <a:pPr>
              <a:buAutoNum type="arabicPeriod"/>
            </a:pPr>
            <a:endParaRPr lang="pt-BR" sz="900" dirty="0"/>
          </a:p>
          <a:p>
            <a:pPr>
              <a:buAutoNum type="arabicPeriod"/>
            </a:pPr>
            <a:endParaRPr lang="pt-BR" sz="900" dirty="0"/>
          </a:p>
          <a:p>
            <a:pPr>
              <a:buAutoNum type="arabicPeriod"/>
            </a:pPr>
            <a:endParaRPr lang="pt-BR" sz="900" dirty="0"/>
          </a:p>
          <a:p>
            <a:pPr>
              <a:buAutoNum type="arabicPeriod"/>
            </a:pP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29337554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1994</Words>
  <Application>Microsoft Office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Talita Fabiane de Mesquita</dc:creator>
  <cp:lastModifiedBy>Talita Fabiane de Mesquita</cp:lastModifiedBy>
  <cp:revision>129</cp:revision>
  <dcterms:created xsi:type="dcterms:W3CDTF">2021-03-11T12:24:09Z</dcterms:created>
  <dcterms:modified xsi:type="dcterms:W3CDTF">2021-03-12T23:09:57Z</dcterms:modified>
</cp:coreProperties>
</file>