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5" r:id="rId3"/>
    <p:sldId id="268" r:id="rId4"/>
    <p:sldId id="260" r:id="rId5"/>
    <p:sldId id="261" r:id="rId6"/>
    <p:sldId id="263" r:id="rId7"/>
    <p:sldId id="272" r:id="rId8"/>
    <p:sldId id="269" r:id="rId9"/>
    <p:sldId id="267" r:id="rId10"/>
    <p:sldId id="270" r:id="rId11"/>
    <p:sldId id="264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DFDDDD"/>
    <a:srgbClr val="3B3838"/>
    <a:srgbClr val="203864"/>
    <a:srgbClr val="6D7D99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63B4EB1-E55E-4F82-B268-56FC17DA3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0A0908-2457-41D5-A1D4-5C648AE71E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C22CB-122A-4021-BD7B-056F4138C7DC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72A43F-5723-487E-82B3-8711866EF7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8BC43A-41B8-4C82-8196-6F0081E8A3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63021-4C51-449F-B0EB-AE64E9DCC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8996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2T14:00:51.3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755D1-C2B1-4B92-AB2A-A3FD976C7EAE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00C93-78AF-45B3-947B-06B5F8AEB0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1235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BDEB1-9AF8-466A-B7C8-98B18FA6F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FD398D-60FA-4A04-B629-F0F0D0271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CF19B7-380F-4B6D-A094-3A272A07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37FF-75DC-40F4-8B3A-40211261B3CC}" type="datetime1">
              <a:rPr lang="pt-BR" smtClean="0"/>
              <a:t>12/04/2021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C61881-5AFA-4F50-9984-5C9FDB7E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B456EA-6EF3-479D-9D1F-1C6FA912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18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89E3A-B263-4FF4-8D64-272888B7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2E13E1-31CD-4EAB-AD5D-4D036996C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58CEB-EA72-46CF-BE09-8A2242F2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AE52-2131-473E-A730-E765D008E8FA}" type="datetime1">
              <a:rPr lang="pt-BR" smtClean="0"/>
              <a:t>12/04/2021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E18A0C-799F-4669-BEF9-1EFDAB86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01849B-2D4A-4882-B3F9-2D657014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45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7C7804-FA37-4DFD-9210-D7A68B410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4EAFB4-3D4F-44E5-BBB3-F08D0498D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9B0D7B-CA80-4347-B675-229B1DFA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D4FD-4EC9-4D9A-8AC5-9143DC48E544}" type="datetime1">
              <a:rPr lang="pt-BR" smtClean="0"/>
              <a:t>12/04/2021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C04766-6747-44CF-9DCB-B2D4D9BC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486D8D-E4AE-49EF-A06D-75A9BF2B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31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C2908-56A5-4B5B-A6F7-A2911183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148DA-3891-4538-AFC6-38C9648AF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B0DD18-CCD0-42C5-B129-202ACDD9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DD53-3B2B-4599-B3BA-EC31C4770B09}" type="datetime1">
              <a:rPr lang="pt-BR" smtClean="0"/>
              <a:t>12/04/2021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EB1BD0-3C7D-490F-AFA8-37D4C34D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B1C6BB-CDA3-4BDB-8CDF-E452D1D2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41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D3751-4015-405D-8EFD-8A9A5447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9C01BC-8561-4D46-863A-24C992C34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2FA0EB-4275-4798-930A-07F01211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1F4-71D9-43BA-A0CE-218D616CFC5A}" type="datetime1">
              <a:rPr lang="pt-BR" smtClean="0"/>
              <a:t>12/04/2021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99DB87-7AB2-4641-8595-0CAB4776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670D70-5D52-4679-A480-E2B77BA7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48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95D88-4063-4C7F-98DF-BF5854E4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C45546-E3F2-49A7-8026-7CA4F48FE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F63928-1104-4F60-A56B-F60FEFFA8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A6438D-22F3-4D17-B72F-8AC85038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81CA-D061-491B-954A-A66CB471AFF0}" type="datetime1">
              <a:rPr lang="pt-BR" smtClean="0"/>
              <a:t>12/04/2021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D34D81-18B4-4083-82E5-68B89071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CDD70E-E4EA-4C73-AB36-EE4F9575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11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2F37A-8D02-4C38-8D90-C368E389B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7ECB69-310D-435F-AA92-D42B68298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34E6AE-3B7B-4B30-A90B-F4A4FA683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3CD406F-36C0-4000-B21A-E531323E0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C023551-0DE8-4870-87AB-EB823C3DD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9D496F5-7B38-40EE-BAC8-A8621321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1829-534E-4DDF-B4E8-861C1459B7B8}" type="datetime1">
              <a:rPr lang="pt-BR" smtClean="0"/>
              <a:t>12/04/2021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4CC7874-2BFF-416A-B272-6EB70C3B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9431047-5941-42F1-BCF8-2D7F648A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45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F2805-48F1-417A-B957-7AA47AE1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13E970C-EC97-478D-9A95-677A7A39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D9DD-CFC6-4DFC-B845-6AE01FB56BA6}" type="datetime1">
              <a:rPr lang="pt-BR" smtClean="0"/>
              <a:t>12/04/2021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798982-E236-4B51-9AA3-4E567FDC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A380C4-D811-4336-8C75-FD121F46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85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2EAEDC-DDDD-417D-BDE1-61AE6C46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DC27-57C6-4432-986E-6F2638C83676}" type="datetime1">
              <a:rPr lang="pt-BR" smtClean="0"/>
              <a:t>12/04/2021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391588-1BEC-4AC2-9371-542DC046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416A83-FDDB-4C0F-BED6-6F30D215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39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232C6-222A-47EF-BE67-5B7539DF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18D522-AF3D-4CAA-B98A-C876B3EBD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782B97-C4A8-456A-B210-C26731BB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D7B2F0-9B90-430B-91D2-2DB52D4D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F7DC-B3BA-4A19-8EAE-AB2498C47569}" type="datetime1">
              <a:rPr lang="pt-BR" smtClean="0"/>
              <a:t>12/04/2021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67D801-2A0D-41EE-AD14-C40DAACB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C28382-91CB-4871-A2C0-E76B1ADA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39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CC1D1-C792-4433-9383-2A97DD4B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729BD8-C424-4708-8A74-05C3BCAD2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A4CBD6-BAF6-494F-9B54-61994FF17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2F8937-DDFD-4F7D-A416-3F89B366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4BCD-87F9-4AA6-ACC3-645BAFD063A1}" type="datetime1">
              <a:rPr lang="pt-BR" smtClean="0"/>
              <a:t>12/04/2021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2C2772-6A64-4365-ABED-1BDC33CE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4C9043-CA62-4834-8F0F-66E363E5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30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9E713D1-B721-4C72-90F8-E384C1ABA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967FC2-A5CB-4AFE-BDA7-D4B9305F3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94721B-D972-47E6-A295-EB402AFF5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13A63-404E-40A4-95DB-62D437B6CB19}" type="datetime1">
              <a:rPr lang="pt-BR" smtClean="0"/>
              <a:t>12/04/2021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CAF729-FF1B-4DE5-8484-CF1B2AAB3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17CBDD-0B16-4D32-8261-FB1E3EEF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42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itutopeninsula.org.br/wp-content/uploads/2021/02/Retratos-da-Educacao-na-Pandemia_digital.pdf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en.unesco.org/news/unesco-figures-show-two-thirds-academic-year-lost-average-worldwide-due-covid-19-schoo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br/inep/pt-br" TargetMode="External"/><Relationship Id="rId2" Type="http://schemas.openxmlformats.org/officeDocument/2006/relationships/hyperlink" Target="http://www.planalto.gov.br/ccivil_03/leis/l9394.ht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ne.mec.gov.br/assistencia-tecnica/programas-do-mec-metas" TargetMode="External"/><Relationship Id="rId2" Type="http://schemas.openxmlformats.org/officeDocument/2006/relationships/hyperlink" Target="http://pne.mec.gov.br/images/pdf/pne_conhecendo_20_metas.pdf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br/inep/pt-br/acesso-a-informacao/dados-abertos/microdados/censo-da-educacao-superior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://api.sidra.ibge.gov.br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ov.br/inep/pt-br/areas-de-atuacao/pesquisas-estatisticas-e-indicadores/ideb/resultados" TargetMode="External"/><Relationship Id="rId5" Type="http://schemas.openxmlformats.org/officeDocument/2006/relationships/hyperlink" Target="https://www.gov.br/inep/pt-br/acesso-a-informacao/dados-abertos/indicadores-educacionais/indicadores-financeiros-educacionais" TargetMode="External"/><Relationship Id="rId4" Type="http://schemas.openxmlformats.org/officeDocument/2006/relationships/hyperlink" Target="https://www.gov.br/inep/pt-br/acesso-a-informacao/dados-abertos/microdados/censo-escola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7948339-A011-40FD-B0D8-EDC484780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081" y="6277658"/>
            <a:ext cx="1259388" cy="48813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FCB0146-EE6A-4257-83E3-ECA3007289AF}"/>
              </a:ext>
            </a:extLst>
          </p:cNvPr>
          <p:cNvSpPr txBox="1"/>
          <p:nvPr/>
        </p:nvSpPr>
        <p:spPr>
          <a:xfrm rot="10800000" flipH="1" flipV="1">
            <a:off x="3642945" y="1183138"/>
            <a:ext cx="490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Brasil e as metas do PNE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A696582-6DD2-46C6-8553-8524A58A75C8}"/>
              </a:ext>
            </a:extLst>
          </p:cNvPr>
          <p:cNvSpPr txBox="1"/>
          <p:nvPr/>
        </p:nvSpPr>
        <p:spPr>
          <a:xfrm rot="10800000" flipH="1" flipV="1">
            <a:off x="2340900" y="2325398"/>
            <a:ext cx="3037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Grupo: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Felipe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Zamberlam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Talita Mesquita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122B84B-69D5-44CF-A0B6-38FD216278DE}"/>
              </a:ext>
            </a:extLst>
          </p:cNvPr>
          <p:cNvSpPr txBox="1"/>
          <p:nvPr/>
        </p:nvSpPr>
        <p:spPr>
          <a:xfrm>
            <a:off x="2650388" y="455916"/>
            <a:ext cx="4253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EDUCAÇÃO</a:t>
            </a:r>
          </a:p>
        </p:txBody>
      </p:sp>
    </p:spTree>
    <p:extLst>
      <p:ext uri="{BB962C8B-B14F-4D97-AF65-F5344CB8AC3E}">
        <p14:creationId xmlns:p14="http://schemas.microsoft.com/office/powerpoint/2010/main" val="711056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93ADFB4-88CF-4BB0-9E69-CE6BEC6CD725}"/>
              </a:ext>
            </a:extLst>
          </p:cNvPr>
          <p:cNvSpPr txBox="1"/>
          <p:nvPr/>
        </p:nvSpPr>
        <p:spPr>
          <a:xfrm>
            <a:off x="622853" y="260039"/>
            <a:ext cx="109835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impacto da pandemia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3EC0532-5976-4572-A074-B8538F8AE606}"/>
              </a:ext>
            </a:extLst>
          </p:cNvPr>
          <p:cNvSpPr/>
          <p:nvPr/>
        </p:nvSpPr>
        <p:spPr>
          <a:xfrm>
            <a:off x="239151" y="5915434"/>
            <a:ext cx="1184744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/>
              <a:t>Fontes: *</a:t>
            </a:r>
            <a:r>
              <a:rPr lang="pt-BR" sz="1050" dirty="0">
                <a:hlinkClick r:id="rId2"/>
              </a:rPr>
              <a:t>https://en.unesco.org/news/unesco-figures-show-two-thirds-academic-year-lost-average-worldwide-due-covid-19-school</a:t>
            </a:r>
            <a:r>
              <a:rPr lang="pt-BR" sz="1050" dirty="0"/>
              <a:t> - </a:t>
            </a:r>
            <a:r>
              <a:rPr lang="pt-BR" sz="1050" dirty="0">
                <a:hlinkClick r:id="rId3"/>
              </a:rPr>
              <a:t>https://institutopeninsula.org.br/wp-content/uploads/2021/02/Retratos-da-Educacao-na-Pandemia_digital.pdf</a:t>
            </a:r>
            <a:r>
              <a:rPr lang="pt-BR" sz="1050" dirty="0"/>
              <a:t>  </a:t>
            </a:r>
            <a:endParaRPr lang="pt-BR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1C32E91-9817-4139-A644-6A57B24E97C5}"/>
              </a:ext>
            </a:extLst>
          </p:cNvPr>
          <p:cNvSpPr txBox="1"/>
          <p:nvPr/>
        </p:nvSpPr>
        <p:spPr>
          <a:xfrm>
            <a:off x="380716" y="1080273"/>
            <a:ext cx="375396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Estudos realizados de março a agosto/2020</a:t>
            </a:r>
          </a:p>
          <a:p>
            <a:endParaRPr lang="pt-B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Instituto Península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Fundação </a:t>
            </a:r>
            <a:r>
              <a:rPr lang="pt-BR" sz="1200" dirty="0" err="1"/>
              <a:t>Lemann</a:t>
            </a:r>
            <a:r>
              <a:rPr lang="pt-BR" sz="1200" dirty="0"/>
              <a:t>, Itaú Cultural e </a:t>
            </a:r>
            <a:r>
              <a:rPr lang="pt-BR" sz="1200" dirty="0" err="1"/>
              <a:t>Imaginable</a:t>
            </a:r>
            <a:r>
              <a:rPr lang="pt-BR" sz="1200" dirty="0"/>
              <a:t> 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err="1"/>
              <a:t>Conjuve</a:t>
            </a:r>
            <a:r>
              <a:rPr lang="pt-BR" sz="1200" dirty="0"/>
              <a:t> e Parceiros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Fundação Carlos Chagas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IEDE e CTE-IRB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b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E48DA05-7AF8-4F41-8878-CD81AB5EAE71}"/>
              </a:ext>
            </a:extLst>
          </p:cNvPr>
          <p:cNvSpPr txBox="1"/>
          <p:nvPr/>
        </p:nvSpPr>
        <p:spPr>
          <a:xfrm>
            <a:off x="1636643" y="624600"/>
            <a:ext cx="4996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Escolas fechadas por 40,1 semanas (mar/2020)*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24D1012-53AC-44E2-B007-DCDE488C9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712" y="1068495"/>
            <a:ext cx="4578639" cy="217658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DF3E50D-C1D7-458C-808B-D02C4C1164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55" y="2544935"/>
            <a:ext cx="4782217" cy="147658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C437E89D-A700-42EF-BDC6-E4C1B0CC56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711" y="3624934"/>
            <a:ext cx="4578639" cy="2016035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30B55FC5-FDC7-46D9-A3B7-449BEAAA3B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55" y="4230476"/>
            <a:ext cx="4725059" cy="130510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32D721-6552-4060-9441-260EBD3DD60B}"/>
              </a:ext>
            </a:extLst>
          </p:cNvPr>
          <p:cNvSpPr txBox="1"/>
          <p:nvPr/>
        </p:nvSpPr>
        <p:spPr>
          <a:xfrm>
            <a:off x="1" y="6346511"/>
            <a:ext cx="490330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88366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D5230287-47DA-4494-A596-85016CEE654E}"/>
                  </a:ext>
                </a:extLst>
              </p14:cNvPr>
              <p14:cNvContentPartPr/>
              <p14:nvPr/>
            </p14:nvContentPartPr>
            <p14:xfrm>
              <a:off x="2954781" y="3140442"/>
              <a:ext cx="360" cy="36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D5230287-47DA-4494-A596-85016CEE65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5781" y="313144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CaixaDeTexto 17">
            <a:extLst>
              <a:ext uri="{FF2B5EF4-FFF2-40B4-BE49-F238E27FC236}">
                <a16:creationId xmlns:a16="http://schemas.microsoft.com/office/drawing/2014/main" id="{A390FD44-8888-4D4B-AB22-7A4C8AC90178}"/>
              </a:ext>
            </a:extLst>
          </p:cNvPr>
          <p:cNvSpPr txBox="1"/>
          <p:nvPr/>
        </p:nvSpPr>
        <p:spPr>
          <a:xfrm>
            <a:off x="3988904" y="2724943"/>
            <a:ext cx="4214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Obrigado(a)</a:t>
            </a:r>
          </a:p>
        </p:txBody>
      </p:sp>
    </p:spTree>
    <p:extLst>
      <p:ext uri="{BB962C8B-B14F-4D97-AF65-F5344CB8AC3E}">
        <p14:creationId xmlns:p14="http://schemas.microsoft.com/office/powerpoint/2010/main" val="202930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76F0D15-5CBC-40FD-B2CD-3E53BF005BCD}"/>
              </a:ext>
            </a:extLst>
          </p:cNvPr>
          <p:cNvSpPr txBox="1">
            <a:spLocks/>
          </p:cNvSpPr>
          <p:nvPr/>
        </p:nvSpPr>
        <p:spPr>
          <a:xfrm>
            <a:off x="622853" y="1649879"/>
            <a:ext cx="8494643" cy="37437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3ADFB4-88CF-4BB0-9E69-CE6BEC6CD725}"/>
              </a:ext>
            </a:extLst>
          </p:cNvPr>
          <p:cNvSpPr txBox="1"/>
          <p:nvPr/>
        </p:nvSpPr>
        <p:spPr>
          <a:xfrm>
            <a:off x="622853" y="260039"/>
            <a:ext cx="109835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 da Educação no Brasil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3EC0532-5976-4572-A074-B8538F8AE606}"/>
              </a:ext>
            </a:extLst>
          </p:cNvPr>
          <p:cNvSpPr/>
          <p:nvPr/>
        </p:nvSpPr>
        <p:spPr>
          <a:xfrm>
            <a:off x="556592" y="5935507"/>
            <a:ext cx="118474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Fontes: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http://www.planalto.gov.br/ccivil_03/leis/l9394.htm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  - 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https://www.gov.br/inep/pt-br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400" dirty="0"/>
              <a:t>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9AD62C7-07F4-436B-986D-01F3925FC390}"/>
              </a:ext>
            </a:extLst>
          </p:cNvPr>
          <p:cNvSpPr txBox="1"/>
          <p:nvPr/>
        </p:nvSpPr>
        <p:spPr>
          <a:xfrm>
            <a:off x="802994" y="1382580"/>
            <a:ext cx="1098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MEC (Ministério da Educação) e a Lei de Diretrizes e Bases da Educação Nacional (LDB)</a:t>
            </a:r>
            <a:r>
              <a:rPr lang="pt-BR" baseline="30000" dirty="0"/>
              <a:t>1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1025C2-5A19-444C-8CBE-ED71E88491A2}"/>
              </a:ext>
            </a:extLst>
          </p:cNvPr>
          <p:cNvSpPr txBox="1"/>
          <p:nvPr/>
        </p:nvSpPr>
        <p:spPr>
          <a:xfrm>
            <a:off x="1" y="6346511"/>
            <a:ext cx="490330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53F6B4F-606A-4F8C-BD71-2DEB341B30F8}"/>
              </a:ext>
            </a:extLst>
          </p:cNvPr>
          <p:cNvSpPr txBox="1"/>
          <p:nvPr/>
        </p:nvSpPr>
        <p:spPr>
          <a:xfrm>
            <a:off x="802994" y="1910780"/>
            <a:ext cx="1016980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Educação Básica – obrigatoriedade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Educação Infantil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Ensino Fundamental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Ensino Médio (regular/técnico)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Educação Superior – garantia de acesso público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Censo Escolar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Censo Ensino Superior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307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93ADFB4-88CF-4BB0-9E69-CE6BEC6CD725}"/>
              </a:ext>
            </a:extLst>
          </p:cNvPr>
          <p:cNvSpPr txBox="1"/>
          <p:nvPr/>
        </p:nvSpPr>
        <p:spPr>
          <a:xfrm>
            <a:off x="622853" y="260039"/>
            <a:ext cx="109835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Metas PNE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3EC0532-5976-4572-A074-B8538F8AE606}"/>
              </a:ext>
            </a:extLst>
          </p:cNvPr>
          <p:cNvSpPr/>
          <p:nvPr/>
        </p:nvSpPr>
        <p:spPr>
          <a:xfrm>
            <a:off x="556592" y="6107783"/>
            <a:ext cx="118474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/>
              <a:t>Fontes: </a:t>
            </a:r>
            <a:r>
              <a:rPr lang="pt-BR" sz="1050" dirty="0">
                <a:hlinkClick r:id="rId2"/>
              </a:rPr>
              <a:t>http://pne.mec.gov.br/images/pdf/pne_conhecendo_20_metas.pdf</a:t>
            </a:r>
            <a:r>
              <a:rPr lang="pt-BR" sz="1050" dirty="0"/>
              <a:t> - </a:t>
            </a:r>
            <a:r>
              <a:rPr lang="pt-BR" sz="1050" dirty="0">
                <a:hlinkClick r:id="rId3"/>
              </a:rPr>
              <a:t>http://pne.mec.gov.br/assistencia-tecnica/programas-do-mec-metas</a:t>
            </a:r>
            <a:r>
              <a:rPr lang="pt-BR" sz="1050" dirty="0"/>
              <a:t>  </a:t>
            </a:r>
            <a:r>
              <a:rPr lang="pt-BR" sz="105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2666448-3484-43C5-A513-40D472C857A0}"/>
              </a:ext>
            </a:extLst>
          </p:cNvPr>
          <p:cNvSpPr txBox="1"/>
          <p:nvPr/>
        </p:nvSpPr>
        <p:spPr>
          <a:xfrm>
            <a:off x="489600" y="802215"/>
            <a:ext cx="410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Ensino Básico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C5D26B9-DF9E-4D76-B07F-84DA1D16AC8B}"/>
              </a:ext>
            </a:extLst>
          </p:cNvPr>
          <p:cNvSpPr/>
          <p:nvPr/>
        </p:nvSpPr>
        <p:spPr>
          <a:xfrm>
            <a:off x="490331" y="1193925"/>
            <a:ext cx="1411361" cy="11294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1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Universalizar a educação infantil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50% crianças de 0 a 3 anos em creches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7AAE41D-5642-4CB2-8486-7E337EFEBEEA}"/>
              </a:ext>
            </a:extLst>
          </p:cNvPr>
          <p:cNvSpPr/>
          <p:nvPr/>
        </p:nvSpPr>
        <p:spPr>
          <a:xfrm>
            <a:off x="1994459" y="1192980"/>
            <a:ext cx="1411200" cy="11294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2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Ensino fundamental de 9 anos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95% conclusão na idade adequada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0B6CE2F-CCB6-4938-9420-78F79173B041}"/>
              </a:ext>
            </a:extLst>
          </p:cNvPr>
          <p:cNvSpPr/>
          <p:nvPr/>
        </p:nvSpPr>
        <p:spPr>
          <a:xfrm>
            <a:off x="3498426" y="1192980"/>
            <a:ext cx="1411361" cy="11294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3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Universalizar atendimento escolar (15 – 17 anos)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Taxa matrículas 85%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750D4CD-2A7A-44F8-808F-E74C0750709D}"/>
              </a:ext>
            </a:extLst>
          </p:cNvPr>
          <p:cNvSpPr/>
          <p:nvPr/>
        </p:nvSpPr>
        <p:spPr>
          <a:xfrm>
            <a:off x="4999798" y="1192980"/>
            <a:ext cx="1411361" cy="11294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4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Universalizar atendimento escolar  de inclusão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29E3793-4C59-43C9-B6CF-50913179553B}"/>
              </a:ext>
            </a:extLst>
          </p:cNvPr>
          <p:cNvSpPr/>
          <p:nvPr/>
        </p:nvSpPr>
        <p:spPr>
          <a:xfrm>
            <a:off x="489600" y="2451695"/>
            <a:ext cx="1411361" cy="11294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5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Alfabetização até 3º ano do Ensino Fundamental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B91FF3E-FC85-49B8-B94F-6BB3B115D60D}"/>
              </a:ext>
            </a:extLst>
          </p:cNvPr>
          <p:cNvSpPr/>
          <p:nvPr/>
        </p:nvSpPr>
        <p:spPr>
          <a:xfrm>
            <a:off x="1994400" y="2453511"/>
            <a:ext cx="1411361" cy="1130400"/>
          </a:xfrm>
          <a:prstGeom prst="rect">
            <a:avLst/>
          </a:prstGeom>
          <a:gradFill flip="none" rotWithShape="1">
            <a:gsLst>
              <a:gs pos="0">
                <a:srgbClr val="AFABAB">
                  <a:tint val="66000"/>
                  <a:satMod val="160000"/>
                </a:srgbClr>
              </a:gs>
              <a:gs pos="50000">
                <a:srgbClr val="AFABAB">
                  <a:tint val="44500"/>
                  <a:satMod val="160000"/>
                </a:srgbClr>
              </a:gs>
              <a:gs pos="100000">
                <a:srgbClr val="AFABAB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6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Educação em tempo integral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CA7FB80-2977-4949-B9CE-83589C1241D6}"/>
              </a:ext>
            </a:extLst>
          </p:cNvPr>
          <p:cNvSpPr/>
          <p:nvPr/>
        </p:nvSpPr>
        <p:spPr>
          <a:xfrm>
            <a:off x="3498425" y="2451695"/>
            <a:ext cx="1411361" cy="1130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7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Médias IDEB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94690EA-8864-4C94-8AC8-11A4D2775C75}"/>
              </a:ext>
            </a:extLst>
          </p:cNvPr>
          <p:cNvSpPr/>
          <p:nvPr/>
        </p:nvSpPr>
        <p:spPr>
          <a:xfrm>
            <a:off x="4999798" y="2452980"/>
            <a:ext cx="1411361" cy="1130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10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EJA integrado à educação profissional (25%)</a:t>
            </a:r>
          </a:p>
          <a:p>
            <a:pPr algn="ctr"/>
            <a:endParaRPr lang="pt-B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6182EF4-EDE5-48E3-B351-1E9413CA10AC}"/>
              </a:ext>
            </a:extLst>
          </p:cNvPr>
          <p:cNvSpPr/>
          <p:nvPr/>
        </p:nvSpPr>
        <p:spPr>
          <a:xfrm>
            <a:off x="489600" y="3727921"/>
            <a:ext cx="1411200" cy="1130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11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Educação profissional técnica de nível médio</a:t>
            </a:r>
          </a:p>
          <a:p>
            <a:pPr algn="ctr"/>
            <a:endParaRPr lang="pt-B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8A7A272-5CB3-4C4F-A950-3F706C3C1389}"/>
              </a:ext>
            </a:extLst>
          </p:cNvPr>
          <p:cNvSpPr/>
          <p:nvPr/>
        </p:nvSpPr>
        <p:spPr>
          <a:xfrm>
            <a:off x="1994400" y="3727921"/>
            <a:ext cx="1411200" cy="1130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15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Formação de professores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D585143-5905-46AE-8E0B-010840B61814}"/>
              </a:ext>
            </a:extLst>
          </p:cNvPr>
          <p:cNvSpPr/>
          <p:nvPr/>
        </p:nvSpPr>
        <p:spPr>
          <a:xfrm>
            <a:off x="3498425" y="3734812"/>
            <a:ext cx="1411200" cy="1130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16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Pós-graduação de professores 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3BF6242-94E4-4EFB-91FC-5A91BECC9292}"/>
              </a:ext>
            </a:extLst>
          </p:cNvPr>
          <p:cNvSpPr/>
          <p:nvPr/>
        </p:nvSpPr>
        <p:spPr>
          <a:xfrm>
            <a:off x="5000400" y="3727921"/>
            <a:ext cx="1411200" cy="1130400"/>
          </a:xfrm>
          <a:prstGeom prst="rect">
            <a:avLst/>
          </a:prstGeom>
          <a:gradFill flip="none" rotWithShape="1">
            <a:gsLst>
              <a:gs pos="0">
                <a:srgbClr val="AFABAB">
                  <a:tint val="66000"/>
                  <a:satMod val="160000"/>
                </a:srgbClr>
              </a:gs>
              <a:gs pos="50000">
                <a:srgbClr val="AFABAB">
                  <a:tint val="44500"/>
                  <a:satMod val="160000"/>
                </a:srgbClr>
              </a:gs>
              <a:gs pos="100000">
                <a:srgbClr val="AFABAB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17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Valorização dos profissionais de magistério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1EBA49D-E15D-46B1-A52E-10BD5312CCBD}"/>
              </a:ext>
            </a:extLst>
          </p:cNvPr>
          <p:cNvSpPr/>
          <p:nvPr/>
        </p:nvSpPr>
        <p:spPr>
          <a:xfrm>
            <a:off x="490492" y="4955358"/>
            <a:ext cx="1411200" cy="11304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18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Planos de carreira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57811AE-DF62-428E-B455-BA3F3455171D}"/>
              </a:ext>
            </a:extLst>
          </p:cNvPr>
          <p:cNvSpPr/>
          <p:nvPr/>
        </p:nvSpPr>
        <p:spPr>
          <a:xfrm>
            <a:off x="1994400" y="4954980"/>
            <a:ext cx="1411200" cy="1130400"/>
          </a:xfrm>
          <a:prstGeom prst="rect">
            <a:avLst/>
          </a:prstGeom>
          <a:gradFill flip="none" rotWithShape="1">
            <a:gsLst>
              <a:gs pos="0">
                <a:srgbClr val="AFABAB">
                  <a:tint val="66000"/>
                  <a:satMod val="160000"/>
                </a:srgbClr>
              </a:gs>
              <a:gs pos="50000">
                <a:srgbClr val="AFABAB">
                  <a:tint val="44500"/>
                  <a:satMod val="160000"/>
                </a:srgbClr>
              </a:gs>
              <a:gs pos="100000">
                <a:srgbClr val="AFABAB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19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Gestão democrática da educação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264263E7-6767-43B3-80E9-52B2A6CA8DD2}"/>
              </a:ext>
            </a:extLst>
          </p:cNvPr>
          <p:cNvSpPr/>
          <p:nvPr/>
        </p:nvSpPr>
        <p:spPr>
          <a:xfrm>
            <a:off x="3498425" y="4955358"/>
            <a:ext cx="1411200" cy="1130400"/>
          </a:xfrm>
          <a:prstGeom prst="rect">
            <a:avLst/>
          </a:prstGeom>
          <a:solidFill>
            <a:srgbClr val="AFABAB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20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Investimento em educação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CB91964-67C4-45FB-9678-BEC255E8224D}"/>
              </a:ext>
            </a:extLst>
          </p:cNvPr>
          <p:cNvSpPr txBox="1"/>
          <p:nvPr/>
        </p:nvSpPr>
        <p:spPr>
          <a:xfrm>
            <a:off x="1" y="6346511"/>
            <a:ext cx="490330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2A821AB-021A-4E16-860C-EF57B361C2AA}"/>
              </a:ext>
            </a:extLst>
          </p:cNvPr>
          <p:cNvSpPr txBox="1"/>
          <p:nvPr/>
        </p:nvSpPr>
        <p:spPr>
          <a:xfrm>
            <a:off x="7312867" y="836890"/>
            <a:ext cx="410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Educação (Geral)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512EBD3-6C06-4369-98BF-2129D38E55D3}"/>
              </a:ext>
            </a:extLst>
          </p:cNvPr>
          <p:cNvSpPr/>
          <p:nvPr/>
        </p:nvSpPr>
        <p:spPr>
          <a:xfrm>
            <a:off x="7386215" y="1346904"/>
            <a:ext cx="1411200" cy="1130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8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Elevar a escolaridade média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2A6ABC2-59EE-4227-AF5E-542117A6F8FC}"/>
              </a:ext>
            </a:extLst>
          </p:cNvPr>
          <p:cNvSpPr/>
          <p:nvPr/>
        </p:nvSpPr>
        <p:spPr>
          <a:xfrm>
            <a:off x="8896788" y="1346904"/>
            <a:ext cx="1411200" cy="1130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9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Elevar a taxa de alfabetização</a:t>
            </a:r>
          </a:p>
          <a:p>
            <a:pPr algn="ctr"/>
            <a:endParaRPr lang="pt-B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FD1279E-9C12-4BB9-BEE7-7A4A1FDA31B5}"/>
              </a:ext>
            </a:extLst>
          </p:cNvPr>
          <p:cNvSpPr txBox="1"/>
          <p:nvPr/>
        </p:nvSpPr>
        <p:spPr>
          <a:xfrm>
            <a:off x="7312866" y="2700721"/>
            <a:ext cx="410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/>
              <a:t>Ensino </a:t>
            </a:r>
            <a:r>
              <a:rPr lang="pt-BR" sz="2000" b="1" dirty="0"/>
              <a:t>Superior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E2BEE9D-6E50-48E8-9742-44F0C54EE414}"/>
              </a:ext>
            </a:extLst>
          </p:cNvPr>
          <p:cNvSpPr/>
          <p:nvPr/>
        </p:nvSpPr>
        <p:spPr>
          <a:xfrm>
            <a:off x="7386215" y="3457784"/>
            <a:ext cx="1411200" cy="1130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12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Elevar matrículas na Educação Superior</a:t>
            </a:r>
          </a:p>
          <a:p>
            <a:pPr algn="ctr"/>
            <a:endParaRPr lang="pt-B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4147358-DC90-44FE-88E2-B61073830153}"/>
              </a:ext>
            </a:extLst>
          </p:cNvPr>
          <p:cNvSpPr/>
          <p:nvPr/>
        </p:nvSpPr>
        <p:spPr>
          <a:xfrm>
            <a:off x="8866240" y="4699608"/>
            <a:ext cx="1411200" cy="1130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13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Elevar a qualidade da Educação Superior</a:t>
            </a:r>
          </a:p>
          <a:p>
            <a:pPr algn="ctr"/>
            <a:endParaRPr lang="pt-B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CA7E689-6063-4F7C-BB7A-A8078CECAF1A}"/>
              </a:ext>
            </a:extLst>
          </p:cNvPr>
          <p:cNvSpPr/>
          <p:nvPr/>
        </p:nvSpPr>
        <p:spPr>
          <a:xfrm>
            <a:off x="7379583" y="4700355"/>
            <a:ext cx="1411200" cy="11304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14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Elevar as matrículas na pós-graduação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8878353-A159-4F52-B60B-01B5C266BA10}"/>
              </a:ext>
            </a:extLst>
          </p:cNvPr>
          <p:cNvSpPr/>
          <p:nvPr/>
        </p:nvSpPr>
        <p:spPr>
          <a:xfrm>
            <a:off x="8866864" y="3457784"/>
            <a:ext cx="1411200" cy="1130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18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Planos de carreira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EF29C73-2919-4ECC-83CC-F18D774DD541}"/>
              </a:ext>
            </a:extLst>
          </p:cNvPr>
          <p:cNvSpPr/>
          <p:nvPr/>
        </p:nvSpPr>
        <p:spPr>
          <a:xfrm>
            <a:off x="10354243" y="4699608"/>
            <a:ext cx="1411200" cy="1130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20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Investimento em educação</a:t>
            </a:r>
          </a:p>
        </p:txBody>
      </p:sp>
    </p:spTree>
    <p:extLst>
      <p:ext uri="{BB962C8B-B14F-4D97-AF65-F5344CB8AC3E}">
        <p14:creationId xmlns:p14="http://schemas.microsoft.com/office/powerpoint/2010/main" val="380860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CC490A9-F8B7-4026-AE4B-048A3BE75E07}"/>
              </a:ext>
            </a:extLst>
          </p:cNvPr>
          <p:cNvSpPr txBox="1"/>
          <p:nvPr/>
        </p:nvSpPr>
        <p:spPr>
          <a:xfrm>
            <a:off x="622853" y="260039"/>
            <a:ext cx="62285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Arquitetura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90A2F9-22B9-4F66-A3EC-02C87B576E00}"/>
              </a:ext>
            </a:extLst>
          </p:cNvPr>
          <p:cNvSpPr/>
          <p:nvPr/>
        </p:nvSpPr>
        <p:spPr>
          <a:xfrm>
            <a:off x="172278" y="5784066"/>
            <a:ext cx="118474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/>
              <a:t>Fontes: </a:t>
            </a:r>
            <a:r>
              <a:rPr lang="pt-BR" sz="1050" u="sng" dirty="0">
                <a:hlinkClick r:id="rId2"/>
              </a:rPr>
              <a:t>http://api.sidra.ibge.gov.br</a:t>
            </a:r>
            <a:r>
              <a:rPr lang="pt-BR" sz="1050" dirty="0"/>
              <a:t>   - </a:t>
            </a:r>
            <a:r>
              <a:rPr lang="pt-BR" sz="1050" u="sng" dirty="0">
                <a:hlinkClick r:id="rId3"/>
              </a:rPr>
              <a:t>https://www.gov.br/inep/pt-br/acesso-a-informacao/dados-abertos/microdados/censo-da-educacao-superior</a:t>
            </a:r>
            <a:r>
              <a:rPr lang="pt-BR" sz="1050" dirty="0"/>
              <a:t> - </a:t>
            </a:r>
            <a:r>
              <a:rPr lang="pt-BR" sz="1050" u="sng" dirty="0">
                <a:hlinkClick r:id="rId4"/>
              </a:rPr>
              <a:t>https://www.gov.br/inep/pt-br/acesso-a-informacao/dados-abertos/microdados/censo-escolar</a:t>
            </a:r>
            <a:r>
              <a:rPr lang="pt-BR" sz="1050" dirty="0"/>
              <a:t> - </a:t>
            </a:r>
            <a:r>
              <a:rPr lang="pt-BR" sz="1050" u="sng" dirty="0">
                <a:hlinkClick r:id="rId5"/>
              </a:rPr>
              <a:t>https://www.gov.br/inep/pt-br/acesso-a-informacao/dados-abertos/indicadores-educacionais/indicadores-financeiros-educacionais</a:t>
            </a:r>
            <a:r>
              <a:rPr lang="pt-BR" sz="1050" dirty="0"/>
              <a:t> - </a:t>
            </a:r>
            <a:r>
              <a:rPr lang="pt-BR" sz="1050" u="sng" dirty="0">
                <a:hlinkClick r:id="rId6"/>
              </a:rPr>
              <a:t>https://www.gov.br/inep/pt-br/areas-de-atuacao/pesquisas-estatisticas-e-indicadores/ideb/resultados</a:t>
            </a:r>
            <a:r>
              <a:rPr lang="pt-BR" sz="1050" dirty="0"/>
              <a:t> </a:t>
            </a:r>
          </a:p>
          <a:p>
            <a:endParaRPr lang="pt-BR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BECE208-BF18-4E32-A05E-DDCCE26355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3" y="991799"/>
            <a:ext cx="10725150" cy="45529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C2F0634-A18B-46B1-B634-6F4DA3916ED2}"/>
              </a:ext>
            </a:extLst>
          </p:cNvPr>
          <p:cNvSpPr txBox="1"/>
          <p:nvPr/>
        </p:nvSpPr>
        <p:spPr>
          <a:xfrm>
            <a:off x="1" y="6346511"/>
            <a:ext cx="490330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4708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AE7468-BE08-4064-937B-6C765285FA3A}"/>
              </a:ext>
            </a:extLst>
          </p:cNvPr>
          <p:cNvSpPr txBox="1">
            <a:spLocks/>
          </p:cNvSpPr>
          <p:nvPr/>
        </p:nvSpPr>
        <p:spPr>
          <a:xfrm>
            <a:off x="784361" y="1314774"/>
            <a:ext cx="9592089" cy="43006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Uso de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Webscraping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e API para a extração dos dados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Unificação das tabelas do Censo Escolar</a:t>
            </a:r>
          </a:p>
          <a:p>
            <a:pPr marL="0" indent="0" algn="just"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Unificação das tabelas do Censo da Educação Superior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Uso das metas PNE como base para as transformações em todas as tabelas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Análise dos dados em relação às metas PNE</a:t>
            </a:r>
          </a:p>
          <a:p>
            <a:pPr algn="just">
              <a:buFont typeface="Arial" panose="020B0604020202020204" pitchFamily="34" charset="0"/>
              <a:buAutoNum type="arabicPeriod"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AutoNum type="arabicPeriod"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AutoNum type="arabicPeriod"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AutoNum type="arabicPeriod"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0141396-3319-44CE-A483-ACC77A5B68BE}"/>
              </a:ext>
            </a:extLst>
          </p:cNvPr>
          <p:cNvSpPr txBox="1"/>
          <p:nvPr/>
        </p:nvSpPr>
        <p:spPr>
          <a:xfrm>
            <a:off x="622853" y="260039"/>
            <a:ext cx="90512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 funcionais e não funcionais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1ABF2BD-E4A1-412B-BFB4-4979362F1FEA}"/>
              </a:ext>
            </a:extLst>
          </p:cNvPr>
          <p:cNvSpPr txBox="1"/>
          <p:nvPr/>
        </p:nvSpPr>
        <p:spPr>
          <a:xfrm>
            <a:off x="1" y="6346511"/>
            <a:ext cx="490330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4674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BE9C3A5D-CC34-49D8-B696-F2CD0A3528D9}"/>
              </a:ext>
            </a:extLst>
          </p:cNvPr>
          <p:cNvSpPr txBox="1"/>
          <p:nvPr/>
        </p:nvSpPr>
        <p:spPr>
          <a:xfrm>
            <a:off x="622853" y="260039"/>
            <a:ext cx="42141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EE1CF60-CF59-4CC5-8F87-223E20C814E3}"/>
              </a:ext>
            </a:extLst>
          </p:cNvPr>
          <p:cNvSpPr txBox="1"/>
          <p:nvPr/>
        </p:nvSpPr>
        <p:spPr>
          <a:xfrm>
            <a:off x="887894" y="1782395"/>
            <a:ext cx="348532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dirty="0"/>
              <a:t>Definições de projeto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Pesquisa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err="1"/>
              <a:t>Datasets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Regras de negócio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Arquitetura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Apresentação inicial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Recursos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Manipulação dos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Algoritmos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DB4B5D6-8A99-49FB-A302-433FAD4E590F}"/>
              </a:ext>
            </a:extLst>
          </p:cNvPr>
          <p:cNvSpPr txBox="1"/>
          <p:nvPr/>
        </p:nvSpPr>
        <p:spPr>
          <a:xfrm>
            <a:off x="5221351" y="1547616"/>
            <a:ext cx="68646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/>
              <a:t>Exposição dos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Power BI</a:t>
            </a:r>
          </a:p>
          <a:p>
            <a:endParaRPr lang="pt-BR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/>
              <a:t>Organização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Documentação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GitHub</a:t>
            </a:r>
          </a:p>
          <a:p>
            <a:endParaRPr lang="pt-BR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/>
              <a:t>Apresentação Final</a:t>
            </a:r>
          </a:p>
          <a:p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F7B290-5EAB-4830-BCC6-6DC82E60AE7E}"/>
              </a:ext>
            </a:extLst>
          </p:cNvPr>
          <p:cNvSpPr txBox="1"/>
          <p:nvPr/>
        </p:nvSpPr>
        <p:spPr>
          <a:xfrm>
            <a:off x="1" y="6346511"/>
            <a:ext cx="490330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4496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>
            <a:extLst>
              <a:ext uri="{FF2B5EF4-FFF2-40B4-BE49-F238E27FC236}">
                <a16:creationId xmlns:a16="http://schemas.microsoft.com/office/drawing/2014/main" id="{1EFC9619-2EF1-40A0-95CB-F0D9438971EE}"/>
              </a:ext>
            </a:extLst>
          </p:cNvPr>
          <p:cNvSpPr/>
          <p:nvPr/>
        </p:nvSpPr>
        <p:spPr>
          <a:xfrm>
            <a:off x="7965860" y="3062226"/>
            <a:ext cx="3895582" cy="33771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E9C3A5D-CC34-49D8-B696-F2CD0A3528D9}"/>
              </a:ext>
            </a:extLst>
          </p:cNvPr>
          <p:cNvSpPr txBox="1"/>
          <p:nvPr/>
        </p:nvSpPr>
        <p:spPr>
          <a:xfrm>
            <a:off x="622853" y="260039"/>
            <a:ext cx="42141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Cronograma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CF4D2B7-D8F7-4EEC-B171-BA2CBA0B6F26}"/>
              </a:ext>
            </a:extLst>
          </p:cNvPr>
          <p:cNvSpPr/>
          <p:nvPr/>
        </p:nvSpPr>
        <p:spPr>
          <a:xfrm>
            <a:off x="244490" y="3062408"/>
            <a:ext cx="3895582" cy="33771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635A5EE-DF63-4B2D-9F82-ACA2BF1004D6}"/>
              </a:ext>
            </a:extLst>
          </p:cNvPr>
          <p:cNvSpPr/>
          <p:nvPr/>
        </p:nvSpPr>
        <p:spPr>
          <a:xfrm>
            <a:off x="4133503" y="3062408"/>
            <a:ext cx="3895582" cy="3377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2DE2FBB5-82F4-4A12-BE91-93C9511EE2C2}"/>
              </a:ext>
            </a:extLst>
          </p:cNvPr>
          <p:cNvCxnSpPr>
            <a:cxnSpLocks/>
          </p:cNvCxnSpPr>
          <p:nvPr/>
        </p:nvCxnSpPr>
        <p:spPr>
          <a:xfrm>
            <a:off x="402708" y="3429000"/>
            <a:ext cx="0" cy="33461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A0D61F9-80BE-4C9C-9E81-95D6ADD10852}"/>
              </a:ext>
            </a:extLst>
          </p:cNvPr>
          <p:cNvSpPr txBox="1"/>
          <p:nvPr/>
        </p:nvSpPr>
        <p:spPr>
          <a:xfrm>
            <a:off x="244490" y="3045228"/>
            <a:ext cx="27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Definições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33EA911-58C3-4793-80F0-5C4CF003EAB1}"/>
              </a:ext>
            </a:extLst>
          </p:cNvPr>
          <p:cNvSpPr txBox="1"/>
          <p:nvPr/>
        </p:nvSpPr>
        <p:spPr>
          <a:xfrm>
            <a:off x="4105175" y="3059668"/>
            <a:ext cx="27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Manipulação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1BE5C3B-2FA2-4C81-8737-33724CEC8980}"/>
              </a:ext>
            </a:extLst>
          </p:cNvPr>
          <p:cNvSpPr txBox="1"/>
          <p:nvPr/>
        </p:nvSpPr>
        <p:spPr>
          <a:xfrm>
            <a:off x="8057413" y="3030786"/>
            <a:ext cx="27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Exposição e organização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0B4384C-6B60-4EF3-A542-D191268569FF}"/>
              </a:ext>
            </a:extLst>
          </p:cNvPr>
          <p:cNvSpPr txBox="1"/>
          <p:nvPr/>
        </p:nvSpPr>
        <p:spPr>
          <a:xfrm>
            <a:off x="133135" y="2784039"/>
            <a:ext cx="908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08/mar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781B5E49-3257-4676-B9DE-1F49A686ADB3}"/>
              </a:ext>
            </a:extLst>
          </p:cNvPr>
          <p:cNvSpPr txBox="1"/>
          <p:nvPr/>
        </p:nvSpPr>
        <p:spPr>
          <a:xfrm>
            <a:off x="4040613" y="2822318"/>
            <a:ext cx="908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15/mar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15296684-F1B0-4B36-A36E-A8D3C4C28587}"/>
              </a:ext>
            </a:extLst>
          </p:cNvPr>
          <p:cNvSpPr txBox="1"/>
          <p:nvPr/>
        </p:nvSpPr>
        <p:spPr>
          <a:xfrm>
            <a:off x="7965860" y="2823795"/>
            <a:ext cx="908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29/mar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8C002DB-7A4E-4EF6-AF0B-A4E6FC18B6F5}"/>
              </a:ext>
            </a:extLst>
          </p:cNvPr>
          <p:cNvSpPr txBox="1"/>
          <p:nvPr/>
        </p:nvSpPr>
        <p:spPr>
          <a:xfrm>
            <a:off x="11153456" y="2822318"/>
            <a:ext cx="693377" cy="276999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12/abr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2CEFC85-8CD4-4ED0-8679-B876D97C5126}"/>
              </a:ext>
            </a:extLst>
          </p:cNvPr>
          <p:cNvSpPr txBox="1"/>
          <p:nvPr/>
        </p:nvSpPr>
        <p:spPr>
          <a:xfrm>
            <a:off x="244490" y="3763617"/>
            <a:ext cx="908451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Pesquisa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FB3F102F-240E-47DA-BB0C-BC959F5178DC}"/>
              </a:ext>
            </a:extLst>
          </p:cNvPr>
          <p:cNvCxnSpPr>
            <a:cxnSpLocks/>
          </p:cNvCxnSpPr>
          <p:nvPr/>
        </p:nvCxnSpPr>
        <p:spPr>
          <a:xfrm>
            <a:off x="1946588" y="3442252"/>
            <a:ext cx="0" cy="33461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097C6D83-D7B7-438F-B187-C1FCECC754B5}"/>
              </a:ext>
            </a:extLst>
          </p:cNvPr>
          <p:cNvSpPr txBox="1"/>
          <p:nvPr/>
        </p:nvSpPr>
        <p:spPr>
          <a:xfrm>
            <a:off x="1788370" y="3776869"/>
            <a:ext cx="908451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 err="1"/>
              <a:t>Datasets</a:t>
            </a:r>
            <a:endParaRPr lang="pt-BR" sz="1400" b="1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BDF833C6-0271-44C5-8A75-160F3ACEA884}"/>
              </a:ext>
            </a:extLst>
          </p:cNvPr>
          <p:cNvSpPr txBox="1"/>
          <p:nvPr/>
        </p:nvSpPr>
        <p:spPr>
          <a:xfrm>
            <a:off x="1788369" y="4125926"/>
            <a:ext cx="908451" cy="5232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Regras de Negócio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BB4AC7BE-B5F0-49E0-B0AE-C7D51CA5A536}"/>
              </a:ext>
            </a:extLst>
          </p:cNvPr>
          <p:cNvSpPr txBox="1"/>
          <p:nvPr/>
        </p:nvSpPr>
        <p:spPr>
          <a:xfrm>
            <a:off x="1788369" y="4690426"/>
            <a:ext cx="908451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Tema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AD7EE5C3-C51E-4037-817F-2A12FFBFA4B3}"/>
              </a:ext>
            </a:extLst>
          </p:cNvPr>
          <p:cNvSpPr txBox="1"/>
          <p:nvPr/>
        </p:nvSpPr>
        <p:spPr>
          <a:xfrm>
            <a:off x="1788369" y="5039483"/>
            <a:ext cx="1078134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Arquitetura</a:t>
            </a: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835E15B7-BCCA-4F1A-9E20-78EA23F49176}"/>
              </a:ext>
            </a:extLst>
          </p:cNvPr>
          <p:cNvCxnSpPr>
            <a:cxnSpLocks/>
          </p:cNvCxnSpPr>
          <p:nvPr/>
        </p:nvCxnSpPr>
        <p:spPr>
          <a:xfrm>
            <a:off x="3049435" y="3442252"/>
            <a:ext cx="0" cy="33461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84EBDCE7-6696-422C-850F-A24A53C1FC51}"/>
              </a:ext>
            </a:extLst>
          </p:cNvPr>
          <p:cNvSpPr txBox="1"/>
          <p:nvPr/>
        </p:nvSpPr>
        <p:spPr>
          <a:xfrm>
            <a:off x="2988372" y="3780027"/>
            <a:ext cx="1198013" cy="5232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Apresentação Inicial</a:t>
            </a: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42D4B62B-C7F3-49FA-8531-AF84F231526D}"/>
              </a:ext>
            </a:extLst>
          </p:cNvPr>
          <p:cNvCxnSpPr>
            <a:cxnSpLocks/>
          </p:cNvCxnSpPr>
          <p:nvPr/>
        </p:nvCxnSpPr>
        <p:spPr>
          <a:xfrm>
            <a:off x="4303128" y="2513080"/>
            <a:ext cx="0" cy="334617"/>
          </a:xfrm>
          <a:prstGeom prst="line">
            <a:avLst/>
          </a:prstGeom>
          <a:ln w="57150">
            <a:solidFill>
              <a:srgbClr val="3B383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F26F8CBB-F496-4083-9682-3C7926A11308}"/>
              </a:ext>
            </a:extLst>
          </p:cNvPr>
          <p:cNvSpPr txBox="1"/>
          <p:nvPr/>
        </p:nvSpPr>
        <p:spPr>
          <a:xfrm>
            <a:off x="4140072" y="1914128"/>
            <a:ext cx="1198013" cy="523220"/>
          </a:xfrm>
          <a:prstGeom prst="rect">
            <a:avLst/>
          </a:prstGeom>
          <a:solidFill>
            <a:srgbClr val="203864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Apresentação Inicial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9B418511-A07A-458C-A096-55A841353156}"/>
              </a:ext>
            </a:extLst>
          </p:cNvPr>
          <p:cNvSpPr txBox="1"/>
          <p:nvPr/>
        </p:nvSpPr>
        <p:spPr>
          <a:xfrm>
            <a:off x="2988371" y="4356747"/>
            <a:ext cx="1198013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Recursos</a:t>
            </a: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99D8D218-7C60-455B-B3B5-063F4118B32F}"/>
              </a:ext>
            </a:extLst>
          </p:cNvPr>
          <p:cNvCxnSpPr>
            <a:cxnSpLocks/>
          </p:cNvCxnSpPr>
          <p:nvPr/>
        </p:nvCxnSpPr>
        <p:spPr>
          <a:xfrm>
            <a:off x="7728291" y="2636547"/>
            <a:ext cx="0" cy="334617"/>
          </a:xfrm>
          <a:prstGeom prst="line">
            <a:avLst/>
          </a:prstGeom>
          <a:ln w="57150">
            <a:solidFill>
              <a:srgbClr val="3B383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B56CF726-DCB9-43A2-9562-A84760572A5C}"/>
              </a:ext>
            </a:extLst>
          </p:cNvPr>
          <p:cNvSpPr txBox="1"/>
          <p:nvPr/>
        </p:nvSpPr>
        <p:spPr>
          <a:xfrm>
            <a:off x="7565236" y="2037595"/>
            <a:ext cx="908452" cy="523220"/>
          </a:xfrm>
          <a:prstGeom prst="rect">
            <a:avLst/>
          </a:prstGeom>
          <a:solidFill>
            <a:srgbClr val="203864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Avaliação 360</a:t>
            </a:r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A450A66D-1044-4232-8FAC-F61E4DF8D426}"/>
              </a:ext>
            </a:extLst>
          </p:cNvPr>
          <p:cNvCxnSpPr>
            <a:cxnSpLocks/>
          </p:cNvCxnSpPr>
          <p:nvPr/>
        </p:nvCxnSpPr>
        <p:spPr>
          <a:xfrm>
            <a:off x="4303128" y="3442252"/>
            <a:ext cx="0" cy="1555951"/>
          </a:xfrm>
          <a:prstGeom prst="line">
            <a:avLst/>
          </a:prstGeom>
          <a:ln w="57150">
            <a:solidFill>
              <a:srgbClr val="3B383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0C2BBBA4-571A-4D08-9D1C-B3AF688FDFF7}"/>
              </a:ext>
            </a:extLst>
          </p:cNvPr>
          <p:cNvSpPr txBox="1"/>
          <p:nvPr/>
        </p:nvSpPr>
        <p:spPr>
          <a:xfrm>
            <a:off x="4258597" y="5039483"/>
            <a:ext cx="1198013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Algoritmos</a:t>
            </a: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29FDBE14-05FF-46F0-8EEA-9A8E54644569}"/>
              </a:ext>
            </a:extLst>
          </p:cNvPr>
          <p:cNvCxnSpPr>
            <a:cxnSpLocks/>
          </p:cNvCxnSpPr>
          <p:nvPr/>
        </p:nvCxnSpPr>
        <p:spPr>
          <a:xfrm>
            <a:off x="8118476" y="3425842"/>
            <a:ext cx="0" cy="33461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23F174B-E157-4E9C-8A10-85A7D6CDDF99}"/>
              </a:ext>
            </a:extLst>
          </p:cNvPr>
          <p:cNvSpPr txBox="1"/>
          <p:nvPr/>
        </p:nvSpPr>
        <p:spPr>
          <a:xfrm>
            <a:off x="8057413" y="3763617"/>
            <a:ext cx="1325126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Documentação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0447A0F9-4803-499B-9623-0006A8593887}"/>
              </a:ext>
            </a:extLst>
          </p:cNvPr>
          <p:cNvSpPr txBox="1"/>
          <p:nvPr/>
        </p:nvSpPr>
        <p:spPr>
          <a:xfrm>
            <a:off x="8544525" y="4422405"/>
            <a:ext cx="1325126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 err="1"/>
              <a:t>PowerBI</a:t>
            </a:r>
            <a:endParaRPr lang="pt-BR" sz="1400" b="1" dirty="0"/>
          </a:p>
        </p:txBody>
      </p: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56CB9803-F62A-4BAD-B251-7BBB0195E412}"/>
              </a:ext>
            </a:extLst>
          </p:cNvPr>
          <p:cNvCxnSpPr>
            <a:cxnSpLocks/>
          </p:cNvCxnSpPr>
          <p:nvPr/>
        </p:nvCxnSpPr>
        <p:spPr>
          <a:xfrm>
            <a:off x="8584281" y="3399937"/>
            <a:ext cx="0" cy="33461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05F46A2C-2922-49D8-9FD8-D6C88E6F6AA5}"/>
              </a:ext>
            </a:extLst>
          </p:cNvPr>
          <p:cNvCxnSpPr>
            <a:cxnSpLocks/>
          </p:cNvCxnSpPr>
          <p:nvPr/>
        </p:nvCxnSpPr>
        <p:spPr>
          <a:xfrm>
            <a:off x="8590909" y="4082420"/>
            <a:ext cx="0" cy="33461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EBD5C1BD-0437-4394-BDFB-3EADB811D65E}"/>
              </a:ext>
            </a:extLst>
          </p:cNvPr>
          <p:cNvCxnSpPr>
            <a:cxnSpLocks/>
          </p:cNvCxnSpPr>
          <p:nvPr/>
        </p:nvCxnSpPr>
        <p:spPr>
          <a:xfrm>
            <a:off x="10821921" y="3480374"/>
            <a:ext cx="0" cy="33461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AB50021D-A48E-450D-A135-DC38ED2A6426}"/>
              </a:ext>
            </a:extLst>
          </p:cNvPr>
          <p:cNvSpPr txBox="1"/>
          <p:nvPr/>
        </p:nvSpPr>
        <p:spPr>
          <a:xfrm>
            <a:off x="10760858" y="3818149"/>
            <a:ext cx="755274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GitHub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1B3D529-5D48-4285-820D-69303FFC280B}"/>
              </a:ext>
            </a:extLst>
          </p:cNvPr>
          <p:cNvSpPr txBox="1"/>
          <p:nvPr/>
        </p:nvSpPr>
        <p:spPr>
          <a:xfrm>
            <a:off x="10760848" y="4202858"/>
            <a:ext cx="1205859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Apresentação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33F649E5-2D1E-4583-98D5-296DD1A00FA3}"/>
              </a:ext>
            </a:extLst>
          </p:cNvPr>
          <p:cNvCxnSpPr>
            <a:cxnSpLocks/>
          </p:cNvCxnSpPr>
          <p:nvPr/>
        </p:nvCxnSpPr>
        <p:spPr>
          <a:xfrm>
            <a:off x="11680626" y="2301930"/>
            <a:ext cx="0" cy="334617"/>
          </a:xfrm>
          <a:prstGeom prst="line">
            <a:avLst/>
          </a:prstGeom>
          <a:ln w="57150">
            <a:solidFill>
              <a:srgbClr val="3B383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DFEA83B-B1F9-4D9A-9583-47AF5E6A2827}"/>
              </a:ext>
            </a:extLst>
          </p:cNvPr>
          <p:cNvSpPr txBox="1"/>
          <p:nvPr/>
        </p:nvSpPr>
        <p:spPr>
          <a:xfrm>
            <a:off x="10616422" y="1703834"/>
            <a:ext cx="1198013" cy="523220"/>
          </a:xfrm>
          <a:prstGeom prst="rect">
            <a:avLst/>
          </a:prstGeom>
          <a:solidFill>
            <a:srgbClr val="203864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Apresentação Final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FA8896D-5D2E-4B3E-80B9-11BEA7B464AB}"/>
              </a:ext>
            </a:extLst>
          </p:cNvPr>
          <p:cNvSpPr txBox="1"/>
          <p:nvPr/>
        </p:nvSpPr>
        <p:spPr>
          <a:xfrm>
            <a:off x="1" y="6346511"/>
            <a:ext cx="490330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714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76F0D15-5CBC-40FD-B2CD-3E53BF005BCD}"/>
              </a:ext>
            </a:extLst>
          </p:cNvPr>
          <p:cNvSpPr txBox="1">
            <a:spLocks/>
          </p:cNvSpPr>
          <p:nvPr/>
        </p:nvSpPr>
        <p:spPr>
          <a:xfrm>
            <a:off x="3886555" y="3000375"/>
            <a:ext cx="4511855" cy="11777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DASHBOARDS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3ADFB4-88CF-4BB0-9E69-CE6BEC6CD725}"/>
              </a:ext>
            </a:extLst>
          </p:cNvPr>
          <p:cNvSpPr txBox="1"/>
          <p:nvPr/>
        </p:nvSpPr>
        <p:spPr>
          <a:xfrm>
            <a:off x="622853" y="260039"/>
            <a:ext cx="109835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7774A2B-D881-4F85-AAF5-A119F6816574}"/>
              </a:ext>
            </a:extLst>
          </p:cNvPr>
          <p:cNvSpPr txBox="1"/>
          <p:nvPr/>
        </p:nvSpPr>
        <p:spPr>
          <a:xfrm>
            <a:off x="1" y="6346511"/>
            <a:ext cx="490330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1837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13EF867-1BB4-49B1-BCA2-6B56446B3FBA}"/>
              </a:ext>
            </a:extLst>
          </p:cNvPr>
          <p:cNvSpPr txBox="1"/>
          <p:nvPr/>
        </p:nvSpPr>
        <p:spPr>
          <a:xfrm>
            <a:off x="622853" y="260039"/>
            <a:ext cx="42141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2093B44-90C8-43D6-B72B-7E6DD4AB70B4}"/>
              </a:ext>
            </a:extLst>
          </p:cNvPr>
          <p:cNvSpPr txBox="1"/>
          <p:nvPr/>
        </p:nvSpPr>
        <p:spPr>
          <a:xfrm>
            <a:off x="1" y="6346510"/>
            <a:ext cx="503582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01867F-BE6C-4F02-A1AA-5DCD97CA7E39}"/>
              </a:ext>
            </a:extLst>
          </p:cNvPr>
          <p:cNvSpPr txBox="1"/>
          <p:nvPr/>
        </p:nvSpPr>
        <p:spPr>
          <a:xfrm>
            <a:off x="861391" y="1859339"/>
            <a:ext cx="92897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 O Brasil (em 2019) estava longe de atingir a maior parte das metas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Metas relacionadas à educação superior estão mais próximas de serem atingidas (ou já foram atingidas) do que da educação básica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A meta de educação de jovens e adultos é a meta mais preocupante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 Disparidade idade – ano escolar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883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</TotalTime>
  <Words>675</Words>
  <Application>Microsoft Office PowerPoint</Application>
  <PresentationFormat>Widescreen</PresentationFormat>
  <Paragraphs>164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Talita Fabiane de Mesquita</dc:creator>
  <cp:lastModifiedBy>Talita Fabiane de Mesquita</cp:lastModifiedBy>
  <cp:revision>200</cp:revision>
  <dcterms:created xsi:type="dcterms:W3CDTF">2021-03-12T11:27:57Z</dcterms:created>
  <dcterms:modified xsi:type="dcterms:W3CDTF">2021-04-12T12:39:34Z</dcterms:modified>
</cp:coreProperties>
</file>