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6"/>
    <p:restoredTop sz="94629"/>
  </p:normalViewPr>
  <p:slideViewPr>
    <p:cSldViewPr snapToGrid="0">
      <p:cViewPr varScale="1">
        <p:scale>
          <a:sx n="120" d="100"/>
          <a:sy n="120" d="100"/>
        </p:scale>
        <p:origin x="1736" y="2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7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a:t>
            </a:r>
          </a:p>
        </p:txBody>
      </p:sp>
    </p:spTree>
    <p:extLst>
      <p:ext uri="{BB962C8B-B14F-4D97-AF65-F5344CB8AC3E}">
        <p14:creationId xmlns:p14="http://schemas.microsoft.com/office/powerpoint/2010/main" val="305649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109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96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07818" y="136526"/>
            <a:ext cx="6539346" cy="115887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5"/>
        <p:cNvGrpSpPr/>
        <p:nvPr/>
      </p:nvGrpSpPr>
      <p:grpSpPr>
        <a:xfrm>
          <a:off x="0" y="0"/>
          <a:ext cx="0" cy="0"/>
          <a:chOff x="0" y="0"/>
          <a:chExt cx="0" cy="0"/>
        </a:xfrm>
      </p:grpSpPr>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6" name="Google Shape;30;p5">
            <a:extLst>
              <a:ext uri="{FF2B5EF4-FFF2-40B4-BE49-F238E27FC236}">
                <a16:creationId xmlns:a16="http://schemas.microsoft.com/office/drawing/2014/main" id="{9E0294AB-8582-8447-90B3-AD60D7AA42F1}"/>
              </a:ext>
            </a:extLst>
          </p:cNvPr>
          <p:cNvSpPr txBox="1">
            <a:spLocks noGrp="1"/>
          </p:cNvSpPr>
          <p:nvPr>
            <p:ph type="title"/>
          </p:nvPr>
        </p:nvSpPr>
        <p:spPr>
          <a:xfrm>
            <a:off x="207818" y="136526"/>
            <a:ext cx="6539346" cy="115887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68"/>
        <p:cNvGrpSpPr/>
        <p:nvPr/>
      </p:nvGrpSpPr>
      <p:grpSpPr>
        <a:xfrm>
          <a:off x="0" y="0"/>
          <a:ext cx="0" cy="0"/>
          <a:chOff x="0" y="0"/>
          <a:chExt cx="0" cy="0"/>
        </a:xfrm>
      </p:grpSpPr>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7" name="Google Shape;30;p5">
            <a:extLst>
              <a:ext uri="{FF2B5EF4-FFF2-40B4-BE49-F238E27FC236}">
                <a16:creationId xmlns:a16="http://schemas.microsoft.com/office/drawing/2014/main" id="{3A5BECF6-F54D-E74C-9291-09DEFC4A2297}"/>
              </a:ext>
            </a:extLst>
          </p:cNvPr>
          <p:cNvSpPr txBox="1">
            <a:spLocks noGrp="1"/>
          </p:cNvSpPr>
          <p:nvPr>
            <p:ph type="title"/>
          </p:nvPr>
        </p:nvSpPr>
        <p:spPr>
          <a:xfrm>
            <a:off x="207818" y="136526"/>
            <a:ext cx="6539346" cy="115887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7036" y="160337"/>
            <a:ext cx="6567055"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rduPilot/ardupilot/pull/13776"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3xW9hj-lxNU"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file:///Users/paul/GoogleDrive/videos/wingtra.mp4" TargetMode="External"/><Relationship Id="rId4" Type="http://schemas.openxmlformats.org/officeDocument/2006/relationships/hyperlink" Target="../GoogleDrive/videos/wingtra.mp4"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rduPilot/ardupilot/pull/11456" TargetMode="External"/><Relationship Id="rId7" Type="http://schemas.openxmlformats.org/officeDocument/2006/relationships/hyperlink" Target="https://github.com/ArduPilot/ardupilot/pull/13776"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github.com/ArduPilot/ardupilot/pull/11257" TargetMode="External"/><Relationship Id="rId5" Type="http://schemas.openxmlformats.org/officeDocument/2006/relationships/hyperlink" Target="https://github.com/ArduPilot/ardupilot/pull/10374" TargetMode="External"/><Relationship Id="rId4" Type="http://schemas.openxmlformats.org/officeDocument/2006/relationships/hyperlink" Target="https://github.com/ArduPilot/ardupilot/pull/1053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duPilot/ardupilot/pull/11256" TargetMode="External"/><Relationship Id="rId7" Type="http://schemas.openxmlformats.org/officeDocument/2006/relationships/hyperlink" Target="https://github.com/ArduPilot/ardupilot/pull/13385" TargetMode="External"/><Relationship Id="rId2" Type="http://schemas.openxmlformats.org/officeDocument/2006/relationships/hyperlink" Target="https://github.com/ArduPilot/ardupilot/pull/10461" TargetMode="External"/><Relationship Id="rId1" Type="http://schemas.openxmlformats.org/officeDocument/2006/relationships/slideLayout" Target="../slideLayouts/slideLayout5.xml"/><Relationship Id="rId6" Type="http://schemas.openxmlformats.org/officeDocument/2006/relationships/hyperlink" Target="https://github.com/ArduPilot/ardupilot/pull/12578" TargetMode="External"/><Relationship Id="rId5" Type="http://schemas.openxmlformats.org/officeDocument/2006/relationships/hyperlink" Target="https://github.com/ArduPilot/ardupilot/pull/12250" TargetMode="External"/><Relationship Id="rId4" Type="http://schemas.openxmlformats.org/officeDocument/2006/relationships/hyperlink" Target="https://github.com/ArduPilot/ardupilot/pull/122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_WdvzvUqne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duPilot/ardupilot/pull/12377" TargetMode="External"/><Relationship Id="rId2" Type="http://schemas.openxmlformats.org/officeDocument/2006/relationships/hyperlink" Target="https://github.com/ArduPilot/ardupilot/pull/11456"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98810" y="2130425"/>
            <a:ext cx="7759390" cy="1846843"/>
          </a:xfrm>
          <a:prstGeom prst="rect">
            <a:avLst/>
          </a:prstGeom>
          <a:noFill/>
          <a:ln>
            <a:noFill/>
          </a:ln>
        </p:spPr>
        <p:txBody>
          <a:bodyPr spcFirstLastPara="1" wrap="square" lIns="91425" tIns="45700" rIns="91425" bIns="45700" anchor="ctr" anchorCtr="0">
            <a:noAutofit/>
          </a:bodyPr>
          <a:lstStyle/>
          <a:p>
            <a:pPr lvl="0">
              <a:buSzPts val="4400"/>
            </a:pPr>
            <a:r>
              <a:rPr lang="en-US" dirty="0" err="1"/>
              <a:t>NavEKF</a:t>
            </a:r>
            <a:r>
              <a:rPr lang="en-US" sz="3600" dirty="0"/>
              <a:t> Change Overview 2020</a:t>
            </a:r>
            <a:br>
              <a:rPr lang="en-US" sz="3600" dirty="0"/>
            </a:br>
            <a:br>
              <a:rPr lang="en-US" dirty="0"/>
            </a:br>
            <a:r>
              <a:rPr lang="en-US" sz="3200" dirty="0"/>
              <a:t>“The State of the EKF”</a:t>
            </a:r>
            <a:endParaRPr sz="3200" dirty="0"/>
          </a:p>
        </p:txBody>
      </p:sp>
      <p:sp>
        <p:nvSpPr>
          <p:cNvPr id="85" name="Google Shape;85;p13"/>
          <p:cNvSpPr txBox="1">
            <a:spLocks noGrp="1"/>
          </p:cNvSpPr>
          <p:nvPr>
            <p:ph type="subTitle" idx="1"/>
          </p:nvPr>
        </p:nvSpPr>
        <p:spPr>
          <a:xfrm>
            <a:off x="1371600" y="4347117"/>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AU" dirty="0"/>
              <a:t>Paul Riseborough</a:t>
            </a:r>
            <a:endParaRPr dirty="0"/>
          </a:p>
          <a:p>
            <a:pPr marL="0" lvl="0" indent="0" algn="ctr" rtl="0">
              <a:spcBef>
                <a:spcPts val="0"/>
              </a:spcBef>
              <a:spcAft>
                <a:spcPts val="0"/>
              </a:spcAft>
              <a:buClr>
                <a:srgbClr val="888888"/>
              </a:buClr>
              <a:buSzPts val="3200"/>
              <a:buNone/>
            </a:pPr>
            <a:r>
              <a:rPr lang="en-AU" dirty="0" err="1"/>
              <a:t>ArduPilot</a:t>
            </a:r>
            <a:r>
              <a:rPr lang="en-AU" dirty="0"/>
              <a:t> Dev Team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FA7C-343F-BB4D-82ED-09165B2BA3F8}"/>
              </a:ext>
            </a:extLst>
          </p:cNvPr>
          <p:cNvSpPr>
            <a:spLocks noGrp="1"/>
          </p:cNvSpPr>
          <p:nvPr>
            <p:ph type="title"/>
          </p:nvPr>
        </p:nvSpPr>
        <p:spPr/>
        <p:txBody>
          <a:bodyPr/>
          <a:lstStyle/>
          <a:p>
            <a:r>
              <a:rPr lang="en-US" dirty="0"/>
              <a:t>EKF-GSF Yaw Estimator Progress</a:t>
            </a:r>
          </a:p>
        </p:txBody>
      </p:sp>
      <p:sp>
        <p:nvSpPr>
          <p:cNvPr id="3" name="Content Placeholder 2">
            <a:extLst>
              <a:ext uri="{FF2B5EF4-FFF2-40B4-BE49-F238E27FC236}">
                <a16:creationId xmlns:a16="http://schemas.microsoft.com/office/drawing/2014/main" id="{C3104F25-9C85-9748-B3DE-CD917BDB5D8E}"/>
              </a:ext>
            </a:extLst>
          </p:cNvPr>
          <p:cNvSpPr>
            <a:spLocks noGrp="1"/>
          </p:cNvSpPr>
          <p:nvPr/>
        </p:nvSpPr>
        <p:spPr>
          <a:xfrm>
            <a:off x="207818" y="1650380"/>
            <a:ext cx="8772631" cy="47843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AU" dirty="0"/>
              <a:t>Support from multiple sponsors (</a:t>
            </a:r>
            <a:r>
              <a:rPr lang="en-AU" dirty="0" err="1"/>
              <a:t>Wingtra</a:t>
            </a:r>
            <a:r>
              <a:rPr lang="en-AU" dirty="0"/>
              <a:t>, </a:t>
            </a:r>
            <a:r>
              <a:rPr lang="en-AU" dirty="0" err="1"/>
              <a:t>Auterion</a:t>
            </a:r>
            <a:r>
              <a:rPr lang="en-AU" dirty="0"/>
              <a:t>, SYPAQ) enabled the algorithm development work to be taken to a 6DoF prototype in </a:t>
            </a:r>
            <a:r>
              <a:rPr lang="en-AU" dirty="0" err="1"/>
              <a:t>Matlab</a:t>
            </a:r>
            <a:r>
              <a:rPr lang="en-AU" dirty="0"/>
              <a:t> followed by separate coding for the PX4/</a:t>
            </a:r>
            <a:r>
              <a:rPr lang="en-AU" dirty="0" err="1"/>
              <a:t>ecl</a:t>
            </a:r>
            <a:r>
              <a:rPr lang="en-AU" dirty="0"/>
              <a:t> and </a:t>
            </a:r>
            <a:r>
              <a:rPr lang="en-AU" dirty="0" err="1"/>
              <a:t>ArduPilot</a:t>
            </a:r>
            <a:r>
              <a:rPr lang="en-AU" dirty="0"/>
              <a:t> </a:t>
            </a:r>
            <a:r>
              <a:rPr lang="en-AU" dirty="0" err="1"/>
              <a:t>AP_NavEKF</a:t>
            </a:r>
            <a:r>
              <a:rPr lang="en-AU" dirty="0"/>
              <a:t> libraries.</a:t>
            </a:r>
          </a:p>
          <a:p>
            <a:pPr lvl="1">
              <a:lnSpc>
                <a:spcPct val="110000"/>
              </a:lnSpc>
            </a:pPr>
            <a:r>
              <a:rPr lang="en-AU" dirty="0"/>
              <a:t>The feature is now merged into PX4/</a:t>
            </a:r>
            <a:r>
              <a:rPr lang="en-AU" dirty="0" err="1"/>
              <a:t>ecl</a:t>
            </a:r>
            <a:r>
              <a:rPr lang="en-AU" dirty="0"/>
              <a:t> master and will be part of the upcoming PX4 1.11 release</a:t>
            </a:r>
          </a:p>
          <a:p>
            <a:pPr lvl="1">
              <a:lnSpc>
                <a:spcPct val="110000"/>
              </a:lnSpc>
            </a:pPr>
            <a:r>
              <a:rPr lang="en-AU" dirty="0"/>
              <a:t>The feature has been submitted as a pull request to </a:t>
            </a:r>
            <a:r>
              <a:rPr lang="en-AU" dirty="0" err="1"/>
              <a:t>Ardupilot</a:t>
            </a:r>
            <a:r>
              <a:rPr lang="en-AU" dirty="0"/>
              <a:t> - </a:t>
            </a:r>
            <a:r>
              <a:rPr lang="en-AU" dirty="0">
                <a:hlinkClick r:id="rId2"/>
              </a:rPr>
              <a:t>https://github.com/ArduPilot/ardupilot/pull/13776</a:t>
            </a:r>
            <a:endParaRPr lang="en-AU" dirty="0"/>
          </a:p>
          <a:p>
            <a:pPr lvl="1">
              <a:lnSpc>
                <a:spcPct val="110000"/>
              </a:lnSpc>
            </a:pPr>
            <a:r>
              <a:rPr lang="en-AU" dirty="0"/>
              <a:t>Both </a:t>
            </a:r>
            <a:r>
              <a:rPr lang="en-AU" dirty="0" err="1"/>
              <a:t>ArduPilot</a:t>
            </a:r>
            <a:r>
              <a:rPr lang="en-AU" dirty="0"/>
              <a:t> and PX4 projects have benefited from the parallel development due to lessons learned during development and testing.</a:t>
            </a:r>
          </a:p>
        </p:txBody>
      </p:sp>
    </p:spTree>
    <p:extLst>
      <p:ext uri="{BB962C8B-B14F-4D97-AF65-F5344CB8AC3E}">
        <p14:creationId xmlns:p14="http://schemas.microsoft.com/office/powerpoint/2010/main" val="65637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DD73-62DB-A843-BAC0-DDC9B7BE69F1}"/>
              </a:ext>
            </a:extLst>
          </p:cNvPr>
          <p:cNvSpPr>
            <a:spLocks noGrp="1"/>
          </p:cNvSpPr>
          <p:nvPr>
            <p:ph type="title"/>
          </p:nvPr>
        </p:nvSpPr>
        <p:spPr/>
        <p:txBody>
          <a:bodyPr/>
          <a:lstStyle/>
          <a:p>
            <a:r>
              <a:rPr lang="en-US" dirty="0"/>
              <a:t>EKF-GSF Yaw Estimator Testing</a:t>
            </a:r>
          </a:p>
        </p:txBody>
      </p:sp>
      <p:sp>
        <p:nvSpPr>
          <p:cNvPr id="3" name="Content Placeholder 2">
            <a:extLst>
              <a:ext uri="{FF2B5EF4-FFF2-40B4-BE49-F238E27FC236}">
                <a16:creationId xmlns:a16="http://schemas.microsoft.com/office/drawing/2014/main" id="{EB67D7E4-BE4B-7940-ADAC-382DA1A75491}"/>
              </a:ext>
            </a:extLst>
          </p:cNvPr>
          <p:cNvSpPr>
            <a:spLocks noGrp="1"/>
          </p:cNvSpPr>
          <p:nvPr/>
        </p:nvSpPr>
        <p:spPr>
          <a:xfrm>
            <a:off x="207818" y="1538416"/>
            <a:ext cx="8728364" cy="50003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pPr>
            <a:r>
              <a:rPr lang="en-AU" dirty="0"/>
              <a:t>Flight testing to date has demonstrated:</a:t>
            </a:r>
          </a:p>
          <a:p>
            <a:pPr lvl="1">
              <a:lnSpc>
                <a:spcPct val="110000"/>
              </a:lnSpc>
            </a:pPr>
            <a:r>
              <a:rPr lang="en-AU" dirty="0" err="1">
                <a:hlinkClick r:id="rId3"/>
              </a:rPr>
              <a:t>Multicopter</a:t>
            </a:r>
            <a:r>
              <a:rPr lang="en-AU" dirty="0">
                <a:hlinkClick r:id="rId3"/>
              </a:rPr>
              <a:t> take-off</a:t>
            </a:r>
            <a:r>
              <a:rPr lang="en-AU" dirty="0"/>
              <a:t> in LOITER or AUTO mode with declination set to a value up to 180 degrees from truth (AP_NavEKF2/3 &amp; PX4/</a:t>
            </a:r>
            <a:r>
              <a:rPr lang="en-AU" dirty="0" err="1"/>
              <a:t>ecl</a:t>
            </a:r>
            <a:r>
              <a:rPr lang="en-AU" dirty="0"/>
              <a:t>)</a:t>
            </a:r>
          </a:p>
          <a:p>
            <a:pPr lvl="2">
              <a:lnSpc>
                <a:spcPct val="110000"/>
              </a:lnSpc>
            </a:pPr>
            <a:r>
              <a:rPr lang="en-AU" dirty="0"/>
              <a:t>Navigation recovers and the flyaway stops before the EKF failsafe activates.</a:t>
            </a:r>
          </a:p>
          <a:p>
            <a:pPr lvl="1">
              <a:lnSpc>
                <a:spcPct val="110000"/>
              </a:lnSpc>
            </a:pPr>
            <a:r>
              <a:rPr lang="en-AU" dirty="0" err="1"/>
              <a:t>Multicopter</a:t>
            </a:r>
            <a:r>
              <a:rPr lang="en-AU" dirty="0"/>
              <a:t> take-off in a ALT_HOLD control mode with compass use inhibited (AP_NavEKF2/3 &amp; PX4/</a:t>
            </a:r>
            <a:r>
              <a:rPr lang="en-AU" dirty="0" err="1"/>
              <a:t>ecl</a:t>
            </a:r>
            <a:r>
              <a:rPr lang="en-AU" dirty="0"/>
              <a:t>)</a:t>
            </a:r>
          </a:p>
          <a:p>
            <a:pPr lvl="2">
              <a:lnSpc>
                <a:spcPct val="110000"/>
              </a:lnSpc>
            </a:pPr>
            <a:r>
              <a:rPr lang="en-AU" dirty="0"/>
              <a:t>Navigation starts and LOITER can be selected a few seconds after </a:t>
            </a:r>
            <a:r>
              <a:rPr lang="en-AU" dirty="0" err="1"/>
              <a:t>takeoff</a:t>
            </a:r>
            <a:r>
              <a:rPr lang="en-AU" dirty="0"/>
              <a:t> with less than 4m of horizontal movement required.</a:t>
            </a:r>
          </a:p>
          <a:p>
            <a:pPr lvl="1">
              <a:lnSpc>
                <a:spcPct val="110000"/>
              </a:lnSpc>
            </a:pPr>
            <a:r>
              <a:rPr lang="en-AU" dirty="0"/>
              <a:t>Flights with a </a:t>
            </a:r>
            <a:r>
              <a:rPr lang="en-AU" dirty="0" err="1"/>
              <a:t>QuadPlane</a:t>
            </a:r>
            <a:r>
              <a:rPr lang="en-AU" dirty="0"/>
              <a:t> (AP_NavEKF3)</a:t>
            </a:r>
          </a:p>
          <a:p>
            <a:pPr lvl="2">
              <a:lnSpc>
                <a:spcPct val="110000"/>
              </a:lnSpc>
            </a:pPr>
            <a:r>
              <a:rPr lang="en-AU" dirty="0"/>
              <a:t>Demonstrated correct centripetal acceleration compensation and handling of RW -&gt; FW -&gt; RW transitions</a:t>
            </a:r>
          </a:p>
          <a:p>
            <a:pPr lvl="1">
              <a:lnSpc>
                <a:spcPct val="110000"/>
              </a:lnSpc>
            </a:pPr>
            <a:r>
              <a:rPr lang="en-AU" dirty="0"/>
              <a:t>Flights with a </a:t>
            </a:r>
            <a:r>
              <a:rPr lang="en-AU" dirty="0">
                <a:hlinkClick r:id="rId4"/>
              </a:rPr>
              <a:t>Wingtra </a:t>
            </a:r>
            <a:r>
              <a:rPr lang="en-AU" dirty="0">
                <a:hlinkClick r:id="rId5"/>
              </a:rPr>
              <a:t>TailSitter</a:t>
            </a:r>
            <a:r>
              <a:rPr lang="en-AU" dirty="0"/>
              <a:t> (PX4/</a:t>
            </a:r>
            <a:r>
              <a:rPr lang="en-AU" dirty="0" err="1"/>
              <a:t>ecl</a:t>
            </a:r>
            <a:r>
              <a:rPr lang="en-AU" dirty="0"/>
              <a:t>) set up with 180 degree compass error.</a:t>
            </a:r>
          </a:p>
          <a:p>
            <a:pPr lvl="2">
              <a:lnSpc>
                <a:spcPct val="110000"/>
              </a:lnSpc>
            </a:pPr>
            <a:r>
              <a:rPr lang="en-AU" dirty="0"/>
              <a:t>Navigation recovers and the flyaway stops before the failsafe activates.</a:t>
            </a:r>
          </a:p>
          <a:p>
            <a:pPr>
              <a:lnSpc>
                <a:spcPct val="110000"/>
              </a:lnSpc>
            </a:pPr>
            <a:r>
              <a:rPr lang="en-AU" dirty="0"/>
              <a:t>CPU load increase measured on a STM32-F4 is &lt;1% per NavEKF2/3 core</a:t>
            </a:r>
          </a:p>
        </p:txBody>
      </p:sp>
    </p:spTree>
    <p:extLst>
      <p:ext uri="{BB962C8B-B14F-4D97-AF65-F5344CB8AC3E}">
        <p14:creationId xmlns:p14="http://schemas.microsoft.com/office/powerpoint/2010/main" val="247977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432F-5D70-E44B-83BA-9D41174A44A3}"/>
              </a:ext>
            </a:extLst>
          </p:cNvPr>
          <p:cNvSpPr>
            <a:spLocks noGrp="1"/>
          </p:cNvSpPr>
          <p:nvPr>
            <p:ph type="title"/>
          </p:nvPr>
        </p:nvSpPr>
        <p:spPr/>
        <p:txBody>
          <a:bodyPr/>
          <a:lstStyle/>
          <a:p>
            <a:r>
              <a:rPr lang="en-US" dirty="0"/>
              <a:t>EKF-GSF Yaw Estimator Test Results</a:t>
            </a:r>
          </a:p>
        </p:txBody>
      </p:sp>
      <p:pic>
        <p:nvPicPr>
          <p:cNvPr id="3" name="Picture 2" descr="A picture containing map&#10;&#10;Description automatically generated">
            <a:extLst>
              <a:ext uri="{FF2B5EF4-FFF2-40B4-BE49-F238E27FC236}">
                <a16:creationId xmlns:a16="http://schemas.microsoft.com/office/drawing/2014/main" id="{76A6FDE4-3344-AE47-8456-CF48B0ECDC70}"/>
              </a:ext>
            </a:extLst>
          </p:cNvPr>
          <p:cNvPicPr>
            <a:picLocks noChangeAspect="1"/>
          </p:cNvPicPr>
          <p:nvPr/>
        </p:nvPicPr>
        <p:blipFill>
          <a:blip r:embed="rId2"/>
          <a:stretch>
            <a:fillRect/>
          </a:stretch>
        </p:blipFill>
        <p:spPr>
          <a:xfrm>
            <a:off x="90010" y="1659499"/>
            <a:ext cx="4722605" cy="4109399"/>
          </a:xfrm>
          <a:prstGeom prst="rect">
            <a:avLst/>
          </a:prstGeom>
        </p:spPr>
      </p:pic>
      <p:sp>
        <p:nvSpPr>
          <p:cNvPr id="4" name="TextBox 3">
            <a:extLst>
              <a:ext uri="{FF2B5EF4-FFF2-40B4-BE49-F238E27FC236}">
                <a16:creationId xmlns:a16="http://schemas.microsoft.com/office/drawing/2014/main" id="{6BB46678-F256-9B47-8355-0D41B6BBE9FA}"/>
              </a:ext>
            </a:extLst>
          </p:cNvPr>
          <p:cNvSpPr txBox="1"/>
          <p:nvPr/>
        </p:nvSpPr>
        <p:spPr>
          <a:xfrm>
            <a:off x="4943708" y="2082982"/>
            <a:ext cx="4029307" cy="3262432"/>
          </a:xfrm>
          <a:prstGeom prst="rect">
            <a:avLst/>
          </a:prstGeom>
          <a:noFill/>
        </p:spPr>
        <p:txBody>
          <a:bodyPr wrap="square" rtlCol="0">
            <a:spAutoFit/>
          </a:bodyPr>
          <a:lstStyle/>
          <a:p>
            <a:r>
              <a:rPr lang="en-AU" dirty="0"/>
              <a:t>Intentional non-use of compass scenario:</a:t>
            </a:r>
          </a:p>
          <a:p>
            <a:endParaRPr lang="en-AU" dirty="0"/>
          </a:p>
          <a:p>
            <a:pPr marL="285750" indent="-285750">
              <a:buFont typeface="Arial" panose="020B0604020202020204" pitchFamily="34" charset="0"/>
              <a:buChar char="•"/>
            </a:pPr>
            <a:r>
              <a:rPr lang="en-AU" dirty="0" err="1"/>
              <a:t>Takeoff</a:t>
            </a:r>
            <a:r>
              <a:rPr lang="en-AU" dirty="0"/>
              <a:t> in STABILIZE with all COMPASS_USE = 0, and EK3_MAG_CAL = 6 (don’t use compass)</a:t>
            </a:r>
          </a:p>
          <a:p>
            <a:pPr marL="285750" indent="-285750">
              <a:spcBef>
                <a:spcPts val="600"/>
              </a:spcBef>
              <a:spcAft>
                <a:spcPts val="600"/>
              </a:spcAft>
              <a:buFont typeface="Arial" panose="020B0604020202020204" pitchFamily="34" charset="0"/>
              <a:buChar char="•"/>
            </a:pPr>
            <a:r>
              <a:rPr lang="en-AU" dirty="0"/>
              <a:t>GSF0.YC (Red) is the GSF yaw estate in radians.</a:t>
            </a:r>
          </a:p>
          <a:p>
            <a:pPr marL="285750" indent="-285750">
              <a:buFont typeface="Arial" panose="020B0604020202020204" pitchFamily="34" charset="0"/>
              <a:buChar char="•"/>
            </a:pPr>
            <a:r>
              <a:rPr lang="en-AU" dirty="0"/>
              <a:t>GSF0.YVS is the 1-sigma uncertainty in the GSF yaw estimate in radians</a:t>
            </a:r>
          </a:p>
          <a:p>
            <a:pPr marL="285750" indent="-285750">
              <a:buFont typeface="Arial" panose="020B0604020202020204" pitchFamily="34" charset="0"/>
              <a:buChar char="•"/>
            </a:pPr>
            <a:r>
              <a:rPr lang="en-AU" dirty="0"/>
              <a:t>GSF0.Y0 … Y4 are the yaw estimates from the individual EKF’s</a:t>
            </a:r>
          </a:p>
          <a:p>
            <a:pPr marL="285750" indent="-285750">
              <a:buFont typeface="Arial" panose="020B0604020202020204" pitchFamily="34" charset="0"/>
              <a:buChar char="•"/>
            </a:pPr>
            <a:r>
              <a:rPr lang="en-AU" dirty="0"/>
              <a:t>Yaw aligned within 3 seconds of </a:t>
            </a:r>
            <a:r>
              <a:rPr lang="en-AU" dirty="0" err="1"/>
              <a:t>takeoff</a:t>
            </a:r>
            <a:r>
              <a:rPr lang="en-AU" dirty="0"/>
              <a:t> following a slow horizontal position change performed at less than 1.5 m/s</a:t>
            </a:r>
            <a:endParaRPr lang="en-US" dirty="0"/>
          </a:p>
        </p:txBody>
      </p:sp>
    </p:spTree>
    <p:extLst>
      <p:ext uri="{BB962C8B-B14F-4D97-AF65-F5344CB8AC3E}">
        <p14:creationId xmlns:p14="http://schemas.microsoft.com/office/powerpoint/2010/main" val="329270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432F-5D70-E44B-83BA-9D41174A44A3}"/>
              </a:ext>
            </a:extLst>
          </p:cNvPr>
          <p:cNvSpPr>
            <a:spLocks noGrp="1"/>
          </p:cNvSpPr>
          <p:nvPr>
            <p:ph type="title"/>
          </p:nvPr>
        </p:nvSpPr>
        <p:spPr/>
        <p:txBody>
          <a:bodyPr/>
          <a:lstStyle/>
          <a:p>
            <a:r>
              <a:rPr lang="en-US" dirty="0"/>
              <a:t>EKF-GSF Yaw Estimator Test Results</a:t>
            </a:r>
          </a:p>
        </p:txBody>
      </p:sp>
      <p:pic>
        <p:nvPicPr>
          <p:cNvPr id="5" name="Picture 4" descr="A close up of a map&#10;&#10;Description automatically generated">
            <a:extLst>
              <a:ext uri="{FF2B5EF4-FFF2-40B4-BE49-F238E27FC236}">
                <a16:creationId xmlns:a16="http://schemas.microsoft.com/office/drawing/2014/main" id="{2C21028B-D31B-CC42-97AC-D76024B2D2DD}"/>
              </a:ext>
            </a:extLst>
          </p:cNvPr>
          <p:cNvPicPr>
            <a:picLocks noChangeAspect="1"/>
          </p:cNvPicPr>
          <p:nvPr/>
        </p:nvPicPr>
        <p:blipFill>
          <a:blip r:embed="rId2"/>
          <a:stretch>
            <a:fillRect/>
          </a:stretch>
        </p:blipFill>
        <p:spPr>
          <a:xfrm>
            <a:off x="207819" y="1656245"/>
            <a:ext cx="4758192" cy="4244785"/>
          </a:xfrm>
          <a:prstGeom prst="rect">
            <a:avLst/>
          </a:prstGeom>
        </p:spPr>
      </p:pic>
      <p:sp>
        <p:nvSpPr>
          <p:cNvPr id="6" name="TextBox 5">
            <a:extLst>
              <a:ext uri="{FF2B5EF4-FFF2-40B4-BE49-F238E27FC236}">
                <a16:creationId xmlns:a16="http://schemas.microsoft.com/office/drawing/2014/main" id="{21494596-88C4-6D4E-858B-69E49ACBFC39}"/>
              </a:ext>
            </a:extLst>
          </p:cNvPr>
          <p:cNvSpPr txBox="1"/>
          <p:nvPr/>
        </p:nvSpPr>
        <p:spPr>
          <a:xfrm>
            <a:off x="4966011" y="1824256"/>
            <a:ext cx="4029307" cy="3908762"/>
          </a:xfrm>
          <a:prstGeom prst="rect">
            <a:avLst/>
          </a:prstGeom>
          <a:noFill/>
        </p:spPr>
        <p:txBody>
          <a:bodyPr wrap="square" rtlCol="0">
            <a:spAutoFit/>
          </a:bodyPr>
          <a:lstStyle/>
          <a:p>
            <a:r>
              <a:rPr lang="en-AU" dirty="0"/>
              <a:t>Intentional non-use of compass scenario:</a:t>
            </a:r>
          </a:p>
          <a:p>
            <a:endParaRPr lang="en-AU" dirty="0"/>
          </a:p>
          <a:p>
            <a:pPr marL="285750" indent="-285750">
              <a:buFont typeface="Arial" panose="020B0604020202020204" pitchFamily="34" charset="0"/>
              <a:buChar char="•"/>
            </a:pPr>
            <a:r>
              <a:rPr lang="en-AU" dirty="0" err="1"/>
              <a:t>Takeoff</a:t>
            </a:r>
            <a:r>
              <a:rPr lang="en-AU" dirty="0"/>
              <a:t> in STABILIZE with all COMPASS_USE = 0, and EK3_MAG_CAL = 6 (don’t use compass)</a:t>
            </a:r>
          </a:p>
          <a:p>
            <a:pPr marL="285750" indent="-285750">
              <a:spcBef>
                <a:spcPts val="600"/>
              </a:spcBef>
              <a:spcAft>
                <a:spcPts val="600"/>
              </a:spcAft>
              <a:buFont typeface="Arial" panose="020B0604020202020204" pitchFamily="34" charset="0"/>
              <a:buChar char="•"/>
            </a:pPr>
            <a:r>
              <a:rPr lang="en-AU" dirty="0"/>
              <a:t>GSF0.YC (Red) is the GSF yaw estate in radians.</a:t>
            </a:r>
          </a:p>
          <a:p>
            <a:pPr marL="285750" indent="-285750">
              <a:buFont typeface="Arial" panose="020B0604020202020204" pitchFamily="34" charset="0"/>
              <a:buChar char="•"/>
            </a:pPr>
            <a:r>
              <a:rPr lang="en-AU" dirty="0"/>
              <a:t>GSF0.YCS is the 1-sigma uncertainty in the GSF yaw estimate in radians</a:t>
            </a:r>
          </a:p>
          <a:p>
            <a:pPr marL="285750" indent="-285750">
              <a:buFont typeface="Arial" panose="020B0604020202020204" pitchFamily="34" charset="0"/>
              <a:buChar char="•"/>
            </a:pPr>
            <a:r>
              <a:rPr lang="en-AU" dirty="0"/>
              <a:t>GSF0.Y0 … Y4 are the yaw estimates from the individual EKF’s</a:t>
            </a:r>
          </a:p>
          <a:p>
            <a:pPr marL="285750" indent="-285750">
              <a:buFont typeface="Arial" panose="020B0604020202020204" pitchFamily="34" charset="0"/>
              <a:buChar char="•"/>
            </a:pPr>
            <a:r>
              <a:rPr lang="en-AU" dirty="0"/>
              <a:t>GSF0.W0 … W4 are the weightings that the GSF has applied when combining yaw estimates from the individual EKF’s.</a:t>
            </a:r>
          </a:p>
          <a:p>
            <a:pPr marL="285750" indent="-285750">
              <a:buFont typeface="Arial" panose="020B0604020202020204" pitchFamily="34" charset="0"/>
              <a:buChar char="•"/>
            </a:pPr>
            <a:r>
              <a:rPr lang="en-AU" dirty="0"/>
              <a:t>The composite GSF yaw estimate GSF0.YC converges to the correct value before the individual filters do.</a:t>
            </a:r>
          </a:p>
        </p:txBody>
      </p:sp>
    </p:spTree>
    <p:extLst>
      <p:ext uri="{BB962C8B-B14F-4D97-AF65-F5344CB8AC3E}">
        <p14:creationId xmlns:p14="http://schemas.microsoft.com/office/powerpoint/2010/main" val="137185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432F-5D70-E44B-83BA-9D41174A44A3}"/>
              </a:ext>
            </a:extLst>
          </p:cNvPr>
          <p:cNvSpPr>
            <a:spLocks noGrp="1"/>
          </p:cNvSpPr>
          <p:nvPr>
            <p:ph type="title"/>
          </p:nvPr>
        </p:nvSpPr>
        <p:spPr/>
        <p:txBody>
          <a:bodyPr/>
          <a:lstStyle/>
          <a:p>
            <a:r>
              <a:rPr lang="en-US" dirty="0"/>
              <a:t>EKF-GSF Yaw Estimator Test Results</a:t>
            </a:r>
          </a:p>
        </p:txBody>
      </p:sp>
      <p:pic>
        <p:nvPicPr>
          <p:cNvPr id="5" name="Picture 4">
            <a:extLst>
              <a:ext uri="{FF2B5EF4-FFF2-40B4-BE49-F238E27FC236}">
                <a16:creationId xmlns:a16="http://schemas.microsoft.com/office/drawing/2014/main" id="{B73ADBD9-BA28-204B-9E53-28724DC91643}"/>
              </a:ext>
            </a:extLst>
          </p:cNvPr>
          <p:cNvPicPr>
            <a:picLocks noChangeAspect="1"/>
          </p:cNvPicPr>
          <p:nvPr/>
        </p:nvPicPr>
        <p:blipFill>
          <a:blip r:embed="rId3"/>
          <a:stretch>
            <a:fillRect/>
          </a:stretch>
        </p:blipFill>
        <p:spPr>
          <a:xfrm>
            <a:off x="1889053" y="1689852"/>
            <a:ext cx="5365893" cy="2414414"/>
          </a:xfrm>
          <a:prstGeom prst="rect">
            <a:avLst/>
          </a:prstGeom>
        </p:spPr>
      </p:pic>
      <p:sp>
        <p:nvSpPr>
          <p:cNvPr id="6" name="TextBox 6">
            <a:extLst>
              <a:ext uri="{FF2B5EF4-FFF2-40B4-BE49-F238E27FC236}">
                <a16:creationId xmlns:a16="http://schemas.microsoft.com/office/drawing/2014/main" id="{A933F9D8-606F-E848-9F27-C978B2059B52}"/>
              </a:ext>
            </a:extLst>
          </p:cNvPr>
          <p:cNvSpPr txBox="1"/>
          <p:nvPr/>
        </p:nvSpPr>
        <p:spPr>
          <a:xfrm>
            <a:off x="312235" y="4215161"/>
            <a:ext cx="8601384" cy="21852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Flyaway scenario:</a:t>
            </a:r>
          </a:p>
          <a:p>
            <a:endParaRPr lang="en-AU" dirty="0"/>
          </a:p>
          <a:p>
            <a:pPr marL="285750" indent="-285750">
              <a:buFont typeface="Arial" panose="020B0604020202020204" pitchFamily="34" charset="0"/>
              <a:buChar char="•"/>
            </a:pPr>
            <a:r>
              <a:rPr lang="en-AU" dirty="0" err="1"/>
              <a:t>Takeoff</a:t>
            </a:r>
            <a:r>
              <a:rPr lang="en-AU" dirty="0"/>
              <a:t> in LOITER with COMPASS_AUTODEC = 0 and COMPASS_DEC = 3.0 to induce a 180 degree heading error on </a:t>
            </a:r>
            <a:r>
              <a:rPr lang="en-AU" dirty="0" err="1"/>
              <a:t>takeoff</a:t>
            </a:r>
            <a:r>
              <a:rPr lang="en-AU" dirty="0"/>
              <a:t>.</a:t>
            </a:r>
          </a:p>
          <a:p>
            <a:pPr marL="285750" indent="-285750">
              <a:spcBef>
                <a:spcPts val="600"/>
              </a:spcBef>
              <a:spcAft>
                <a:spcPts val="600"/>
              </a:spcAft>
              <a:buFont typeface="Arial" panose="020B0604020202020204" pitchFamily="34" charset="0"/>
              <a:buChar char="•"/>
            </a:pPr>
            <a:r>
              <a:rPr lang="en-AU" dirty="0"/>
              <a:t>GSF0.YC (Red) is the GSF yaw estate in radians.</a:t>
            </a:r>
          </a:p>
          <a:p>
            <a:pPr marL="285750" indent="-285750">
              <a:buFont typeface="Arial" panose="020B0604020202020204" pitchFamily="34" charset="0"/>
              <a:buChar char="•"/>
            </a:pPr>
            <a:r>
              <a:rPr lang="en-AU" dirty="0"/>
              <a:t>GSF0.YVS is the 1-sigma uncertainty in the GSF yaw estimate in radians</a:t>
            </a:r>
          </a:p>
          <a:p>
            <a:pPr marL="285750" indent="-285750">
              <a:buFont typeface="Arial" panose="020B0604020202020204" pitchFamily="34" charset="0"/>
              <a:buChar char="•"/>
            </a:pPr>
            <a:r>
              <a:rPr lang="en-AU" dirty="0"/>
              <a:t>GSF0.Y0 … Y4 are the yaw estimates from the individual EKF’s</a:t>
            </a:r>
            <a:endParaRPr lang="en-US" dirty="0"/>
          </a:p>
        </p:txBody>
      </p:sp>
    </p:spTree>
    <p:extLst>
      <p:ext uri="{BB962C8B-B14F-4D97-AF65-F5344CB8AC3E}">
        <p14:creationId xmlns:p14="http://schemas.microsoft.com/office/powerpoint/2010/main" val="207504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20B3-14A4-DC41-86B7-5FC5447904B2}"/>
              </a:ext>
            </a:extLst>
          </p:cNvPr>
          <p:cNvSpPr>
            <a:spLocks noGrp="1"/>
          </p:cNvSpPr>
          <p:nvPr>
            <p:ph type="title"/>
          </p:nvPr>
        </p:nvSpPr>
        <p:spPr/>
        <p:txBody>
          <a:bodyPr/>
          <a:lstStyle/>
          <a:p>
            <a:r>
              <a:rPr lang="en-US" dirty="0"/>
              <a:t>Discussion Points</a:t>
            </a:r>
          </a:p>
        </p:txBody>
      </p:sp>
      <p:sp>
        <p:nvSpPr>
          <p:cNvPr id="3" name="Content Placeholder 4">
            <a:extLst>
              <a:ext uri="{FF2B5EF4-FFF2-40B4-BE49-F238E27FC236}">
                <a16:creationId xmlns:a16="http://schemas.microsoft.com/office/drawing/2014/main" id="{CE6D507B-6346-954D-B64D-1A563B446EC2}"/>
              </a:ext>
            </a:extLst>
          </p:cNvPr>
          <p:cNvSpPr>
            <a:spLocks noGrp="1"/>
          </p:cNvSpPr>
          <p:nvPr/>
        </p:nvSpPr>
        <p:spPr>
          <a:xfrm>
            <a:off x="207818" y="1707050"/>
            <a:ext cx="8728364" cy="475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US" dirty="0"/>
              <a:t>EKF-GSF integration with existing lane switching and flight mode reversion and switching</a:t>
            </a:r>
          </a:p>
          <a:p>
            <a:pPr>
              <a:lnSpc>
                <a:spcPct val="120000"/>
              </a:lnSpc>
            </a:pPr>
            <a:r>
              <a:rPr lang="en-US" dirty="0"/>
              <a:t>Integration of vision based navigation</a:t>
            </a:r>
          </a:p>
          <a:p>
            <a:pPr>
              <a:lnSpc>
                <a:spcPct val="120000"/>
              </a:lnSpc>
            </a:pPr>
            <a:r>
              <a:rPr lang="en-US" dirty="0"/>
              <a:t>…</a:t>
            </a:r>
          </a:p>
        </p:txBody>
      </p:sp>
    </p:spTree>
    <p:extLst>
      <p:ext uri="{BB962C8B-B14F-4D97-AF65-F5344CB8AC3E}">
        <p14:creationId xmlns:p14="http://schemas.microsoft.com/office/powerpoint/2010/main" val="424408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C5-6B0E-1B44-B8A1-FADFED0C6880}"/>
              </a:ext>
            </a:extLst>
          </p:cNvPr>
          <p:cNvSpPr>
            <a:spLocks noGrp="1"/>
          </p:cNvSpPr>
          <p:nvPr>
            <p:ph type="title"/>
          </p:nvPr>
        </p:nvSpPr>
        <p:spPr>
          <a:xfrm>
            <a:off x="286215" y="155692"/>
            <a:ext cx="6382214" cy="1143000"/>
          </a:xfrm>
        </p:spPr>
        <p:txBody>
          <a:bodyPr/>
          <a:lstStyle/>
          <a:p>
            <a:r>
              <a:rPr lang="en-US" dirty="0"/>
              <a:t>Change Overview</a:t>
            </a:r>
          </a:p>
        </p:txBody>
      </p:sp>
      <p:sp>
        <p:nvSpPr>
          <p:cNvPr id="6" name="Content Placeholder 2">
            <a:extLst>
              <a:ext uri="{FF2B5EF4-FFF2-40B4-BE49-F238E27FC236}">
                <a16:creationId xmlns:a16="http://schemas.microsoft.com/office/drawing/2014/main" id="{FFC3DDCF-9879-DB4B-A632-E1235B485D2C}"/>
              </a:ext>
            </a:extLst>
          </p:cNvPr>
          <p:cNvSpPr>
            <a:spLocks noGrp="1"/>
          </p:cNvSpPr>
          <p:nvPr/>
        </p:nvSpPr>
        <p:spPr>
          <a:xfrm>
            <a:off x="356839" y="1561170"/>
            <a:ext cx="8534399" cy="5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AU" dirty="0"/>
              <a:t>Merged Change Requests - 87</a:t>
            </a:r>
          </a:p>
          <a:p>
            <a:pPr lvl="1"/>
            <a:r>
              <a:rPr lang="en-AU" dirty="0"/>
              <a:t>Enhancements </a:t>
            </a:r>
            <a:r>
              <a:rPr lang="mr-IN" dirty="0"/>
              <a:t>–</a:t>
            </a:r>
            <a:r>
              <a:rPr lang="en-AU" dirty="0"/>
              <a:t> 74</a:t>
            </a:r>
          </a:p>
          <a:p>
            <a:pPr lvl="2"/>
            <a:r>
              <a:rPr lang="en-AU" dirty="0">
                <a:hlinkClick r:id="rId3"/>
              </a:rPr>
              <a:t>Use World Magnetic Model for more robust mag fusion #11456</a:t>
            </a:r>
            <a:endParaRPr lang="en-AU" dirty="0"/>
          </a:p>
          <a:p>
            <a:pPr lvl="2"/>
            <a:r>
              <a:rPr lang="en-AU" dirty="0">
                <a:hlinkClick r:id="rId4"/>
              </a:rPr>
              <a:t>EKF2 terrain estimator use of optical flow #10539</a:t>
            </a:r>
            <a:endParaRPr lang="en-AU" dirty="0"/>
          </a:p>
          <a:p>
            <a:pPr lvl="1"/>
            <a:r>
              <a:rPr lang="en-AU" dirty="0"/>
              <a:t>Bug Fixes </a:t>
            </a:r>
            <a:r>
              <a:rPr lang="mr-IN" dirty="0"/>
              <a:t>–</a:t>
            </a:r>
            <a:r>
              <a:rPr lang="en-AU" dirty="0"/>
              <a:t> 12</a:t>
            </a:r>
          </a:p>
          <a:p>
            <a:pPr marL="0" indent="0">
              <a:buNone/>
            </a:pPr>
            <a:r>
              <a:rPr lang="en-AU" dirty="0"/>
              <a:t>Open Change Requests - 17</a:t>
            </a:r>
          </a:p>
          <a:p>
            <a:pPr lvl="1"/>
            <a:r>
              <a:rPr lang="en-AU" dirty="0"/>
              <a:t>Features </a:t>
            </a:r>
            <a:r>
              <a:rPr lang="mr-IN" dirty="0"/>
              <a:t>–</a:t>
            </a:r>
            <a:r>
              <a:rPr lang="en-AU" dirty="0"/>
              <a:t> 3</a:t>
            </a:r>
          </a:p>
          <a:p>
            <a:pPr lvl="2"/>
            <a:r>
              <a:rPr lang="en-AU" dirty="0">
                <a:hlinkClick r:id="rId5"/>
              </a:rPr>
              <a:t>EKF3 basic external nav system support # 10374</a:t>
            </a:r>
            <a:r>
              <a:rPr lang="en-AU" dirty="0"/>
              <a:t> </a:t>
            </a:r>
          </a:p>
          <a:p>
            <a:pPr lvl="2"/>
            <a:r>
              <a:rPr lang="en-AU" dirty="0">
                <a:hlinkClick r:id="rId6"/>
              </a:rPr>
              <a:t>EKF2 sensor affinity control #11257</a:t>
            </a:r>
            <a:endParaRPr lang="en-AU" dirty="0"/>
          </a:p>
          <a:p>
            <a:pPr lvl="2"/>
            <a:r>
              <a:rPr lang="en-AU" dirty="0">
                <a:hlinkClick r:id="rId7"/>
              </a:rPr>
              <a:t>Operation with no or bad compass #13776</a:t>
            </a:r>
            <a:r>
              <a:rPr lang="en-AU" dirty="0"/>
              <a:t> </a:t>
            </a:r>
          </a:p>
          <a:p>
            <a:pPr lvl="1"/>
            <a:r>
              <a:rPr lang="en-AU" dirty="0"/>
              <a:t>Enhancements - 14</a:t>
            </a:r>
          </a:p>
          <a:p>
            <a:pPr lvl="1"/>
            <a:r>
              <a:rPr lang="en-AU" dirty="0"/>
              <a:t>Bug Fixes </a:t>
            </a:r>
            <a:r>
              <a:rPr lang="mr-IN" dirty="0"/>
              <a:t>–</a:t>
            </a:r>
            <a:r>
              <a:rPr lang="en-AU" dirty="0"/>
              <a:t> 1</a:t>
            </a:r>
          </a:p>
        </p:txBody>
      </p:sp>
    </p:spTree>
    <p:extLst>
      <p:ext uri="{BB962C8B-B14F-4D97-AF65-F5344CB8AC3E}">
        <p14:creationId xmlns:p14="http://schemas.microsoft.com/office/powerpoint/2010/main" val="36304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C5-6B0E-1B44-B8A1-FADFED0C6880}"/>
              </a:ext>
            </a:extLst>
          </p:cNvPr>
          <p:cNvSpPr>
            <a:spLocks noGrp="1"/>
          </p:cNvSpPr>
          <p:nvPr>
            <p:ph type="title"/>
          </p:nvPr>
        </p:nvSpPr>
        <p:spPr>
          <a:xfrm>
            <a:off x="286215" y="155692"/>
            <a:ext cx="6382214" cy="1143000"/>
          </a:xfrm>
        </p:spPr>
        <p:txBody>
          <a:bodyPr/>
          <a:lstStyle/>
          <a:p>
            <a:r>
              <a:rPr lang="en-US" dirty="0"/>
              <a:t>Change Overview</a:t>
            </a:r>
          </a:p>
        </p:txBody>
      </p:sp>
      <p:sp>
        <p:nvSpPr>
          <p:cNvPr id="6" name="Content Placeholder 2">
            <a:extLst>
              <a:ext uri="{FF2B5EF4-FFF2-40B4-BE49-F238E27FC236}">
                <a16:creationId xmlns:a16="http://schemas.microsoft.com/office/drawing/2014/main" id="{FFC3DDCF-9879-DB4B-A632-E1235B485D2C}"/>
              </a:ext>
            </a:extLst>
          </p:cNvPr>
          <p:cNvSpPr>
            <a:spLocks noGrp="1"/>
          </p:cNvSpPr>
          <p:nvPr/>
        </p:nvSpPr>
        <p:spPr>
          <a:xfrm>
            <a:off x="356839" y="1561170"/>
            <a:ext cx="8534399" cy="5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AU" dirty="0"/>
              <a:t>Noteworthy Bug Fixes</a:t>
            </a:r>
          </a:p>
          <a:p>
            <a:pPr lvl="1">
              <a:lnSpc>
                <a:spcPct val="150000"/>
              </a:lnSpc>
            </a:pPr>
            <a:r>
              <a:rPr lang="en-AU" dirty="0">
                <a:hlinkClick r:id="rId2"/>
              </a:rPr>
              <a:t>EKF2/3 compass switching #10461</a:t>
            </a:r>
            <a:endParaRPr lang="en-AU" dirty="0"/>
          </a:p>
          <a:p>
            <a:pPr lvl="1">
              <a:lnSpc>
                <a:spcPct val="150000"/>
              </a:lnSpc>
            </a:pPr>
            <a:r>
              <a:rPr lang="en-AU" dirty="0">
                <a:hlinkClick r:id="rId3"/>
              </a:rPr>
              <a:t>EKF2 lane switch bug fix #11256</a:t>
            </a:r>
            <a:endParaRPr lang="en-AU" dirty="0"/>
          </a:p>
          <a:p>
            <a:pPr lvl="1">
              <a:lnSpc>
                <a:spcPct val="150000"/>
              </a:lnSpc>
            </a:pPr>
            <a:r>
              <a:rPr lang="en-AU" dirty="0">
                <a:hlinkClick r:id="rId4"/>
              </a:rPr>
              <a:t>EKF2/3 slow mag bias learning after in-flight yaw reset #12221</a:t>
            </a:r>
            <a:endParaRPr lang="en-AU" dirty="0"/>
          </a:p>
          <a:p>
            <a:pPr lvl="1">
              <a:lnSpc>
                <a:spcPct val="150000"/>
              </a:lnSpc>
            </a:pPr>
            <a:r>
              <a:rPr lang="en-AU" dirty="0">
                <a:hlinkClick r:id="rId5"/>
              </a:rPr>
              <a:t>EKF2/3 range finder RNG_USE_HGT use fix #12250</a:t>
            </a:r>
            <a:endParaRPr lang="en-AU" dirty="0"/>
          </a:p>
          <a:p>
            <a:pPr lvl="1">
              <a:lnSpc>
                <a:spcPct val="150000"/>
              </a:lnSpc>
            </a:pPr>
            <a:r>
              <a:rPr lang="en-AU" dirty="0">
                <a:hlinkClick r:id="rId6"/>
              </a:rPr>
              <a:t>EKF3 Rover wheel encoder fixes #12578</a:t>
            </a:r>
            <a:endParaRPr lang="en-AU" dirty="0"/>
          </a:p>
          <a:p>
            <a:pPr lvl="1">
              <a:lnSpc>
                <a:spcPct val="150000"/>
              </a:lnSpc>
            </a:pPr>
            <a:r>
              <a:rPr lang="en-AU" dirty="0">
                <a:hlinkClick r:id="rId7"/>
              </a:rPr>
              <a:t>EKF Fixed position error on GPS primary switch #13385</a:t>
            </a:r>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val="367353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C5-6B0E-1B44-B8A1-FADFED0C6880}"/>
              </a:ext>
            </a:extLst>
          </p:cNvPr>
          <p:cNvSpPr>
            <a:spLocks noGrp="1"/>
          </p:cNvSpPr>
          <p:nvPr>
            <p:ph type="title"/>
          </p:nvPr>
        </p:nvSpPr>
        <p:spPr>
          <a:xfrm>
            <a:off x="193287" y="177994"/>
            <a:ext cx="6623825" cy="1143000"/>
          </a:xfrm>
        </p:spPr>
        <p:txBody>
          <a:bodyPr/>
          <a:lstStyle/>
          <a:p>
            <a:r>
              <a:rPr lang="en-US" dirty="0"/>
              <a:t>EKF2 vs EKF3</a:t>
            </a:r>
          </a:p>
        </p:txBody>
      </p:sp>
      <p:sp>
        <p:nvSpPr>
          <p:cNvPr id="3" name="Content Placeholder 2">
            <a:extLst>
              <a:ext uri="{FF2B5EF4-FFF2-40B4-BE49-F238E27FC236}">
                <a16:creationId xmlns:a16="http://schemas.microsoft.com/office/drawing/2014/main" id="{B59D2BAA-B4BA-FA49-A7C4-824A0CF87782}"/>
              </a:ext>
            </a:extLst>
          </p:cNvPr>
          <p:cNvSpPr>
            <a:spLocks noGrp="1"/>
          </p:cNvSpPr>
          <p:nvPr/>
        </p:nvSpPr>
        <p:spPr>
          <a:xfrm>
            <a:off x="193287" y="1714484"/>
            <a:ext cx="8690518" cy="47523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dirty="0"/>
              <a:t>EKF2 is the default estimator</a:t>
            </a:r>
          </a:p>
          <a:p>
            <a:pPr lvl="1"/>
            <a:r>
              <a:rPr lang="en-AU" dirty="0"/>
              <a:t>23 states</a:t>
            </a:r>
          </a:p>
          <a:p>
            <a:pPr lvl="1">
              <a:lnSpc>
                <a:spcPct val="120000"/>
              </a:lnSpc>
            </a:pPr>
            <a:r>
              <a:rPr lang="en-AU" dirty="0"/>
              <a:t>More robust to large angular alignment errors and performs well aligning on dynamic platforms.</a:t>
            </a:r>
          </a:p>
          <a:p>
            <a:pPr lvl="1"/>
            <a:r>
              <a:rPr lang="en-AU" dirty="0"/>
              <a:t>Gets ‘dizzy’ if spun continuously at high rate around a vertical axis</a:t>
            </a:r>
          </a:p>
          <a:p>
            <a:pPr lvl="1"/>
            <a:r>
              <a:rPr lang="en-AU" dirty="0"/>
              <a:t>Supports use of external nav system attitude and position data</a:t>
            </a:r>
          </a:p>
          <a:p>
            <a:r>
              <a:rPr lang="en-AU" dirty="0"/>
              <a:t>EKF3 shares common math derivation with PX4/</a:t>
            </a:r>
            <a:r>
              <a:rPr lang="en-AU" dirty="0" err="1"/>
              <a:t>ecl</a:t>
            </a:r>
            <a:endParaRPr lang="en-AU" dirty="0"/>
          </a:p>
          <a:p>
            <a:pPr lvl="1">
              <a:lnSpc>
                <a:spcPct val="110000"/>
              </a:lnSpc>
            </a:pPr>
            <a:r>
              <a:rPr lang="en-AU" dirty="0"/>
              <a:t>24 states</a:t>
            </a:r>
          </a:p>
          <a:p>
            <a:pPr lvl="1">
              <a:lnSpc>
                <a:spcPct val="110000"/>
              </a:lnSpc>
            </a:pPr>
            <a:r>
              <a:rPr lang="en-AU" dirty="0"/>
              <a:t>Estimates 3-axis IMU accelerometer bias -&gt; Suitable for tail sitters</a:t>
            </a:r>
          </a:p>
          <a:p>
            <a:pPr lvl="1">
              <a:lnSpc>
                <a:spcPct val="110000"/>
              </a:lnSpc>
            </a:pPr>
            <a:r>
              <a:rPr lang="en-AU" dirty="0"/>
              <a:t>Doesn’t estimate gyro scale factor – not a limitation in practice</a:t>
            </a:r>
          </a:p>
          <a:p>
            <a:pPr lvl="1">
              <a:lnSpc>
                <a:spcPct val="110000"/>
              </a:lnSpc>
            </a:pPr>
            <a:r>
              <a:rPr lang="en-AU" dirty="0"/>
              <a:t>Can handle higher yaw spin rates.</a:t>
            </a:r>
          </a:p>
          <a:p>
            <a:pPr lvl="1">
              <a:lnSpc>
                <a:spcPct val="110000"/>
              </a:lnSpc>
            </a:pPr>
            <a:r>
              <a:rPr lang="en-AU" dirty="0"/>
              <a:t>Supports range measurements to static beacons,  stereo VO, wheel encoders and external heading sensors (</a:t>
            </a:r>
            <a:r>
              <a:rPr lang="en-AU" dirty="0" err="1"/>
              <a:t>eg</a:t>
            </a:r>
            <a:r>
              <a:rPr lang="en-AU" dirty="0"/>
              <a:t> dual antenna RTK GPS).</a:t>
            </a:r>
          </a:p>
        </p:txBody>
      </p:sp>
    </p:spTree>
    <p:extLst>
      <p:ext uri="{BB962C8B-B14F-4D97-AF65-F5344CB8AC3E}">
        <p14:creationId xmlns:p14="http://schemas.microsoft.com/office/powerpoint/2010/main" val="173827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C5-6B0E-1B44-B8A1-FADFED0C6880}"/>
              </a:ext>
            </a:extLst>
          </p:cNvPr>
          <p:cNvSpPr>
            <a:spLocks noGrp="1"/>
          </p:cNvSpPr>
          <p:nvPr>
            <p:ph type="title"/>
          </p:nvPr>
        </p:nvSpPr>
        <p:spPr>
          <a:xfrm>
            <a:off x="360556" y="155692"/>
            <a:ext cx="6345044" cy="1143000"/>
          </a:xfrm>
        </p:spPr>
        <p:txBody>
          <a:bodyPr/>
          <a:lstStyle/>
          <a:p>
            <a:r>
              <a:rPr lang="en-US" dirty="0"/>
              <a:t>Reducing Magnetometer Data Reliance</a:t>
            </a:r>
          </a:p>
        </p:txBody>
      </p:sp>
      <p:sp>
        <p:nvSpPr>
          <p:cNvPr id="3" name="Content Placeholder 2">
            <a:extLst>
              <a:ext uri="{FF2B5EF4-FFF2-40B4-BE49-F238E27FC236}">
                <a16:creationId xmlns:a16="http://schemas.microsoft.com/office/drawing/2014/main" id="{DB6D7C0B-B821-074D-B9FB-5CD274BFF294}"/>
              </a:ext>
            </a:extLst>
          </p:cNvPr>
          <p:cNvSpPr>
            <a:spLocks noGrp="1"/>
          </p:cNvSpPr>
          <p:nvPr/>
        </p:nvSpPr>
        <p:spPr>
          <a:xfrm>
            <a:off x="193288" y="1677313"/>
            <a:ext cx="8697951" cy="486473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pPr>
            <a:r>
              <a:rPr lang="en-AU" dirty="0"/>
              <a:t>The EKF2 and EKF3 navigation estimators rely on being able to measure yaw to counteract inertial navigation gyro drift and to set the initial yaw angle. This is currently achieved using:</a:t>
            </a:r>
          </a:p>
          <a:p>
            <a:pPr lvl="1">
              <a:lnSpc>
                <a:spcPct val="110000"/>
              </a:lnSpc>
            </a:pPr>
            <a:r>
              <a:rPr lang="en-AU" dirty="0"/>
              <a:t>Magnetometer measurements – limited to operation away from magnetic poles and vulnerable to interference</a:t>
            </a:r>
          </a:p>
          <a:p>
            <a:pPr lvl="1">
              <a:lnSpc>
                <a:spcPct val="110000"/>
              </a:lnSpc>
            </a:pPr>
            <a:r>
              <a:rPr lang="en-AU" dirty="0"/>
              <a:t>Yaw from dual antenna RTK GPS – expensive HW and requires a higher SNR</a:t>
            </a:r>
          </a:p>
          <a:p>
            <a:pPr lvl="1">
              <a:lnSpc>
                <a:spcPct val="110000"/>
              </a:lnSpc>
            </a:pPr>
            <a:r>
              <a:rPr lang="en-AU" dirty="0"/>
              <a:t>GPS aiding – Requires regular horizontal velocity changes and initial yaw alignment. Can be used on planes by aligning yaw to GPS velocity vector on launch</a:t>
            </a:r>
          </a:p>
          <a:p>
            <a:pPr>
              <a:lnSpc>
                <a:spcPct val="110000"/>
              </a:lnSpc>
            </a:pPr>
            <a:r>
              <a:rPr lang="en-AU" dirty="0"/>
              <a:t>Navigation errors due to bad magnetometer data account for the majority of loss of navigation events for installations that have solved vibration issues – </a:t>
            </a:r>
            <a:r>
              <a:rPr lang="en-AU" dirty="0">
                <a:hlinkClick r:id="rId2"/>
              </a:rPr>
              <a:t>See last years talk that included the effects of high vibration</a:t>
            </a:r>
            <a:r>
              <a:rPr lang="en-AU" dirty="0"/>
              <a:t>.</a:t>
            </a:r>
          </a:p>
        </p:txBody>
      </p:sp>
    </p:spTree>
    <p:extLst>
      <p:ext uri="{BB962C8B-B14F-4D97-AF65-F5344CB8AC3E}">
        <p14:creationId xmlns:p14="http://schemas.microsoft.com/office/powerpoint/2010/main" val="14752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962A-337D-3543-B5D0-84E05E3F07F1}"/>
              </a:ext>
            </a:extLst>
          </p:cNvPr>
          <p:cNvSpPr>
            <a:spLocks noGrp="1"/>
          </p:cNvSpPr>
          <p:nvPr>
            <p:ph type="title"/>
          </p:nvPr>
        </p:nvSpPr>
        <p:spPr/>
        <p:txBody>
          <a:bodyPr/>
          <a:lstStyle/>
          <a:p>
            <a:r>
              <a:rPr lang="en-US" dirty="0"/>
              <a:t>Improved Robustness to Magnetic Interference</a:t>
            </a:r>
          </a:p>
        </p:txBody>
      </p:sp>
      <p:sp>
        <p:nvSpPr>
          <p:cNvPr id="4" name="Content Placeholder 2">
            <a:extLst>
              <a:ext uri="{FF2B5EF4-FFF2-40B4-BE49-F238E27FC236}">
                <a16:creationId xmlns:a16="http://schemas.microsoft.com/office/drawing/2014/main" id="{CFD5D4F4-65D7-B045-A85B-708581FB68EA}"/>
              </a:ext>
            </a:extLst>
          </p:cNvPr>
          <p:cNvSpPr>
            <a:spLocks noGrp="1"/>
          </p:cNvSpPr>
          <p:nvPr/>
        </p:nvSpPr>
        <p:spPr>
          <a:xfrm>
            <a:off x="207818" y="1576038"/>
            <a:ext cx="8705723" cy="4951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dirty="0"/>
              <a:t>Incorporate more prior knowledge of the earth magnetic field to reduce the effect of magnetometer calibration errors and vehicle based interference:</a:t>
            </a:r>
          </a:p>
          <a:p>
            <a:pPr lvl="1">
              <a:lnSpc>
                <a:spcPct val="100000"/>
              </a:lnSpc>
            </a:pPr>
            <a:r>
              <a:rPr lang="en-US" dirty="0">
                <a:hlinkClick r:id="rId2"/>
              </a:rPr>
              <a:t>PR 11456</a:t>
            </a:r>
            <a:r>
              <a:rPr lang="en-US" dirty="0"/>
              <a:t> </a:t>
            </a:r>
            <a:r>
              <a:rPr lang="en-AU" dirty="0"/>
              <a:t>set a limit on the difference between the earth field from the WMM tables and the learned earth field inside the EKF2. </a:t>
            </a:r>
          </a:p>
          <a:p>
            <a:pPr lvl="2">
              <a:lnSpc>
                <a:spcPct val="100000"/>
              </a:lnSpc>
            </a:pPr>
            <a:r>
              <a:rPr lang="en-AU" dirty="0"/>
              <a:t>This is controlled by the EK2_MAG_EF_LIM parameter which is currently set to a default tolerance of +- 50mGauss</a:t>
            </a:r>
          </a:p>
          <a:p>
            <a:pPr lvl="1">
              <a:lnSpc>
                <a:spcPct val="100000"/>
              </a:lnSpc>
            </a:pPr>
            <a:r>
              <a:rPr lang="en-AU" dirty="0">
                <a:hlinkClick r:id="rId3"/>
              </a:rPr>
              <a:t>PR 12337</a:t>
            </a:r>
            <a:r>
              <a:rPr lang="en-AU" dirty="0"/>
              <a:t> added the same functionality to EKF3</a:t>
            </a:r>
          </a:p>
          <a:p>
            <a:pPr lvl="2">
              <a:lnSpc>
                <a:spcPct val="100000"/>
              </a:lnSpc>
            </a:pPr>
            <a:r>
              <a:rPr lang="en-AU" dirty="0"/>
              <a:t>This is controlled by the EK3_MAG_EF_LIM parameter which is currently set to a default tolerance of +- 50mGauss</a:t>
            </a:r>
          </a:p>
        </p:txBody>
      </p:sp>
    </p:spTree>
    <p:extLst>
      <p:ext uri="{BB962C8B-B14F-4D97-AF65-F5344CB8AC3E}">
        <p14:creationId xmlns:p14="http://schemas.microsoft.com/office/powerpoint/2010/main" val="95096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F7D4-5D50-7142-9DB4-DEAC47FD6CC1}"/>
              </a:ext>
            </a:extLst>
          </p:cNvPr>
          <p:cNvSpPr>
            <a:spLocks noGrp="1"/>
          </p:cNvSpPr>
          <p:nvPr>
            <p:ph type="title"/>
          </p:nvPr>
        </p:nvSpPr>
        <p:spPr/>
        <p:txBody>
          <a:bodyPr/>
          <a:lstStyle/>
          <a:p>
            <a:r>
              <a:rPr lang="en-US" dirty="0"/>
              <a:t>Yaw Alignment Using Only IMU and GPS</a:t>
            </a:r>
          </a:p>
        </p:txBody>
      </p:sp>
      <p:sp>
        <p:nvSpPr>
          <p:cNvPr id="3" name="Content Placeholder 2">
            <a:extLst>
              <a:ext uri="{FF2B5EF4-FFF2-40B4-BE49-F238E27FC236}">
                <a16:creationId xmlns:a16="http://schemas.microsoft.com/office/drawing/2014/main" id="{ACCB8661-6E12-0A46-AB43-9194D26F5BC7}"/>
              </a:ext>
            </a:extLst>
          </p:cNvPr>
          <p:cNvSpPr>
            <a:spLocks noGrp="1"/>
          </p:cNvSpPr>
          <p:nvPr/>
        </p:nvSpPr>
        <p:spPr>
          <a:xfrm>
            <a:off x="207818" y="1546302"/>
            <a:ext cx="8690855" cy="510725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AU" dirty="0"/>
              <a:t>Preliminary algorithm work performed in 2018 to determine if it was possible to rapidly determine the yaw angle using only IMU and GPS Velocity data without relying on assumptions about the vehicle dynamics.</a:t>
            </a:r>
          </a:p>
          <a:p>
            <a:pPr>
              <a:lnSpc>
                <a:spcPct val="120000"/>
              </a:lnSpc>
            </a:pPr>
            <a:r>
              <a:rPr lang="en-AU" dirty="0"/>
              <a:t>Investigation used simulated data and compared performance of different 3-state filter designs:</a:t>
            </a:r>
          </a:p>
          <a:p>
            <a:pPr lvl="1">
              <a:lnSpc>
                <a:spcPct val="120000"/>
              </a:lnSpc>
            </a:pPr>
            <a:r>
              <a:rPr lang="en-AU" dirty="0"/>
              <a:t>EKF (Extended Kalman Filter)</a:t>
            </a:r>
          </a:p>
          <a:p>
            <a:pPr lvl="1">
              <a:lnSpc>
                <a:spcPct val="120000"/>
              </a:lnSpc>
            </a:pPr>
            <a:r>
              <a:rPr lang="en-AU" dirty="0"/>
              <a:t>UKF (Unscented </a:t>
            </a:r>
            <a:r>
              <a:rPr lang="en-AU" dirty="0" err="1"/>
              <a:t>Kalman</a:t>
            </a:r>
            <a:r>
              <a:rPr lang="en-AU" dirty="0"/>
              <a:t> Filter)</a:t>
            </a:r>
          </a:p>
          <a:p>
            <a:pPr lvl="1">
              <a:lnSpc>
                <a:spcPct val="120000"/>
              </a:lnSpc>
            </a:pPr>
            <a:r>
              <a:rPr lang="en-AU" dirty="0"/>
              <a:t>EKF-GSF (Gaussian Sum Filter using states from multiple EKF’s)</a:t>
            </a:r>
          </a:p>
          <a:p>
            <a:pPr lvl="1">
              <a:lnSpc>
                <a:spcPct val="120000"/>
              </a:lnSpc>
            </a:pPr>
            <a:r>
              <a:rPr lang="en-AU" dirty="0"/>
              <a:t>UKF-GSF (Gaussian Sum Filter using states from multiple UKF’s)</a:t>
            </a:r>
          </a:p>
          <a:p>
            <a:pPr lvl="1">
              <a:lnSpc>
                <a:spcPct val="120000"/>
              </a:lnSpc>
            </a:pPr>
            <a:r>
              <a:rPr lang="en-AU" dirty="0"/>
              <a:t>EKF-IMM (Interacting Multiple Model Filter using states from multiple EKF’s)</a:t>
            </a:r>
          </a:p>
          <a:p>
            <a:pPr lvl="1">
              <a:lnSpc>
                <a:spcPct val="120000"/>
              </a:lnSpc>
            </a:pPr>
            <a:r>
              <a:rPr lang="en-AU" dirty="0"/>
              <a:t>UKF-IMM (Interacting Multiple Model Filter using states from multiple UKF’s)</a:t>
            </a:r>
          </a:p>
          <a:p>
            <a:pPr lvl="1">
              <a:lnSpc>
                <a:spcPct val="120000"/>
              </a:lnSpc>
            </a:pPr>
            <a:r>
              <a:rPr lang="en-AU" dirty="0"/>
              <a:t>Particle Filter</a:t>
            </a:r>
          </a:p>
          <a:p>
            <a:pPr>
              <a:lnSpc>
                <a:spcPct val="120000"/>
              </a:lnSpc>
            </a:pPr>
            <a:r>
              <a:rPr lang="en-AU" dirty="0"/>
              <a:t>The GSF-EKF provided the best performance/computational cost trade-off for our application</a:t>
            </a:r>
          </a:p>
          <a:p>
            <a:pPr>
              <a:lnSpc>
                <a:spcPct val="120000"/>
              </a:lnSpc>
            </a:pPr>
            <a:r>
              <a:rPr lang="en-AU" i="1" dirty="0"/>
              <a:t>Acknowledgement: Most of the </a:t>
            </a:r>
            <a:r>
              <a:rPr lang="en-AU" i="1" dirty="0" err="1"/>
              <a:t>matlab</a:t>
            </a:r>
            <a:r>
              <a:rPr lang="en-AU" i="1" dirty="0"/>
              <a:t> scripting for that study was contributed by </a:t>
            </a:r>
            <a:r>
              <a:rPr lang="en-AU" i="1" dirty="0" err="1"/>
              <a:t>Rudaba</a:t>
            </a:r>
            <a:r>
              <a:rPr lang="en-AU" i="1" dirty="0"/>
              <a:t> Khan</a:t>
            </a:r>
          </a:p>
        </p:txBody>
      </p:sp>
    </p:spTree>
    <p:extLst>
      <p:ext uri="{BB962C8B-B14F-4D97-AF65-F5344CB8AC3E}">
        <p14:creationId xmlns:p14="http://schemas.microsoft.com/office/powerpoint/2010/main" val="143126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F790-C8B9-6F44-912B-A1D1FB11DBD1}"/>
              </a:ext>
            </a:extLst>
          </p:cNvPr>
          <p:cNvSpPr>
            <a:spLocks noGrp="1"/>
          </p:cNvSpPr>
          <p:nvPr>
            <p:ph type="title"/>
          </p:nvPr>
        </p:nvSpPr>
        <p:spPr/>
        <p:txBody>
          <a:bodyPr/>
          <a:lstStyle/>
          <a:p>
            <a:r>
              <a:rPr lang="en-US" dirty="0"/>
              <a:t>EKF-GSF Yaw Estimator Description</a:t>
            </a:r>
          </a:p>
        </p:txBody>
      </p:sp>
      <p:sp>
        <p:nvSpPr>
          <p:cNvPr id="3" name="Content Placeholder 4">
            <a:extLst>
              <a:ext uri="{FF2B5EF4-FFF2-40B4-BE49-F238E27FC236}">
                <a16:creationId xmlns:a16="http://schemas.microsoft.com/office/drawing/2014/main" id="{5DA3710D-A510-E348-B32D-8F3BBB37B86D}"/>
              </a:ext>
            </a:extLst>
          </p:cNvPr>
          <p:cNvSpPr>
            <a:spLocks noGrp="1"/>
          </p:cNvSpPr>
          <p:nvPr/>
        </p:nvSpPr>
        <p:spPr>
          <a:xfrm>
            <a:off x="207818" y="1707050"/>
            <a:ext cx="8728364" cy="47523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None/>
            </a:pPr>
            <a:r>
              <a:rPr lang="en-US" dirty="0"/>
              <a:t>The GSF-EKF algorithm consists of the following:</a:t>
            </a:r>
          </a:p>
          <a:p>
            <a:pPr>
              <a:lnSpc>
                <a:spcPct val="120000"/>
              </a:lnSpc>
            </a:pPr>
            <a:r>
              <a:rPr lang="en-US" dirty="0"/>
              <a:t>A bank of five AHRS solutions using a complementary filter </a:t>
            </a:r>
          </a:p>
          <a:p>
            <a:pPr lvl="1">
              <a:lnSpc>
                <a:spcPct val="120000"/>
              </a:lnSpc>
            </a:pPr>
            <a:r>
              <a:rPr lang="en-US" dirty="0"/>
              <a:t>These calculate a predicted yaw angle and a forward, right acceleration.</a:t>
            </a:r>
          </a:p>
          <a:p>
            <a:pPr lvl="1">
              <a:lnSpc>
                <a:spcPct val="120000"/>
              </a:lnSpc>
            </a:pPr>
            <a:r>
              <a:rPr lang="en-US" dirty="0"/>
              <a:t>Airspeed (measured or estimated) is used for centripetal acceleration correction during fixed wing flight.</a:t>
            </a:r>
          </a:p>
          <a:p>
            <a:pPr>
              <a:lnSpc>
                <a:spcPct val="120000"/>
              </a:lnSpc>
            </a:pPr>
            <a:r>
              <a:rPr lang="en-US" dirty="0"/>
              <a:t>A bank of five 3-state Extended Kalman Filters</a:t>
            </a:r>
          </a:p>
          <a:p>
            <a:pPr lvl="1">
              <a:lnSpc>
                <a:spcPct val="120000"/>
              </a:lnSpc>
            </a:pPr>
            <a:r>
              <a:rPr lang="en-US" dirty="0"/>
              <a:t>States are North, East velocity and yaw angle</a:t>
            </a:r>
          </a:p>
          <a:p>
            <a:pPr lvl="1">
              <a:lnSpc>
                <a:spcPct val="120000"/>
              </a:lnSpc>
            </a:pPr>
            <a:r>
              <a:rPr lang="en-US" dirty="0"/>
              <a:t>Yaw angle estimates start equally spaced</a:t>
            </a:r>
          </a:p>
          <a:p>
            <a:pPr lvl="1">
              <a:lnSpc>
                <a:spcPct val="120000"/>
              </a:lnSpc>
            </a:pPr>
            <a:r>
              <a:rPr lang="en-US" dirty="0"/>
              <a:t>GPS North, East velocity is used as the observation</a:t>
            </a:r>
          </a:p>
          <a:p>
            <a:pPr>
              <a:lnSpc>
                <a:spcPct val="120000"/>
              </a:lnSpc>
            </a:pPr>
            <a:r>
              <a:rPr lang="en-US" dirty="0"/>
              <a:t>A Gaussian Sum Filter</a:t>
            </a:r>
          </a:p>
          <a:p>
            <a:pPr lvl="1">
              <a:lnSpc>
                <a:spcPct val="120000"/>
              </a:lnSpc>
            </a:pPr>
            <a:r>
              <a:rPr lang="en-US" dirty="0"/>
              <a:t>Calculates a weighting for each EKF based on the normalized NE GPS velocity innovation levels.</a:t>
            </a:r>
          </a:p>
          <a:p>
            <a:pPr lvl="1">
              <a:lnSpc>
                <a:spcPct val="120000"/>
              </a:lnSpc>
            </a:pPr>
            <a:r>
              <a:rPr lang="en-US" dirty="0"/>
              <a:t>Outputs a yaw angle estimate which is the weighted average of the individual EKF estimates.</a:t>
            </a:r>
          </a:p>
        </p:txBody>
      </p:sp>
    </p:spTree>
    <p:extLst>
      <p:ext uri="{BB962C8B-B14F-4D97-AF65-F5344CB8AC3E}">
        <p14:creationId xmlns:p14="http://schemas.microsoft.com/office/powerpoint/2010/main" val="403394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FA8A-D0EF-3B42-9123-397A6FFD1B17}"/>
              </a:ext>
            </a:extLst>
          </p:cNvPr>
          <p:cNvSpPr>
            <a:spLocks noGrp="1"/>
          </p:cNvSpPr>
          <p:nvPr>
            <p:ph type="title"/>
          </p:nvPr>
        </p:nvSpPr>
        <p:spPr/>
        <p:txBody>
          <a:bodyPr/>
          <a:lstStyle/>
          <a:p>
            <a:r>
              <a:rPr lang="en-US" dirty="0"/>
              <a:t>EKF-GSF Yaw Estimator Block Diagram</a:t>
            </a:r>
          </a:p>
        </p:txBody>
      </p:sp>
      <p:pic>
        <p:nvPicPr>
          <p:cNvPr id="54" name="Picture 53">
            <a:extLst>
              <a:ext uri="{FF2B5EF4-FFF2-40B4-BE49-F238E27FC236}">
                <a16:creationId xmlns:a16="http://schemas.microsoft.com/office/drawing/2014/main" id="{6B2DDBAB-AD7A-4943-8D70-7E74382176DD}"/>
              </a:ext>
            </a:extLst>
          </p:cNvPr>
          <p:cNvPicPr>
            <a:picLocks noChangeAspect="1"/>
          </p:cNvPicPr>
          <p:nvPr/>
        </p:nvPicPr>
        <p:blipFill>
          <a:blip r:embed="rId2"/>
          <a:stretch>
            <a:fillRect/>
          </a:stretch>
        </p:blipFill>
        <p:spPr>
          <a:xfrm>
            <a:off x="282508" y="2022089"/>
            <a:ext cx="8711744" cy="4007004"/>
          </a:xfrm>
          <a:prstGeom prst="rect">
            <a:avLst/>
          </a:prstGeom>
        </p:spPr>
      </p:pic>
      <p:grpSp>
        <p:nvGrpSpPr>
          <p:cNvPr id="9" name="Group 8">
            <a:extLst>
              <a:ext uri="{FF2B5EF4-FFF2-40B4-BE49-F238E27FC236}">
                <a16:creationId xmlns:a16="http://schemas.microsoft.com/office/drawing/2014/main" id="{7D2898DE-2410-7B44-A085-02A505E6BCFB}"/>
              </a:ext>
            </a:extLst>
          </p:cNvPr>
          <p:cNvGrpSpPr/>
          <p:nvPr/>
        </p:nvGrpSpPr>
        <p:grpSpPr>
          <a:xfrm>
            <a:off x="1828800" y="3072809"/>
            <a:ext cx="2030819" cy="106326"/>
            <a:chOff x="1828800" y="3072809"/>
            <a:chExt cx="2030819" cy="106326"/>
          </a:xfrm>
        </p:grpSpPr>
        <p:cxnSp>
          <p:nvCxnSpPr>
            <p:cNvPr id="4" name="Straight Connector 3">
              <a:extLst>
                <a:ext uri="{FF2B5EF4-FFF2-40B4-BE49-F238E27FC236}">
                  <a16:creationId xmlns:a16="http://schemas.microsoft.com/office/drawing/2014/main" id="{09A86F58-25BB-544F-933B-FE10DAA91291}"/>
                </a:ext>
              </a:extLst>
            </p:cNvPr>
            <p:cNvCxnSpPr/>
            <p:nvPr/>
          </p:nvCxnSpPr>
          <p:spPr>
            <a:xfrm>
              <a:off x="3848986" y="3072809"/>
              <a:ext cx="0" cy="85061"/>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26E77C0-58BD-2248-9FE0-BFC03F5031B0}"/>
                </a:ext>
              </a:extLst>
            </p:cNvPr>
            <p:cNvCxnSpPr/>
            <p:nvPr/>
          </p:nvCxnSpPr>
          <p:spPr>
            <a:xfrm flipH="1">
              <a:off x="1839433" y="3179135"/>
              <a:ext cx="202018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DB13E65-B159-0143-A1B8-B23540051D9D}"/>
                </a:ext>
              </a:extLst>
            </p:cNvPr>
            <p:cNvCxnSpPr/>
            <p:nvPr/>
          </p:nvCxnSpPr>
          <p:spPr>
            <a:xfrm flipV="1">
              <a:off x="1828800" y="3072809"/>
              <a:ext cx="0" cy="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CF3DE487-4714-A147-BE97-2A910E10A22A}"/>
              </a:ext>
            </a:extLst>
          </p:cNvPr>
          <p:cNvGrpSpPr/>
          <p:nvPr/>
        </p:nvGrpSpPr>
        <p:grpSpPr>
          <a:xfrm>
            <a:off x="1839433" y="3831396"/>
            <a:ext cx="2030819" cy="106326"/>
            <a:chOff x="1828800" y="3072809"/>
            <a:chExt cx="2030819" cy="106326"/>
          </a:xfrm>
        </p:grpSpPr>
        <p:cxnSp>
          <p:nvCxnSpPr>
            <p:cNvPr id="12" name="Straight Connector 11">
              <a:extLst>
                <a:ext uri="{FF2B5EF4-FFF2-40B4-BE49-F238E27FC236}">
                  <a16:creationId xmlns:a16="http://schemas.microsoft.com/office/drawing/2014/main" id="{DA9EEA9B-EEC1-C741-AE14-10D9A4DAE444}"/>
                </a:ext>
              </a:extLst>
            </p:cNvPr>
            <p:cNvCxnSpPr/>
            <p:nvPr/>
          </p:nvCxnSpPr>
          <p:spPr>
            <a:xfrm>
              <a:off x="3848986" y="3072809"/>
              <a:ext cx="0" cy="8506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BFDA2AA-F306-ED41-AB88-AC85422DD9DC}"/>
                </a:ext>
              </a:extLst>
            </p:cNvPr>
            <p:cNvCxnSpPr/>
            <p:nvPr/>
          </p:nvCxnSpPr>
          <p:spPr>
            <a:xfrm flipH="1">
              <a:off x="1839433" y="3179135"/>
              <a:ext cx="202018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AD04A88-0D93-F54B-8B76-1D5641A0CCCB}"/>
                </a:ext>
              </a:extLst>
            </p:cNvPr>
            <p:cNvCxnSpPr/>
            <p:nvPr/>
          </p:nvCxnSpPr>
          <p:spPr>
            <a:xfrm flipV="1">
              <a:off x="1828800" y="3072809"/>
              <a:ext cx="0" cy="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F6647EC6-28E2-9A4D-99D5-3EB9E32797DC}"/>
              </a:ext>
            </a:extLst>
          </p:cNvPr>
          <p:cNvGrpSpPr/>
          <p:nvPr/>
        </p:nvGrpSpPr>
        <p:grpSpPr>
          <a:xfrm>
            <a:off x="1850066" y="4529685"/>
            <a:ext cx="2030819" cy="106326"/>
            <a:chOff x="1828800" y="3072809"/>
            <a:chExt cx="2030819" cy="106326"/>
          </a:xfrm>
        </p:grpSpPr>
        <p:cxnSp>
          <p:nvCxnSpPr>
            <p:cNvPr id="16" name="Straight Connector 15">
              <a:extLst>
                <a:ext uri="{FF2B5EF4-FFF2-40B4-BE49-F238E27FC236}">
                  <a16:creationId xmlns:a16="http://schemas.microsoft.com/office/drawing/2014/main" id="{2B90AC30-1AB0-254F-A994-F8C4E374CF33}"/>
                </a:ext>
              </a:extLst>
            </p:cNvPr>
            <p:cNvCxnSpPr/>
            <p:nvPr/>
          </p:nvCxnSpPr>
          <p:spPr>
            <a:xfrm>
              <a:off x="3848986" y="3072809"/>
              <a:ext cx="0" cy="8506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9DDB31-20D7-7D42-9AF5-A02357F9D36B}"/>
                </a:ext>
              </a:extLst>
            </p:cNvPr>
            <p:cNvCxnSpPr/>
            <p:nvPr/>
          </p:nvCxnSpPr>
          <p:spPr>
            <a:xfrm flipH="1">
              <a:off x="1839433" y="3179135"/>
              <a:ext cx="2020186"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86E0EF6-4789-9E48-9A40-9E5FFBD70E6C}"/>
                </a:ext>
              </a:extLst>
            </p:cNvPr>
            <p:cNvCxnSpPr/>
            <p:nvPr/>
          </p:nvCxnSpPr>
          <p:spPr>
            <a:xfrm flipV="1">
              <a:off x="1828800" y="3072809"/>
              <a:ext cx="0" cy="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8940F99F-ECFC-E347-B699-3493D6B463F9}"/>
              </a:ext>
            </a:extLst>
          </p:cNvPr>
          <p:cNvGrpSpPr/>
          <p:nvPr/>
        </p:nvGrpSpPr>
        <p:grpSpPr>
          <a:xfrm>
            <a:off x="1855382" y="5259871"/>
            <a:ext cx="2030819" cy="106326"/>
            <a:chOff x="1828800" y="3072809"/>
            <a:chExt cx="2030819" cy="106326"/>
          </a:xfrm>
        </p:grpSpPr>
        <p:cxnSp>
          <p:nvCxnSpPr>
            <p:cNvPr id="20" name="Straight Connector 19">
              <a:extLst>
                <a:ext uri="{FF2B5EF4-FFF2-40B4-BE49-F238E27FC236}">
                  <a16:creationId xmlns:a16="http://schemas.microsoft.com/office/drawing/2014/main" id="{4D422DDB-6FB8-5D46-8B7E-579E1D9A8B08}"/>
                </a:ext>
              </a:extLst>
            </p:cNvPr>
            <p:cNvCxnSpPr/>
            <p:nvPr/>
          </p:nvCxnSpPr>
          <p:spPr>
            <a:xfrm>
              <a:off x="3848986" y="3072809"/>
              <a:ext cx="0" cy="8506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42EFA9E-5BEA-D641-8D40-535C2E50E0D9}"/>
                </a:ext>
              </a:extLst>
            </p:cNvPr>
            <p:cNvCxnSpPr/>
            <p:nvPr/>
          </p:nvCxnSpPr>
          <p:spPr>
            <a:xfrm flipH="1">
              <a:off x="1839433" y="3179135"/>
              <a:ext cx="2020186"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E8ADF27-5CE2-634C-8253-9DAA619DA209}"/>
                </a:ext>
              </a:extLst>
            </p:cNvPr>
            <p:cNvCxnSpPr/>
            <p:nvPr/>
          </p:nvCxnSpPr>
          <p:spPr>
            <a:xfrm flipV="1">
              <a:off x="1828800" y="3072809"/>
              <a:ext cx="0" cy="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428AD7A8-E4A9-854C-A7F2-ABD59D7281F4}"/>
              </a:ext>
            </a:extLst>
          </p:cNvPr>
          <p:cNvGrpSpPr/>
          <p:nvPr/>
        </p:nvGrpSpPr>
        <p:grpSpPr>
          <a:xfrm>
            <a:off x="1860699" y="5990057"/>
            <a:ext cx="2030819" cy="106326"/>
            <a:chOff x="1828800" y="3072809"/>
            <a:chExt cx="2030819" cy="106326"/>
          </a:xfrm>
        </p:grpSpPr>
        <p:cxnSp>
          <p:nvCxnSpPr>
            <p:cNvPr id="24" name="Straight Connector 23">
              <a:extLst>
                <a:ext uri="{FF2B5EF4-FFF2-40B4-BE49-F238E27FC236}">
                  <a16:creationId xmlns:a16="http://schemas.microsoft.com/office/drawing/2014/main" id="{E03D6905-78D5-404A-B601-ACA4DE5DE94C}"/>
                </a:ext>
              </a:extLst>
            </p:cNvPr>
            <p:cNvCxnSpPr/>
            <p:nvPr/>
          </p:nvCxnSpPr>
          <p:spPr>
            <a:xfrm>
              <a:off x="3848986" y="3072809"/>
              <a:ext cx="0" cy="8506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67F7E32-D3E9-CB40-A27A-154DAA2465BC}"/>
                </a:ext>
              </a:extLst>
            </p:cNvPr>
            <p:cNvCxnSpPr/>
            <p:nvPr/>
          </p:nvCxnSpPr>
          <p:spPr>
            <a:xfrm flipH="1">
              <a:off x="1839433" y="3179135"/>
              <a:ext cx="2020186"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939946-6FFC-BE49-AFE8-7CA4AFD81C3E}"/>
                </a:ext>
              </a:extLst>
            </p:cNvPr>
            <p:cNvCxnSpPr/>
            <p:nvPr/>
          </p:nvCxnSpPr>
          <p:spPr>
            <a:xfrm flipV="1">
              <a:off x="1828800" y="3072809"/>
              <a:ext cx="0" cy="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4BBF4F5A-4FB5-3E40-8EBE-8D8777ACBAD7}"/>
              </a:ext>
            </a:extLst>
          </p:cNvPr>
          <p:cNvSpPr txBox="1"/>
          <p:nvPr/>
        </p:nvSpPr>
        <p:spPr>
          <a:xfrm>
            <a:off x="2115827" y="2969847"/>
            <a:ext cx="1269899" cy="276999"/>
          </a:xfrm>
          <a:prstGeom prst="rect">
            <a:avLst/>
          </a:prstGeom>
          <a:noFill/>
        </p:spPr>
        <p:txBody>
          <a:bodyPr wrap="none" rtlCol="0">
            <a:spAutoFit/>
          </a:bodyPr>
          <a:lstStyle/>
          <a:p>
            <a:r>
              <a:rPr lang="en-US" sz="1200" b="1" dirty="0"/>
              <a:t>yaw correction</a:t>
            </a:r>
          </a:p>
        </p:txBody>
      </p:sp>
      <p:sp>
        <p:nvSpPr>
          <p:cNvPr id="32" name="TextBox 31">
            <a:extLst>
              <a:ext uri="{FF2B5EF4-FFF2-40B4-BE49-F238E27FC236}">
                <a16:creationId xmlns:a16="http://schemas.microsoft.com/office/drawing/2014/main" id="{9FC667E9-9C81-6649-AA8C-A5750AE3CA87}"/>
              </a:ext>
            </a:extLst>
          </p:cNvPr>
          <p:cNvSpPr txBox="1"/>
          <p:nvPr/>
        </p:nvSpPr>
        <p:spPr>
          <a:xfrm>
            <a:off x="2105193" y="3735426"/>
            <a:ext cx="1269899" cy="276999"/>
          </a:xfrm>
          <a:prstGeom prst="rect">
            <a:avLst/>
          </a:prstGeom>
          <a:noFill/>
        </p:spPr>
        <p:txBody>
          <a:bodyPr wrap="none" rtlCol="0">
            <a:spAutoFit/>
          </a:bodyPr>
          <a:lstStyle/>
          <a:p>
            <a:r>
              <a:rPr lang="en-US" sz="1200" b="1" dirty="0"/>
              <a:t>yaw correction</a:t>
            </a:r>
          </a:p>
        </p:txBody>
      </p:sp>
      <p:sp>
        <p:nvSpPr>
          <p:cNvPr id="33" name="TextBox 32">
            <a:extLst>
              <a:ext uri="{FF2B5EF4-FFF2-40B4-BE49-F238E27FC236}">
                <a16:creationId xmlns:a16="http://schemas.microsoft.com/office/drawing/2014/main" id="{4B17187B-9403-8A4A-A23B-9DD373B866BE}"/>
              </a:ext>
            </a:extLst>
          </p:cNvPr>
          <p:cNvSpPr txBox="1"/>
          <p:nvPr/>
        </p:nvSpPr>
        <p:spPr>
          <a:xfrm>
            <a:off x="2105193" y="4426303"/>
            <a:ext cx="1269899" cy="276999"/>
          </a:xfrm>
          <a:prstGeom prst="rect">
            <a:avLst/>
          </a:prstGeom>
          <a:noFill/>
        </p:spPr>
        <p:txBody>
          <a:bodyPr wrap="none" rtlCol="0">
            <a:spAutoFit/>
          </a:bodyPr>
          <a:lstStyle/>
          <a:p>
            <a:r>
              <a:rPr lang="en-US" sz="1200" b="1" dirty="0"/>
              <a:t>yaw correction</a:t>
            </a:r>
          </a:p>
        </p:txBody>
      </p:sp>
      <p:sp>
        <p:nvSpPr>
          <p:cNvPr id="34" name="TextBox 33">
            <a:extLst>
              <a:ext uri="{FF2B5EF4-FFF2-40B4-BE49-F238E27FC236}">
                <a16:creationId xmlns:a16="http://schemas.microsoft.com/office/drawing/2014/main" id="{5AC69F37-189C-6740-86E1-B15E6C2D5355}"/>
              </a:ext>
            </a:extLst>
          </p:cNvPr>
          <p:cNvSpPr txBox="1"/>
          <p:nvPr/>
        </p:nvSpPr>
        <p:spPr>
          <a:xfrm>
            <a:off x="2094533" y="5163628"/>
            <a:ext cx="1269899" cy="276999"/>
          </a:xfrm>
          <a:prstGeom prst="rect">
            <a:avLst/>
          </a:prstGeom>
          <a:noFill/>
        </p:spPr>
        <p:txBody>
          <a:bodyPr wrap="none" rtlCol="0">
            <a:spAutoFit/>
          </a:bodyPr>
          <a:lstStyle/>
          <a:p>
            <a:r>
              <a:rPr lang="en-US" sz="1200" b="1" dirty="0"/>
              <a:t>yaw correction</a:t>
            </a:r>
          </a:p>
        </p:txBody>
      </p:sp>
      <p:sp>
        <p:nvSpPr>
          <p:cNvPr id="35" name="TextBox 34">
            <a:extLst>
              <a:ext uri="{FF2B5EF4-FFF2-40B4-BE49-F238E27FC236}">
                <a16:creationId xmlns:a16="http://schemas.microsoft.com/office/drawing/2014/main" id="{D319B34C-BB5F-8A43-BA95-447535DB706B}"/>
              </a:ext>
            </a:extLst>
          </p:cNvPr>
          <p:cNvSpPr txBox="1"/>
          <p:nvPr/>
        </p:nvSpPr>
        <p:spPr>
          <a:xfrm>
            <a:off x="2094532" y="5877402"/>
            <a:ext cx="1269899" cy="276999"/>
          </a:xfrm>
          <a:prstGeom prst="rect">
            <a:avLst/>
          </a:prstGeom>
          <a:noFill/>
        </p:spPr>
        <p:txBody>
          <a:bodyPr wrap="none" rtlCol="0">
            <a:spAutoFit/>
          </a:bodyPr>
          <a:lstStyle/>
          <a:p>
            <a:r>
              <a:rPr lang="en-US" sz="1200" b="1" dirty="0"/>
              <a:t>yaw correction</a:t>
            </a:r>
          </a:p>
        </p:txBody>
      </p:sp>
    </p:spTree>
    <p:extLst>
      <p:ext uri="{BB962C8B-B14F-4D97-AF65-F5344CB8AC3E}">
        <p14:creationId xmlns:p14="http://schemas.microsoft.com/office/powerpoint/2010/main" val="15813203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1350</Words>
  <Application>Microsoft Macintosh PowerPoint</Application>
  <PresentationFormat>On-screen Show (4:3)</PresentationFormat>
  <Paragraphs>124</Paragraphs>
  <Slides>15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NavEKF Change Overview 2020  “The State of the EKF”</vt:lpstr>
      <vt:lpstr>Change Overview</vt:lpstr>
      <vt:lpstr>Change Overview</vt:lpstr>
      <vt:lpstr>EKF2 vs EKF3</vt:lpstr>
      <vt:lpstr>Reducing Magnetometer Data Reliance</vt:lpstr>
      <vt:lpstr>Improved Robustness to Magnetic Interference</vt:lpstr>
      <vt:lpstr>Yaw Alignment Using Only IMU and GPS</vt:lpstr>
      <vt:lpstr>EKF-GSF Yaw Estimator Description</vt:lpstr>
      <vt:lpstr>EKF-GSF Yaw Estimator Block Diagram</vt:lpstr>
      <vt:lpstr>EKF-GSF Yaw Estimator Progress</vt:lpstr>
      <vt:lpstr>EKF-GSF Yaw Estimator Testing</vt:lpstr>
      <vt:lpstr>EKF-GSF Yaw Estimator Test Results</vt:lpstr>
      <vt:lpstr>EKF-GSF Yaw Estimator Test Results</vt:lpstr>
      <vt:lpstr>EKF-GSF Yaw Estimator Test Results</vt:lpstr>
      <vt:lpstr>Discussion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NavEKF Change Overview 2020  “The State of the EKF”</dc:title>
  <cp:lastModifiedBy>Paul Riseborough</cp:lastModifiedBy>
  <cp:revision>19</cp:revision>
  <dcterms:modified xsi:type="dcterms:W3CDTF">2020-03-28T00:48:50Z</dcterms:modified>
</cp:coreProperties>
</file>