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2" r:id="rId3"/>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1727"/>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1727"/>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620577"/>
            <a:ext cx="5852160" cy="3780473"/>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1726"/>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1726"/>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aceb2c0ec_0_13: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3" name="Google Shape;163;g8aceb2c0ec_0_13: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b1d16df7a_0_195: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0" name="Google Shape;170;g8b1d16df7a_0_195: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8aceb2c0ec_0_44: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7" name="Google Shape;197;g8aceb2c0ec_0_44: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aceb2c0ec_0_37: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g8aceb2c0ec_0_37: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b232f19a5_0_11: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1" name="Google Shape;211;g8b232f19a5_0_11: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232f19a5_1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232f19a5_1_0: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g8b232f19a5_1_0:notes"/>
          <p:cNvSpPr txBox="1"/>
          <p:nvPr>
            <p:ph idx="12" type="sldNum"/>
          </p:nvPr>
        </p:nvSpPr>
        <p:spPr>
          <a:xfrm>
            <a:off x="4143587" y="9119474"/>
            <a:ext cx="3169800" cy="481800"/>
          </a:xfrm>
          <a:prstGeom prst="rect">
            <a:avLst/>
          </a:prstGeom>
        </p:spPr>
        <p:txBody>
          <a:bodyPr anchorCtr="0" anchor="b" bIns="48325" lIns="96650" spcFirstLastPara="1" rIns="96650" wrap="square" tIns="483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731520" y="4620577"/>
            <a:ext cx="5852160" cy="3780473"/>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aceb2c0ec_0_1: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g8aceb2c0ec_0_1: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aceb2c0ec_0_7: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 name="Google Shape;120;g8aceb2c0ec_0_7: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b1d16df7a_0_163: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g8b1d16df7a_0_163: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b1d16df7a_0_169: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5" name="Google Shape;135;g8b1d16df7a_0_169: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b1d16df7a_0_139: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 name="Google Shape;142;g8b1d16df7a_0_139: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b130f1083_0_0: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9" name="Google Shape;149;g8b130f1083_0_0: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b1d16df7a_0_146:notes"/>
          <p:cNvSpPr txBox="1"/>
          <p:nvPr>
            <p:ph idx="1" type="body"/>
          </p:nvPr>
        </p:nvSpPr>
        <p:spPr>
          <a:xfrm>
            <a:off x="731520" y="4620577"/>
            <a:ext cx="5852100" cy="37806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6" name="Google Shape;156;g8b1d16df7a_0_146:notes"/>
          <p:cNvSpPr/>
          <p:nvPr>
            <p:ph idx="2" type="sldImg"/>
          </p:nvPr>
        </p:nvSpPr>
        <p:spPr>
          <a:xfrm>
            <a:off x="777875" y="1200150"/>
            <a:ext cx="5759400" cy="324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266802"/>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3920331" y="-1762892"/>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85" name="Shape 85"/>
        <p:cNvGrpSpPr/>
        <p:nvPr/>
      </p:nvGrpSpPr>
      <p:grpSpPr>
        <a:xfrm>
          <a:off x="0" y="0"/>
          <a:ext cx="0" cy="0"/>
          <a:chOff x="0" y="0"/>
          <a:chExt cx="0" cy="0"/>
        </a:xfrm>
      </p:grpSpPr>
      <p:sp>
        <p:nvSpPr>
          <p:cNvPr id="86" name="Google Shape;86;p15"/>
          <p:cNvSpPr txBox="1"/>
          <p:nvPr>
            <p:ph idx="1" type="body"/>
          </p:nvPr>
        </p:nvSpPr>
        <p:spPr>
          <a:xfrm>
            <a:off x="491224" y="1638301"/>
            <a:ext cx="11190236" cy="4635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5"/>
          <p:cNvSpPr txBox="1"/>
          <p:nvPr>
            <p:ph idx="2" type="body"/>
          </p:nvPr>
        </p:nvSpPr>
        <p:spPr>
          <a:xfrm>
            <a:off x="491224" y="1070253"/>
            <a:ext cx="11190236" cy="431657"/>
          </a:xfrm>
          <a:prstGeom prst="rect">
            <a:avLst/>
          </a:prstGeom>
          <a:noFill/>
          <a:ln>
            <a:noFill/>
          </a:ln>
        </p:spPr>
        <p:txBody>
          <a:bodyPr anchorCtr="0" anchor="t" bIns="45700" lIns="91425" spcFirstLastPara="1" rIns="91425" wrap="square" tIns="45700">
            <a:noAutofit/>
          </a:bodyPr>
          <a:lstStyle>
            <a:lvl1pPr indent="-228600" lvl="0" marL="457200" algn="l">
              <a:lnSpc>
                <a:spcPct val="94000"/>
              </a:lnSpc>
              <a:spcBef>
                <a:spcPts val="1000"/>
              </a:spcBef>
              <a:spcAft>
                <a:spcPts val="0"/>
              </a:spcAft>
              <a:buClr>
                <a:srgbClr val="BF9000"/>
              </a:buClr>
              <a:buSzPts val="2400"/>
              <a:buNone/>
              <a:defRPr b="0" sz="2400">
                <a:solidFill>
                  <a:srgbClr val="BF900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8" name="Google Shape;88;p15"/>
          <p:cNvSpPr txBox="1"/>
          <p:nvPr>
            <p:ph idx="11" type="ftr"/>
          </p:nvPr>
        </p:nvSpPr>
        <p:spPr>
          <a:xfrm>
            <a:off x="494189" y="6536104"/>
            <a:ext cx="10223342" cy="138243"/>
          </a:xfrm>
          <a:prstGeom prst="rect">
            <a:avLst/>
          </a:prstGeom>
          <a:noFill/>
          <a:ln>
            <a:noFill/>
          </a:ln>
        </p:spPr>
        <p:txBody>
          <a:bodyPr anchorCtr="0" anchor="b" bIns="0" lIns="0" spcFirstLastPara="1" rIns="0" wrap="square" tIns="0">
            <a:noAutofit/>
          </a:bodyPr>
          <a:lstStyle>
            <a:lvl1pPr lvl="0" algn="l">
              <a:lnSpc>
                <a:spcPct val="125000"/>
              </a:lnSpc>
              <a:spcBef>
                <a:spcPts val="0"/>
              </a:spcBef>
              <a:spcAft>
                <a:spcPts val="0"/>
              </a:spcAft>
              <a:buSzPts val="1400"/>
              <a:buNone/>
              <a:defRPr sz="8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type="title"/>
          </p:nvPr>
        </p:nvSpPr>
        <p:spPr>
          <a:xfrm>
            <a:off x="275302" y="-9832"/>
            <a:ext cx="10240297" cy="8835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71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Content">
  <p:cSld name="Two Column Content">
    <p:spTree>
      <p:nvGrpSpPr>
        <p:cNvPr id="90" name="Shape 90"/>
        <p:cNvGrpSpPr/>
        <p:nvPr/>
      </p:nvGrpSpPr>
      <p:grpSpPr>
        <a:xfrm>
          <a:off x="0" y="0"/>
          <a:ext cx="0" cy="0"/>
          <a:chOff x="0" y="0"/>
          <a:chExt cx="0" cy="0"/>
        </a:xfrm>
      </p:grpSpPr>
      <p:sp>
        <p:nvSpPr>
          <p:cNvPr id="91" name="Google Shape;91;p16"/>
          <p:cNvSpPr txBox="1"/>
          <p:nvPr>
            <p:ph type="title"/>
          </p:nvPr>
        </p:nvSpPr>
        <p:spPr>
          <a:xfrm>
            <a:off x="491224" y="592229"/>
            <a:ext cx="11190236" cy="42902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6"/>
          <p:cNvSpPr txBox="1"/>
          <p:nvPr>
            <p:ph idx="1" type="body"/>
          </p:nvPr>
        </p:nvSpPr>
        <p:spPr>
          <a:xfrm>
            <a:off x="491224" y="1636776"/>
            <a:ext cx="5475236" cy="4635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16"/>
          <p:cNvSpPr txBox="1"/>
          <p:nvPr>
            <p:ph idx="2" type="body"/>
          </p:nvPr>
        </p:nvSpPr>
        <p:spPr>
          <a:xfrm>
            <a:off x="6206224" y="1636776"/>
            <a:ext cx="5475236" cy="4635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6"/>
          <p:cNvSpPr txBox="1"/>
          <p:nvPr>
            <p:ph idx="3" type="body"/>
          </p:nvPr>
        </p:nvSpPr>
        <p:spPr>
          <a:xfrm>
            <a:off x="491224" y="1069848"/>
            <a:ext cx="11190236" cy="431657"/>
          </a:xfrm>
          <a:prstGeom prst="rect">
            <a:avLst/>
          </a:prstGeom>
          <a:noFill/>
          <a:ln>
            <a:noFill/>
          </a:ln>
        </p:spPr>
        <p:txBody>
          <a:bodyPr anchorCtr="0" anchor="t" bIns="45700" lIns="91425" spcFirstLastPara="1" rIns="91425" wrap="square" tIns="45700">
            <a:noAutofit/>
          </a:bodyPr>
          <a:lstStyle>
            <a:lvl1pPr indent="-228600" lvl="0" marL="457200" algn="l">
              <a:lnSpc>
                <a:spcPct val="94000"/>
              </a:lnSpc>
              <a:spcBef>
                <a:spcPts val="1000"/>
              </a:spcBef>
              <a:spcAft>
                <a:spcPts val="0"/>
              </a:spcAft>
              <a:buClr>
                <a:srgbClr val="BF9000"/>
              </a:buClr>
              <a:buSzPts val="2400"/>
              <a:buNone/>
              <a:defRPr b="0" sz="2400">
                <a:solidFill>
                  <a:srgbClr val="BF9000"/>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16"/>
          <p:cNvSpPr txBox="1"/>
          <p:nvPr>
            <p:ph idx="11" type="ftr"/>
          </p:nvPr>
        </p:nvSpPr>
        <p:spPr>
          <a:xfrm>
            <a:off x="494189" y="6536104"/>
            <a:ext cx="10223342" cy="138243"/>
          </a:xfrm>
          <a:prstGeom prst="rect">
            <a:avLst/>
          </a:prstGeom>
          <a:noFill/>
          <a:ln>
            <a:noFill/>
          </a:ln>
        </p:spPr>
        <p:txBody>
          <a:bodyPr anchorCtr="0" anchor="b" bIns="0" lIns="0" spcFirstLastPara="1" rIns="0" wrap="square" tIns="0">
            <a:noAutofit/>
          </a:bodyPr>
          <a:lstStyle>
            <a:lvl1pPr lvl="0" algn="l">
              <a:lnSpc>
                <a:spcPct val="125000"/>
              </a:lnSpc>
              <a:spcBef>
                <a:spcPts val="0"/>
              </a:spcBef>
              <a:spcAft>
                <a:spcPts val="0"/>
              </a:spcAft>
              <a:buSzPts val="1400"/>
              <a:buNone/>
              <a:defRPr sz="8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 name="Shape 19"/>
        <p:cNvGrpSpPr/>
        <p:nvPr/>
      </p:nvGrpSpPr>
      <p:grpSpPr>
        <a:xfrm>
          <a:off x="0" y="0"/>
          <a:ext cx="0" cy="0"/>
          <a:chOff x="0" y="0"/>
          <a:chExt cx="0" cy="0"/>
        </a:xfrm>
      </p:grpSpPr>
      <p:sp>
        <p:nvSpPr>
          <p:cNvPr id="20" name="Google Shape;20;p4"/>
          <p:cNvSpPr txBox="1"/>
          <p:nvPr>
            <p:ph type="title"/>
          </p:nvPr>
        </p:nvSpPr>
        <p:spPr>
          <a:xfrm>
            <a:off x="275302" y="0"/>
            <a:ext cx="10240297" cy="87507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4" name="Shape 24"/>
        <p:cNvGrpSpPr/>
        <p:nvPr/>
      </p:nvGrpSpPr>
      <p:grpSpPr>
        <a:xfrm>
          <a:off x="0" y="0"/>
          <a:ext cx="0" cy="0"/>
          <a:chOff x="0" y="0"/>
          <a:chExt cx="0" cy="0"/>
        </a:xfrm>
      </p:grpSpPr>
      <p:sp>
        <p:nvSpPr>
          <p:cNvPr id="25" name="Google Shape;25;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0" name="Shape 30"/>
        <p:cNvGrpSpPr/>
        <p:nvPr/>
      </p:nvGrpSpPr>
      <p:grpSpPr>
        <a:xfrm>
          <a:off x="0" y="0"/>
          <a:ext cx="0" cy="0"/>
          <a:chOff x="0" y="0"/>
          <a:chExt cx="0" cy="0"/>
        </a:xfrm>
      </p:grpSpPr>
      <p:sp>
        <p:nvSpPr>
          <p:cNvPr id="31" name="Google Shape;31;p6"/>
          <p:cNvSpPr txBox="1"/>
          <p:nvPr>
            <p:ph type="title"/>
          </p:nvPr>
        </p:nvSpPr>
        <p:spPr>
          <a:xfrm>
            <a:off x="265470" y="0"/>
            <a:ext cx="10250129" cy="904568"/>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838200" y="1319239"/>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8"/>
          <p:cNvSpPr txBox="1"/>
          <p:nvPr>
            <p:ph type="title"/>
          </p:nvPr>
        </p:nvSpPr>
        <p:spPr>
          <a:xfrm>
            <a:off x="275302" y="0"/>
            <a:ext cx="10240297" cy="87507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9"/>
          <p:cNvSpPr txBox="1"/>
          <p:nvPr>
            <p:ph type="title"/>
          </p:nvPr>
        </p:nvSpPr>
        <p:spPr>
          <a:xfrm>
            <a:off x="275302" y="0"/>
            <a:ext cx="10240297" cy="88490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 name="Shape 11"/>
        <p:cNvGrpSpPr/>
        <p:nvPr/>
      </p:nvGrpSpPr>
      <p:grpSpPr>
        <a:xfrm>
          <a:off x="0" y="0"/>
          <a:ext cx="0" cy="0"/>
          <a:chOff x="0" y="0"/>
          <a:chExt cx="0" cy="0"/>
        </a:xfrm>
      </p:grpSpPr>
      <p:sp>
        <p:nvSpPr>
          <p:cNvPr id="12" name="Google Shape;12;p3"/>
          <p:cNvSpPr txBox="1"/>
          <p:nvPr>
            <p:ph idx="1" type="body"/>
          </p:nvPr>
        </p:nvSpPr>
        <p:spPr>
          <a:xfrm>
            <a:off x="838200" y="1319239"/>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3"/>
          <p:cNvSpPr/>
          <p:nvPr/>
        </p:nvSpPr>
        <p:spPr>
          <a:xfrm>
            <a:off x="0" y="-9832"/>
            <a:ext cx="12192000" cy="904568"/>
          </a:xfrm>
          <a:prstGeom prst="rect">
            <a:avLst/>
          </a:prstGeom>
          <a:gradFill>
            <a:gsLst>
              <a:gs pos="0">
                <a:srgbClr val="49494C"/>
              </a:gs>
              <a:gs pos="50000">
                <a:srgbClr val="6A6A6E"/>
              </a:gs>
              <a:gs pos="100000">
                <a:srgbClr val="7F8084"/>
              </a:gs>
            </a:gsLst>
            <a:lin ang="27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p:txBody>
      </p:sp>
      <p:pic>
        <p:nvPicPr>
          <p:cNvPr id="17" name="Google Shape;17;p3"/>
          <p:cNvPicPr preferRelativeResize="0"/>
          <p:nvPr/>
        </p:nvPicPr>
        <p:blipFill rotWithShape="1">
          <a:blip r:embed="rId1">
            <a:alphaModFix/>
          </a:blip>
          <a:srcRect b="0" l="0" r="0" t="0"/>
          <a:stretch/>
        </p:blipFill>
        <p:spPr>
          <a:xfrm>
            <a:off x="10448236" y="-464108"/>
            <a:ext cx="1811128" cy="1811128"/>
          </a:xfrm>
          <a:prstGeom prst="rect">
            <a:avLst/>
          </a:prstGeom>
          <a:noFill/>
          <a:ln>
            <a:noFill/>
          </a:ln>
        </p:spPr>
      </p:pic>
      <p:sp>
        <p:nvSpPr>
          <p:cNvPr id="18" name="Google Shape;18;p3"/>
          <p:cNvSpPr txBox="1"/>
          <p:nvPr>
            <p:ph type="title"/>
          </p:nvPr>
        </p:nvSpPr>
        <p:spPr>
          <a:xfrm>
            <a:off x="275302" y="-9832"/>
            <a:ext cx="10240297" cy="88357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youtube.com/watch?v=tfI4L5Tj_oc" TargetMode="Externa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pV0JIxePkD4"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EIk25Q2eG9E"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youtube.com/watch?v=V5kxXvu1pLg" TargetMode="Externa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youtube.com/watch?v=wDmVdildP1w"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pic>
        <p:nvPicPr>
          <p:cNvPr id="100" name="Google Shape;100;p17"/>
          <p:cNvPicPr preferRelativeResize="0"/>
          <p:nvPr/>
        </p:nvPicPr>
        <p:blipFill rotWithShape="1">
          <a:blip r:embed="rId3">
            <a:alphaModFix/>
          </a:blip>
          <a:srcRect b="0" l="0" r="0" t="0"/>
          <a:stretch/>
        </p:blipFill>
        <p:spPr>
          <a:xfrm>
            <a:off x="2951018" y="1343891"/>
            <a:ext cx="5944389" cy="1911927"/>
          </a:xfrm>
          <a:prstGeom prst="rect">
            <a:avLst/>
          </a:prstGeom>
          <a:noFill/>
          <a:ln>
            <a:noFill/>
          </a:ln>
        </p:spPr>
      </p:pic>
      <p:cxnSp>
        <p:nvCxnSpPr>
          <p:cNvPr id="101" name="Google Shape;101;p17"/>
          <p:cNvCxnSpPr/>
          <p:nvPr/>
        </p:nvCxnSpPr>
        <p:spPr>
          <a:xfrm>
            <a:off x="1496291" y="3089564"/>
            <a:ext cx="9531927" cy="0"/>
          </a:xfrm>
          <a:prstGeom prst="straightConnector1">
            <a:avLst/>
          </a:prstGeom>
          <a:noFill/>
          <a:ln cap="flat" cmpd="sng" w="9525">
            <a:solidFill>
              <a:srgbClr val="8CC63F"/>
            </a:solidFill>
            <a:prstDash val="solid"/>
            <a:miter lim="800000"/>
            <a:headEnd len="sm" w="sm" type="none"/>
            <a:tailEnd len="sm" w="sm" type="none"/>
          </a:ln>
        </p:spPr>
      </p:cxnSp>
      <p:sp>
        <p:nvSpPr>
          <p:cNvPr id="102" name="Google Shape;102;p17"/>
          <p:cNvSpPr/>
          <p:nvPr/>
        </p:nvSpPr>
        <p:spPr>
          <a:xfrm>
            <a:off x="2751487" y="3420178"/>
            <a:ext cx="6689025" cy="859594"/>
          </a:xfrm>
          <a:prstGeom prst="rect">
            <a:avLst/>
          </a:prstGeom>
          <a:noFill/>
          <a:ln>
            <a:noFill/>
          </a:ln>
        </p:spPr>
        <p:txBody>
          <a:bodyPr anchorCtr="0" anchor="t" bIns="45700" lIns="91425" spcFirstLastPara="1" rIns="91425" wrap="square" tIns="45700">
            <a:noAutofit/>
          </a:bodyPr>
          <a:lstStyle/>
          <a:p>
            <a:pPr indent="0" lvl="0" marL="58737" marR="0" rtl="0" algn="ctr">
              <a:lnSpc>
                <a:spcPct val="107000"/>
              </a:lnSpc>
              <a:spcBef>
                <a:spcPts val="0"/>
              </a:spcBef>
              <a:spcAft>
                <a:spcPts val="0"/>
              </a:spcAft>
              <a:buClr>
                <a:srgbClr val="757070"/>
              </a:buClr>
              <a:buSzPts val="2400"/>
              <a:buFont typeface="Arial"/>
              <a:buNone/>
            </a:pPr>
            <a:r>
              <a:rPr b="1" lang="en-US" sz="2400">
                <a:solidFill>
                  <a:srgbClr val="757070"/>
                </a:solidFill>
              </a:rPr>
              <a:t>Towards a Lightweight Software Architecture for PX4 Computer Vision</a:t>
            </a:r>
            <a:endParaRPr b="1" i="0" sz="1800" u="none" cap="none" strike="noStrike">
              <a:solidFill>
                <a:srgbClr val="75707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VOA Video</a:t>
            </a:r>
            <a:endParaRPr/>
          </a:p>
        </p:txBody>
      </p:sp>
      <p:sp>
        <p:nvSpPr>
          <p:cNvPr id="166" name="Google Shape;166;p26"/>
          <p:cNvSpPr txBox="1"/>
          <p:nvPr>
            <p:ph idx="12" type="sldNum"/>
          </p:nvPr>
        </p:nvSpPr>
        <p:spPr>
          <a:xfrm>
            <a:off x="9214725"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he ModalAI VOXL M500 PX4 developer drone prevents me from crashing into a wall despite pushing the stick all the way forward! This is accomplished with a stereo camera pair and tight integration with Visual Inertial Odometry (VIO)." id="167" name="Google Shape;167;p26" title="ModalAI VOXL Collision Prevention with Computer Vision">
            <a:hlinkClick r:id="rId3"/>
          </p:cNvPr>
          <p:cNvPicPr preferRelativeResize="0"/>
          <p:nvPr/>
        </p:nvPicPr>
        <p:blipFill>
          <a:blip r:embed="rId4">
            <a:alphaModFix/>
          </a:blip>
          <a:stretch>
            <a:fillRect/>
          </a:stretch>
        </p:blipFill>
        <p:spPr>
          <a:xfrm>
            <a:off x="1103338" y="1027500"/>
            <a:ext cx="9985325" cy="569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75300" y="0"/>
            <a:ext cx="10622400" cy="87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000"/>
              <a:buFont typeface="Arial"/>
              <a:buNone/>
            </a:pPr>
            <a:r>
              <a:rPr lang="en-US"/>
              <a:t>Obstacle Distance</a:t>
            </a:r>
            <a:r>
              <a:rPr lang="en-US"/>
              <a:t> Data Structure </a:t>
            </a:r>
            <a:r>
              <a:rPr i="1" lang="en-US" sz="2800"/>
              <a:t>(msg_id 330)</a:t>
            </a:r>
            <a:endParaRPr i="1" sz="2800"/>
          </a:p>
        </p:txBody>
      </p:sp>
      <p:sp>
        <p:nvSpPr>
          <p:cNvPr id="173" name="Google Shape;17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27"/>
          <p:cNvPicPr preferRelativeResize="0"/>
          <p:nvPr/>
        </p:nvPicPr>
        <p:blipFill rotWithShape="1">
          <a:blip r:embed="rId3">
            <a:alphaModFix/>
          </a:blip>
          <a:srcRect b="7360" l="0" r="77033" t="12286"/>
          <a:stretch/>
        </p:blipFill>
        <p:spPr>
          <a:xfrm>
            <a:off x="712200" y="1033350"/>
            <a:ext cx="2935201" cy="5625300"/>
          </a:xfrm>
          <a:prstGeom prst="rect">
            <a:avLst/>
          </a:prstGeom>
          <a:noFill/>
          <a:ln>
            <a:noFill/>
          </a:ln>
        </p:spPr>
      </p:pic>
      <p:pic>
        <p:nvPicPr>
          <p:cNvPr id="175" name="Google Shape;175;p27"/>
          <p:cNvPicPr preferRelativeResize="0"/>
          <p:nvPr/>
        </p:nvPicPr>
        <p:blipFill rotWithShape="1">
          <a:blip r:embed="rId4">
            <a:alphaModFix/>
          </a:blip>
          <a:srcRect b="3016" l="7212" r="6304" t="0"/>
          <a:stretch/>
        </p:blipFill>
        <p:spPr>
          <a:xfrm>
            <a:off x="3807775" y="1352300"/>
            <a:ext cx="4754749" cy="5455850"/>
          </a:xfrm>
          <a:prstGeom prst="rect">
            <a:avLst/>
          </a:prstGeom>
          <a:noFill/>
          <a:ln>
            <a:noFill/>
          </a:ln>
        </p:spPr>
      </p:pic>
      <p:grpSp>
        <p:nvGrpSpPr>
          <p:cNvPr id="176" name="Google Shape;176;p27"/>
          <p:cNvGrpSpPr/>
          <p:nvPr/>
        </p:nvGrpSpPr>
        <p:grpSpPr>
          <a:xfrm>
            <a:off x="8164125" y="939159"/>
            <a:ext cx="3977475" cy="3515829"/>
            <a:chOff x="6938075" y="1857809"/>
            <a:chExt cx="3977475" cy="3515829"/>
          </a:xfrm>
        </p:grpSpPr>
        <p:sp>
          <p:nvSpPr>
            <p:cNvPr id="177" name="Google Shape;177;p27"/>
            <p:cNvSpPr/>
            <p:nvPr/>
          </p:nvSpPr>
          <p:spPr>
            <a:xfrm>
              <a:off x="7444125" y="2438438"/>
              <a:ext cx="2935200" cy="2935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7973856" y="2921670"/>
              <a:ext cx="1828800" cy="18288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7425575" y="3833988"/>
              <a:ext cx="3030000" cy="1539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7"/>
            <p:cNvCxnSpPr>
              <a:endCxn id="179" idx="0"/>
            </p:cNvCxnSpPr>
            <p:nvPr/>
          </p:nvCxnSpPr>
          <p:spPr>
            <a:xfrm>
              <a:off x="7705175" y="2614488"/>
              <a:ext cx="1235400" cy="1219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7"/>
            <p:cNvCxnSpPr>
              <a:endCxn id="179" idx="0"/>
            </p:cNvCxnSpPr>
            <p:nvPr/>
          </p:nvCxnSpPr>
          <p:spPr>
            <a:xfrm>
              <a:off x="8402975" y="2146188"/>
              <a:ext cx="537600" cy="16878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7"/>
            <p:cNvCxnSpPr/>
            <p:nvPr/>
          </p:nvCxnSpPr>
          <p:spPr>
            <a:xfrm flipH="1">
              <a:off x="8941175" y="2136063"/>
              <a:ext cx="418800" cy="1705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7"/>
            <p:cNvCxnSpPr>
              <a:endCxn id="179" idx="0"/>
            </p:cNvCxnSpPr>
            <p:nvPr/>
          </p:nvCxnSpPr>
          <p:spPr>
            <a:xfrm flipH="1">
              <a:off x="8940575" y="2584488"/>
              <a:ext cx="1266600" cy="1249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7"/>
            <p:cNvCxnSpPr>
              <a:endCxn id="179" idx="0"/>
            </p:cNvCxnSpPr>
            <p:nvPr/>
          </p:nvCxnSpPr>
          <p:spPr>
            <a:xfrm flipH="1">
              <a:off x="8940575" y="3362088"/>
              <a:ext cx="1655700" cy="4719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7"/>
            <p:cNvCxnSpPr/>
            <p:nvPr/>
          </p:nvCxnSpPr>
          <p:spPr>
            <a:xfrm rot="10800000">
              <a:off x="9802650" y="3835717"/>
              <a:ext cx="0" cy="557700"/>
            </a:xfrm>
            <a:prstGeom prst="straightConnector1">
              <a:avLst/>
            </a:prstGeom>
            <a:noFill/>
            <a:ln cap="flat" cmpd="sng" w="28575">
              <a:solidFill>
                <a:schemeClr val="dk2"/>
              </a:solidFill>
              <a:prstDash val="solid"/>
              <a:round/>
              <a:headEnd len="med" w="med" type="none"/>
              <a:tailEnd len="med" w="med" type="triangle"/>
            </a:ln>
          </p:spPr>
        </p:cxnSp>
        <p:cxnSp>
          <p:nvCxnSpPr>
            <p:cNvPr id="186" name="Google Shape;186;p27"/>
            <p:cNvCxnSpPr/>
            <p:nvPr/>
          </p:nvCxnSpPr>
          <p:spPr>
            <a:xfrm rot="10800000">
              <a:off x="10374775" y="3824638"/>
              <a:ext cx="0" cy="557700"/>
            </a:xfrm>
            <a:prstGeom prst="straightConnector1">
              <a:avLst/>
            </a:prstGeom>
            <a:noFill/>
            <a:ln cap="flat" cmpd="sng" w="28575">
              <a:solidFill>
                <a:schemeClr val="dk2"/>
              </a:solidFill>
              <a:prstDash val="solid"/>
              <a:round/>
              <a:headEnd len="med" w="med" type="none"/>
              <a:tailEnd len="med" w="med" type="triangle"/>
            </a:ln>
          </p:spPr>
        </p:cxnSp>
        <p:sp>
          <p:nvSpPr>
            <p:cNvPr id="187" name="Google Shape;187;p27"/>
            <p:cNvSpPr txBox="1"/>
            <p:nvPr/>
          </p:nvSpPr>
          <p:spPr>
            <a:xfrm>
              <a:off x="9672550" y="4540238"/>
              <a:ext cx="12327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min     max</a:t>
              </a:r>
              <a:endParaRPr/>
            </a:p>
            <a:p>
              <a:pPr indent="0" lvl="0" marL="0" rtl="0" algn="l">
                <a:spcBef>
                  <a:spcPts val="0"/>
                </a:spcBef>
                <a:spcAft>
                  <a:spcPts val="0"/>
                </a:spcAft>
                <a:buNone/>
              </a:pPr>
              <a:r>
                <a:rPr lang="en-US"/>
                <a:t>  distance</a:t>
              </a:r>
              <a:endParaRPr/>
            </a:p>
          </p:txBody>
        </p:sp>
        <p:sp>
          <p:nvSpPr>
            <p:cNvPr id="188" name="Google Shape;188;p27"/>
            <p:cNvSpPr txBox="1"/>
            <p:nvPr/>
          </p:nvSpPr>
          <p:spPr>
            <a:xfrm>
              <a:off x="9472800" y="1857809"/>
              <a:ext cx="1232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increment</a:t>
              </a:r>
              <a:endParaRPr/>
            </a:p>
          </p:txBody>
        </p:sp>
        <p:sp>
          <p:nvSpPr>
            <p:cNvPr id="189" name="Google Shape;189;p27"/>
            <p:cNvSpPr txBox="1"/>
            <p:nvPr/>
          </p:nvSpPr>
          <p:spPr>
            <a:xfrm>
              <a:off x="7628050" y="2146188"/>
              <a:ext cx="7671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dist[71]</a:t>
              </a:r>
              <a:endParaRPr/>
            </a:p>
          </p:txBody>
        </p:sp>
        <p:cxnSp>
          <p:nvCxnSpPr>
            <p:cNvPr id="190" name="Google Shape;190;p27"/>
            <p:cNvCxnSpPr>
              <a:endCxn id="179" idx="0"/>
            </p:cNvCxnSpPr>
            <p:nvPr/>
          </p:nvCxnSpPr>
          <p:spPr>
            <a:xfrm>
              <a:off x="7306775" y="3362088"/>
              <a:ext cx="1633800" cy="471900"/>
            </a:xfrm>
            <a:prstGeom prst="straightConnector1">
              <a:avLst/>
            </a:prstGeom>
            <a:noFill/>
            <a:ln cap="flat" cmpd="sng" w="9525">
              <a:solidFill>
                <a:schemeClr val="dk2"/>
              </a:solidFill>
              <a:prstDash val="solid"/>
              <a:round/>
              <a:headEnd len="med" w="med" type="none"/>
              <a:tailEnd len="med" w="med" type="none"/>
            </a:ln>
          </p:spPr>
        </p:cxnSp>
        <p:sp>
          <p:nvSpPr>
            <p:cNvPr id="191" name="Google Shape;191;p27"/>
            <p:cNvSpPr txBox="1"/>
            <p:nvPr/>
          </p:nvSpPr>
          <p:spPr>
            <a:xfrm>
              <a:off x="6938075" y="2754138"/>
              <a:ext cx="7671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dist[70]</a:t>
              </a:r>
              <a:endParaRPr/>
            </a:p>
          </p:txBody>
        </p:sp>
        <p:sp>
          <p:nvSpPr>
            <p:cNvPr id="192" name="Google Shape;192;p27"/>
            <p:cNvSpPr txBox="1"/>
            <p:nvPr/>
          </p:nvSpPr>
          <p:spPr>
            <a:xfrm>
              <a:off x="8504700" y="1927863"/>
              <a:ext cx="7671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dist[0]</a:t>
              </a:r>
              <a:endParaRPr/>
            </a:p>
          </p:txBody>
        </p:sp>
        <p:sp>
          <p:nvSpPr>
            <p:cNvPr id="193" name="Google Shape;193;p27"/>
            <p:cNvSpPr txBox="1"/>
            <p:nvPr/>
          </p:nvSpPr>
          <p:spPr>
            <a:xfrm>
              <a:off x="10148450" y="2754138"/>
              <a:ext cx="7671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dist[2]</a:t>
              </a:r>
              <a:endParaRPr/>
            </a:p>
          </p:txBody>
        </p:sp>
        <p:sp>
          <p:nvSpPr>
            <p:cNvPr id="194" name="Google Shape;194;p27"/>
            <p:cNvSpPr txBox="1"/>
            <p:nvPr/>
          </p:nvSpPr>
          <p:spPr>
            <a:xfrm>
              <a:off x="9381338" y="2183938"/>
              <a:ext cx="767100" cy="4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dist[1]</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Frames of Reference: Collision Prevention</a:t>
            </a:r>
            <a:endParaRPr/>
          </a:p>
        </p:txBody>
      </p:sp>
      <p:sp>
        <p:nvSpPr>
          <p:cNvPr id="200" name="Google Shape;200;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1" name="Google Shape;201;p28"/>
          <p:cNvPicPr preferRelativeResize="0"/>
          <p:nvPr/>
        </p:nvPicPr>
        <p:blipFill>
          <a:blip r:embed="rId3">
            <a:alphaModFix/>
          </a:blip>
          <a:stretch>
            <a:fillRect/>
          </a:stretch>
        </p:blipFill>
        <p:spPr>
          <a:xfrm>
            <a:off x="622275" y="2535950"/>
            <a:ext cx="11887201" cy="18980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Integration With MAVROS</a:t>
            </a:r>
            <a:endParaRPr/>
          </a:p>
        </p:txBody>
      </p:sp>
      <p:sp>
        <p:nvSpPr>
          <p:cNvPr id="207" name="Google Shape;207;p29"/>
          <p:cNvSpPr txBox="1"/>
          <p:nvPr>
            <p:ph idx="12" type="sldNum"/>
          </p:nvPr>
        </p:nvSpPr>
        <p:spPr>
          <a:xfrm>
            <a:off x="9281850" y="63675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odalAI VOXL M500 Developer Drone traces out Bernoulli's Lemmiscate (Figure 8) in the air with no GPS relying purely on Visual Inertial Odometry (VIO).&#10;&#10;&#10;The code to do this is available as both an example ROS node using MAVROS and is pre-baked in the voxl-vision-px4 software to play with out of the box!&#10;&#10;&#10;https://gitlab.com/voxl-public/mavros_test/" id="208" name="Google Shape;208;p29" title="Precision Flying Along a Trajectory With ModalAI VOXL Computer Vision">
            <a:hlinkClick r:id="rId3"/>
          </p:cNvPr>
          <p:cNvPicPr preferRelativeResize="0"/>
          <p:nvPr/>
        </p:nvPicPr>
        <p:blipFill>
          <a:blip r:embed="rId4">
            <a:alphaModFix/>
          </a:blip>
          <a:stretch>
            <a:fillRect/>
          </a:stretch>
        </p:blipFill>
        <p:spPr>
          <a:xfrm>
            <a:off x="1074989" y="1027500"/>
            <a:ext cx="10042024" cy="5705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Moving to VINS Fusion - GPLv3 VIO</a:t>
            </a:r>
            <a:endParaRPr/>
          </a:p>
        </p:txBody>
      </p:sp>
      <p:sp>
        <p:nvSpPr>
          <p:cNvPr id="214" name="Google Shape;214;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30"/>
          <p:cNvSpPr txBox="1"/>
          <p:nvPr/>
        </p:nvSpPr>
        <p:spPr>
          <a:xfrm>
            <a:off x="267475" y="1083575"/>
            <a:ext cx="5797200" cy="5592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0" lvl="0" marL="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Step 1: </a:t>
            </a:r>
            <a:r>
              <a:rPr lang="en-US" sz="2000">
                <a:solidFill>
                  <a:schemeClr val="dk1"/>
                </a:solidFill>
                <a:latin typeface="Calibri"/>
                <a:ea typeface="Calibri"/>
                <a:cs typeface="Calibri"/>
                <a:sym typeface="Calibri"/>
              </a:rPr>
              <a:t>PC with ROS bags</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Handheld and in-flight ROS bags</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Helps resolve fundamental issues</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Example: Extrinsic / Intrinsic calibration, feature tracking, imu noise parameters</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Fix assumptions if any</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Example: Focal length, IMU only pose generation</a:t>
            </a:r>
            <a:endParaRPr>
              <a:solidFill>
                <a:schemeClr val="dk1"/>
              </a:solidFill>
              <a:latin typeface="Calibri"/>
              <a:ea typeface="Calibri"/>
              <a:cs typeface="Calibri"/>
              <a:sym typeface="Calibri"/>
            </a:endParaRPr>
          </a:p>
        </p:txBody>
      </p:sp>
      <p:pic>
        <p:nvPicPr>
          <p:cNvPr id="216" name="Google Shape;216;p30"/>
          <p:cNvPicPr preferRelativeResize="0"/>
          <p:nvPr/>
        </p:nvPicPr>
        <p:blipFill>
          <a:blip r:embed="rId3">
            <a:alphaModFix/>
          </a:blip>
          <a:stretch>
            <a:fillRect/>
          </a:stretch>
        </p:blipFill>
        <p:spPr>
          <a:xfrm>
            <a:off x="762125" y="1568051"/>
            <a:ext cx="3515025" cy="1879200"/>
          </a:xfrm>
          <a:prstGeom prst="rect">
            <a:avLst/>
          </a:prstGeom>
          <a:noFill/>
          <a:ln>
            <a:noFill/>
          </a:ln>
        </p:spPr>
      </p:pic>
      <p:sp>
        <p:nvSpPr>
          <p:cNvPr id="217" name="Google Shape;217;p30"/>
          <p:cNvSpPr txBox="1"/>
          <p:nvPr/>
        </p:nvSpPr>
        <p:spPr>
          <a:xfrm>
            <a:off x="6174025" y="1254225"/>
            <a:ext cx="5608500" cy="5592000"/>
          </a:xfrm>
          <a:prstGeom prst="rect">
            <a:avLst/>
          </a:prstGeom>
          <a:noFill/>
          <a:ln>
            <a:noFill/>
          </a:ln>
        </p:spPr>
        <p:txBody>
          <a:bodyPr anchorCtr="0" anchor="t" bIns="45700" lIns="91425" spcFirstLastPara="1" rIns="91425" wrap="square" tIns="45700">
            <a:noAutofit/>
          </a:bodyPr>
          <a:lstStyle/>
          <a:p>
            <a:pPr indent="-355600" lvl="0" marL="4572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Step 2: </a:t>
            </a:r>
            <a:r>
              <a:rPr lang="en-US" sz="2000">
                <a:solidFill>
                  <a:schemeClr val="dk1"/>
                </a:solidFill>
                <a:latin typeface="Calibri"/>
                <a:ea typeface="Calibri"/>
                <a:cs typeface="Calibri"/>
                <a:sym typeface="Calibri"/>
              </a:rPr>
              <a:t>Robust “Handheld Flying”</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Move from PC to Onboard computer</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Work with live camera + IMU data</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Real-time Embedded Performance</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GPU for feature tracking</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Ceres solver in Vins Fusion</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Pose estimation period</a:t>
            </a:r>
            <a:endParaRPr sz="2000">
              <a:solidFill>
                <a:schemeClr val="dk1"/>
              </a:solidFill>
              <a:latin typeface="Calibri"/>
              <a:ea typeface="Calibri"/>
              <a:cs typeface="Calibri"/>
              <a:sym typeface="Calibri"/>
            </a:endParaRPr>
          </a:p>
          <a:p>
            <a:pPr indent="-355600" lvl="0" marL="4572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Step 3: </a:t>
            </a:r>
            <a:r>
              <a:rPr lang="en-US" sz="2000">
                <a:solidFill>
                  <a:schemeClr val="dk1"/>
                </a:solidFill>
                <a:latin typeface="Calibri"/>
                <a:ea typeface="Calibri"/>
                <a:cs typeface="Calibri"/>
                <a:sym typeface="Calibri"/>
              </a:rPr>
              <a:t>Flying with PX4</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Vins Fusion data to PX4</a:t>
            </a:r>
            <a:endParaRPr sz="2000">
              <a:solidFill>
                <a:schemeClr val="dk1"/>
              </a:solidFill>
              <a:latin typeface="Calibri"/>
              <a:ea typeface="Calibri"/>
              <a:cs typeface="Calibri"/>
              <a:sym typeface="Calibri"/>
            </a:endParaRPr>
          </a:p>
          <a:p>
            <a:pPr indent="-355600" lvl="1" marL="9144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PX4 skipped VIO packets</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Incorrect parameter in VIO data</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Current time Vs VIO pose time</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Pose reporting frequency</a:t>
            </a:r>
            <a:endParaRPr sz="2000">
              <a:solidFill>
                <a:schemeClr val="dk1"/>
              </a:solidFill>
              <a:latin typeface="Calibri"/>
              <a:ea typeface="Calibri"/>
              <a:cs typeface="Calibri"/>
              <a:sym typeface="Calibri"/>
            </a:endParaRPr>
          </a:p>
          <a:p>
            <a:pPr indent="-355600" lvl="2" marL="137160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Pose snapping resulting from IMU only pose generation</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275302" y="0"/>
            <a:ext cx="10240200" cy="87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VINS Fusion Demo</a:t>
            </a:r>
            <a:endParaRPr/>
          </a:p>
        </p:txBody>
      </p:sp>
      <p:pic>
        <p:nvPicPr>
          <p:cNvPr id="224" name="Google Shape;224;p31" title="Vins Fusion">
            <a:hlinkClick r:id="rId3"/>
          </p:cNvPr>
          <p:cNvPicPr preferRelativeResize="0"/>
          <p:nvPr/>
        </p:nvPicPr>
        <p:blipFill>
          <a:blip r:embed="rId4">
            <a:alphaModFix/>
          </a:blip>
          <a:stretch>
            <a:fillRect/>
          </a:stretch>
        </p:blipFill>
        <p:spPr>
          <a:xfrm>
            <a:off x="2510975" y="1069150"/>
            <a:ext cx="8141075" cy="6050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32"/>
          <p:cNvPicPr preferRelativeResize="0"/>
          <p:nvPr/>
        </p:nvPicPr>
        <p:blipFill rotWithShape="1">
          <a:blip r:embed="rId3">
            <a:alphaModFix/>
          </a:blip>
          <a:srcRect b="40222" l="0" r="0" t="41581"/>
          <a:stretch/>
        </p:blipFill>
        <p:spPr>
          <a:xfrm>
            <a:off x="0" y="1395773"/>
            <a:ext cx="7286976" cy="1325925"/>
          </a:xfrm>
          <a:prstGeom prst="rect">
            <a:avLst/>
          </a:prstGeom>
          <a:noFill/>
          <a:ln>
            <a:noFill/>
          </a:ln>
        </p:spPr>
      </p:pic>
      <p:cxnSp>
        <p:nvCxnSpPr>
          <p:cNvPr id="230" name="Google Shape;230;p32"/>
          <p:cNvCxnSpPr/>
          <p:nvPr/>
        </p:nvCxnSpPr>
        <p:spPr>
          <a:xfrm>
            <a:off x="7051093" y="1334389"/>
            <a:ext cx="0" cy="4727496"/>
          </a:xfrm>
          <a:prstGeom prst="straightConnector1">
            <a:avLst/>
          </a:prstGeom>
          <a:noFill/>
          <a:ln cap="flat" cmpd="sng" w="9525">
            <a:solidFill>
              <a:srgbClr val="8CC63F"/>
            </a:solidFill>
            <a:prstDash val="solid"/>
            <a:miter lim="800000"/>
            <a:headEnd len="sm" w="sm" type="none"/>
            <a:tailEnd len="sm" w="sm" type="none"/>
          </a:ln>
        </p:spPr>
      </p:cxnSp>
      <p:sp>
        <p:nvSpPr>
          <p:cNvPr id="231" name="Google Shape;231;p32"/>
          <p:cNvSpPr txBox="1"/>
          <p:nvPr/>
        </p:nvSpPr>
        <p:spPr>
          <a:xfrm>
            <a:off x="8246741" y="3528860"/>
            <a:ext cx="4600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385623"/>
                </a:solidFill>
                <a:latin typeface="Microsoft YaHei"/>
                <a:ea typeface="Microsoft YaHei"/>
                <a:cs typeface="Microsoft YaHei"/>
                <a:sym typeface="Microsoft YaHei"/>
              </a:rPr>
              <a:t>twitter.com/modal_ai</a:t>
            </a:r>
            <a:endParaRPr sz="1800">
              <a:solidFill>
                <a:srgbClr val="385623"/>
              </a:solidFill>
              <a:latin typeface="Microsoft YaHei"/>
              <a:ea typeface="Microsoft YaHei"/>
              <a:cs typeface="Microsoft YaHei"/>
              <a:sym typeface="Microsoft YaHei"/>
            </a:endParaRPr>
          </a:p>
        </p:txBody>
      </p:sp>
      <p:sp>
        <p:nvSpPr>
          <p:cNvPr id="232" name="Google Shape;232;p32"/>
          <p:cNvSpPr txBox="1"/>
          <p:nvPr/>
        </p:nvSpPr>
        <p:spPr>
          <a:xfrm>
            <a:off x="8246741" y="5285056"/>
            <a:ext cx="4600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385623"/>
                </a:solidFill>
                <a:latin typeface="Microsoft YaHei"/>
                <a:ea typeface="Microsoft YaHei"/>
                <a:cs typeface="Microsoft YaHei"/>
                <a:sym typeface="Microsoft YaHei"/>
              </a:rPr>
              <a:t>instagram.com/modal_ai/ </a:t>
            </a:r>
            <a:endParaRPr/>
          </a:p>
        </p:txBody>
      </p:sp>
      <p:pic>
        <p:nvPicPr>
          <p:cNvPr descr="Instagram Logo Vector" id="233" name="Google Shape;233;p32"/>
          <p:cNvPicPr preferRelativeResize="0"/>
          <p:nvPr/>
        </p:nvPicPr>
        <p:blipFill rotWithShape="1">
          <a:blip r:embed="rId4">
            <a:alphaModFix/>
          </a:blip>
          <a:srcRect b="0" l="0" r="0" t="0"/>
          <a:stretch/>
        </p:blipFill>
        <p:spPr>
          <a:xfrm>
            <a:off x="7315200" y="5042853"/>
            <a:ext cx="822960" cy="822960"/>
          </a:xfrm>
          <a:prstGeom prst="rect">
            <a:avLst/>
          </a:prstGeom>
          <a:noFill/>
          <a:ln>
            <a:noFill/>
          </a:ln>
        </p:spPr>
      </p:pic>
      <p:pic>
        <p:nvPicPr>
          <p:cNvPr descr="Image result for email logo" id="234" name="Google Shape;234;p32"/>
          <p:cNvPicPr preferRelativeResize="0"/>
          <p:nvPr/>
        </p:nvPicPr>
        <p:blipFill rotWithShape="1">
          <a:blip r:embed="rId5">
            <a:alphaModFix/>
          </a:blip>
          <a:srcRect b="0" l="0" r="0" t="0"/>
          <a:stretch/>
        </p:blipFill>
        <p:spPr>
          <a:xfrm>
            <a:off x="7315200" y="1654674"/>
            <a:ext cx="822960" cy="822960"/>
          </a:xfrm>
          <a:prstGeom prst="rect">
            <a:avLst/>
          </a:prstGeom>
          <a:noFill/>
          <a:ln>
            <a:noFill/>
          </a:ln>
        </p:spPr>
      </p:pic>
      <p:pic>
        <p:nvPicPr>
          <p:cNvPr descr="Image result for twitter logo" id="235" name="Google Shape;235;p32"/>
          <p:cNvPicPr preferRelativeResize="0"/>
          <p:nvPr/>
        </p:nvPicPr>
        <p:blipFill rotWithShape="1">
          <a:blip r:embed="rId6">
            <a:alphaModFix/>
          </a:blip>
          <a:srcRect b="0" l="0" r="0" t="0"/>
          <a:stretch/>
        </p:blipFill>
        <p:spPr>
          <a:xfrm>
            <a:off x="7315200" y="3348764"/>
            <a:ext cx="822960" cy="822960"/>
          </a:xfrm>
          <a:prstGeom prst="rect">
            <a:avLst/>
          </a:prstGeom>
          <a:noFill/>
          <a:ln>
            <a:noFill/>
          </a:ln>
        </p:spPr>
      </p:pic>
      <p:sp>
        <p:nvSpPr>
          <p:cNvPr id="236" name="Google Shape;236;p32"/>
          <p:cNvSpPr txBox="1"/>
          <p:nvPr/>
        </p:nvSpPr>
        <p:spPr>
          <a:xfrm>
            <a:off x="8246740" y="1874074"/>
            <a:ext cx="4600215"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800"/>
              <a:buFont typeface="Arial"/>
              <a:buNone/>
            </a:pPr>
            <a:r>
              <a:rPr lang="en-US" sz="1800">
                <a:solidFill>
                  <a:srgbClr val="385623"/>
                </a:solidFill>
                <a:latin typeface="Microsoft YaHei"/>
                <a:ea typeface="Microsoft YaHei"/>
                <a:cs typeface="Microsoft YaHei"/>
                <a:sym typeface="Microsoft YaHei"/>
              </a:rPr>
              <a:t>contact@modalai.com</a:t>
            </a:r>
            <a:endParaRPr/>
          </a:p>
        </p:txBody>
      </p:sp>
      <p:sp>
        <p:nvSpPr>
          <p:cNvPr id="237" name="Google Shape;237;p32"/>
          <p:cNvSpPr txBox="1"/>
          <p:nvPr/>
        </p:nvSpPr>
        <p:spPr>
          <a:xfrm>
            <a:off x="1986900" y="3974925"/>
            <a:ext cx="3313200" cy="1890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SzPts val="1800"/>
              <a:buFont typeface="Arial"/>
              <a:buNone/>
            </a:pPr>
            <a:r>
              <a:rPr lang="en-US" sz="10000">
                <a:solidFill>
                  <a:srgbClr val="385623"/>
                </a:solidFill>
                <a:latin typeface="Microsoft YaHei"/>
                <a:ea typeface="Microsoft YaHei"/>
                <a:cs typeface="Microsoft YaHei"/>
                <a:sym typeface="Microsoft YaHei"/>
              </a:rPr>
              <a:t>Q&amp;A</a:t>
            </a:r>
            <a:endParaRPr sz="10000">
              <a:solidFill>
                <a:srgbClr val="385623"/>
              </a:solidFill>
              <a:latin typeface="Microsoft YaHei"/>
              <a:ea typeface="Microsoft YaHei"/>
              <a:cs typeface="Microsoft YaHei"/>
              <a:sym typeface="Microsoft YaHe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75302" y="0"/>
            <a:ext cx="10240297" cy="8750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Discussion Topics</a:t>
            </a:r>
            <a:endParaRPr/>
          </a:p>
        </p:txBody>
      </p:sp>
      <p:sp>
        <p:nvSpPr>
          <p:cNvPr id="108" name="Google Shape;10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18"/>
          <p:cNvSpPr txBox="1"/>
          <p:nvPr/>
        </p:nvSpPr>
        <p:spPr>
          <a:xfrm>
            <a:off x="267475" y="1083575"/>
            <a:ext cx="5114700" cy="5637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What Connects Where?</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Can use MAVLINK Router</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or do by hand</a:t>
            </a:r>
            <a:endParaRPr sz="2000">
              <a:solidFill>
                <a:schemeClr val="dk1"/>
              </a:solidFill>
              <a:latin typeface="Calibri"/>
              <a:ea typeface="Calibri"/>
              <a:cs typeface="Calibri"/>
              <a:sym typeface="Calibri"/>
            </a:endParaRPr>
          </a:p>
          <a:p>
            <a:pPr indent="0" lvl="0" marL="137160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Fundamental Computer Vision Tasks:</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Visual Inertial Odometry</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Fiducial Marker Relocalization</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Stereo Collision Prevention</a:t>
            </a:r>
            <a:endParaRPr sz="2000">
              <a:solidFill>
                <a:schemeClr val="dk1"/>
              </a:solidFill>
              <a:latin typeface="Calibri"/>
              <a:ea typeface="Calibri"/>
              <a:cs typeface="Calibri"/>
              <a:sym typeface="Calibri"/>
            </a:endParaRPr>
          </a:p>
          <a:p>
            <a:pPr indent="0" lvl="0" marL="137160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Keeping Track of Frames of Reference</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Can Use ROS/TF2</a:t>
            </a:r>
            <a:endParaRPr sz="2000">
              <a:solidFill>
                <a:schemeClr val="dk1"/>
              </a:solidFill>
              <a:latin typeface="Calibri"/>
              <a:ea typeface="Calibri"/>
              <a:cs typeface="Calibri"/>
              <a:sym typeface="Calibri"/>
            </a:endParaRPr>
          </a:p>
          <a:p>
            <a:pPr indent="-355600" lvl="2" marL="13716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or do by hand</a:t>
            </a:r>
            <a:endParaRPr sz="2000">
              <a:solidFill>
                <a:schemeClr val="dk1"/>
              </a:solidFill>
              <a:latin typeface="Calibri"/>
              <a:ea typeface="Calibri"/>
              <a:cs typeface="Calibri"/>
              <a:sym typeface="Calibri"/>
            </a:endParaRPr>
          </a:p>
          <a:p>
            <a:pPr indent="0" lvl="0" marL="137160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Experiences with Open-Source VIO</a:t>
            </a:r>
            <a:endParaRPr sz="2000">
              <a:solidFill>
                <a:schemeClr val="dk1"/>
              </a:solidFill>
              <a:latin typeface="Calibri"/>
              <a:ea typeface="Calibri"/>
              <a:cs typeface="Calibri"/>
              <a:sym typeface="Calibri"/>
            </a:endParaRPr>
          </a:p>
          <a:p>
            <a:pPr indent="0" lvl="0" marL="91440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p:txBody>
      </p:sp>
      <p:pic>
        <p:nvPicPr>
          <p:cNvPr id="110" name="Google Shape;110;p18"/>
          <p:cNvPicPr preferRelativeResize="0"/>
          <p:nvPr/>
        </p:nvPicPr>
        <p:blipFill>
          <a:blip r:embed="rId3">
            <a:alphaModFix/>
          </a:blip>
          <a:stretch>
            <a:fillRect/>
          </a:stretch>
        </p:blipFill>
        <p:spPr>
          <a:xfrm>
            <a:off x="5631627" y="1030433"/>
            <a:ext cx="6324076" cy="56910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Foundation: GPS-denied VIO</a:t>
            </a:r>
            <a:endParaRPr/>
          </a:p>
        </p:txBody>
      </p:sp>
      <p:sp>
        <p:nvSpPr>
          <p:cNvPr id="116" name="Google Shape;116;p19"/>
          <p:cNvSpPr txBox="1"/>
          <p:nvPr>
            <p:ph idx="12" type="sldNum"/>
          </p:nvPr>
        </p:nvSpPr>
        <p:spPr>
          <a:xfrm>
            <a:off x="9178775"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ModalAI VOXL M500 drone development platform shows off its ability to hover still in place in a GPS-denied environment using only Visual Inertial Odometry." id="117" name="Google Shape;117;p19" title="VOXL M500 Trying to Hover While Being Pushed Around with no GPS!">
            <a:hlinkClick r:id="rId3"/>
          </p:cNvPr>
          <p:cNvPicPr preferRelativeResize="0"/>
          <p:nvPr/>
        </p:nvPicPr>
        <p:blipFill>
          <a:blip r:embed="rId4">
            <a:alphaModFix/>
          </a:blip>
          <a:stretch>
            <a:fillRect/>
          </a:stretch>
        </p:blipFill>
        <p:spPr>
          <a:xfrm>
            <a:off x="925538" y="930025"/>
            <a:ext cx="10340924" cy="5791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VIO Data Path</a:t>
            </a:r>
            <a:endParaRPr/>
          </a:p>
        </p:txBody>
      </p:sp>
      <p:sp>
        <p:nvSpPr>
          <p:cNvPr id="123" name="Google Shape;123;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20"/>
          <p:cNvSpPr txBox="1"/>
          <p:nvPr/>
        </p:nvSpPr>
        <p:spPr>
          <a:xfrm>
            <a:off x="267475" y="1083575"/>
            <a:ext cx="5613600" cy="56379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We choose to consume Visual Odometry data through a named-pipe for portability, light weight, and minimal dependencies.</a:t>
            </a:r>
            <a:endParaRPr sz="2000">
              <a:solidFill>
                <a:schemeClr val="dk1"/>
              </a:solidFill>
              <a:latin typeface="Calibri"/>
              <a:ea typeface="Calibri"/>
              <a:cs typeface="Calibri"/>
              <a:sym typeface="Calibri"/>
            </a:endParaRPr>
          </a:p>
          <a:p>
            <a:pPr indent="-355600" lvl="1" marL="9144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Rotated/Transformed in geometry module</a:t>
            </a:r>
            <a:endParaRPr sz="2000">
              <a:solidFill>
                <a:schemeClr val="dk1"/>
              </a:solidFill>
              <a:latin typeface="Calibri"/>
              <a:ea typeface="Calibri"/>
              <a:cs typeface="Calibri"/>
              <a:sym typeface="Calibri"/>
            </a:endParaRPr>
          </a:p>
          <a:p>
            <a:pPr indent="-355600" lvl="1" marL="9144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then passed through shared memory to DSP-accelerated Mavlink handler.</a:t>
            </a:r>
            <a:endParaRPr sz="2000">
              <a:solidFill>
                <a:schemeClr val="dk1"/>
              </a:solidFill>
              <a:latin typeface="Calibri"/>
              <a:ea typeface="Calibri"/>
              <a:cs typeface="Calibri"/>
              <a:sym typeface="Calibri"/>
            </a:endParaRPr>
          </a:p>
          <a:p>
            <a:pPr indent="0" lvl="0" marL="457200" marR="0" rtl="0" algn="l">
              <a:lnSpc>
                <a:spcPct val="120000"/>
              </a:lnSpc>
              <a:spcBef>
                <a:spcPts val="0"/>
              </a:spcBef>
              <a:spcAft>
                <a:spcPts val="0"/>
              </a:spcAft>
              <a:buNone/>
            </a:pPr>
            <a:r>
              <a:t/>
            </a:r>
            <a:endParaRPr sz="2000">
              <a:solidFill>
                <a:schemeClr val="dk1"/>
              </a:solidFill>
              <a:latin typeface="Calibri"/>
              <a:ea typeface="Calibri"/>
              <a:cs typeface="Calibri"/>
              <a:sym typeface="Calibri"/>
            </a:endParaRPr>
          </a:p>
          <a:p>
            <a:pPr indent="-355600" lvl="0" marL="4572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could easily be done with TF2/MAVROS. </a:t>
            </a:r>
            <a:r>
              <a:rPr lang="en-US" sz="2000">
                <a:solidFill>
                  <a:schemeClr val="dk1"/>
                </a:solidFill>
                <a:latin typeface="Calibri"/>
                <a:ea typeface="Calibri"/>
                <a:cs typeface="Calibri"/>
                <a:sym typeface="Calibri"/>
              </a:rPr>
              <a:t>Whichever path the data takes:</a:t>
            </a:r>
            <a:endParaRPr sz="2000">
              <a:solidFill>
                <a:schemeClr val="dk1"/>
              </a:solidFill>
              <a:latin typeface="Calibri"/>
              <a:ea typeface="Calibri"/>
              <a:cs typeface="Calibri"/>
              <a:sym typeface="Calibri"/>
            </a:endParaRPr>
          </a:p>
          <a:p>
            <a:pPr indent="-355600" lvl="1" marL="9144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Data</a:t>
            </a:r>
            <a:r>
              <a:rPr lang="en-US" sz="2000">
                <a:solidFill>
                  <a:schemeClr val="dk1"/>
                </a:solidFill>
                <a:latin typeface="Calibri"/>
                <a:ea typeface="Calibri"/>
                <a:cs typeface="Calibri"/>
                <a:sym typeface="Calibri"/>
              </a:rPr>
              <a:t> must be </a:t>
            </a:r>
            <a:r>
              <a:rPr lang="en-US" sz="2000">
                <a:solidFill>
                  <a:schemeClr val="dk1"/>
                </a:solidFill>
                <a:latin typeface="Calibri"/>
                <a:ea typeface="Calibri"/>
                <a:cs typeface="Calibri"/>
                <a:sym typeface="Calibri"/>
              </a:rPr>
              <a:t>rotat</a:t>
            </a:r>
            <a:r>
              <a:rPr lang="en-US" sz="2000">
                <a:solidFill>
                  <a:schemeClr val="dk1"/>
                </a:solidFill>
                <a:latin typeface="Calibri"/>
                <a:ea typeface="Calibri"/>
                <a:cs typeface="Calibri"/>
                <a:sym typeface="Calibri"/>
              </a:rPr>
              <a:t>ed</a:t>
            </a:r>
            <a:r>
              <a:rPr lang="en-US" sz="2000">
                <a:solidFill>
                  <a:schemeClr val="dk1"/>
                </a:solidFill>
                <a:latin typeface="Calibri"/>
                <a:ea typeface="Calibri"/>
                <a:cs typeface="Calibri"/>
                <a:sym typeface="Calibri"/>
              </a:rPr>
              <a:t> and translate</a:t>
            </a:r>
            <a:r>
              <a:rPr lang="en-US" sz="2000">
                <a:solidFill>
                  <a:schemeClr val="dk1"/>
                </a:solidFill>
                <a:latin typeface="Calibri"/>
                <a:ea typeface="Calibri"/>
                <a:cs typeface="Calibri"/>
                <a:sym typeface="Calibri"/>
              </a:rPr>
              <a:t>d</a:t>
            </a:r>
            <a:r>
              <a:rPr lang="en-US" sz="2000">
                <a:solidFill>
                  <a:schemeClr val="dk1"/>
                </a:solidFill>
                <a:latin typeface="Calibri"/>
                <a:ea typeface="Calibri"/>
                <a:cs typeface="Calibri"/>
                <a:sym typeface="Calibri"/>
              </a:rPr>
              <a:t> into the correct frame,</a:t>
            </a:r>
            <a:endParaRPr sz="2000">
              <a:solidFill>
                <a:schemeClr val="dk1"/>
              </a:solidFill>
              <a:latin typeface="Calibri"/>
              <a:ea typeface="Calibri"/>
              <a:cs typeface="Calibri"/>
              <a:sym typeface="Calibri"/>
            </a:endParaRPr>
          </a:p>
          <a:p>
            <a:pPr indent="-355600" lvl="1" marL="9144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constructed into the appropriate Mavlink packet,</a:t>
            </a:r>
            <a:endParaRPr sz="2000">
              <a:solidFill>
                <a:schemeClr val="dk1"/>
              </a:solidFill>
              <a:latin typeface="Calibri"/>
              <a:ea typeface="Calibri"/>
              <a:cs typeface="Calibri"/>
              <a:sym typeface="Calibri"/>
            </a:endParaRPr>
          </a:p>
          <a:p>
            <a:pPr indent="-355600" lvl="1" marL="914400" marR="0" rtl="0" algn="l">
              <a:lnSpc>
                <a:spcPct val="12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and timestamped correctly!</a:t>
            </a:r>
            <a:endParaRPr sz="2000">
              <a:solidFill>
                <a:schemeClr val="dk1"/>
              </a:solidFill>
              <a:latin typeface="Calibri"/>
              <a:ea typeface="Calibri"/>
              <a:cs typeface="Calibri"/>
              <a:sym typeface="Calibri"/>
            </a:endParaRPr>
          </a:p>
        </p:txBody>
      </p:sp>
      <p:pic>
        <p:nvPicPr>
          <p:cNvPr id="125" name="Google Shape;125;p20"/>
          <p:cNvPicPr preferRelativeResize="0"/>
          <p:nvPr/>
        </p:nvPicPr>
        <p:blipFill>
          <a:blip r:embed="rId3">
            <a:alphaModFix/>
          </a:blip>
          <a:stretch>
            <a:fillRect/>
          </a:stretch>
        </p:blipFill>
        <p:spPr>
          <a:xfrm>
            <a:off x="5948500" y="1055538"/>
            <a:ext cx="5685642" cy="5693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Mavlink Option #1</a:t>
            </a:r>
            <a:endParaRPr/>
          </a:p>
        </p:txBody>
      </p:sp>
      <p:sp>
        <p:nvSpPr>
          <p:cNvPr id="131" name="Google Shape;131;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2" name="Google Shape;132;p21"/>
          <p:cNvPicPr preferRelativeResize="0"/>
          <p:nvPr/>
        </p:nvPicPr>
        <p:blipFill>
          <a:blip r:embed="rId3">
            <a:alphaModFix/>
          </a:blip>
          <a:stretch>
            <a:fillRect/>
          </a:stretch>
        </p:blipFill>
        <p:spPr>
          <a:xfrm>
            <a:off x="1774600" y="1214613"/>
            <a:ext cx="8822950" cy="480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Mavlink Option #2</a:t>
            </a:r>
            <a:endParaRPr/>
          </a:p>
        </p:txBody>
      </p:sp>
      <p:sp>
        <p:nvSpPr>
          <p:cNvPr id="138" name="Google Shape;138;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9" name="Google Shape;139;p22"/>
          <p:cNvPicPr preferRelativeResize="0"/>
          <p:nvPr/>
        </p:nvPicPr>
        <p:blipFill>
          <a:blip r:embed="rId3">
            <a:alphaModFix/>
          </a:blip>
          <a:stretch>
            <a:fillRect/>
          </a:stretch>
        </p:blipFill>
        <p:spPr>
          <a:xfrm>
            <a:off x="1472550" y="950201"/>
            <a:ext cx="8991592" cy="5771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Frames of Reference: Odometry</a:t>
            </a:r>
            <a:endParaRPr/>
          </a:p>
        </p:txBody>
      </p:sp>
      <p:sp>
        <p:nvSpPr>
          <p:cNvPr id="145" name="Google Shape;145;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6" name="Google Shape;146;p23"/>
          <p:cNvPicPr preferRelativeResize="0"/>
          <p:nvPr/>
        </p:nvPicPr>
        <p:blipFill>
          <a:blip r:embed="rId3">
            <a:alphaModFix/>
          </a:blip>
          <a:stretch>
            <a:fillRect/>
          </a:stretch>
        </p:blipFill>
        <p:spPr>
          <a:xfrm>
            <a:off x="756525" y="2222875"/>
            <a:ext cx="11887201" cy="33839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275302" y="0"/>
            <a:ext cx="10240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Fiducial Relocalization</a:t>
            </a:r>
            <a:endParaRPr/>
          </a:p>
        </p:txBody>
      </p:sp>
      <p:sp>
        <p:nvSpPr>
          <p:cNvPr id="152" name="Google Shape;152;p24"/>
          <p:cNvSpPr txBox="1"/>
          <p:nvPr>
            <p:ph idx="12" type="sldNum"/>
          </p:nvPr>
        </p:nvSpPr>
        <p:spPr>
          <a:xfrm>
            <a:off x="92371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ere we demonstrate a ModalAI M500 developer drone start up with its Visual Inertial Odometry (VIO) purposefully initialized offset and crooked relative to the center of a takeoff/landing pad. It flies a short path forwards and back commanded by a simple MAVROS test node. &#10;&#10;&#10;&#10;Upon its return to the landing pad, the VOXL onboard computer sees the Apriltag centered on the landing pad for the first time and automatically corrects the Visual Inertial Odometry offset and rotation, allowing the drone to complete its path and land squarely on the target." id="153" name="Google Shape;153;p24" title="Precision Landing on Apriltag with ModalAI VOXL M500 PX4 Developer Drone">
            <a:hlinkClick r:id="rId3"/>
          </p:cNvPr>
          <p:cNvPicPr preferRelativeResize="0"/>
          <p:nvPr/>
        </p:nvPicPr>
        <p:blipFill>
          <a:blip r:embed="rId4">
            <a:alphaModFix/>
          </a:blip>
          <a:stretch>
            <a:fillRect/>
          </a:stretch>
        </p:blipFill>
        <p:spPr>
          <a:xfrm>
            <a:off x="975900" y="961550"/>
            <a:ext cx="10240200" cy="575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75300" y="0"/>
            <a:ext cx="10801200" cy="875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Arial"/>
              <a:buNone/>
            </a:pPr>
            <a:r>
              <a:rPr lang="en-US"/>
              <a:t>Frames of Reference: Fiducial Relocalization</a:t>
            </a:r>
            <a:endParaRPr/>
          </a:p>
        </p:txBody>
      </p:sp>
      <p:sp>
        <p:nvSpPr>
          <p:cNvPr id="159" name="Google Shape;159;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0" name="Google Shape;160;p25"/>
          <p:cNvPicPr preferRelativeResize="0"/>
          <p:nvPr/>
        </p:nvPicPr>
        <p:blipFill>
          <a:blip r:embed="rId3">
            <a:alphaModFix/>
          </a:blip>
          <a:stretch>
            <a:fillRect/>
          </a:stretch>
        </p:blipFill>
        <p:spPr>
          <a:xfrm>
            <a:off x="275300" y="2291725"/>
            <a:ext cx="11887201" cy="33839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alAI v3">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