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一章-表" id="{5DDE9ECE-E1D4-44EE-8734-BEAC235B8DA3}">
          <p14:sldIdLst>
            <p14:sldId id="256"/>
          </p14:sldIdLst>
        </p14:section>
        <p14:section name="第一章-图" id="{A59240F9-DC6E-4C1B-AD6C-982BA58D889D}">
          <p14:sldIdLst>
            <p14:sldId id="257"/>
            <p14:sldId id="259"/>
            <p14:sldId id="260"/>
          </p14:sldIdLst>
        </p14:section>
        <p14:section name="第二章图" id="{D6ABDE09-FEE3-4938-8CE5-BB6E0A650E38}">
          <p14:sldIdLst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第三节 图" id="{2D1A3D76-EF03-4B8F-91A3-65EAC91E3C46}">
          <p14:sldIdLst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03" autoAdjust="0"/>
  </p:normalViewPr>
  <p:slideViewPr>
    <p:cSldViewPr snapToObjects="1">
      <p:cViewPr>
        <p:scale>
          <a:sx n="300" d="100"/>
          <a:sy n="300" d="100"/>
        </p:scale>
        <p:origin x="-5004" y="-5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7B775-790A-4D64-B62E-B7503A0D88A5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F869-DA14-4207-AB02-EF6C83FE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1F84-8C4E-4FA9-B7BA-3801BE6D5074}" type="datetimeFigureOut">
              <a:rPr lang="zh-CN" altLang="en-US" smtClean="0"/>
              <a:t>2019/5/20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3315-9136-4F2A-8D2D-926225B14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5486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三维测量方法对比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90901"/>
              </p:ext>
            </p:extLst>
          </p:nvPr>
        </p:nvGraphicFramePr>
        <p:xfrm>
          <a:off x="1882329" y="1018565"/>
          <a:ext cx="5594350" cy="364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文档" r:id="rId3" imgW="5594453" imgH="3640410" progId="Word.Document.12">
                  <p:embed/>
                </p:oleObj>
              </mc:Choice>
              <mc:Fallback>
                <p:oleObj name="文档" r:id="rId3" imgW="5594453" imgH="36404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329" y="1018565"/>
                        <a:ext cx="5594350" cy="364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9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>
            <a:off x="1195008" y="2570004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238474" y="2570003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3348" y="22555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7350" y="2196623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6488668"/>
                <a:ext cx="12601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369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3528" y="2041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条文灰度</a:t>
            </a:r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51520" y="12687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7160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67314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11760" y="1268760"/>
            <a:ext cx="0" cy="5187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69168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117334" y="126111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55948" y="1268760"/>
            <a:ext cx="0" cy="518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135868" y="126111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553466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292080" y="1256952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125695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993626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32240" y="1263016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012160" y="126301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433786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172400" y="1254288"/>
            <a:ext cx="0" cy="519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452320" y="125428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+2)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12" y="6462712"/>
                <a:ext cx="11766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m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4868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4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+4)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628" y="6495716"/>
                <a:ext cx="11766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+6)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62" y="6504550"/>
                <a:ext cx="117663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+8)</m:t>
                      </m:r>
                      <m:r>
                        <a:rPr lang="zh-CN" altLang="en-US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12" y="6510122"/>
                <a:ext cx="117663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连接符 70"/>
          <p:cNvCxnSpPr>
            <a:stCxn id="25" idx="3"/>
          </p:cNvCxnSpPr>
          <p:nvPr/>
        </p:nvCxnSpPr>
        <p:spPr>
          <a:xfrm>
            <a:off x="126701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30866" y="2679757"/>
            <a:ext cx="0" cy="3782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16" y="6078560"/>
                <a:ext cx="50904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815" y="6076360"/>
                <a:ext cx="522515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91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 flipV="1">
            <a:off x="2375756" y="-171400"/>
            <a:ext cx="0" cy="4320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75756" y="4149080"/>
            <a:ext cx="6516724" cy="7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51520" y="4157056"/>
            <a:ext cx="2124236" cy="198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475656" y="4149080"/>
            <a:ext cx="3816424" cy="36724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99592" y="5589240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51920" y="3429000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99592" y="3429000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91328" y="1996816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851168" y="1983104"/>
            <a:ext cx="1440160" cy="1436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80552" y="3419276"/>
            <a:ext cx="0" cy="216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875976" y="1983104"/>
            <a:ext cx="1440160" cy="1436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39752" y="1973168"/>
            <a:ext cx="29523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3779912" y="3364399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18252" y="30499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35574" y="3675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投影仪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84146" y="-225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</a:t>
            </a:r>
            <a:endParaRPr lang="en-US" altLang="zh-CN" dirty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等腰三角形 38"/>
          <p:cNvSpPr/>
          <p:nvPr/>
        </p:nvSpPr>
        <p:spPr>
          <a:xfrm>
            <a:off x="3135574" y="68308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8146266" y="68308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39" idx="3"/>
          </p:cNvCxnSpPr>
          <p:nvPr/>
        </p:nvCxnSpPr>
        <p:spPr>
          <a:xfrm>
            <a:off x="3207582" y="792840"/>
            <a:ext cx="1688455" cy="7028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0" idx="2"/>
          </p:cNvCxnSpPr>
          <p:nvPr/>
        </p:nvCxnSpPr>
        <p:spPr>
          <a:xfrm flipH="1">
            <a:off x="-3204864" y="792839"/>
            <a:ext cx="11351130" cy="7028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-3204864" y="7821488"/>
            <a:ext cx="810090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-3384884" y="730980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6036" y="7452156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72674" y="3474426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待测点 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5291328" y="792840"/>
            <a:ext cx="0" cy="1203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9" idx="5"/>
            <a:endCxn id="40" idx="5"/>
          </p:cNvCxnSpPr>
          <p:nvPr/>
        </p:nvCxnSpPr>
        <p:spPr>
          <a:xfrm flipV="1">
            <a:off x="3243586" y="737963"/>
            <a:ext cx="501069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475656" y="737964"/>
            <a:ext cx="3815672" cy="7083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9423" y="224644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89383" y="7173416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463509" y="4240882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934" y="6155145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835696" y="-28944"/>
            <a:ext cx="4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66919" y="5645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22107" y="17885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63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51520" y="512676"/>
            <a:ext cx="0" cy="579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520" y="6293937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566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2380" y="63813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5956" y="76644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投影仪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0938" y="78005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</a:t>
            </a:r>
            <a:endParaRPr lang="en-US" altLang="zh-CN" dirty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4175956" y="141277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2092974">
            <a:off x="6239384" y="137150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03789" y="641579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863588" y="5841268"/>
            <a:ext cx="6624736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4211041" y="1522529"/>
            <a:ext cx="32697" cy="5074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109552" y="1471400"/>
            <a:ext cx="5170456" cy="523570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863588" y="5265204"/>
            <a:ext cx="6624736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5328084" y="2888940"/>
            <a:ext cx="11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2904910" y="2366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488324" y="50851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482544" y="5669632"/>
            <a:ext cx="0" cy="315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399774" y="544728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74" y="5447289"/>
                <a:ext cx="177100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1813473" y="5958249"/>
            <a:ext cx="4151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2021062" y="4812536"/>
            <a:ext cx="9838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(m+1)</a:t>
            </a:r>
            <a:r>
              <a:rPr lang="zh-CN" altLang="en-US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4046909" y="3237362"/>
            <a:ext cx="360959" cy="1916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4280344" y="300128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344" y="3001284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2512972" y="404664"/>
            <a:ext cx="0" cy="5422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2021062" y="404664"/>
            <a:ext cx="0" cy="54366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1691680" y="841358"/>
            <a:ext cx="32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2512973" y="841358"/>
            <a:ext cx="391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2152487" y="684499"/>
            <a:ext cx="4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0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51520" y="512676"/>
            <a:ext cx="0" cy="579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520" y="6293937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566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2380" y="63813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5956" y="76644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投影仪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0938" y="78005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</a:t>
            </a:r>
            <a:endParaRPr lang="en-US" altLang="zh-CN" dirty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4175956" y="141277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2092974">
            <a:off x="6239384" y="137150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03789" y="641579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0FF602-FB43-4F40-94E1-AB63F4E5C343}"/>
              </a:ext>
            </a:extLst>
          </p:cNvPr>
          <p:cNvCxnSpPr/>
          <p:nvPr/>
        </p:nvCxnSpPr>
        <p:spPr>
          <a:xfrm>
            <a:off x="863588" y="5841268"/>
            <a:ext cx="6624736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42EDC8-3411-48C5-A921-D317B9FBF77D}"/>
              </a:ext>
            </a:extLst>
          </p:cNvPr>
          <p:cNvCxnSpPr>
            <a:cxnSpLocks/>
          </p:cNvCxnSpPr>
          <p:nvPr/>
        </p:nvCxnSpPr>
        <p:spPr>
          <a:xfrm flipH="1">
            <a:off x="4211041" y="1522529"/>
            <a:ext cx="32697" cy="5074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DF596FD-E5F0-48FF-81C1-8FA7B006C93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109552" y="1471400"/>
            <a:ext cx="5170456" cy="523570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B843EF-1A87-4A5E-A1FF-4F5D5818ADD9}"/>
              </a:ext>
            </a:extLst>
          </p:cNvPr>
          <p:cNvCxnSpPr/>
          <p:nvPr/>
        </p:nvCxnSpPr>
        <p:spPr>
          <a:xfrm>
            <a:off x="863588" y="5265204"/>
            <a:ext cx="6624736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3662C9B-6FBF-4DA7-8C31-39BCF29FF596}"/>
              </a:ext>
            </a:extLst>
          </p:cNvPr>
          <p:cNvSpPr txBox="1"/>
          <p:nvPr/>
        </p:nvSpPr>
        <p:spPr>
          <a:xfrm>
            <a:off x="5328084" y="2888940"/>
            <a:ext cx="11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相机光轴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E26E2F-83A3-4FF5-B7D5-72ED7F176E03}"/>
              </a:ext>
            </a:extLst>
          </p:cNvPr>
          <p:cNvSpPr/>
          <p:nvPr/>
        </p:nvSpPr>
        <p:spPr>
          <a:xfrm>
            <a:off x="2904910" y="236659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投影仪光轴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E0BA109-FD1B-4A4E-BEA4-FD8E0A2E4775}"/>
              </a:ext>
            </a:extLst>
          </p:cNvPr>
          <p:cNvCxnSpPr>
            <a:cxnSpLocks/>
          </p:cNvCxnSpPr>
          <p:nvPr/>
        </p:nvCxnSpPr>
        <p:spPr>
          <a:xfrm flipV="1">
            <a:off x="7488324" y="50851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70180F-B9A0-4E72-B212-796882122FED}"/>
              </a:ext>
            </a:extLst>
          </p:cNvPr>
          <p:cNvCxnSpPr>
            <a:cxnSpLocks/>
          </p:cNvCxnSpPr>
          <p:nvPr/>
        </p:nvCxnSpPr>
        <p:spPr>
          <a:xfrm>
            <a:off x="7482544" y="5669632"/>
            <a:ext cx="0" cy="315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/>
              <p:nvPr/>
            </p:nvSpPr>
            <p:spPr>
              <a:xfrm>
                <a:off x="7399774" y="544728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1119E18-158D-4878-87DD-F9C999AF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74" y="5447289"/>
                <a:ext cx="177100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9A072539-2E6B-48C6-9956-47FC37B4E93D}"/>
              </a:ext>
            </a:extLst>
          </p:cNvPr>
          <p:cNvSpPr txBox="1"/>
          <p:nvPr/>
        </p:nvSpPr>
        <p:spPr>
          <a:xfrm>
            <a:off x="1813473" y="5958249"/>
            <a:ext cx="4151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7C29E1E-EC4F-43E9-814B-4481FC270893}"/>
              </a:ext>
            </a:extLst>
          </p:cNvPr>
          <p:cNvSpPr txBox="1"/>
          <p:nvPr/>
        </p:nvSpPr>
        <p:spPr>
          <a:xfrm>
            <a:off x="2021062" y="4812536"/>
            <a:ext cx="9838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(m+1)</a:t>
            </a:r>
            <a:r>
              <a:rPr lang="zh-CN" altLang="en-US" dirty="0"/>
              <a:t>级</a:t>
            </a:r>
          </a:p>
        </p:txBody>
      </p:sp>
      <p:sp>
        <p:nvSpPr>
          <p:cNvPr id="63" name="弧形 62">
            <a:extLst>
              <a:ext uri="{FF2B5EF4-FFF2-40B4-BE49-F238E27FC236}">
                <a16:creationId xmlns:a16="http://schemas.microsoft.com/office/drawing/2014/main" id="{B17170E0-FA57-4BA7-A404-06487111A4FB}"/>
              </a:ext>
            </a:extLst>
          </p:cNvPr>
          <p:cNvSpPr/>
          <p:nvPr/>
        </p:nvSpPr>
        <p:spPr>
          <a:xfrm>
            <a:off x="4046909" y="3237362"/>
            <a:ext cx="360959" cy="1916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/>
              <p:nvPr/>
            </p:nvSpPr>
            <p:spPr>
              <a:xfrm>
                <a:off x="4280344" y="300128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B8B4F8-2B95-4590-8EF2-68F8C700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344" y="3001284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51A1BA4-D8BD-4242-97E1-D460F28C9084}"/>
              </a:ext>
            </a:extLst>
          </p:cNvPr>
          <p:cNvCxnSpPr/>
          <p:nvPr/>
        </p:nvCxnSpPr>
        <p:spPr>
          <a:xfrm flipV="1">
            <a:off x="2512972" y="404664"/>
            <a:ext cx="0" cy="54227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1CB4497-29B9-4163-A603-436031666A7A}"/>
              </a:ext>
            </a:extLst>
          </p:cNvPr>
          <p:cNvCxnSpPr/>
          <p:nvPr/>
        </p:nvCxnSpPr>
        <p:spPr>
          <a:xfrm flipV="1">
            <a:off x="2021062" y="404664"/>
            <a:ext cx="0" cy="54366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6AFE42F-39E6-4891-9141-F959533606FD}"/>
              </a:ext>
            </a:extLst>
          </p:cNvPr>
          <p:cNvCxnSpPr>
            <a:cxnSpLocks/>
          </p:cNvCxnSpPr>
          <p:nvPr/>
        </p:nvCxnSpPr>
        <p:spPr>
          <a:xfrm>
            <a:off x="1691680" y="841358"/>
            <a:ext cx="329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06DA077-70BB-4751-8171-DA66465E3CE2}"/>
              </a:ext>
            </a:extLst>
          </p:cNvPr>
          <p:cNvCxnSpPr>
            <a:cxnSpLocks/>
          </p:cNvCxnSpPr>
          <p:nvPr/>
        </p:nvCxnSpPr>
        <p:spPr>
          <a:xfrm flipH="1">
            <a:off x="2512973" y="841358"/>
            <a:ext cx="391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6E9086B-10FC-4825-BC28-7A57EE920158}"/>
              </a:ext>
            </a:extLst>
          </p:cNvPr>
          <p:cNvSpPr txBox="1"/>
          <p:nvPr/>
        </p:nvSpPr>
        <p:spPr>
          <a:xfrm>
            <a:off x="2152487" y="684499"/>
            <a:ext cx="49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245DCF-7430-43DD-9787-2BC37C85B23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59608" y="1522529"/>
            <a:ext cx="3716348" cy="489326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F3BFE0-4230-4B86-9C45-55695C3694F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319972" y="1522529"/>
            <a:ext cx="3625659" cy="478239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8FF958E-3897-4B5B-92FA-4D617C8813FD}"/>
              </a:ext>
            </a:extLst>
          </p:cNvPr>
          <p:cNvCxnSpPr>
            <a:cxnSpLocks/>
          </p:cNvCxnSpPr>
          <p:nvPr/>
        </p:nvCxnSpPr>
        <p:spPr>
          <a:xfrm>
            <a:off x="2398442" y="3825044"/>
            <a:ext cx="3613718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3863B5A-83D2-4E66-A51F-A87A957C034C}"/>
              </a:ext>
            </a:extLst>
          </p:cNvPr>
          <p:cNvSpPr txBox="1"/>
          <p:nvPr/>
        </p:nvSpPr>
        <p:spPr>
          <a:xfrm>
            <a:off x="4375081" y="4059940"/>
            <a:ext cx="184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条纹周期变短</a:t>
            </a:r>
          </a:p>
        </p:txBody>
      </p:sp>
    </p:spTree>
    <p:extLst>
      <p:ext uri="{BB962C8B-B14F-4D97-AF65-F5344CB8AC3E}">
        <p14:creationId xmlns:p14="http://schemas.microsoft.com/office/powerpoint/2010/main" val="207515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4215446" y="2760685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8" y="330078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任意多边形 24"/>
          <p:cNvSpPr/>
          <p:nvPr/>
        </p:nvSpPr>
        <p:spPr>
          <a:xfrm>
            <a:off x="4020079" y="3821261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555003" y="4393909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99601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系统校准</a:t>
            </a:r>
            <a:endParaRPr lang="en-US" altLang="zh-CN" dirty="0"/>
          </a:p>
          <a:p>
            <a:r>
              <a:rPr lang="zh-CN" altLang="en-US" dirty="0"/>
              <a:t>数字相移</a:t>
            </a:r>
            <a:endParaRPr lang="en-US" altLang="zh-CN" dirty="0"/>
          </a:p>
          <a:p>
            <a:r>
              <a:rPr lang="zh-CN" altLang="en-US" dirty="0"/>
              <a:t>条纹去除</a:t>
            </a:r>
            <a:endParaRPr lang="en-US" altLang="zh-CN" dirty="0"/>
          </a:p>
          <a:p>
            <a:r>
              <a:rPr lang="zh-CN" altLang="en-US" dirty="0"/>
              <a:t>相位提取</a:t>
            </a:r>
            <a:endParaRPr lang="en-US" altLang="zh-CN" dirty="0"/>
          </a:p>
          <a:p>
            <a:r>
              <a:rPr lang="zh-CN" altLang="en-US" dirty="0"/>
              <a:t>相位展开</a:t>
            </a:r>
            <a:endParaRPr lang="en-US" altLang="zh-CN" dirty="0"/>
          </a:p>
          <a:p>
            <a:r>
              <a:rPr lang="zh-CN" altLang="en-US" dirty="0"/>
              <a:t>高度转换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4266797" y="312474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4554829" y="384482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561" y="2449107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14037" y="2401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437" y="2554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18837" y="2706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71237" y="28590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23637" y="30114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6037" y="31638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28437" y="33162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380837" y="3468679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55241" y="361430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717021" y="4283667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6355" y="3232752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系统校准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999422" y="2526527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128412" y="2586090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56760" y="2454519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数据 30"/>
          <p:cNvSpPr/>
          <p:nvPr/>
        </p:nvSpPr>
        <p:spPr>
          <a:xfrm rot="10800000">
            <a:off x="2300717" y="2581817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466437" y="2706679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25007" y="2843282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355468" y="296709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2151392" y="2285008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8601" y="4393909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投影仪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65721" y="2263670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相机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7490" y="3224481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295" y="2325996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校准平面</a:t>
            </a:r>
          </a:p>
        </p:txBody>
      </p:sp>
    </p:spTree>
    <p:extLst>
      <p:ext uri="{BB962C8B-B14F-4D97-AF65-F5344CB8AC3E}">
        <p14:creationId xmlns:p14="http://schemas.microsoft.com/office/powerpoint/2010/main" val="77211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9" t="53106" r="47788" b="39472"/>
          <a:stretch/>
        </p:blipFill>
        <p:spPr>
          <a:xfrm>
            <a:off x="2962501" y="4242523"/>
            <a:ext cx="634240" cy="720079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40887" r="24357" b="23448"/>
          <a:stretch/>
        </p:blipFill>
        <p:spPr bwMode="auto">
          <a:xfrm>
            <a:off x="4559835" y="4252752"/>
            <a:ext cx="678859" cy="71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0" t="33012" r="28821" b="33305"/>
          <a:stretch/>
        </p:blipFill>
        <p:spPr bwMode="auto">
          <a:xfrm>
            <a:off x="6071682" y="4293617"/>
            <a:ext cx="596420" cy="6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37051" r="22024" b="29162"/>
          <a:stretch/>
        </p:blipFill>
        <p:spPr bwMode="auto">
          <a:xfrm>
            <a:off x="7572354" y="4279649"/>
            <a:ext cx="792087" cy="69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8" t="35953" r="32338" b="31832"/>
          <a:stretch/>
        </p:blipFill>
        <p:spPr bwMode="auto">
          <a:xfrm>
            <a:off x="7996840" y="2316586"/>
            <a:ext cx="588529" cy="67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5623665" y="133740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956982" y="22957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8245014" y="30158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41935" y="24037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数字相移</a:t>
            </a:r>
          </a:p>
        </p:txBody>
      </p:sp>
      <p:sp>
        <p:nvSpPr>
          <p:cNvPr id="9" name="矩形 8"/>
          <p:cNvSpPr/>
          <p:nvPr/>
        </p:nvSpPr>
        <p:spPr>
          <a:xfrm>
            <a:off x="7572354" y="4265070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7860386" y="4985150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57307" y="4373082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条纹去除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34" y="220565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5536631" y="977053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341264" y="2037629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876188" y="2610277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87982" y="1341108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5876014" y="2061188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38206" y="2500035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72933" y="1449120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投影成像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371958" y="794893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0948" y="854456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29296" y="722885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534711" y="424612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9786" y="2610277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投影仪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1264" y="511973"/>
            <a:ext cx="79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相机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5985" y="613276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被测物体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01003" y="1959430"/>
            <a:ext cx="73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投影条纹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1" y="1216491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4" b="8892"/>
          <a:stretch/>
        </p:blipFill>
        <p:spPr bwMode="auto">
          <a:xfrm>
            <a:off x="8512701" y="1011762"/>
            <a:ext cx="633875" cy="70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右箭头 2052"/>
          <p:cNvSpPr/>
          <p:nvPr/>
        </p:nvSpPr>
        <p:spPr>
          <a:xfrm rot="5400000">
            <a:off x="8138684" y="1863228"/>
            <a:ext cx="411374" cy="20568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7310366" y="422768"/>
            <a:ext cx="2232248" cy="338437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50586" y="4254074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梯形 57"/>
          <p:cNvSpPr/>
          <p:nvPr/>
        </p:nvSpPr>
        <p:spPr>
          <a:xfrm>
            <a:off x="6338618" y="4974154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735539" y="4362086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相位提取</a:t>
            </a:r>
          </a:p>
        </p:txBody>
      </p:sp>
      <p:sp>
        <p:nvSpPr>
          <p:cNvPr id="61" name="矩形 60"/>
          <p:cNvSpPr/>
          <p:nvPr/>
        </p:nvSpPr>
        <p:spPr>
          <a:xfrm>
            <a:off x="4559835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梯形 61"/>
          <p:cNvSpPr/>
          <p:nvPr/>
        </p:nvSpPr>
        <p:spPr>
          <a:xfrm>
            <a:off x="4847867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244792" y="4350535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相位展开</a:t>
            </a:r>
          </a:p>
        </p:txBody>
      </p:sp>
      <p:sp>
        <p:nvSpPr>
          <p:cNvPr id="65" name="矩形 64"/>
          <p:cNvSpPr/>
          <p:nvPr/>
        </p:nvSpPr>
        <p:spPr>
          <a:xfrm>
            <a:off x="2976036" y="4242523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梯形 65"/>
          <p:cNvSpPr/>
          <p:nvPr/>
        </p:nvSpPr>
        <p:spPr>
          <a:xfrm>
            <a:off x="3264068" y="4962603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61009" y="4312354"/>
            <a:ext cx="323165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/>
              <a:t>高度转换</a:t>
            </a:r>
          </a:p>
        </p:txBody>
      </p:sp>
      <p:sp>
        <p:nvSpPr>
          <p:cNvPr id="4" name="加号 3"/>
          <p:cNvSpPr/>
          <p:nvPr/>
        </p:nvSpPr>
        <p:spPr>
          <a:xfrm>
            <a:off x="8125830" y="1262522"/>
            <a:ext cx="342766" cy="212288"/>
          </a:xfrm>
          <a:prstGeom prst="mathPlus">
            <a:avLst/>
          </a:prstGeom>
          <a:solidFill>
            <a:schemeClr val="tx1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4" t="24437" r="29760" b="19977"/>
          <a:stretch/>
        </p:blipFill>
        <p:spPr>
          <a:xfrm>
            <a:off x="4184239" y="878658"/>
            <a:ext cx="636609" cy="807785"/>
          </a:xfrm>
          <a:prstGeom prst="rect">
            <a:avLst/>
          </a:prstGeom>
        </p:spPr>
      </p:pic>
      <p:sp>
        <p:nvSpPr>
          <p:cNvPr id="52" name="任意多边形 51"/>
          <p:cNvSpPr/>
          <p:nvPr/>
        </p:nvSpPr>
        <p:spPr>
          <a:xfrm>
            <a:off x="1739608" y="893287"/>
            <a:ext cx="346006" cy="369522"/>
          </a:xfrm>
          <a:custGeom>
            <a:avLst/>
            <a:gdLst>
              <a:gd name="connsiteX0" fmla="*/ 0 w 376314"/>
              <a:gd name="connsiteY0" fmla="*/ 0 h 307876"/>
              <a:gd name="connsiteX1" fmla="*/ 114300 w 376314"/>
              <a:gd name="connsiteY1" fmla="*/ 149469 h 307876"/>
              <a:gd name="connsiteX2" fmla="*/ 360485 w 376314"/>
              <a:gd name="connsiteY2" fmla="*/ 70338 h 307876"/>
              <a:gd name="connsiteX3" fmla="*/ 351693 w 376314"/>
              <a:gd name="connsiteY3" fmla="*/ 272561 h 307876"/>
              <a:gd name="connsiteX4" fmla="*/ 351693 w 376314"/>
              <a:gd name="connsiteY4" fmla="*/ 307731 h 30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14" h="307876">
                <a:moveTo>
                  <a:pt x="0" y="0"/>
                </a:moveTo>
                <a:cubicBezTo>
                  <a:pt x="27109" y="68873"/>
                  <a:pt x="54219" y="137746"/>
                  <a:pt x="114300" y="149469"/>
                </a:cubicBezTo>
                <a:cubicBezTo>
                  <a:pt x="174381" y="161192"/>
                  <a:pt x="320920" y="49823"/>
                  <a:pt x="360485" y="70338"/>
                </a:cubicBezTo>
                <a:cubicBezTo>
                  <a:pt x="400050" y="90853"/>
                  <a:pt x="353158" y="232996"/>
                  <a:pt x="351693" y="272561"/>
                </a:cubicBezTo>
                <a:cubicBezTo>
                  <a:pt x="350228" y="312126"/>
                  <a:pt x="351693" y="307731"/>
                  <a:pt x="351693" y="307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00" y="1433383"/>
            <a:ext cx="611126" cy="42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任意多边形 53"/>
          <p:cNvSpPr/>
          <p:nvPr/>
        </p:nvSpPr>
        <p:spPr>
          <a:xfrm>
            <a:off x="1544241" y="1953863"/>
            <a:ext cx="390734" cy="899478"/>
          </a:xfrm>
          <a:custGeom>
            <a:avLst/>
            <a:gdLst>
              <a:gd name="connsiteX0" fmla="*/ 0 w 1266092"/>
              <a:gd name="connsiteY0" fmla="*/ 729762 h 1139568"/>
              <a:gd name="connsiteX1" fmla="*/ 1028700 w 1266092"/>
              <a:gd name="connsiteY1" fmla="*/ 1107831 h 1139568"/>
              <a:gd name="connsiteX2" fmla="*/ 1266092 w 1266092"/>
              <a:gd name="connsiteY2" fmla="*/ 0 h 113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1139568">
                <a:moveTo>
                  <a:pt x="0" y="729762"/>
                </a:moveTo>
                <a:cubicBezTo>
                  <a:pt x="408842" y="979610"/>
                  <a:pt x="817685" y="1229458"/>
                  <a:pt x="1028700" y="1107831"/>
                </a:cubicBezTo>
                <a:cubicBezTo>
                  <a:pt x="1239715" y="986204"/>
                  <a:pt x="1219200" y="118696"/>
                  <a:pt x="12660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79165" y="2526511"/>
            <a:ext cx="561372" cy="22512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90959" y="1257342"/>
            <a:ext cx="1080120" cy="7200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>
            <a:off x="2078991" y="1977422"/>
            <a:ext cx="504056" cy="216024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-250277" y="581709"/>
            <a:ext cx="1440160" cy="1407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-161801" y="534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-9401" y="686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42999" y="839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95399" y="9916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47799" y="11440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00199" y="12964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52599" y="14488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04999" y="1601281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79403" y="1746903"/>
            <a:ext cx="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1241183" y="2416269"/>
            <a:ext cx="200490" cy="2443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460517" y="1365354"/>
            <a:ext cx="338554" cy="617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系统校准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1523584" y="659129"/>
            <a:ext cx="432048" cy="2715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1652574" y="718692"/>
            <a:ext cx="174068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780922" y="587121"/>
            <a:ext cx="102702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数据 84"/>
          <p:cNvSpPr/>
          <p:nvPr/>
        </p:nvSpPr>
        <p:spPr>
          <a:xfrm rot="10800000">
            <a:off x="-175121" y="714419"/>
            <a:ext cx="1080120" cy="54181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-9401" y="839281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-50831" y="975884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-120370" y="1099693"/>
            <a:ext cx="831538" cy="54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-324446" y="417610"/>
            <a:ext cx="3407967" cy="266667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62763" y="2526511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投影仪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89883" y="396272"/>
            <a:ext cx="79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相机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-328348" y="1357083"/>
            <a:ext cx="1171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平移台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57" y="458598"/>
            <a:ext cx="923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校准平面</a:t>
            </a:r>
          </a:p>
        </p:txBody>
      </p:sp>
      <p:sp>
        <p:nvSpPr>
          <p:cNvPr id="2068" name="右箭头 2067"/>
          <p:cNvSpPr/>
          <p:nvPr/>
        </p:nvSpPr>
        <p:spPr>
          <a:xfrm>
            <a:off x="6991713" y="178890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>
            <a:off x="3141064" y="1601281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 rot="5400000">
            <a:off x="8158655" y="389168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 rot="10800000">
            <a:off x="7171808" y="4487297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105"/>
          <p:cNvSpPr/>
          <p:nvPr/>
        </p:nvSpPr>
        <p:spPr>
          <a:xfrm rot="10800000">
            <a:off x="5709634" y="4428385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 rot="10800000">
            <a:off x="4167084" y="4484844"/>
            <a:ext cx="277115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右箭头 108"/>
          <p:cNvSpPr/>
          <p:nvPr/>
        </p:nvSpPr>
        <p:spPr>
          <a:xfrm rot="5400000">
            <a:off x="2745867" y="3510068"/>
            <a:ext cx="504057" cy="2536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可选过程 13"/>
          <p:cNvSpPr/>
          <p:nvPr/>
        </p:nvSpPr>
        <p:spPr>
          <a:xfrm>
            <a:off x="2338689" y="2097578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系统校准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3491880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投影成像</a:t>
            </a:r>
          </a:p>
        </p:txBody>
      </p:sp>
      <p:sp>
        <p:nvSpPr>
          <p:cNvPr id="16" name="流程图: 可选过程 15"/>
          <p:cNvSpPr/>
          <p:nvPr/>
        </p:nvSpPr>
        <p:spPr>
          <a:xfrm>
            <a:off x="3491880" y="1646397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数字相移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2428169" y="1139839"/>
            <a:ext cx="648072" cy="286027"/>
          </a:xfrm>
          <a:prstGeom prst="flowChartMulti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28169" y="1237133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8169" y="1361249"/>
            <a:ext cx="54112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5600" y="836712"/>
            <a:ext cx="133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不同频率的条文图样</a:t>
            </a:r>
          </a:p>
        </p:txBody>
      </p:sp>
      <p:sp>
        <p:nvSpPr>
          <p:cNvPr id="23" name="流程图: 可选过程 22"/>
          <p:cNvSpPr/>
          <p:nvPr/>
        </p:nvSpPr>
        <p:spPr>
          <a:xfrm>
            <a:off x="4394484" y="1138836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条纹去除</a:t>
            </a:r>
          </a:p>
        </p:txBody>
      </p:sp>
      <p:sp>
        <p:nvSpPr>
          <p:cNvPr id="24" name="流程图: 可选过程 23"/>
          <p:cNvSpPr/>
          <p:nvPr/>
        </p:nvSpPr>
        <p:spPr>
          <a:xfrm>
            <a:off x="4394484" y="1674205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相位展开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3491880" y="2276872"/>
            <a:ext cx="720080" cy="288032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高度转换</a:t>
            </a:r>
          </a:p>
        </p:txBody>
      </p:sp>
      <p:sp>
        <p:nvSpPr>
          <p:cNvPr id="26" name="流程图: 磁盘 25"/>
          <p:cNvSpPr/>
          <p:nvPr/>
        </p:nvSpPr>
        <p:spPr>
          <a:xfrm>
            <a:off x="3578269" y="393132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2485" y="11663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被测物体</a:t>
            </a:r>
          </a:p>
        </p:txBody>
      </p:sp>
      <p:sp>
        <p:nvSpPr>
          <p:cNvPr id="28" name="流程图: 磁盘 27"/>
          <p:cNvSpPr/>
          <p:nvPr/>
        </p:nvSpPr>
        <p:spPr>
          <a:xfrm>
            <a:off x="4516823" y="2420888"/>
            <a:ext cx="475402" cy="44358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1624" y="2161456"/>
            <a:ext cx="9524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绝对三维模型</a:t>
            </a:r>
          </a:p>
        </p:txBody>
      </p:sp>
      <p:cxnSp>
        <p:nvCxnSpPr>
          <p:cNvPr id="31" name="直接箭头连接符 30"/>
          <p:cNvCxnSpPr>
            <a:stCxn id="17" idx="3"/>
            <a:endCxn id="15" idx="1"/>
          </p:cNvCxnSpPr>
          <p:nvPr/>
        </p:nvCxnSpPr>
        <p:spPr>
          <a:xfrm flipV="1">
            <a:off x="3076241" y="1282852"/>
            <a:ext cx="4156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2"/>
            <a:endCxn id="14" idx="0"/>
          </p:cNvCxnSpPr>
          <p:nvPr/>
        </p:nvCxnSpPr>
        <p:spPr>
          <a:xfrm rot="5400000">
            <a:off x="2353425" y="1752273"/>
            <a:ext cx="69061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4" idx="3"/>
            <a:endCxn id="25" idx="1"/>
          </p:cNvCxnSpPr>
          <p:nvPr/>
        </p:nvCxnSpPr>
        <p:spPr>
          <a:xfrm>
            <a:off x="3058769" y="2241594"/>
            <a:ext cx="433111" cy="17929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5400000">
            <a:off x="3947253" y="1290309"/>
            <a:ext cx="135341" cy="14792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275324" y="2097578"/>
            <a:ext cx="0" cy="144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6" idx="0"/>
          </p:cNvCxnSpPr>
          <p:nvPr/>
        </p:nvCxnSpPr>
        <p:spPr>
          <a:xfrm>
            <a:off x="3851920" y="1426868"/>
            <a:ext cx="0" cy="219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3"/>
            <a:endCxn id="23" idx="1"/>
          </p:cNvCxnSpPr>
          <p:nvPr/>
        </p:nvCxnSpPr>
        <p:spPr>
          <a:xfrm flipV="1">
            <a:off x="4211960" y="1282852"/>
            <a:ext cx="182524" cy="50756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2"/>
            <a:endCxn id="24" idx="0"/>
          </p:cNvCxnSpPr>
          <p:nvPr/>
        </p:nvCxnSpPr>
        <p:spPr>
          <a:xfrm>
            <a:off x="4754524" y="1426868"/>
            <a:ext cx="0" cy="24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5" idx="3"/>
          </p:cNvCxnSpPr>
          <p:nvPr/>
        </p:nvCxnSpPr>
        <p:spPr>
          <a:xfrm>
            <a:off x="4211960" y="2420888"/>
            <a:ext cx="1996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854587" y="953131"/>
            <a:ext cx="0" cy="186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sp>
        <p:nvSpPr>
          <p:cNvPr id="5" name="矩形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480000">
            <a:off x="3323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 rot="480000">
            <a:off x="3475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rot="480000">
            <a:off x="3628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rot="480000">
            <a:off x="3780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 rot="480000">
            <a:off x="3932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 rot="480000">
            <a:off x="4085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 rot="480000">
            <a:off x="4237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 rot="480000">
            <a:off x="43900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 rot="480000">
            <a:off x="45424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 rot="480000">
            <a:off x="46948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480000">
            <a:off x="48472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rot="480000">
            <a:off x="4999613" y="1037554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3433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3585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737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890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042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195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347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4999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6523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8047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9571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109592" y="1145178"/>
            <a:ext cx="45719" cy="3773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9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7915"/>
              </p:ext>
            </p:extLst>
          </p:nvPr>
        </p:nvGraphicFramePr>
        <p:xfrm>
          <a:off x="1879600" y="2389188"/>
          <a:ext cx="5384801" cy="2263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函数名称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单周期函数表达式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单周期傅立叶级数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方波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锯齿波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95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三角波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/>
              <p:cNvSpPr txBox="1"/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11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100" b="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altLang="zh-CN" sz="1100" b="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1100" b="0" i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44" y="2770448"/>
                <a:ext cx="2228850" cy="381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42" y="2677579"/>
                <a:ext cx="2281237" cy="566737"/>
              </a:xfrm>
              <a:prstGeom prst="rect">
                <a:avLst/>
              </a:prstGeom>
              <a:blipFill rotWithShape="1">
                <a:blip r:embed="rId3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/>
              <p:cNvSpPr txBox="1"/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100" b="0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3455286"/>
                <a:ext cx="2209800" cy="381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/>
              <p:cNvSpPr txBox="1"/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11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98" y="3362418"/>
                <a:ext cx="2281237" cy="566737"/>
              </a:xfrm>
              <a:prstGeom prst="rect">
                <a:avLst/>
              </a:prstGeom>
              <a:blipFill rotWithShape="1">
                <a:blip r:embed="rId5"/>
                <a:stretch>
                  <a:fillRect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"/>
              <p:cNvSpPr txBox="1"/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100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1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=1,3,5…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−1)/2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100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100" b="0" i="0">
                              <a:latin typeface="Cambria Math"/>
                              <a:ea typeface="Cambria Math"/>
                            </a:rPr>
                            <m:t>sin</m:t>
                          </m:r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CN" sz="11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zh-CN" altLang="en-US" sz="1100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1100" b="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11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38" y="4082185"/>
                <a:ext cx="2281238" cy="566738"/>
              </a:xfrm>
              <a:prstGeom prst="rect">
                <a:avLst/>
              </a:prstGeom>
              <a:blipFill rotWithShape="1">
                <a:blip r:embed="rId6"/>
                <a:stretch>
                  <a:fillRect l="-1872" t="-92473" b="-139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/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>
                          <a:latin typeface="Cambria Math"/>
                        </a:rPr>
                        <m:t>𝑇</m:t>
                      </m:r>
                      <m:r>
                        <a:rPr lang="en-US" altLang="zh-CN" sz="1100" b="0" i="1">
                          <a:latin typeface="Cambria Math"/>
                        </a:rPr>
                        <m:t>(</m:t>
                      </m:r>
                      <m:r>
                        <a:rPr lang="en-US" altLang="zh-CN" sz="1100" b="0" i="1">
                          <a:latin typeface="Cambria Math"/>
                        </a:rPr>
                        <m:t>𝑥</m:t>
                      </m:r>
                      <m:r>
                        <a:rPr lang="en-US" altLang="zh-CN" sz="11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64" y="4232998"/>
                <a:ext cx="2228850" cy="265112"/>
              </a:xfrm>
              <a:prstGeom prst="rect">
                <a:avLst/>
              </a:prstGeom>
              <a:blipFill rotWithShape="1"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7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51520" y="512676"/>
            <a:ext cx="0" cy="579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51520" y="6293937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740664" y="4437112"/>
            <a:ext cx="7159752" cy="1872248"/>
          </a:xfrm>
          <a:custGeom>
            <a:avLst/>
            <a:gdLst>
              <a:gd name="connsiteX0" fmla="*/ 0 w 7159752"/>
              <a:gd name="connsiteY0" fmla="*/ 2822902 h 2832046"/>
              <a:gd name="connsiteX1" fmla="*/ 1014984 w 7159752"/>
              <a:gd name="connsiteY1" fmla="*/ 15694 h 2832046"/>
              <a:gd name="connsiteX2" fmla="*/ 2157984 w 7159752"/>
              <a:gd name="connsiteY2" fmla="*/ 1679902 h 2832046"/>
              <a:gd name="connsiteX3" fmla="*/ 3465576 w 7159752"/>
              <a:gd name="connsiteY3" fmla="*/ 1533598 h 2832046"/>
              <a:gd name="connsiteX4" fmla="*/ 4873752 w 7159752"/>
              <a:gd name="connsiteY4" fmla="*/ 856942 h 2832046"/>
              <a:gd name="connsiteX5" fmla="*/ 5806440 w 7159752"/>
              <a:gd name="connsiteY5" fmla="*/ 2658310 h 2832046"/>
              <a:gd name="connsiteX6" fmla="*/ 6620256 w 7159752"/>
              <a:gd name="connsiteY6" fmla="*/ 1643326 h 2832046"/>
              <a:gd name="connsiteX7" fmla="*/ 7159752 w 7159752"/>
              <a:gd name="connsiteY7" fmla="*/ 2832046 h 283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9752" h="2832046">
                <a:moveTo>
                  <a:pt x="0" y="2822902"/>
                </a:moveTo>
                <a:cubicBezTo>
                  <a:pt x="327660" y="1514548"/>
                  <a:pt x="655320" y="206194"/>
                  <a:pt x="1014984" y="15694"/>
                </a:cubicBezTo>
                <a:cubicBezTo>
                  <a:pt x="1374648" y="-174806"/>
                  <a:pt x="1749552" y="1426918"/>
                  <a:pt x="2157984" y="1679902"/>
                </a:cubicBezTo>
                <a:cubicBezTo>
                  <a:pt x="2566416" y="1932886"/>
                  <a:pt x="3012948" y="1670758"/>
                  <a:pt x="3465576" y="1533598"/>
                </a:cubicBezTo>
                <a:cubicBezTo>
                  <a:pt x="3918204" y="1396438"/>
                  <a:pt x="4483608" y="669490"/>
                  <a:pt x="4873752" y="856942"/>
                </a:cubicBezTo>
                <a:cubicBezTo>
                  <a:pt x="5263896" y="1044394"/>
                  <a:pt x="5515356" y="2527246"/>
                  <a:pt x="5806440" y="2658310"/>
                </a:cubicBezTo>
                <a:cubicBezTo>
                  <a:pt x="6097524" y="2789374"/>
                  <a:pt x="6394704" y="1614370"/>
                  <a:pt x="6620256" y="1643326"/>
                </a:cubicBezTo>
                <a:cubicBezTo>
                  <a:pt x="6845808" y="1672282"/>
                  <a:pt x="7065264" y="2620210"/>
                  <a:pt x="7159752" y="28320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5805264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待测物体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6692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2380" y="638132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5126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投影仪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68244" y="4736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</a:t>
            </a:r>
            <a:endParaRPr lang="en-US" altLang="zh-CN" dirty="0"/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>
            <a:off x="1619672" y="1159007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6630364" y="1159006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>
          <a:xfrm flipV="1">
            <a:off x="4208226" y="1268759"/>
            <a:ext cx="242213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4"/>
          </p:cNvCxnSpPr>
          <p:nvPr/>
        </p:nvCxnSpPr>
        <p:spPr>
          <a:xfrm flipH="1">
            <a:off x="1763688" y="1268760"/>
            <a:ext cx="20522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5916" y="1119995"/>
            <a:ext cx="3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7" idx="3"/>
            <a:endCxn id="56" idx="0"/>
          </p:cNvCxnSpPr>
          <p:nvPr/>
        </p:nvCxnSpPr>
        <p:spPr>
          <a:xfrm>
            <a:off x="1691680" y="1268760"/>
            <a:ext cx="3303367" cy="508030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8" idx="2"/>
          </p:cNvCxnSpPr>
          <p:nvPr/>
        </p:nvCxnSpPr>
        <p:spPr>
          <a:xfrm flipH="1">
            <a:off x="3943797" y="1268759"/>
            <a:ext cx="2686567" cy="500059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3797" y="5118954"/>
            <a:ext cx="6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46234" y="634304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80012" y="634906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376303" y="5397820"/>
            <a:ext cx="1" cy="263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391980" y="5979280"/>
            <a:ext cx="0" cy="324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7" idx="3"/>
          </p:cNvCxnSpPr>
          <p:nvPr/>
        </p:nvCxnSpPr>
        <p:spPr>
          <a:xfrm>
            <a:off x="1691680" y="1268760"/>
            <a:ext cx="2252117" cy="50354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6084687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203789" y="6415798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97485" y="1268759"/>
            <a:ext cx="0" cy="1440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78" idx="3"/>
          </p:cNvCxnSpPr>
          <p:nvPr/>
        </p:nvCxnSpPr>
        <p:spPr>
          <a:xfrm>
            <a:off x="497485" y="3429000"/>
            <a:ext cx="0" cy="284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525" y="29389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67222" y="5661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6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548680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9168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411760" y="53067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7844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5594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576028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2080" y="50754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6732240" y="532974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52320" y="550698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08404" y="552692"/>
            <a:ext cx="324036" cy="5796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71600" y="6597352"/>
            <a:ext cx="162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39652" y="659735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3270" y="64566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5" name="等腰三角形 24"/>
          <p:cNvSpPr/>
          <p:nvPr/>
        </p:nvSpPr>
        <p:spPr>
          <a:xfrm>
            <a:off x="3599892" y="2420888"/>
            <a:ext cx="144016" cy="10975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030162" y="2420887"/>
            <a:ext cx="144016" cy="10975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8232" y="2106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12160" y="20475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1520" y="6456620"/>
            <a:ext cx="86409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51520" y="152636"/>
            <a:ext cx="0" cy="63039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98660" y="6488668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20417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8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228</Words>
  <Application>Microsoft Office PowerPoint</Application>
  <PresentationFormat>全屏显示(4:3)</PresentationFormat>
  <Paragraphs>123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Times New Roman</vt:lpstr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凡 张</cp:lastModifiedBy>
  <cp:revision>45</cp:revision>
  <dcterms:created xsi:type="dcterms:W3CDTF">2019-05-18T02:07:58Z</dcterms:created>
  <dcterms:modified xsi:type="dcterms:W3CDTF">2019-05-20T14:10:15Z</dcterms:modified>
</cp:coreProperties>
</file>