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87" r:id="rId4"/>
    <p:sldId id="265" r:id="rId5"/>
    <p:sldId id="267" r:id="rId6"/>
    <p:sldId id="268" r:id="rId7"/>
    <p:sldId id="269" r:id="rId8"/>
    <p:sldId id="270" r:id="rId9"/>
    <p:sldId id="272" r:id="rId10"/>
    <p:sldId id="275" r:id="rId11"/>
    <p:sldId id="277" r:id="rId12"/>
    <p:sldId id="278" r:id="rId13"/>
    <p:sldId id="279" r:id="rId14"/>
    <p:sldId id="281" r:id="rId15"/>
    <p:sldId id="282" r:id="rId16"/>
    <p:sldId id="284" r:id="rId17"/>
    <p:sldId id="283" r:id="rId18"/>
    <p:sldId id="285" r:id="rId19"/>
    <p:sldId id="28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场" id="{DC869385-A23B-46A6-BEC8-05E94D137820}">
          <p14:sldIdLst>
            <p14:sldId id="256"/>
            <p14:sldId id="258"/>
          </p14:sldIdLst>
        </p14:section>
        <p14:section name="莫尔三维测量介绍" id="{2E719BA2-E95A-464C-86D1-3179CFABA262}">
          <p14:sldIdLst>
            <p14:sldId id="287"/>
          </p14:sldIdLst>
        </p14:section>
        <p14:section name="三角测量法" id="{7A3158C9-61A6-43D8-AB16-0FBF840F1F45}">
          <p14:sldIdLst>
            <p14:sldId id="265"/>
            <p14:sldId id="267"/>
            <p14:sldId id="268"/>
          </p14:sldIdLst>
        </p14:section>
        <p14:section name="数字莫尔条纹的产生" id="{A4B60ED2-F14D-42F3-B7E1-4686A5FDCED2}">
          <p14:sldIdLst>
            <p14:sldId id="269"/>
            <p14:sldId id="270"/>
            <p14:sldId id="272"/>
            <p14:sldId id="275"/>
            <p14:sldId id="277"/>
            <p14:sldId id="278"/>
          </p14:sldIdLst>
        </p14:section>
        <p14:section name="高度分布的计算" id="{E3067750-49DB-42EC-8698-086BDA6D48D6}">
          <p14:sldIdLst>
            <p14:sldId id="279"/>
            <p14:sldId id="281"/>
            <p14:sldId id="282"/>
            <p14:sldId id="284"/>
            <p14:sldId id="283"/>
            <p14:sldId id="285"/>
          </p14:sldIdLst>
        </p14:section>
        <p14:section name="总结" id="{34CA2B91-09C9-4F64-A079-378DF2FD1A24}">
          <p14:sldIdLst>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凡 张" initials="凡" lastIdx="1" clrIdx="0">
    <p:extLst>
      <p:ext uri="{19B8F6BF-5375-455C-9EA6-DF929625EA0E}">
        <p15:presenceInfo xmlns:p15="http://schemas.microsoft.com/office/powerpoint/2012/main" userId="d104a45a6b29b1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74" autoAdjust="0"/>
    <p:restoredTop sz="56586" autoAdjust="0"/>
  </p:normalViewPr>
  <p:slideViewPr>
    <p:cSldViewPr snapToGrid="0">
      <p:cViewPr varScale="1">
        <p:scale>
          <a:sx n="40" d="100"/>
          <a:sy n="40" d="100"/>
        </p:scale>
        <p:origin x="11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FBD19-E80E-4E8D-8141-9EC22C1EBB54}" type="datetimeFigureOut">
              <a:rPr lang="zh-CN" altLang="en-US" smtClean="0"/>
              <a:t>2019/5/28 Tuesday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9AA1B-15E3-41C2-B67B-B8FFBC95098A}" type="slidenum">
              <a:rPr lang="zh-CN" altLang="en-US" smtClean="0"/>
              <a:t>‹#›</a:t>
            </a:fld>
            <a:endParaRPr lang="zh-CN" altLang="en-US"/>
          </a:p>
        </p:txBody>
      </p:sp>
    </p:spTree>
    <p:extLst>
      <p:ext uri="{BB962C8B-B14F-4D97-AF65-F5344CB8AC3E}">
        <p14:creationId xmlns:p14="http://schemas.microsoft.com/office/powerpoint/2010/main" val="108477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谢谢袁老师的介绍！我是答辩人张凡，专业应用物理学，来自电物学院。</a:t>
            </a:r>
            <a:endParaRPr lang="en-US" altLang="zh-CN" dirty="0"/>
          </a:p>
          <a:p>
            <a:r>
              <a:rPr lang="zh-CN" altLang="en-US" dirty="0"/>
              <a:t>我的毕设内容是数字莫尔三维测量及精度分析。</a:t>
            </a:r>
            <a:endParaRPr lang="en-US" altLang="zh-CN" dirty="0"/>
          </a:p>
          <a:p>
            <a:r>
              <a:rPr lang="zh-CN" altLang="en-US" dirty="0"/>
              <a:t>莫尔三维测量是在物体上产生莫尔条纹。然后通过莫尔条纹得到待测物体高度分布的技术。</a:t>
            </a:r>
            <a:endParaRPr lang="en-US" altLang="zh-CN" dirty="0"/>
          </a:p>
          <a:p>
            <a:r>
              <a:rPr lang="zh-CN" altLang="en-US" dirty="0"/>
              <a:t>数字莫尔三维测量测量传统莫尔三维测量中的莫尔测量的产生，计算高度分布的两个步骤转移到计算上处理。</a:t>
            </a:r>
          </a:p>
        </p:txBody>
      </p:sp>
      <p:sp>
        <p:nvSpPr>
          <p:cNvPr id="4" name="灯片编号占位符 3"/>
          <p:cNvSpPr>
            <a:spLocks noGrp="1"/>
          </p:cNvSpPr>
          <p:nvPr>
            <p:ph type="sldNum" sz="quarter" idx="5"/>
          </p:nvPr>
        </p:nvSpPr>
        <p:spPr/>
        <p:txBody>
          <a:bodyPr/>
          <a:lstStyle/>
          <a:p>
            <a:fld id="{1479AA1B-15E3-41C2-B67B-B8FFBC95098A}" type="slidenum">
              <a:rPr lang="zh-CN" altLang="en-US" smtClean="0"/>
              <a:t>1</a:t>
            </a:fld>
            <a:endParaRPr lang="zh-CN" altLang="en-US"/>
          </a:p>
        </p:txBody>
      </p:sp>
    </p:spTree>
    <p:extLst>
      <p:ext uri="{BB962C8B-B14F-4D97-AF65-F5344CB8AC3E}">
        <p14:creationId xmlns:p14="http://schemas.microsoft.com/office/powerpoint/2010/main" val="374680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en-US" altLang="zh-CN" dirty="0"/>
                  <a:t>MATLAB</a:t>
                </a:r>
                <a:r>
                  <a:rPr lang="zh-CN" altLang="en-US" dirty="0"/>
                  <a:t>二维平稳小波变换</a:t>
                </a:r>
                <a:endParaRPr lang="en-US" altLang="zh-CN" dirty="0"/>
              </a:p>
              <a:p>
                <a:r>
                  <a:rPr lang="zh-CN" altLang="zh-CN" sz="1200" kern="1200" dirty="0">
                    <a:solidFill>
                      <a:schemeClr val="tx1"/>
                    </a:solidFill>
                    <a:effectLst/>
                    <a:latin typeface="+mn-lt"/>
                    <a:ea typeface="+mn-ea"/>
                    <a:cs typeface="+mn-cs"/>
                  </a:rPr>
                  <a:t>平稳小波变换，和离散小波变换不同，每经过高通滤波器或低通滤波器，都伴随一个上采样过程，最终得到的变换结果和原始数据个数一致。虽然实现平稳小波变化的方法较多，但均属于非抽取变换。在变化后，结果和原始数据维度相同</a:t>
                </a:r>
                <a:r>
                  <a:rPr lang="en-US" altLang="zh-CN" sz="1200" kern="1200" baseline="30000" dirty="0">
                    <a:solidFill>
                      <a:schemeClr val="tx1"/>
                    </a:solidFill>
                    <a:effectLst/>
                    <a:latin typeface="+mn-lt"/>
                    <a:ea typeface="+mn-ea"/>
                    <a:cs typeface="+mn-cs"/>
                  </a:rPr>
                  <a:t>[25, 26]</a:t>
                </a:r>
                <a:r>
                  <a:rPr lang="zh-CN" altLang="zh-CN" sz="1200" kern="1200" dirty="0">
                    <a:solidFill>
                      <a:schemeClr val="tx1"/>
                    </a:solidFill>
                    <a:effectLst/>
                    <a:latin typeface="+mn-lt"/>
                    <a:ea typeface="+mn-ea"/>
                    <a:cs typeface="+mn-cs"/>
                  </a:rPr>
                  <a:t>。同时，平稳小波变化具有时移不变性，即将信号</a:t>
                </a:r>
                <a:r>
                  <a:rPr lang="en-US" altLang="zh-CN" sz="1200" kern="1200" dirty="0">
                    <a:solidFill>
                      <a:schemeClr val="tx1"/>
                    </a:solidFill>
                    <a:effectLst/>
                    <a:latin typeface="+mn-lt"/>
                    <a:ea typeface="+mn-ea"/>
                    <a:cs typeface="+mn-cs"/>
                  </a:rPr>
                  <a:t>t(x)</a:t>
                </a:r>
                <a:r>
                  <a:rPr lang="zh-CN" altLang="zh-CN" sz="1200" kern="1200" dirty="0">
                    <a:solidFill>
                      <a:schemeClr val="tx1"/>
                    </a:solidFill>
                    <a:effectLst/>
                    <a:latin typeface="+mn-lt"/>
                    <a:ea typeface="+mn-ea"/>
                    <a:cs typeface="+mn-cs"/>
                  </a:rPr>
                  <a:t>平移到</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t</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x</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𝑥</m:t>
                        </m:r>
                      </m:e>
                      <m:sub>
                        <m:r>
                          <a:rPr lang="en-US" altLang="zh-CN" sz="1200" i="1" kern="1200">
                            <a:solidFill>
                              <a:schemeClr val="tx1"/>
                            </a:solidFill>
                            <a:effectLst/>
                            <a:latin typeface="Cambria Math" panose="02040503050406030204" pitchFamily="18" charset="0"/>
                            <a:ea typeface="+mn-ea"/>
                            <a:cs typeface="+mn-cs"/>
                          </a:rPr>
                          <m:t>0</m:t>
                        </m:r>
                      </m:sub>
                    </m:sSub>
                    <m:r>
                      <a:rPr lang="en-US" altLang="zh-CN" sz="1200"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经过平稳小波变换的结果相同。这一性质对于噪声消除极为重要。</a:t>
                </a:r>
              </a:p>
              <a:p>
                <a:r>
                  <a:rPr lang="zh-CN" altLang="zh-CN" sz="1200" kern="1200" dirty="0">
                    <a:solidFill>
                      <a:schemeClr val="tx1"/>
                    </a:solidFill>
                    <a:effectLst/>
                    <a:latin typeface="+mn-lt"/>
                    <a:ea typeface="+mn-ea"/>
                    <a:cs typeface="+mn-cs"/>
                  </a:rPr>
                  <a:t>在每一分解层，一维小波变换通过高通滤波器和低通滤波器，不断将信号二分成子带。二维小波变换则是分别在每一行和每一列，进行一维小波变换。</a:t>
                </a:r>
              </a:p>
              <a:p>
                <a:endParaRPr lang="en-US" altLang="zh-CN" dirty="0"/>
              </a:p>
            </p:txBody>
          </p:sp>
        </mc:Choice>
        <mc:Fallback xmlns="">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en-US" altLang="zh-CN" dirty="0"/>
                  <a:t>MATLAB</a:t>
                </a:r>
                <a:r>
                  <a:rPr lang="zh-CN" altLang="en-US" dirty="0"/>
                  <a:t>二维平稳小波变换</a:t>
                </a:r>
                <a:endParaRPr lang="en-US" altLang="zh-CN" dirty="0"/>
              </a:p>
              <a:p>
                <a:r>
                  <a:rPr lang="zh-CN" altLang="zh-CN" sz="1200" kern="1200" dirty="0">
                    <a:solidFill>
                      <a:schemeClr val="tx1"/>
                    </a:solidFill>
                    <a:effectLst/>
                    <a:latin typeface="+mn-lt"/>
                    <a:ea typeface="+mn-ea"/>
                    <a:cs typeface="+mn-cs"/>
                  </a:rPr>
                  <a:t>平稳小波变换，和离散小波变换不同，每经过高通滤波器或低通滤波器，都伴随一个上采样过程，最终得到的变换结果和原始数据个数一致。虽然实现平稳小波变化的方法较多，但均属于非抽取变换。在变化后，结果和原始数据维度相同</a:t>
                </a:r>
                <a:r>
                  <a:rPr lang="en-US" altLang="zh-CN" sz="1200" kern="1200" baseline="30000" dirty="0">
                    <a:solidFill>
                      <a:schemeClr val="tx1"/>
                    </a:solidFill>
                    <a:effectLst/>
                    <a:latin typeface="+mn-lt"/>
                    <a:ea typeface="+mn-ea"/>
                    <a:cs typeface="+mn-cs"/>
                  </a:rPr>
                  <a:t>[25, 26]</a:t>
                </a:r>
                <a:r>
                  <a:rPr lang="zh-CN" altLang="zh-CN" sz="1200" kern="1200" dirty="0">
                    <a:solidFill>
                      <a:schemeClr val="tx1"/>
                    </a:solidFill>
                    <a:effectLst/>
                    <a:latin typeface="+mn-lt"/>
                    <a:ea typeface="+mn-ea"/>
                    <a:cs typeface="+mn-cs"/>
                  </a:rPr>
                  <a:t>。同时，平稳小波变化具有时移不变性，即将信号</a:t>
                </a:r>
                <a:r>
                  <a:rPr lang="en-US" altLang="zh-CN" sz="1200" kern="1200" dirty="0">
                    <a:solidFill>
                      <a:schemeClr val="tx1"/>
                    </a:solidFill>
                    <a:effectLst/>
                    <a:latin typeface="+mn-lt"/>
                    <a:ea typeface="+mn-ea"/>
                    <a:cs typeface="+mn-cs"/>
                  </a:rPr>
                  <a:t>t(x)</a:t>
                </a:r>
                <a:r>
                  <a:rPr lang="zh-CN" altLang="zh-CN" sz="1200" kern="1200" dirty="0">
                    <a:solidFill>
                      <a:schemeClr val="tx1"/>
                    </a:solidFill>
                    <a:effectLst/>
                    <a:latin typeface="+mn-lt"/>
                    <a:ea typeface="+mn-ea"/>
                    <a:cs typeface="+mn-cs"/>
                  </a:rPr>
                  <a:t>平移到</a:t>
                </a:r>
                <a:r>
                  <a:rPr lang="en-US" altLang="zh-CN" sz="1200" i="0" kern="1200">
                    <a:solidFill>
                      <a:schemeClr val="tx1"/>
                    </a:solidFill>
                    <a:effectLst/>
                    <a:latin typeface="+mn-lt"/>
                    <a:ea typeface="+mn-ea"/>
                    <a:cs typeface="+mn-cs"/>
                  </a:rPr>
                  <a:t>t(x−𝑥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经过平稳小波变换的结果相同。这一性质对于噪声消除极为重要。</a:t>
                </a:r>
              </a:p>
              <a:p>
                <a:r>
                  <a:rPr lang="zh-CN" altLang="zh-CN" sz="1200" kern="1200" dirty="0">
                    <a:solidFill>
                      <a:schemeClr val="tx1"/>
                    </a:solidFill>
                    <a:effectLst/>
                    <a:latin typeface="+mn-lt"/>
                    <a:ea typeface="+mn-ea"/>
                    <a:cs typeface="+mn-cs"/>
                  </a:rPr>
                  <a:t>在每一分解层，一维小波变换通过高通滤波器和低通滤波器，不断将信号二分成子带。二维小波变换则是分别在每一行和每一列，进行一维小波变换。</a:t>
                </a:r>
              </a:p>
              <a:p>
                <a:endParaRPr lang="en-US" altLang="zh-CN" dirty="0"/>
              </a:p>
            </p:txBody>
          </p:sp>
        </mc:Fallback>
      </mc:AlternateContent>
      <p:sp>
        <p:nvSpPr>
          <p:cNvPr id="4" name="灯片编号占位符 3"/>
          <p:cNvSpPr>
            <a:spLocks noGrp="1"/>
          </p:cNvSpPr>
          <p:nvPr>
            <p:ph type="sldNum" sz="quarter" idx="5"/>
          </p:nvPr>
        </p:nvSpPr>
        <p:spPr/>
        <p:txBody>
          <a:bodyPr/>
          <a:lstStyle/>
          <a:p>
            <a:fld id="{1479AA1B-15E3-41C2-B67B-B8FFBC95098A}" type="slidenum">
              <a:rPr lang="zh-CN" altLang="en-US" smtClean="0"/>
              <a:t>10</a:t>
            </a:fld>
            <a:endParaRPr lang="zh-CN" altLang="en-US"/>
          </a:p>
        </p:txBody>
      </p:sp>
    </p:spTree>
    <p:extLst>
      <p:ext uri="{BB962C8B-B14F-4D97-AF65-F5344CB8AC3E}">
        <p14:creationId xmlns:p14="http://schemas.microsoft.com/office/powerpoint/2010/main" val="176777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zh-CN" altLang="zh-CN" sz="1200" kern="1200" dirty="0">
                <a:solidFill>
                  <a:schemeClr val="tx1"/>
                </a:solidFill>
                <a:effectLst/>
                <a:latin typeface="+mn-lt"/>
                <a:ea typeface="+mn-ea"/>
                <a:cs typeface="+mn-cs"/>
              </a:rPr>
              <a:t>如图所示，</a:t>
            </a:r>
            <a:r>
              <a:rPr lang="en-US" altLang="zh-CN" dirty="0">
                <a:effectLst/>
              </a:rPr>
              <a:t>(a)</a:t>
            </a:r>
            <a:r>
              <a:rPr lang="zh-CN" altLang="zh-CN" sz="1200" kern="1200" dirty="0">
                <a:solidFill>
                  <a:schemeClr val="tx1"/>
                </a:solidFill>
                <a:effectLst/>
                <a:latin typeface="+mn-lt"/>
                <a:ea typeface="+mn-ea"/>
                <a:cs typeface="+mn-cs"/>
              </a:rPr>
              <a:t>是由平稳小波变换中第三分解层的水平系数，可见经过三次滤波后，叠加和物体高度分布扭曲的高频条纹集中水平系数中。</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图</a:t>
            </a:r>
            <a:r>
              <a:rPr lang="en-US" altLang="zh-CN" dirty="0">
                <a:effectLst/>
              </a:rPr>
              <a:t>(c)</a:t>
            </a:r>
            <a:r>
              <a:rPr lang="zh-CN" altLang="zh-CN" sz="1200" kern="1200" dirty="0">
                <a:solidFill>
                  <a:schemeClr val="tx1"/>
                </a:solidFill>
                <a:effectLst/>
                <a:latin typeface="+mn-lt"/>
                <a:ea typeface="+mn-ea"/>
                <a:cs typeface="+mn-cs"/>
              </a:rPr>
              <a:t>是该水平系数经傅立叶变化后，频谱的幅度分布。</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在图</a:t>
            </a:r>
            <a:r>
              <a:rPr lang="en-US" altLang="zh-CN" dirty="0">
                <a:effectLst/>
              </a:rPr>
              <a:t>(c)</a:t>
            </a:r>
            <a:r>
              <a:rPr lang="zh-CN" altLang="zh-CN" sz="1200" kern="1200" dirty="0">
                <a:solidFill>
                  <a:schemeClr val="tx1"/>
                </a:solidFill>
                <a:effectLst/>
                <a:latin typeface="+mn-lt"/>
                <a:ea typeface="+mn-ea"/>
                <a:cs typeface="+mn-cs"/>
              </a:rPr>
              <a:t>中，只在竖向频率出现较高幅度分布，符合低通滤波算法部署时的假设</a:t>
            </a:r>
            <a:r>
              <a:rPr lang="en-US" altLang="zh-CN" dirty="0">
                <a:effectLst/>
              </a:rPr>
              <a:t>——</a:t>
            </a:r>
            <a:r>
              <a:rPr lang="zh-CN" altLang="zh-CN" sz="1200" kern="1200" dirty="0">
                <a:solidFill>
                  <a:schemeClr val="tx1"/>
                </a:solidFill>
                <a:effectLst/>
                <a:latin typeface="+mn-lt"/>
                <a:ea typeface="+mn-ea"/>
                <a:cs typeface="+mn-cs"/>
              </a:rPr>
              <a:t>无需对水平空间频率滤波。</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在图</a:t>
            </a:r>
            <a:r>
              <a:rPr lang="zh-CN" altLang="en-US" sz="1200" kern="1200" dirty="0">
                <a:solidFill>
                  <a:schemeClr val="tx1"/>
                </a:solidFill>
                <a:effectLst/>
                <a:latin typeface="+mn-lt"/>
                <a:ea typeface="+mn-ea"/>
                <a:cs typeface="+mn-cs"/>
              </a:rPr>
              <a:t>（</a:t>
            </a:r>
            <a:r>
              <a:rPr lang="en-US" altLang="zh-CN" dirty="0">
                <a:effectLst/>
              </a:rPr>
              <a:t>c)</a:t>
            </a:r>
            <a:r>
              <a:rPr lang="zh-CN" altLang="zh-CN" sz="1200" kern="1200" dirty="0">
                <a:solidFill>
                  <a:schemeClr val="tx1"/>
                </a:solidFill>
                <a:effectLst/>
                <a:latin typeface="+mn-lt"/>
                <a:ea typeface="+mn-ea"/>
                <a:cs typeface="+mn-cs"/>
              </a:rPr>
              <a:t>对应频率分布每一列乘以标准差为</a:t>
            </a:r>
            <a:r>
              <a:rPr lang="en-US" altLang="zh-CN" dirty="0">
                <a:effectLst/>
              </a:rPr>
              <a:t>10</a:t>
            </a:r>
            <a:r>
              <a:rPr lang="zh-CN" altLang="zh-CN" sz="1200" kern="1200" dirty="0">
                <a:solidFill>
                  <a:schemeClr val="tx1"/>
                </a:solidFill>
                <a:effectLst/>
                <a:latin typeface="+mn-lt"/>
                <a:ea typeface="+mn-ea"/>
                <a:cs typeface="+mn-cs"/>
              </a:rPr>
              <a:t>，平均值为</a:t>
            </a:r>
            <a:r>
              <a:rPr lang="en-US" altLang="zh-CN" dirty="0">
                <a:effectLst/>
              </a:rPr>
              <a:t>0</a:t>
            </a:r>
            <a:r>
              <a:rPr lang="zh-CN" altLang="zh-CN" sz="1200" kern="1200" dirty="0">
                <a:solidFill>
                  <a:schemeClr val="tx1"/>
                </a:solidFill>
                <a:effectLst/>
                <a:latin typeface="+mn-lt"/>
                <a:ea typeface="+mn-ea"/>
                <a:cs typeface="+mn-cs"/>
              </a:rPr>
              <a:t>的高斯函数取样序列便得到了图</a:t>
            </a:r>
            <a:r>
              <a:rPr lang="en-US" altLang="zh-CN" dirty="0">
                <a:effectLst/>
              </a:rPr>
              <a:t>16(d)</a:t>
            </a:r>
            <a:r>
              <a:rPr lang="zh-CN" altLang="zh-CN" sz="1200" kern="1200" dirty="0">
                <a:solidFill>
                  <a:schemeClr val="tx1"/>
                </a:solidFill>
                <a:effectLst/>
                <a:latin typeface="+mn-lt"/>
                <a:ea typeface="+mn-ea"/>
                <a:cs typeface="+mn-cs"/>
              </a:rPr>
              <a:t>的频率分布。</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图</a:t>
            </a:r>
            <a:r>
              <a:rPr lang="en-US" altLang="zh-CN" dirty="0">
                <a:effectLst/>
              </a:rPr>
              <a:t>(d)</a:t>
            </a:r>
            <a:r>
              <a:rPr lang="zh-CN" altLang="zh-CN" sz="1200" kern="1200" dirty="0">
                <a:solidFill>
                  <a:schemeClr val="tx1"/>
                </a:solidFill>
                <a:effectLst/>
                <a:latin typeface="+mn-lt"/>
                <a:ea typeface="+mn-ea"/>
                <a:cs typeface="+mn-cs"/>
              </a:rPr>
              <a:t>是经低通滤波后的频谱幅度图。</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在图</a:t>
            </a:r>
            <a:r>
              <a:rPr lang="en-US" altLang="zh-CN" dirty="0">
                <a:effectLst/>
              </a:rPr>
              <a:t>(b)</a:t>
            </a:r>
            <a:r>
              <a:rPr lang="zh-CN" altLang="zh-CN" sz="1200" kern="1200" dirty="0">
                <a:solidFill>
                  <a:schemeClr val="tx1"/>
                </a:solidFill>
                <a:effectLst/>
                <a:latin typeface="+mn-lt"/>
                <a:ea typeface="+mn-ea"/>
                <a:cs typeface="+mn-cs"/>
              </a:rPr>
              <a:t>中，可观察到莫尔等高线。</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479AA1B-15E3-41C2-B67B-B8FFBC95098A}" type="slidenum">
              <a:rPr lang="zh-CN" altLang="en-US" smtClean="0"/>
              <a:t>11</a:t>
            </a:fld>
            <a:endParaRPr lang="zh-CN" altLang="en-US"/>
          </a:p>
        </p:txBody>
      </p:sp>
    </p:spTree>
    <p:extLst>
      <p:ext uri="{BB962C8B-B14F-4D97-AF65-F5344CB8AC3E}">
        <p14:creationId xmlns:p14="http://schemas.microsoft.com/office/powerpoint/2010/main" val="25409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zh-CN" altLang="zh-CN" sz="1200" kern="1200" dirty="0">
                <a:solidFill>
                  <a:schemeClr val="tx1"/>
                </a:solidFill>
                <a:effectLst/>
                <a:latin typeface="+mn-lt"/>
                <a:ea typeface="+mn-ea"/>
                <a:cs typeface="+mn-cs"/>
              </a:rPr>
              <a:t>最后，将经过低通滤波后的水平系数和其他系数，回带到</a:t>
            </a:r>
            <a:r>
              <a:rPr lang="en-US" altLang="zh-CN" sz="1200" kern="1200" dirty="0">
                <a:solidFill>
                  <a:schemeClr val="tx1"/>
                </a:solidFill>
                <a:effectLst/>
                <a:latin typeface="+mn-lt"/>
                <a:ea typeface="+mn-ea"/>
                <a:cs typeface="+mn-cs"/>
              </a:rPr>
              <a:t>MATLAB</a:t>
            </a:r>
            <a:r>
              <a:rPr lang="zh-CN" altLang="zh-CN" sz="1200" kern="1200" dirty="0">
                <a:solidFill>
                  <a:schemeClr val="tx1"/>
                </a:solidFill>
                <a:effectLst/>
                <a:latin typeface="+mn-lt"/>
                <a:ea typeface="+mn-ea"/>
                <a:cs typeface="+mn-cs"/>
              </a:rPr>
              <a:t>平稳小波逆变化中，得到最终强度分布结果</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图中由明显莫尔条纹分布</a:t>
            </a:r>
            <a:endParaRPr lang="en-US" altLang="zh-CN"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12</a:t>
            </a:fld>
            <a:endParaRPr lang="zh-CN" altLang="en-US"/>
          </a:p>
        </p:txBody>
      </p:sp>
    </p:spTree>
    <p:extLst>
      <p:ext uri="{BB962C8B-B14F-4D97-AF65-F5344CB8AC3E}">
        <p14:creationId xmlns:p14="http://schemas.microsoft.com/office/powerpoint/2010/main" val="331941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zh-CN" altLang="zh-CN" sz="1200" kern="1200" dirty="0">
                <a:solidFill>
                  <a:schemeClr val="tx1"/>
                </a:solidFill>
                <a:effectLst/>
                <a:latin typeface="+mn-lt"/>
                <a:ea typeface="+mn-ea"/>
                <a:cs typeface="+mn-cs"/>
              </a:rPr>
              <a:t>最后，将经过低通滤波后的水平系数和其他系数，回带到</a:t>
            </a:r>
            <a:r>
              <a:rPr lang="en-US" altLang="zh-CN" sz="1200" kern="1200" dirty="0">
                <a:solidFill>
                  <a:schemeClr val="tx1"/>
                </a:solidFill>
                <a:effectLst/>
                <a:latin typeface="+mn-lt"/>
                <a:ea typeface="+mn-ea"/>
                <a:cs typeface="+mn-cs"/>
              </a:rPr>
              <a:t>MATLAB</a:t>
            </a:r>
            <a:r>
              <a:rPr lang="zh-CN" altLang="zh-CN" sz="1200" kern="1200" dirty="0">
                <a:solidFill>
                  <a:schemeClr val="tx1"/>
                </a:solidFill>
                <a:effectLst/>
                <a:latin typeface="+mn-lt"/>
                <a:ea typeface="+mn-ea"/>
                <a:cs typeface="+mn-cs"/>
              </a:rPr>
              <a:t>平稳小波逆变化中，得到最终强度分布结果</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图中由明显莫尔条纹分布</a:t>
            </a:r>
            <a:endParaRPr lang="en-US" altLang="zh-CN"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13</a:t>
            </a:fld>
            <a:endParaRPr lang="zh-CN" altLang="en-US"/>
          </a:p>
        </p:txBody>
      </p:sp>
    </p:spTree>
    <p:extLst>
      <p:ext uri="{BB962C8B-B14F-4D97-AF65-F5344CB8AC3E}">
        <p14:creationId xmlns:p14="http://schemas.microsoft.com/office/powerpoint/2010/main" val="1215002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zh-CN" altLang="zh-CN" sz="1200" kern="1200" dirty="0">
                <a:solidFill>
                  <a:schemeClr val="tx1"/>
                </a:solidFill>
                <a:effectLst/>
                <a:latin typeface="+mn-lt"/>
                <a:ea typeface="+mn-ea"/>
                <a:cs typeface="+mn-cs"/>
              </a:rPr>
              <a:t>最后，将经过低通滤波后的水平系数和其他系数，回带到</a:t>
            </a:r>
            <a:r>
              <a:rPr lang="en-US" altLang="zh-CN" sz="1200" kern="1200" dirty="0">
                <a:solidFill>
                  <a:schemeClr val="tx1"/>
                </a:solidFill>
                <a:effectLst/>
                <a:latin typeface="+mn-lt"/>
                <a:ea typeface="+mn-ea"/>
                <a:cs typeface="+mn-cs"/>
              </a:rPr>
              <a:t>MATLAB</a:t>
            </a:r>
            <a:r>
              <a:rPr lang="zh-CN" altLang="zh-CN" sz="1200" kern="1200" dirty="0">
                <a:solidFill>
                  <a:schemeClr val="tx1"/>
                </a:solidFill>
                <a:effectLst/>
                <a:latin typeface="+mn-lt"/>
                <a:ea typeface="+mn-ea"/>
                <a:cs typeface="+mn-cs"/>
              </a:rPr>
              <a:t>平稳小波逆变化中，得到最终强度分布结果</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图中由明显莫尔条纹分布</a:t>
            </a:r>
            <a:endParaRPr lang="en-US" altLang="zh-CN"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14</a:t>
            </a:fld>
            <a:endParaRPr lang="zh-CN" altLang="en-US"/>
          </a:p>
        </p:txBody>
      </p:sp>
    </p:spTree>
    <p:extLst>
      <p:ext uri="{BB962C8B-B14F-4D97-AF65-F5344CB8AC3E}">
        <p14:creationId xmlns:p14="http://schemas.microsoft.com/office/powerpoint/2010/main" val="3571688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该公式是莫尔三维测量外差法求相位分布的方法。其中</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δ</m:t>
                    </m:r>
                  </m:oMath>
                </a14:m>
                <a:r>
                  <a:rPr lang="zh-CN" altLang="zh-CN" sz="1200" kern="1200" dirty="0">
                    <a:solidFill>
                      <a:schemeClr val="tx1"/>
                    </a:solidFill>
                    <a:effectLst/>
                    <a:latin typeface="+mn-lt"/>
                    <a:ea typeface="+mn-ea"/>
                    <a:cs typeface="+mn-cs"/>
                  </a:rPr>
                  <a:t>为平移一个像素，所对应的相位。将经过滤波的强度分布矩阵带入上式，可得相位分布。该相位分布和被测物体高度并不是直接对应，并出现多个断带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不连续处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而被测物体高度无此突变。在利用</a:t>
                </a:r>
                <a:r>
                  <a:rPr lang="en-US"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式，得出相位分布时，由于</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arctan</m:t>
                    </m:r>
                  </m:oMath>
                </a14:m>
                <a:r>
                  <a:rPr lang="zh-CN" altLang="zh-CN" sz="1200" kern="1200" dirty="0">
                    <a:solidFill>
                      <a:schemeClr val="tx1"/>
                    </a:solidFill>
                    <a:effectLst/>
                    <a:latin typeface="+mn-lt"/>
                    <a:ea typeface="+mn-ea"/>
                    <a:cs typeface="+mn-cs"/>
                  </a:rPr>
                  <a:t>函数所的求出相位范围处于</a:t>
                </a:r>
                <a:r>
                  <a:rPr lang="zh-CN" altLang="zh-CN" dirty="0">
                    <a:effectLst/>
                  </a:rPr>
                  <a:t> </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m:t>
                        </m:r>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𝜋</m:t>
                            </m:r>
                          </m:num>
                          <m:den>
                            <m:r>
                              <a:rPr lang="en-US" altLang="zh-CN" sz="1200" i="1" kern="1200">
                                <a:solidFill>
                                  <a:schemeClr val="tx1"/>
                                </a:solidFill>
                                <a:effectLst/>
                                <a:latin typeface="Cambria Math" panose="02040503050406030204" pitchFamily="18" charset="0"/>
                                <a:ea typeface="+mn-ea"/>
                                <a:cs typeface="+mn-cs"/>
                              </a:rPr>
                              <m:t>2</m:t>
                            </m:r>
                          </m:den>
                        </m:f>
                        <m:r>
                          <a:rPr lang="en-US" altLang="zh-CN" sz="1200" kern="1200">
                            <a:solidFill>
                              <a:schemeClr val="tx1"/>
                            </a:solidFill>
                            <a:effectLst/>
                            <a:latin typeface="Cambria Math" panose="02040503050406030204" pitchFamily="18" charset="0"/>
                            <a:ea typeface="+mn-ea"/>
                            <a:cs typeface="+mn-cs"/>
                          </a:rPr>
                          <m:t>,</m:t>
                        </m:r>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𝜋</m:t>
                            </m:r>
                          </m:num>
                          <m:den>
                            <m:r>
                              <a:rPr lang="en-US" altLang="zh-CN" sz="1200" i="1" kern="1200">
                                <a:solidFill>
                                  <a:schemeClr val="tx1"/>
                                </a:solidFill>
                                <a:effectLst/>
                                <a:latin typeface="Cambria Math" panose="02040503050406030204" pitchFamily="18" charset="0"/>
                                <a:ea typeface="+mn-ea"/>
                                <a:cs typeface="+mn-cs"/>
                              </a:rPr>
                              <m:t>2</m:t>
                            </m:r>
                          </m:den>
                        </m:f>
                      </m:e>
                    </m:d>
                  </m:oMath>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通过判断</a:t>
                </a:r>
                <a:r>
                  <a:rPr lang="en-US"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式中分子分母符号，可将上述范围延拓到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π</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π</m:t>
                        </m:r>
                      </m:e>
                    </m:d>
                  </m:oMath>
                </a14:m>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但此范围仍不能和物体高度分布一一对应。这一相位分布称为折叠相位，需经过相位展开，和高度转换得出最终被测物体的三维模型。</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该公式是莫尔三维测量外差法求相位分布的方法。其中</a:t>
                </a:r>
                <a:r>
                  <a:rPr lang="en-US" altLang="zh-CN" sz="1200" i="0" kern="1200">
                    <a:solidFill>
                      <a:schemeClr val="tx1"/>
                    </a:solidFill>
                    <a:effectLst/>
                    <a:latin typeface="+mn-lt"/>
                    <a:ea typeface="+mn-ea"/>
                    <a:cs typeface="+mn-cs"/>
                  </a:rPr>
                  <a:t>δ</a:t>
                </a:r>
                <a:r>
                  <a:rPr lang="zh-CN" altLang="zh-CN" sz="1200" kern="1200" dirty="0">
                    <a:solidFill>
                      <a:schemeClr val="tx1"/>
                    </a:solidFill>
                    <a:effectLst/>
                    <a:latin typeface="+mn-lt"/>
                    <a:ea typeface="+mn-ea"/>
                    <a:cs typeface="+mn-cs"/>
                  </a:rPr>
                  <a:t>为平移一个像素，所对应的相位。将经过滤波的强度分布矩阵带入上式，可得相位分布。该相位分布和被测物体高度并不是直接对应，并出现多个断带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不连续处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而被测物体高度无此突变。在利用</a:t>
                </a:r>
                <a:r>
                  <a:rPr lang="en-US"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式，得出相位分布时，由于</a:t>
                </a:r>
                <a:r>
                  <a:rPr lang="en-US" altLang="zh-CN" sz="1200" i="0" kern="1200">
                    <a:solidFill>
                      <a:schemeClr val="tx1"/>
                    </a:solidFill>
                    <a:effectLst/>
                    <a:latin typeface="+mn-lt"/>
                    <a:ea typeface="+mn-ea"/>
                    <a:cs typeface="+mn-cs"/>
                  </a:rPr>
                  <a:t>arctan</a:t>
                </a:r>
                <a:r>
                  <a:rPr lang="zh-CN" altLang="zh-CN" sz="1200" kern="1200" dirty="0">
                    <a:solidFill>
                      <a:schemeClr val="tx1"/>
                    </a:solidFill>
                    <a:effectLst/>
                    <a:latin typeface="+mn-lt"/>
                    <a:ea typeface="+mn-ea"/>
                    <a:cs typeface="+mn-cs"/>
                  </a:rPr>
                  <a:t>函数所的求出相位范围处于</a:t>
                </a:r>
                <a:r>
                  <a:rPr lang="zh-CN" altLang="zh-CN" dirty="0">
                    <a:effectLst/>
                  </a:rPr>
                  <a:t>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−𝜋</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2,𝜋</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2]</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通过判断</a:t>
                </a:r>
                <a:r>
                  <a:rPr lang="en-US"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式中分子分母符号，可将上述范围延拓到</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−π,π]</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但此范围仍不能和物体高度分布一一对应。这一相位分布称为折叠相位，需经过相位展开，和高度转换得出最终被测物体的三维模型。</a:t>
                </a:r>
              </a:p>
              <a:p>
                <a:endParaRPr lang="zh-CN" altLang="en-US" dirty="0"/>
              </a:p>
            </p:txBody>
          </p:sp>
        </mc:Fallback>
      </mc:AlternateContent>
      <p:sp>
        <p:nvSpPr>
          <p:cNvPr id="4" name="灯片编号占位符 3"/>
          <p:cNvSpPr>
            <a:spLocks noGrp="1"/>
          </p:cNvSpPr>
          <p:nvPr>
            <p:ph type="sldNum" sz="quarter" idx="5"/>
          </p:nvPr>
        </p:nvSpPr>
        <p:spPr/>
        <p:txBody>
          <a:bodyPr/>
          <a:lstStyle/>
          <a:p>
            <a:fld id="{1479AA1B-15E3-41C2-B67B-B8FFBC95098A}" type="slidenum">
              <a:rPr lang="zh-CN" altLang="en-US" smtClean="0"/>
              <a:t>15</a:t>
            </a:fld>
            <a:endParaRPr lang="zh-CN" altLang="en-US"/>
          </a:p>
        </p:txBody>
      </p:sp>
    </p:spTree>
    <p:extLst>
      <p:ext uri="{BB962C8B-B14F-4D97-AF65-F5344CB8AC3E}">
        <p14:creationId xmlns:p14="http://schemas.microsoft.com/office/powerpoint/2010/main" val="3618948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16</a:t>
            </a:fld>
            <a:endParaRPr lang="zh-CN" altLang="en-US"/>
          </a:p>
        </p:txBody>
      </p:sp>
    </p:spTree>
    <p:extLst>
      <p:ext uri="{BB962C8B-B14F-4D97-AF65-F5344CB8AC3E}">
        <p14:creationId xmlns:p14="http://schemas.microsoft.com/office/powerpoint/2010/main" val="220213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17</a:t>
            </a:fld>
            <a:endParaRPr lang="zh-CN" altLang="en-US"/>
          </a:p>
        </p:txBody>
      </p:sp>
    </p:spTree>
    <p:extLst>
      <p:ext uri="{BB962C8B-B14F-4D97-AF65-F5344CB8AC3E}">
        <p14:creationId xmlns:p14="http://schemas.microsoft.com/office/powerpoint/2010/main" val="312491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我的答辩第一部分介绍了莫尔三维测量的发展。</a:t>
            </a:r>
            <a:endParaRPr lang="en-US" altLang="zh-CN" dirty="0"/>
          </a:p>
          <a:p>
            <a:r>
              <a:rPr lang="zh-CN" altLang="en-US" dirty="0"/>
              <a:t>第二部分讨论了将莫尔条纹和物体等高线的关系。</a:t>
            </a:r>
            <a:endParaRPr lang="en-US" altLang="zh-CN" dirty="0"/>
          </a:p>
          <a:p>
            <a:r>
              <a:rPr lang="zh-CN" altLang="en-US" dirty="0"/>
              <a:t>第四部分演示了数字莫尔条纹的产生。</a:t>
            </a:r>
            <a:endParaRPr lang="en-US" altLang="zh-CN" dirty="0"/>
          </a:p>
          <a:p>
            <a:r>
              <a:rPr lang="zh-CN" altLang="en-US" dirty="0"/>
              <a:t>第五部分讨论了如何处理产生的数字莫尔条纹最后得到物体的高度分布。</a:t>
            </a:r>
            <a:endParaRPr lang="en-US" altLang="zh-CN" dirty="0"/>
          </a:p>
          <a:p>
            <a:r>
              <a:rPr lang="zh-CN" altLang="en-US" dirty="0"/>
              <a:t>最后一份部分总结我的毕业论文，给出了我研究的结果和缺陷。</a:t>
            </a:r>
            <a:endParaRPr lang="en-US" altLang="zh-CN" dirty="0"/>
          </a:p>
          <a:p>
            <a:r>
              <a:rPr lang="zh-CN" altLang="en-US" dirty="0"/>
              <a:t>首先来看看传统的莫尔测量方法。</a:t>
            </a:r>
            <a:endParaRPr lang="en-US" altLang="zh-CN"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2</a:t>
            </a:fld>
            <a:endParaRPr lang="zh-CN" altLang="en-US"/>
          </a:p>
        </p:txBody>
      </p:sp>
    </p:spTree>
    <p:extLst>
      <p:ext uri="{BB962C8B-B14F-4D97-AF65-F5344CB8AC3E}">
        <p14:creationId xmlns:p14="http://schemas.microsoft.com/office/powerpoint/2010/main" val="3508656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最早期的莫尔测量在物体上直接产生莫尔条纹，然后由人工定标得出登高线和级次。</a:t>
            </a:r>
            <a:endParaRPr lang="en-US" altLang="zh-CN" dirty="0"/>
          </a:p>
          <a:p>
            <a:r>
              <a:rPr lang="zh-CN" altLang="en-US" dirty="0"/>
              <a:t>按照产生莫尔条纹方式分为投影莫尔三维测量和阴影莫尔三维测量。</a:t>
            </a:r>
          </a:p>
        </p:txBody>
      </p:sp>
      <p:sp>
        <p:nvSpPr>
          <p:cNvPr id="4" name="灯片编号占位符 3"/>
          <p:cNvSpPr>
            <a:spLocks noGrp="1"/>
          </p:cNvSpPr>
          <p:nvPr>
            <p:ph type="sldNum" sz="quarter" idx="5"/>
          </p:nvPr>
        </p:nvSpPr>
        <p:spPr/>
        <p:txBody>
          <a:bodyPr/>
          <a:lstStyle/>
          <a:p>
            <a:fld id="{1479AA1B-15E3-41C2-B67B-B8FFBC95098A}" type="slidenum">
              <a:rPr lang="zh-CN" altLang="en-US" smtClean="0"/>
              <a:t>3</a:t>
            </a:fld>
            <a:endParaRPr lang="zh-CN" altLang="en-US"/>
          </a:p>
        </p:txBody>
      </p:sp>
    </p:spTree>
    <p:extLst>
      <p:ext uri="{BB962C8B-B14F-4D97-AF65-F5344CB8AC3E}">
        <p14:creationId xmlns:p14="http://schemas.microsoft.com/office/powerpoint/2010/main" val="17358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a:t>
            </a:r>
            <a:r>
              <a:rPr lang="zh-CN" altLang="en-US" dirty="0"/>
              <a:t>使用激光笔</a:t>
            </a:r>
            <a:r>
              <a:rPr lang="en-US" altLang="zh-CN" dirty="0"/>
              <a:t>】</a:t>
            </a:r>
          </a:p>
          <a:p>
            <a:r>
              <a:rPr lang="zh-CN" altLang="en-US" dirty="0"/>
              <a:t>三角形</a:t>
            </a:r>
            <a:r>
              <a:rPr lang="en-US" altLang="zh-CN" dirty="0"/>
              <a:t>ABO</a:t>
            </a:r>
            <a:r>
              <a:rPr lang="zh-CN" altLang="en-US" dirty="0"/>
              <a:t>和</a:t>
            </a:r>
            <a:r>
              <a:rPr lang="en-US" altLang="zh-CN" dirty="0"/>
              <a:t>CBO</a:t>
            </a:r>
            <a:r>
              <a:rPr lang="zh-CN" altLang="en-US" dirty="0"/>
              <a:t>相似</a:t>
            </a:r>
            <a:endParaRPr lang="en-US" altLang="zh-CN" dirty="0"/>
          </a:p>
          <a:p>
            <a:r>
              <a:rPr lang="zh-CN" altLang="en-US" dirty="0"/>
              <a:t>三角形</a:t>
            </a:r>
            <a:r>
              <a:rPr lang="en-US" altLang="zh-CN" dirty="0"/>
              <a:t>ODN</a:t>
            </a:r>
            <a:r>
              <a:rPr lang="zh-CN" altLang="en-US" dirty="0"/>
              <a:t>和</a:t>
            </a:r>
            <a:r>
              <a:rPr lang="en-US" altLang="zh-CN" dirty="0"/>
              <a:t>MEO</a:t>
            </a:r>
            <a:r>
              <a:rPr lang="zh-CN" altLang="en-US" dirty="0"/>
              <a:t>相似</a:t>
            </a:r>
            <a:endParaRPr lang="en-US" altLang="zh-CN" dirty="0"/>
          </a:p>
          <a:p>
            <a:r>
              <a:rPr lang="zh-CN" altLang="en-US" dirty="0"/>
              <a:t>对任何待测点成立</a:t>
            </a:r>
            <a:endParaRPr lang="en-US" altLang="zh-CN" dirty="0"/>
          </a:p>
          <a:p>
            <a:r>
              <a:rPr lang="zh-CN" altLang="en-US" dirty="0"/>
              <a:t>高度分布和条纹相位分布的相位分布关系</a:t>
            </a:r>
            <a:endParaRPr lang="en-US" altLang="zh-CN"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4</a:t>
            </a:fld>
            <a:endParaRPr lang="zh-CN" altLang="en-US"/>
          </a:p>
        </p:txBody>
      </p:sp>
    </p:spTree>
    <p:extLst>
      <p:ext uri="{BB962C8B-B14F-4D97-AF65-F5344CB8AC3E}">
        <p14:creationId xmlns:p14="http://schemas.microsoft.com/office/powerpoint/2010/main" val="173535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a:t>
            </a:r>
            <a:r>
              <a:rPr lang="zh-CN" altLang="en-US" dirty="0"/>
              <a:t>使用激光笔</a:t>
            </a:r>
            <a:r>
              <a:rPr lang="en-US" altLang="zh-CN" dirty="0"/>
              <a:t>】</a:t>
            </a:r>
          </a:p>
          <a:p>
            <a:pPr algn="l"/>
            <a:r>
              <a:rPr lang="zh-CN" altLang="zh-CN" sz="1200" kern="1200" dirty="0">
                <a:solidFill>
                  <a:schemeClr val="tx1"/>
                </a:solidFill>
                <a:effectLst/>
                <a:latin typeface="+mn-lt"/>
                <a:ea typeface="+mn-ea"/>
                <a:cs typeface="+mn-cs"/>
              </a:rPr>
              <a:t>当</a:t>
            </a:r>
            <a:r>
              <a:rPr lang="en-US" altLang="zh-CN" sz="1200" kern="1200" dirty="0" err="1">
                <a:solidFill>
                  <a:schemeClr val="tx1"/>
                </a:solidFill>
                <a:effectLst/>
                <a:latin typeface="+mn-lt"/>
                <a:ea typeface="+mn-ea"/>
                <a:cs typeface="+mn-cs"/>
              </a:rPr>
              <a:t>H≫h</a:t>
            </a:r>
            <a:r>
              <a:rPr lang="zh-CN" altLang="zh-CN" sz="1200" kern="1200" dirty="0">
                <a:solidFill>
                  <a:schemeClr val="tx1"/>
                </a:solidFill>
                <a:effectLst/>
                <a:latin typeface="+mn-lt"/>
                <a:ea typeface="+mn-ea"/>
                <a:cs typeface="+mn-cs"/>
              </a:rPr>
              <a:t>时，可将分母中的常数项忽略。整理可得</a:t>
            </a:r>
            <a:endParaRPr lang="en-US" altLang="zh-CN" dirty="0"/>
          </a:p>
          <a:p>
            <a:pPr algn="l"/>
            <a:r>
              <a:rPr lang="zh-CN" altLang="zh-CN" sz="1200" kern="1200" dirty="0">
                <a:solidFill>
                  <a:schemeClr val="tx1"/>
                </a:solidFill>
                <a:effectLst/>
                <a:latin typeface="+mn-lt"/>
                <a:ea typeface="+mn-ea"/>
                <a:cs typeface="+mn-cs"/>
              </a:rPr>
              <a:t>就是说，一个莫尔波长的高度变化，对应相位变化</a:t>
            </a:r>
            <a:r>
              <a:rPr lang="en-US" altLang="zh-CN" sz="1200" kern="1200" dirty="0">
                <a:solidFill>
                  <a:schemeClr val="tx1"/>
                </a:solidFill>
                <a:effectLst/>
                <a:latin typeface="+mn-lt"/>
                <a:ea typeface="+mn-ea"/>
                <a:cs typeface="+mn-cs"/>
              </a:rPr>
              <a:t>2π</a:t>
            </a:r>
            <a:r>
              <a:rPr lang="zh-CN" altLang="zh-CN"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5</a:t>
            </a:fld>
            <a:endParaRPr lang="zh-CN" altLang="en-US"/>
          </a:p>
        </p:txBody>
      </p:sp>
    </p:spTree>
    <p:extLst>
      <p:ext uri="{BB962C8B-B14F-4D97-AF65-F5344CB8AC3E}">
        <p14:creationId xmlns:p14="http://schemas.microsoft.com/office/powerpoint/2010/main" val="239232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a:t>
            </a:r>
            <a:r>
              <a:rPr lang="zh-CN" altLang="en-US" dirty="0"/>
              <a:t>使用激光笔</a:t>
            </a:r>
            <a:r>
              <a:rPr lang="en-US" altLang="zh-CN" dirty="0"/>
              <a:t>】</a:t>
            </a:r>
          </a:p>
          <a:p>
            <a:pPr algn="l"/>
            <a:r>
              <a:rPr lang="zh-CN" altLang="zh-CN" sz="1200" kern="1200" dirty="0">
                <a:solidFill>
                  <a:schemeClr val="tx1"/>
                </a:solidFill>
                <a:effectLst/>
                <a:latin typeface="+mn-lt"/>
                <a:ea typeface="+mn-ea"/>
                <a:cs typeface="+mn-cs"/>
              </a:rPr>
              <a:t>在被测高度变化处于周期尺度范围内，投影条纹可看作恒定大小，</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可看作常数。当高度变化范围更大时，投影仪对投射出的条纹图样具有放大或缩小作用，会使条纹周期</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发生变化。随着高度增加，条纹图样缩小，条纹周期</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减小，莫尔波长减小。反之，条纹周期</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变大，莫尔波长变大。</a:t>
            </a:r>
            <a:endParaRPr lang="en-US" altLang="zh-CN"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6</a:t>
            </a:fld>
            <a:endParaRPr lang="zh-CN" altLang="en-US"/>
          </a:p>
        </p:txBody>
      </p:sp>
    </p:spTree>
    <p:extLst>
      <p:ext uri="{BB962C8B-B14F-4D97-AF65-F5344CB8AC3E}">
        <p14:creationId xmlns:p14="http://schemas.microsoft.com/office/powerpoint/2010/main" val="3831205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数字莫尔条纹生成需要同周期的条纹和捕捉到的图像这二者的灰度矩阵元素对应相乘，从而得出含有高频噪声的莫尔图样。在图</a:t>
            </a:r>
            <a:r>
              <a:rPr lang="en-US" altLang="zh-CN" sz="1200" kern="1200" dirty="0">
                <a:solidFill>
                  <a:schemeClr val="tx1"/>
                </a:solidFill>
                <a:effectLst/>
                <a:latin typeface="+mn-lt"/>
                <a:ea typeface="+mn-ea"/>
                <a:cs typeface="+mn-cs"/>
              </a:rPr>
              <a:t>11(c)</a:t>
            </a:r>
            <a:r>
              <a:rPr lang="zh-CN" altLang="zh-CN" sz="1200" kern="1200" dirty="0">
                <a:solidFill>
                  <a:schemeClr val="tx1"/>
                </a:solidFill>
                <a:effectLst/>
                <a:latin typeface="+mn-lt"/>
                <a:ea typeface="+mn-ea"/>
                <a:cs typeface="+mn-cs"/>
              </a:rPr>
              <a:t>中，可观察到有与物体等高线对应的莫尔条纹。未出现莫尔现象处的相位与参考平面的相位差相同。</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7</a:t>
            </a:fld>
            <a:endParaRPr lang="zh-CN" altLang="en-US"/>
          </a:p>
        </p:txBody>
      </p:sp>
    </p:spTree>
    <p:extLst>
      <p:ext uri="{BB962C8B-B14F-4D97-AF65-F5344CB8AC3E}">
        <p14:creationId xmlns:p14="http://schemas.microsoft.com/office/powerpoint/2010/main" val="3292945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zh-CN" altLang="zh-CN" sz="1200" kern="1200" dirty="0">
                <a:solidFill>
                  <a:schemeClr val="tx1"/>
                </a:solidFill>
                <a:effectLst/>
                <a:latin typeface="+mn-lt"/>
                <a:ea typeface="+mn-ea"/>
                <a:cs typeface="+mn-cs"/>
              </a:rPr>
              <a:t>与实物测量系统不同的是，本论文使用了</a:t>
            </a:r>
            <a:r>
              <a:rPr lang="en-US" altLang="zh-CN" sz="1200" kern="1200" dirty="0">
                <a:solidFill>
                  <a:schemeClr val="tx1"/>
                </a:solidFill>
                <a:effectLst/>
                <a:latin typeface="+mn-lt"/>
                <a:ea typeface="+mn-ea"/>
                <a:cs typeface="+mn-cs"/>
              </a:rPr>
              <a:t>3ds Max</a:t>
            </a:r>
            <a:r>
              <a:rPr lang="zh-CN" altLang="zh-CN" sz="1200" kern="1200" dirty="0">
                <a:solidFill>
                  <a:schemeClr val="tx1"/>
                </a:solidFill>
                <a:effectLst/>
                <a:latin typeface="+mn-lt"/>
                <a:ea typeface="+mn-ea"/>
                <a:cs typeface="+mn-cs"/>
              </a:rPr>
              <a:t>三维仿真软件和</a:t>
            </a:r>
            <a:r>
              <a:rPr lang="en-US" altLang="zh-CN" sz="1200" kern="1200" dirty="0">
                <a:solidFill>
                  <a:schemeClr val="tx1"/>
                </a:solidFill>
                <a:effectLst/>
                <a:latin typeface="+mn-lt"/>
                <a:ea typeface="+mn-ea"/>
                <a:cs typeface="+mn-cs"/>
              </a:rPr>
              <a:t>MATLAB</a:t>
            </a:r>
            <a:r>
              <a:rPr lang="zh-CN" altLang="zh-CN" sz="1200" kern="1200" dirty="0">
                <a:solidFill>
                  <a:schemeClr val="tx1"/>
                </a:solidFill>
                <a:effectLst/>
                <a:latin typeface="+mn-lt"/>
                <a:ea typeface="+mn-ea"/>
                <a:cs typeface="+mn-cs"/>
              </a:rPr>
              <a:t>科学计算环境产生莫尔条纹。如图</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，在场景导入或创建被测物体。然后，离物体</a:t>
            </a:r>
            <a:r>
              <a:rPr lang="en-US" altLang="zh-CN" sz="1200" kern="1200" dirty="0">
                <a:solidFill>
                  <a:schemeClr val="tx1"/>
                </a:solidFill>
                <a:effectLst/>
                <a:latin typeface="+mn-lt"/>
                <a:ea typeface="+mn-ea"/>
                <a:cs typeface="+mn-cs"/>
              </a:rPr>
              <a:t>2.5m</a:t>
            </a:r>
            <a:r>
              <a:rPr lang="zh-CN" altLang="zh-CN" sz="1200" kern="1200" dirty="0">
                <a:solidFill>
                  <a:schemeClr val="tx1"/>
                </a:solidFill>
                <a:effectLst/>
                <a:latin typeface="+mn-lt"/>
                <a:ea typeface="+mn-ea"/>
                <a:cs typeface="+mn-cs"/>
              </a:rPr>
              <a:t>处，设置摄像机和方向灯。然后，调节摄像机的视场角和焦距，使视场完全覆盖所测物体。调节方向灯的光阑参数，使投影范围大致和摄像机成像范围重合。在方向灯的高级选项中的映射选项，选择相位图，选择投影条纹投射。最后渲染得到捕捉图像。本论文仿真环境下的几何参数：相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投影仪光轴夹角为</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°，相机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投影仪距离为</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厘米，投影仪</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相机平面距参考平面距离为</a:t>
            </a:r>
            <a:r>
              <a:rPr lang="en-US" altLang="zh-CN" sz="1200" kern="1200" dirty="0">
                <a:solidFill>
                  <a:schemeClr val="tx1"/>
                </a:solidFill>
                <a:effectLst/>
                <a:latin typeface="+mn-lt"/>
                <a:ea typeface="+mn-ea"/>
                <a:cs typeface="+mn-cs"/>
              </a:rPr>
              <a:t>2.5</a:t>
            </a:r>
            <a:r>
              <a:rPr lang="zh-CN" altLang="zh-CN" sz="1200" kern="1200" dirty="0">
                <a:solidFill>
                  <a:schemeClr val="tx1"/>
                </a:solidFill>
                <a:effectLst/>
                <a:latin typeface="+mn-lt"/>
                <a:ea typeface="+mn-ea"/>
                <a:cs typeface="+mn-cs"/>
              </a:rPr>
              <a:t>米。渲染得到图像导入到</a:t>
            </a:r>
            <a:r>
              <a:rPr lang="en-US" altLang="zh-CN" sz="1200" kern="1200" dirty="0">
                <a:solidFill>
                  <a:schemeClr val="tx1"/>
                </a:solidFill>
                <a:effectLst/>
                <a:latin typeface="+mn-lt"/>
                <a:ea typeface="+mn-ea"/>
                <a:cs typeface="+mn-cs"/>
              </a:rPr>
              <a:t>MALTAB</a:t>
            </a:r>
            <a:r>
              <a:rPr lang="zh-CN" altLang="zh-CN" sz="1200" kern="1200" dirty="0">
                <a:solidFill>
                  <a:schemeClr val="tx1"/>
                </a:solidFill>
                <a:effectLst/>
                <a:latin typeface="+mn-lt"/>
                <a:ea typeface="+mn-ea"/>
                <a:cs typeface="+mn-cs"/>
              </a:rPr>
              <a:t>，灰度化处理后，作为矩阵保存</a:t>
            </a:r>
            <a:endParaRPr lang="zh-CN" altLang="en-US"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8</a:t>
            </a:fld>
            <a:endParaRPr lang="zh-CN" altLang="en-US"/>
          </a:p>
        </p:txBody>
      </p:sp>
    </p:spTree>
    <p:extLst>
      <p:ext uri="{BB962C8B-B14F-4D97-AF65-F5344CB8AC3E}">
        <p14:creationId xmlns:p14="http://schemas.microsoft.com/office/powerpoint/2010/main" val="299918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使用激光笔</a:t>
            </a:r>
            <a:r>
              <a:rPr lang="en-US" altLang="zh-CN" dirty="0"/>
              <a:t>】</a:t>
            </a:r>
          </a:p>
          <a:p>
            <a:r>
              <a:rPr lang="zh-CN" altLang="zh-CN" sz="1200" kern="1200" dirty="0">
                <a:solidFill>
                  <a:schemeClr val="tx1"/>
                </a:solidFill>
                <a:effectLst/>
                <a:latin typeface="+mn-lt"/>
                <a:ea typeface="+mn-ea"/>
                <a:cs typeface="+mn-cs"/>
              </a:rPr>
              <a:t>在相位提取中，需要</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张初始相位不同的莫尔图样，来计算折叠相位分布。由于这</a:t>
            </a:r>
            <a:r>
              <a:rPr lang="en-US" altLang="zh-CN" dirty="0">
                <a:effectLst/>
              </a:rPr>
              <a:t>4</a:t>
            </a:r>
            <a:r>
              <a:rPr lang="zh-CN" altLang="zh-CN" sz="1200" kern="1200" dirty="0">
                <a:solidFill>
                  <a:schemeClr val="tx1"/>
                </a:solidFill>
                <a:effectLst/>
                <a:latin typeface="+mn-lt"/>
                <a:ea typeface="+mn-ea"/>
                <a:cs typeface="+mn-cs"/>
              </a:rPr>
              <a:t>张莫尔图样，是在原捕捉图像上，通过叠加不同初始相位的同周期条纹得到。所以，数字莫尔三维测量只需捕捉一张图像，就能得到一张折叠相位图像。这是数字莫尔三维测量的一大优势，并为其提供了测量变形中，或运动中物体的潜力。</a:t>
            </a:r>
            <a:r>
              <a:rPr lang="zh-CN" altLang="zh-CN" dirty="0">
                <a:effectLst/>
              </a:rPr>
              <a:t> </a:t>
            </a:r>
            <a:endParaRPr lang="en-US" altLang="zh-CN" dirty="0">
              <a:effectLst/>
            </a:endParaRPr>
          </a:p>
          <a:p>
            <a:r>
              <a:rPr lang="zh-CN" altLang="en-US" dirty="0">
                <a:effectLst/>
              </a:rPr>
              <a:t>单上面四张图都有高频条纹</a:t>
            </a:r>
            <a:r>
              <a:rPr lang="en-US" altLang="zh-CN" dirty="0">
                <a:effectLst/>
              </a:rPr>
              <a:t>, </a:t>
            </a:r>
            <a:r>
              <a:rPr lang="zh-CN" altLang="en-US" dirty="0">
                <a:effectLst/>
              </a:rPr>
              <a:t>如何滤除</a:t>
            </a:r>
            <a:endParaRPr lang="zh-CN" altLang="en-US" dirty="0"/>
          </a:p>
        </p:txBody>
      </p:sp>
      <p:sp>
        <p:nvSpPr>
          <p:cNvPr id="4" name="灯片编号占位符 3"/>
          <p:cNvSpPr>
            <a:spLocks noGrp="1"/>
          </p:cNvSpPr>
          <p:nvPr>
            <p:ph type="sldNum" sz="quarter" idx="5"/>
          </p:nvPr>
        </p:nvSpPr>
        <p:spPr/>
        <p:txBody>
          <a:bodyPr/>
          <a:lstStyle/>
          <a:p>
            <a:fld id="{1479AA1B-15E3-41C2-B67B-B8FFBC95098A}" type="slidenum">
              <a:rPr lang="zh-CN" altLang="en-US" smtClean="0"/>
              <a:t>9</a:t>
            </a:fld>
            <a:endParaRPr lang="zh-CN" altLang="en-US"/>
          </a:p>
        </p:txBody>
      </p:sp>
    </p:spTree>
    <p:extLst>
      <p:ext uri="{BB962C8B-B14F-4D97-AF65-F5344CB8AC3E}">
        <p14:creationId xmlns:p14="http://schemas.microsoft.com/office/powerpoint/2010/main" val="401265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202150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94285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38540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308709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41085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28908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67526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228726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136900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60999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6EF878-5C29-44BE-8176-13B2AE1ACB91}" type="datetimeFigureOut">
              <a:rPr lang="zh-CN" altLang="en-US" smtClean="0"/>
              <a:t>2019/5/28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341851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EF878-5C29-44BE-8176-13B2AE1ACB91}" type="datetimeFigureOut">
              <a:rPr lang="zh-CN" altLang="en-US" smtClean="0"/>
              <a:t>2019/5/28 Tuesday</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CBA8F-ADB8-4883-B2E5-E5B88828F7D8}" type="slidenum">
              <a:rPr lang="zh-CN" altLang="en-US" smtClean="0"/>
              <a:t>‹#›</a:t>
            </a:fld>
            <a:endParaRPr lang="zh-CN" altLang="en-US"/>
          </a:p>
        </p:txBody>
      </p:sp>
    </p:spTree>
    <p:extLst>
      <p:ext uri="{BB962C8B-B14F-4D97-AF65-F5344CB8AC3E}">
        <p14:creationId xmlns:p14="http://schemas.microsoft.com/office/powerpoint/2010/main" val="30572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CF849-DC69-44E6-B345-06A15242CAEF}"/>
              </a:ext>
            </a:extLst>
          </p:cNvPr>
          <p:cNvSpPr>
            <a:spLocks noGrp="1"/>
          </p:cNvSpPr>
          <p:nvPr>
            <p:ph type="ctrTitle"/>
          </p:nvPr>
        </p:nvSpPr>
        <p:spPr/>
        <p:txBody>
          <a:bodyPr/>
          <a:lstStyle/>
          <a:p>
            <a:r>
              <a:rPr lang="zh-CN" altLang="en-US" dirty="0">
                <a:latin typeface="Microsoft YaHei Light" panose="020B0503020204020204" pitchFamily="34" charset="-122"/>
                <a:ea typeface="Microsoft YaHei Light" panose="020B0503020204020204" pitchFamily="34" charset="-122"/>
              </a:rPr>
              <a:t>数字莫尔三维测量及精度分析</a:t>
            </a:r>
          </a:p>
        </p:txBody>
      </p:sp>
      <p:sp>
        <p:nvSpPr>
          <p:cNvPr id="3" name="副标题 2">
            <a:extLst>
              <a:ext uri="{FF2B5EF4-FFF2-40B4-BE49-F238E27FC236}">
                <a16:creationId xmlns:a16="http://schemas.microsoft.com/office/drawing/2014/main" id="{DAC4AB6E-E035-4481-A0B8-5D1DF4128ACE}"/>
              </a:ext>
            </a:extLst>
          </p:cNvPr>
          <p:cNvSpPr>
            <a:spLocks noGrp="1"/>
          </p:cNvSpPr>
          <p:nvPr>
            <p:ph type="subTitle" idx="1"/>
          </p:nvPr>
        </p:nvSpPr>
        <p:spPr/>
        <p:txBody>
          <a:bodyPr/>
          <a:lstStyle/>
          <a:p>
            <a:r>
              <a:rPr lang="zh-CN" altLang="en-US" dirty="0">
                <a:latin typeface="Microsoft YaHei Light" panose="020B0502040204020203" pitchFamily="34" charset="-122"/>
                <a:ea typeface="Microsoft YaHei Light" panose="020B0502040204020203" pitchFamily="34" charset="-122"/>
              </a:rPr>
              <a:t>答辩人 张凡</a:t>
            </a:r>
            <a:endParaRPr lang="en-US" altLang="zh-CN" dirty="0">
              <a:latin typeface="Microsoft YaHei Light" panose="020B0502040204020203" pitchFamily="34" charset="-122"/>
              <a:ea typeface="Microsoft YaHei Light" panose="020B0502040204020203" pitchFamily="34" charset="-122"/>
            </a:endParaRPr>
          </a:p>
          <a:p>
            <a:r>
              <a:rPr lang="zh-CN" altLang="en-US" dirty="0">
                <a:latin typeface="Microsoft YaHei Light" panose="020B0502040204020203" pitchFamily="34" charset="-122"/>
                <a:ea typeface="Microsoft YaHei Light" panose="020B0502040204020203" pitchFamily="34" charset="-122"/>
              </a:rPr>
              <a:t>指导老师 袁自钧</a:t>
            </a:r>
            <a:endParaRPr lang="en-US" altLang="zh-CN" dirty="0">
              <a:latin typeface="Microsoft YaHei Light" panose="020B0502040204020203" pitchFamily="34" charset="-122"/>
              <a:ea typeface="Microsoft YaHei Light" panose="020B0502040204020203" pitchFamily="34" charset="-122"/>
            </a:endParaRPr>
          </a:p>
          <a:p>
            <a:r>
              <a:rPr lang="en-US" altLang="zh-CN" dirty="0">
                <a:latin typeface="Microsoft YaHei Light" panose="020B0502040204020203" pitchFamily="34" charset="-122"/>
                <a:ea typeface="Microsoft YaHei Light" panose="020B0502040204020203" pitchFamily="34" charset="-122"/>
              </a:rPr>
              <a:t>2019 </a:t>
            </a:r>
            <a:r>
              <a:rPr lang="zh-CN" altLang="en-US" dirty="0">
                <a:latin typeface="Microsoft YaHei Light" panose="020B0502040204020203" pitchFamily="34" charset="-122"/>
                <a:ea typeface="Microsoft YaHei Light" panose="020B0502040204020203" pitchFamily="34" charset="-122"/>
              </a:rPr>
              <a:t>年 </a:t>
            </a:r>
            <a:r>
              <a:rPr lang="en-US" altLang="zh-CN" dirty="0">
                <a:latin typeface="Microsoft YaHei Light" panose="020B0502040204020203" pitchFamily="34" charset="-122"/>
                <a:ea typeface="Microsoft YaHei Light" panose="020B0502040204020203" pitchFamily="34" charset="-122"/>
              </a:rPr>
              <a:t>5 </a:t>
            </a:r>
            <a:r>
              <a:rPr lang="zh-CN" altLang="en-US" dirty="0">
                <a:latin typeface="Microsoft YaHei Light" panose="020B0502040204020203" pitchFamily="34" charset="-122"/>
                <a:ea typeface="Microsoft YaHei Light" panose="020B0502040204020203" pitchFamily="34" charset="-122"/>
              </a:rPr>
              <a:t>月</a:t>
            </a:r>
            <a:r>
              <a:rPr lang="en-US" altLang="zh-CN" dirty="0">
                <a:latin typeface="Microsoft YaHei Light" panose="020B0502040204020203" pitchFamily="34" charset="-122"/>
                <a:ea typeface="Microsoft YaHei Light" panose="020B0502040204020203" pitchFamily="34" charset="-122"/>
              </a:rPr>
              <a:t>30</a:t>
            </a:r>
            <a:r>
              <a:rPr lang="zh-CN" altLang="en-US" dirty="0">
                <a:latin typeface="Microsoft YaHei Light" panose="020B0502040204020203" pitchFamily="34" charset="-122"/>
                <a:ea typeface="Microsoft YaHei Light" panose="020B0502040204020203" pitchFamily="34" charset="-122"/>
              </a:rPr>
              <a:t>日</a:t>
            </a:r>
          </a:p>
        </p:txBody>
      </p:sp>
    </p:spTree>
    <p:extLst>
      <p:ext uri="{BB962C8B-B14F-4D97-AF65-F5344CB8AC3E}">
        <p14:creationId xmlns:p14="http://schemas.microsoft.com/office/powerpoint/2010/main" val="109263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5849798" y="128030"/>
            <a:ext cx="3068837" cy="461665"/>
          </a:xfrm>
          <a:prstGeom prst="rect">
            <a:avLst/>
          </a:prstGeom>
          <a:noFill/>
        </p:spPr>
        <p:txBody>
          <a:bodyPr wrap="square" rtlCol="0">
            <a:spAutoFit/>
          </a:bodyPr>
          <a:lstStyle/>
          <a:p>
            <a:r>
              <a:rPr lang="zh-CN" altLang="en-US" sz="2400" dirty="0"/>
              <a:t>数字莫尔条纹的产生</a:t>
            </a:r>
            <a:endParaRPr lang="zh-CN" altLang="en-US" sz="2400" dirty="0">
              <a:latin typeface="黑体" panose="02010609060101010101" pitchFamily="49" charset="-122"/>
              <a:ea typeface="黑体" panose="02010609060101010101" pitchFamily="49" charset="-122"/>
            </a:endParaRPr>
          </a:p>
        </p:txBody>
      </p:sp>
      <p:pic>
        <p:nvPicPr>
          <p:cNvPr id="1026" name="Picture 2" descr="https://www.mathworks.com/help/wavelet/ref/ref_0217.gif">
            <a:extLst>
              <a:ext uri="{FF2B5EF4-FFF2-40B4-BE49-F238E27FC236}">
                <a16:creationId xmlns:a16="http://schemas.microsoft.com/office/drawing/2014/main" id="{9C484131-1F79-4886-A4BB-D4B888A3B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67" y="2021422"/>
            <a:ext cx="4428000" cy="2815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mathworks.com/help/wavelet/ref/ref_0274.gif">
            <a:extLst>
              <a:ext uri="{FF2B5EF4-FFF2-40B4-BE49-F238E27FC236}">
                <a16:creationId xmlns:a16="http://schemas.microsoft.com/office/drawing/2014/main" id="{86CFA628-E668-4441-AF21-119E6F1A4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635" y="917177"/>
            <a:ext cx="4248000" cy="502364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61D47B8-0211-4174-9E1A-C1A1B25FBBFA}"/>
              </a:ext>
            </a:extLst>
          </p:cNvPr>
          <p:cNvSpPr txBox="1"/>
          <p:nvPr/>
        </p:nvSpPr>
        <p:spPr>
          <a:xfrm>
            <a:off x="257175" y="1189305"/>
            <a:ext cx="3328988" cy="369332"/>
          </a:xfrm>
          <a:prstGeom prst="rect">
            <a:avLst/>
          </a:prstGeom>
          <a:noFill/>
        </p:spPr>
        <p:txBody>
          <a:bodyPr wrap="square" rtlCol="0">
            <a:spAutoFit/>
          </a:bodyPr>
          <a:lstStyle/>
          <a:p>
            <a:r>
              <a:rPr lang="zh-CN" altLang="en-US" dirty="0"/>
              <a:t>一维和二维平稳小波变化</a:t>
            </a:r>
          </a:p>
        </p:txBody>
      </p:sp>
    </p:spTree>
    <p:extLst>
      <p:ext uri="{BB962C8B-B14F-4D97-AF65-F5344CB8AC3E}">
        <p14:creationId xmlns:p14="http://schemas.microsoft.com/office/powerpoint/2010/main" val="30915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5849798" y="128030"/>
            <a:ext cx="3068837" cy="461665"/>
          </a:xfrm>
          <a:prstGeom prst="rect">
            <a:avLst/>
          </a:prstGeom>
          <a:noFill/>
        </p:spPr>
        <p:txBody>
          <a:bodyPr wrap="square" rtlCol="0">
            <a:spAutoFit/>
          </a:bodyPr>
          <a:lstStyle/>
          <a:p>
            <a:r>
              <a:rPr lang="zh-CN" altLang="en-US" sz="2400" dirty="0"/>
              <a:t>数字莫尔条纹的产生</a:t>
            </a:r>
            <a:endParaRPr lang="zh-CN" altLang="en-US" sz="2400" dirty="0">
              <a:latin typeface="黑体" panose="02010609060101010101" pitchFamily="49" charset="-122"/>
              <a:ea typeface="黑体" panose="02010609060101010101" pitchFamily="49" charset="-122"/>
            </a:endParaRPr>
          </a:p>
        </p:txBody>
      </p:sp>
      <p:grpSp>
        <p:nvGrpSpPr>
          <p:cNvPr id="23" name="组合 22">
            <a:extLst>
              <a:ext uri="{FF2B5EF4-FFF2-40B4-BE49-F238E27FC236}">
                <a16:creationId xmlns:a16="http://schemas.microsoft.com/office/drawing/2014/main" id="{D27669A3-6C88-472D-9FCA-2F736ABDDBD3}"/>
              </a:ext>
            </a:extLst>
          </p:cNvPr>
          <p:cNvGrpSpPr>
            <a:grpSpLocks noChangeAspect="1"/>
          </p:cNvGrpSpPr>
          <p:nvPr/>
        </p:nvGrpSpPr>
        <p:grpSpPr>
          <a:xfrm>
            <a:off x="684000" y="908367"/>
            <a:ext cx="7776000" cy="5451414"/>
            <a:chOff x="-2006282" y="0"/>
            <a:chExt cx="8343900" cy="5849545"/>
          </a:xfrm>
        </p:grpSpPr>
        <p:grpSp>
          <p:nvGrpSpPr>
            <p:cNvPr id="24" name="组合 23">
              <a:extLst>
                <a:ext uri="{FF2B5EF4-FFF2-40B4-BE49-F238E27FC236}">
                  <a16:creationId xmlns:a16="http://schemas.microsoft.com/office/drawing/2014/main" id="{DC2BD150-9276-443F-9032-BF6873A77841}"/>
                </a:ext>
              </a:extLst>
            </p:cNvPr>
            <p:cNvGrpSpPr/>
            <p:nvPr/>
          </p:nvGrpSpPr>
          <p:grpSpPr>
            <a:xfrm>
              <a:off x="0" y="0"/>
              <a:ext cx="4902836" cy="4657195"/>
              <a:chOff x="0" y="0"/>
              <a:chExt cx="4903192" cy="4657618"/>
            </a:xfrm>
          </p:grpSpPr>
          <p:grpSp>
            <p:nvGrpSpPr>
              <p:cNvPr id="26" name="组合 25">
                <a:extLst>
                  <a:ext uri="{FF2B5EF4-FFF2-40B4-BE49-F238E27FC236}">
                    <a16:creationId xmlns:a16="http://schemas.microsoft.com/office/drawing/2014/main" id="{B847818A-DA0D-4313-B3AE-1C7221FBFC45}"/>
                  </a:ext>
                </a:extLst>
              </p:cNvPr>
              <p:cNvGrpSpPr/>
              <p:nvPr/>
            </p:nvGrpSpPr>
            <p:grpSpPr>
              <a:xfrm>
                <a:off x="0" y="0"/>
                <a:ext cx="2298065" cy="2246732"/>
                <a:chOff x="0" y="0"/>
                <a:chExt cx="2298526" cy="2246732"/>
              </a:xfrm>
            </p:grpSpPr>
            <p:pic>
              <p:nvPicPr>
                <p:cNvPr id="37" name="图片 36">
                  <a:extLst>
                    <a:ext uri="{FF2B5EF4-FFF2-40B4-BE49-F238E27FC236}">
                      <a16:creationId xmlns:a16="http://schemas.microsoft.com/office/drawing/2014/main" id="{0F56CBB1-BBE6-46A9-ABD2-DB01948A7D95}"/>
                    </a:ext>
                  </a:extLst>
                </p:cNvPr>
                <p:cNvPicPr>
                  <a:picLocks noChangeAspect="1"/>
                </p:cNvPicPr>
                <p:nvPr/>
              </p:nvPicPr>
              <p:blipFill rotWithShape="1">
                <a:blip r:embed="rId3">
                  <a:extLst>
                    <a:ext uri="{28A0092B-C50C-407E-A947-70E740481C1C}">
                      <a14:useLocalDpi xmlns:a14="http://schemas.microsoft.com/office/drawing/2010/main" val="0"/>
                    </a:ext>
                  </a:extLst>
                </a:blip>
                <a:srcRect l="13028" t="7283" r="9857" b="11484"/>
                <a:stretch/>
              </p:blipFill>
              <p:spPr bwMode="auto">
                <a:xfrm>
                  <a:off x="0" y="0"/>
                  <a:ext cx="2298526" cy="1816274"/>
                </a:xfrm>
                <a:prstGeom prst="rect">
                  <a:avLst/>
                </a:prstGeom>
                <a:noFill/>
                <a:ln>
                  <a:noFill/>
                </a:ln>
                <a:extLst>
                  <a:ext uri="{53640926-AAD7-44D8-BBD7-CCE9431645EC}">
                    <a14:shadowObscured xmlns:a14="http://schemas.microsoft.com/office/drawing/2010/main"/>
                  </a:ext>
                </a:extLst>
              </p:spPr>
            </p:pic>
            <p:sp>
              <p:nvSpPr>
                <p:cNvPr id="38" name="文本框 321">
                  <a:extLst>
                    <a:ext uri="{FF2B5EF4-FFF2-40B4-BE49-F238E27FC236}">
                      <a16:creationId xmlns:a16="http://schemas.microsoft.com/office/drawing/2014/main" id="{84926CB1-E350-4BC4-A201-048ED15DAC33}"/>
                    </a:ext>
                  </a:extLst>
                </p:cNvPr>
                <p:cNvSpPr txBox="1"/>
                <p:nvPr/>
              </p:nvSpPr>
              <p:spPr>
                <a:xfrm>
                  <a:off x="0" y="1872615"/>
                  <a:ext cx="2297430" cy="374117"/>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(a)</a:t>
                  </a:r>
                  <a:endParaRPr lang="zh-CN" sz="2000" kern="100" spc="50" dirty="0">
                    <a:effectLst/>
                    <a:latin typeface="Times New Roman" panose="02020603050405020304" pitchFamily="18" charset="0"/>
                    <a:ea typeface="宋体" panose="02010600030101010101" pitchFamily="2" charset="-122"/>
                  </a:endParaRPr>
                </a:p>
              </p:txBody>
            </p:sp>
          </p:grpSp>
          <p:grpSp>
            <p:nvGrpSpPr>
              <p:cNvPr id="27" name="组合 26">
                <a:extLst>
                  <a:ext uri="{FF2B5EF4-FFF2-40B4-BE49-F238E27FC236}">
                    <a16:creationId xmlns:a16="http://schemas.microsoft.com/office/drawing/2014/main" id="{35064E30-6031-4391-8215-F408B3FFD2CA}"/>
                  </a:ext>
                </a:extLst>
              </p:cNvPr>
              <p:cNvGrpSpPr/>
              <p:nvPr/>
            </p:nvGrpSpPr>
            <p:grpSpPr>
              <a:xfrm>
                <a:off x="2580362" y="0"/>
                <a:ext cx="2322830" cy="2246732"/>
                <a:chOff x="0" y="0"/>
                <a:chExt cx="2323578" cy="2246732"/>
              </a:xfrm>
            </p:grpSpPr>
            <p:pic>
              <p:nvPicPr>
                <p:cNvPr id="35" name="图片 34">
                  <a:extLst>
                    <a:ext uri="{FF2B5EF4-FFF2-40B4-BE49-F238E27FC236}">
                      <a16:creationId xmlns:a16="http://schemas.microsoft.com/office/drawing/2014/main" id="{4C37C0B3-B5F5-4F88-903A-59CC41969DEB}"/>
                    </a:ext>
                  </a:extLst>
                </p:cNvPr>
                <p:cNvPicPr>
                  <a:picLocks noChangeAspect="1"/>
                </p:cNvPicPr>
                <p:nvPr/>
              </p:nvPicPr>
              <p:blipFill rotWithShape="1">
                <a:blip r:embed="rId4">
                  <a:extLst>
                    <a:ext uri="{28A0092B-C50C-407E-A947-70E740481C1C}">
                      <a14:useLocalDpi xmlns:a14="http://schemas.microsoft.com/office/drawing/2010/main" val="0"/>
                    </a:ext>
                  </a:extLst>
                </a:blip>
                <a:srcRect l="13031" t="7284" r="9418" b="11765"/>
                <a:stretch/>
              </p:blipFill>
              <p:spPr bwMode="auto">
                <a:xfrm>
                  <a:off x="0" y="0"/>
                  <a:ext cx="2323578" cy="1816274"/>
                </a:xfrm>
                <a:prstGeom prst="rect">
                  <a:avLst/>
                </a:prstGeom>
                <a:noFill/>
                <a:ln>
                  <a:noFill/>
                </a:ln>
                <a:extLst>
                  <a:ext uri="{53640926-AAD7-44D8-BBD7-CCE9431645EC}">
                    <a14:shadowObscured xmlns:a14="http://schemas.microsoft.com/office/drawing/2010/main"/>
                  </a:ext>
                </a:extLst>
              </p:spPr>
            </p:pic>
            <p:sp>
              <p:nvSpPr>
                <p:cNvPr id="36" name="文本框 322">
                  <a:extLst>
                    <a:ext uri="{FF2B5EF4-FFF2-40B4-BE49-F238E27FC236}">
                      <a16:creationId xmlns:a16="http://schemas.microsoft.com/office/drawing/2014/main" id="{BE9BFB90-1DF6-40B0-8EBD-5FE85C45E570}"/>
                    </a:ext>
                  </a:extLst>
                </p:cNvPr>
                <p:cNvSpPr txBox="1"/>
                <p:nvPr/>
              </p:nvSpPr>
              <p:spPr>
                <a:xfrm>
                  <a:off x="0" y="1872615"/>
                  <a:ext cx="2322830" cy="374117"/>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(b)</a:t>
                  </a:r>
                  <a:endParaRPr lang="zh-CN" sz="2000" kern="100" spc="50" dirty="0">
                    <a:effectLst/>
                    <a:latin typeface="Times New Roman" panose="02020603050405020304" pitchFamily="18" charset="0"/>
                    <a:ea typeface="宋体" panose="02010600030101010101" pitchFamily="2" charset="-122"/>
                  </a:endParaRPr>
                </a:p>
              </p:txBody>
            </p:sp>
          </p:grpSp>
          <p:grpSp>
            <p:nvGrpSpPr>
              <p:cNvPr id="28" name="组合 27">
                <a:extLst>
                  <a:ext uri="{FF2B5EF4-FFF2-40B4-BE49-F238E27FC236}">
                    <a16:creationId xmlns:a16="http://schemas.microsoft.com/office/drawing/2014/main" id="{0E3A43C3-A747-4062-96D9-5FADA5973F90}"/>
                  </a:ext>
                </a:extLst>
              </p:cNvPr>
              <p:cNvGrpSpPr/>
              <p:nvPr/>
            </p:nvGrpSpPr>
            <p:grpSpPr>
              <a:xfrm>
                <a:off x="0" y="2392471"/>
                <a:ext cx="4878888" cy="2265147"/>
                <a:chOff x="0" y="0"/>
                <a:chExt cx="4878888" cy="2265147"/>
              </a:xfrm>
            </p:grpSpPr>
            <p:grpSp>
              <p:nvGrpSpPr>
                <p:cNvPr id="29" name="组合 28">
                  <a:extLst>
                    <a:ext uri="{FF2B5EF4-FFF2-40B4-BE49-F238E27FC236}">
                      <a16:creationId xmlns:a16="http://schemas.microsoft.com/office/drawing/2014/main" id="{0B0FFECB-614D-4015-B679-7FD08160B124}"/>
                    </a:ext>
                  </a:extLst>
                </p:cNvPr>
                <p:cNvGrpSpPr/>
                <p:nvPr/>
              </p:nvGrpSpPr>
              <p:grpSpPr>
                <a:xfrm>
                  <a:off x="0" y="0"/>
                  <a:ext cx="2298065" cy="2265147"/>
                  <a:chOff x="0" y="0"/>
                  <a:chExt cx="2298526" cy="2265147"/>
                </a:xfrm>
              </p:grpSpPr>
              <p:pic>
                <p:nvPicPr>
                  <p:cNvPr id="33" name="图片 32">
                    <a:extLst>
                      <a:ext uri="{FF2B5EF4-FFF2-40B4-BE49-F238E27FC236}">
                        <a16:creationId xmlns:a16="http://schemas.microsoft.com/office/drawing/2014/main" id="{F48ADFD0-42C5-4AB9-AB51-1A3BCE4F8145}"/>
                      </a:ext>
                    </a:extLst>
                  </p:cNvPr>
                  <p:cNvPicPr>
                    <a:picLocks noChangeAspect="1"/>
                  </p:cNvPicPr>
                  <p:nvPr/>
                </p:nvPicPr>
                <p:blipFill rotWithShape="1">
                  <a:blip r:embed="rId5">
                    <a:extLst>
                      <a:ext uri="{28A0092B-C50C-407E-A947-70E740481C1C}">
                        <a14:useLocalDpi xmlns:a14="http://schemas.microsoft.com/office/drawing/2010/main" val="0"/>
                      </a:ext>
                    </a:extLst>
                  </a:blip>
                  <a:srcRect l="13028" t="7283" r="9857" b="10644"/>
                  <a:stretch/>
                </p:blipFill>
                <p:spPr bwMode="auto">
                  <a:xfrm>
                    <a:off x="0" y="0"/>
                    <a:ext cx="2298526" cy="1835063"/>
                  </a:xfrm>
                  <a:prstGeom prst="rect">
                    <a:avLst/>
                  </a:prstGeom>
                  <a:noFill/>
                  <a:ln>
                    <a:noFill/>
                  </a:ln>
                  <a:extLst>
                    <a:ext uri="{53640926-AAD7-44D8-BBD7-CCE9431645EC}">
                      <a14:shadowObscured xmlns:a14="http://schemas.microsoft.com/office/drawing/2010/main"/>
                    </a:ext>
                  </a:extLst>
                </p:spPr>
              </p:pic>
              <p:sp>
                <p:nvSpPr>
                  <p:cNvPr id="34" name="文本框 326">
                    <a:extLst>
                      <a:ext uri="{FF2B5EF4-FFF2-40B4-BE49-F238E27FC236}">
                        <a16:creationId xmlns:a16="http://schemas.microsoft.com/office/drawing/2014/main" id="{DC0FF0A2-53CF-4DF2-AF12-5867CEE13890}"/>
                      </a:ext>
                    </a:extLst>
                  </p:cNvPr>
                  <p:cNvSpPr txBox="1"/>
                  <p:nvPr/>
                </p:nvSpPr>
                <p:spPr>
                  <a:xfrm>
                    <a:off x="0" y="1891030"/>
                    <a:ext cx="2297430" cy="374117"/>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(c)</a:t>
                    </a:r>
                    <a:endParaRPr lang="zh-CN" sz="2000" kern="100" spc="50" dirty="0">
                      <a:effectLst/>
                      <a:latin typeface="Times New Roman" panose="02020603050405020304" pitchFamily="18" charset="0"/>
                      <a:ea typeface="宋体" panose="02010600030101010101" pitchFamily="2" charset="-122"/>
                    </a:endParaRPr>
                  </a:p>
                </p:txBody>
              </p:sp>
            </p:grpSp>
            <p:grpSp>
              <p:nvGrpSpPr>
                <p:cNvPr id="30" name="组合 29">
                  <a:extLst>
                    <a:ext uri="{FF2B5EF4-FFF2-40B4-BE49-F238E27FC236}">
                      <a16:creationId xmlns:a16="http://schemas.microsoft.com/office/drawing/2014/main" id="{DECDBF10-7777-4CDF-9E3C-735AE4A14819}"/>
                    </a:ext>
                  </a:extLst>
                </p:cNvPr>
                <p:cNvGrpSpPr/>
                <p:nvPr/>
              </p:nvGrpSpPr>
              <p:grpSpPr>
                <a:xfrm>
                  <a:off x="2580362" y="0"/>
                  <a:ext cx="2298526" cy="2265147"/>
                  <a:chOff x="0" y="0"/>
                  <a:chExt cx="2298526" cy="2265147"/>
                </a:xfrm>
              </p:grpSpPr>
              <p:pic>
                <p:nvPicPr>
                  <p:cNvPr id="31" name="图片 30">
                    <a:extLst>
                      <a:ext uri="{FF2B5EF4-FFF2-40B4-BE49-F238E27FC236}">
                        <a16:creationId xmlns:a16="http://schemas.microsoft.com/office/drawing/2014/main" id="{738CA62B-4BCD-4AAC-8D08-6CA5DD388AE1}"/>
                      </a:ext>
                    </a:extLst>
                  </p:cNvPr>
                  <p:cNvPicPr>
                    <a:picLocks/>
                  </p:cNvPicPr>
                  <p:nvPr/>
                </p:nvPicPr>
                <p:blipFill rotWithShape="1">
                  <a:blip r:embed="rId6">
                    <a:extLst>
                      <a:ext uri="{28A0092B-C50C-407E-A947-70E740481C1C}">
                        <a14:useLocalDpi xmlns:a14="http://schemas.microsoft.com/office/drawing/2010/main" val="0"/>
                      </a:ext>
                    </a:extLst>
                  </a:blip>
                  <a:srcRect l="13025" t="7284" r="9453" b="11198"/>
                  <a:stretch/>
                </p:blipFill>
                <p:spPr bwMode="auto">
                  <a:xfrm>
                    <a:off x="0" y="0"/>
                    <a:ext cx="2298526" cy="1835063"/>
                  </a:xfrm>
                  <a:prstGeom prst="rect">
                    <a:avLst/>
                  </a:prstGeom>
                  <a:noFill/>
                  <a:ln>
                    <a:noFill/>
                  </a:ln>
                  <a:extLst>
                    <a:ext uri="{53640926-AAD7-44D8-BBD7-CCE9431645EC}">
                      <a14:shadowObscured xmlns:a14="http://schemas.microsoft.com/office/drawing/2010/main"/>
                    </a:ext>
                  </a:extLst>
                </p:spPr>
              </p:pic>
              <p:sp>
                <p:nvSpPr>
                  <p:cNvPr id="32" name="文本框 327">
                    <a:extLst>
                      <a:ext uri="{FF2B5EF4-FFF2-40B4-BE49-F238E27FC236}">
                        <a16:creationId xmlns:a16="http://schemas.microsoft.com/office/drawing/2014/main" id="{730829E8-B0C7-49C7-AB74-542E7753E96D}"/>
                      </a:ext>
                    </a:extLst>
                  </p:cNvPr>
                  <p:cNvSpPr txBox="1"/>
                  <p:nvPr/>
                </p:nvSpPr>
                <p:spPr>
                  <a:xfrm>
                    <a:off x="0" y="1891030"/>
                    <a:ext cx="2296160" cy="374117"/>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(d)</a:t>
                    </a:r>
                    <a:endParaRPr lang="zh-CN" sz="2000" kern="100" spc="50" dirty="0">
                      <a:effectLst/>
                      <a:latin typeface="Times New Roman" panose="02020603050405020304" pitchFamily="18" charset="0"/>
                      <a:ea typeface="宋体" panose="02010600030101010101" pitchFamily="2" charset="-122"/>
                    </a:endParaRPr>
                  </a:p>
                </p:txBody>
              </p:sp>
            </p:grpSp>
          </p:grpSp>
        </p:grpSp>
        <p:sp>
          <p:nvSpPr>
            <p:cNvPr id="25" name="文本框 333">
              <a:extLst>
                <a:ext uri="{FF2B5EF4-FFF2-40B4-BE49-F238E27FC236}">
                  <a16:creationId xmlns:a16="http://schemas.microsoft.com/office/drawing/2014/main" id="{28616411-9763-4160-9054-43F9D8BD9D14}"/>
                </a:ext>
              </a:extLst>
            </p:cNvPr>
            <p:cNvSpPr txBox="1"/>
            <p:nvPr/>
          </p:nvSpPr>
          <p:spPr>
            <a:xfrm>
              <a:off x="-2006282" y="4734560"/>
              <a:ext cx="8343900" cy="111498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1050" kern="100" spc="50" dirty="0">
                  <a:effectLst/>
                  <a:latin typeface="Times New Roman" panose="02020603050405020304" pitchFamily="18" charset="0"/>
                  <a:ea typeface="宋体" panose="02010600030101010101" pitchFamily="2" charset="-122"/>
                </a:rPr>
                <a:t> </a:t>
              </a:r>
              <a:r>
                <a:rPr lang="zh-CN" sz="2000" kern="100" spc="50" dirty="0">
                  <a:effectLst/>
                  <a:latin typeface="微软雅黑" panose="020B0503020204020204" pitchFamily="34" charset="-122"/>
                  <a:ea typeface="微软雅黑" panose="020B0503020204020204" pitchFamily="34" charset="-122"/>
                </a:rPr>
                <a:t>平稳小波傅立叶滤波林肯脸条纹叠加图：</a:t>
              </a:r>
              <a:r>
                <a:rPr lang="en-US" sz="2000" kern="100" spc="50" dirty="0">
                  <a:effectLst/>
                  <a:latin typeface="微软雅黑" panose="020B0503020204020204" pitchFamily="34" charset="-122"/>
                  <a:ea typeface="微软雅黑" panose="020B0503020204020204" pitchFamily="34" charset="-122"/>
                </a:rPr>
                <a:t>(a)</a:t>
              </a:r>
              <a:r>
                <a:rPr lang="zh-CN" sz="2000" kern="100" spc="50" dirty="0">
                  <a:effectLst/>
                  <a:latin typeface="微软雅黑" panose="020B0503020204020204" pitchFamily="34" charset="-122"/>
                  <a:ea typeface="微软雅黑" panose="020B0503020204020204" pitchFamily="34" charset="-122"/>
                </a:rPr>
                <a:t>第三层水平分解系数；</a:t>
              </a:r>
              <a:r>
                <a:rPr lang="en-US" sz="2000" kern="100" spc="50" dirty="0">
                  <a:effectLst/>
                  <a:latin typeface="微软雅黑" panose="020B0503020204020204" pitchFamily="34" charset="-122"/>
                  <a:ea typeface="微软雅黑" panose="020B0503020204020204" pitchFamily="34" charset="-122"/>
                </a:rPr>
                <a:t>(b)</a:t>
              </a:r>
              <a:r>
                <a:rPr lang="zh-CN" sz="2000" kern="100" spc="50" dirty="0">
                  <a:effectLst/>
                  <a:latin typeface="微软雅黑" panose="020B0503020204020204" pitchFamily="34" charset="-122"/>
                  <a:ea typeface="微软雅黑" panose="020B0503020204020204" pitchFamily="34" charset="-122"/>
                </a:rPr>
                <a:t>滤波后第三层分解层水平系数；</a:t>
              </a:r>
              <a:r>
                <a:rPr lang="en-US" sz="2000" kern="100" spc="50" dirty="0">
                  <a:effectLst/>
                  <a:latin typeface="微软雅黑" panose="020B0503020204020204" pitchFamily="34" charset="-122"/>
                  <a:ea typeface="微软雅黑" panose="020B0503020204020204" pitchFamily="34" charset="-122"/>
                </a:rPr>
                <a:t>(c)</a:t>
              </a:r>
              <a:r>
                <a:rPr lang="zh-CN" sz="2000" kern="100" spc="50" dirty="0">
                  <a:effectLst/>
                  <a:latin typeface="微软雅黑" panose="020B0503020204020204" pitchFamily="34" charset="-122"/>
                  <a:ea typeface="微软雅黑" panose="020B0503020204020204" pitchFamily="34" charset="-122"/>
                </a:rPr>
                <a:t>图</a:t>
              </a:r>
              <a:r>
                <a:rPr lang="en-US" sz="2000" kern="100" spc="50" dirty="0">
                  <a:effectLst/>
                  <a:latin typeface="微软雅黑" panose="020B0503020204020204" pitchFamily="34" charset="-122"/>
                  <a:ea typeface="微软雅黑" panose="020B0503020204020204" pitchFamily="34" charset="-122"/>
                </a:rPr>
                <a:t>(a)</a:t>
              </a:r>
              <a:r>
                <a:rPr lang="zh-CN" sz="2000" kern="100" spc="50" dirty="0">
                  <a:effectLst/>
                  <a:latin typeface="微软雅黑" panose="020B0503020204020204" pitchFamily="34" charset="-122"/>
                  <a:ea typeface="微软雅黑" panose="020B0503020204020204" pitchFamily="34" charset="-122"/>
                </a:rPr>
                <a:t>中系数傅立叶变化后的频谱幅度；</a:t>
              </a:r>
              <a:r>
                <a:rPr lang="en-US" sz="2000" kern="100" spc="50" dirty="0">
                  <a:effectLst/>
                  <a:latin typeface="微软雅黑" panose="020B0503020204020204" pitchFamily="34" charset="-122"/>
                  <a:ea typeface="微软雅黑" panose="020B0503020204020204" pitchFamily="34" charset="-122"/>
                </a:rPr>
                <a:t>(d)</a:t>
              </a:r>
              <a:r>
                <a:rPr lang="zh-CN" sz="2000" kern="100" spc="50" dirty="0">
                  <a:effectLst/>
                  <a:latin typeface="微软雅黑" panose="020B0503020204020204" pitchFamily="34" charset="-122"/>
                  <a:ea typeface="微软雅黑" panose="020B0503020204020204" pitchFamily="34" charset="-122"/>
                </a:rPr>
                <a:t>图</a:t>
              </a:r>
              <a:r>
                <a:rPr lang="en-US" sz="2000" kern="100" spc="50" dirty="0">
                  <a:effectLst/>
                  <a:latin typeface="微软雅黑" panose="020B0503020204020204" pitchFamily="34" charset="-122"/>
                  <a:ea typeface="微软雅黑" panose="020B0503020204020204" pitchFamily="34" charset="-122"/>
                </a:rPr>
                <a:t>(c)</a:t>
              </a:r>
              <a:r>
                <a:rPr lang="zh-CN" sz="2000" kern="100" spc="50" dirty="0">
                  <a:effectLst/>
                  <a:latin typeface="微软雅黑" panose="020B0503020204020204" pitchFamily="34" charset="-122"/>
                  <a:ea typeface="微软雅黑" panose="020B0503020204020204" pitchFamily="34" charset="-122"/>
                </a:rPr>
                <a:t>中频谱经过低通滤波后的频谱幅度</a:t>
              </a:r>
            </a:p>
          </p:txBody>
        </p:sp>
      </p:grpSp>
    </p:spTree>
    <p:extLst>
      <p:ext uri="{BB962C8B-B14F-4D97-AF65-F5344CB8AC3E}">
        <p14:creationId xmlns:p14="http://schemas.microsoft.com/office/powerpoint/2010/main" val="425577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5849798" y="128030"/>
            <a:ext cx="3068837" cy="461665"/>
          </a:xfrm>
          <a:prstGeom prst="rect">
            <a:avLst/>
          </a:prstGeom>
          <a:noFill/>
        </p:spPr>
        <p:txBody>
          <a:bodyPr wrap="square" rtlCol="0">
            <a:spAutoFit/>
          </a:bodyPr>
          <a:lstStyle/>
          <a:p>
            <a:r>
              <a:rPr lang="zh-CN" altLang="en-US" sz="2400" dirty="0"/>
              <a:t>数字莫尔条纹的产生</a:t>
            </a:r>
            <a:endParaRPr lang="zh-CN" altLang="en-US" sz="2400" dirty="0">
              <a:latin typeface="黑体" panose="02010609060101010101" pitchFamily="49" charset="-122"/>
              <a:ea typeface="黑体" panose="02010609060101010101" pitchFamily="49" charset="-122"/>
            </a:endParaRPr>
          </a:p>
        </p:txBody>
      </p:sp>
      <p:grpSp>
        <p:nvGrpSpPr>
          <p:cNvPr id="19" name="组合 18">
            <a:extLst>
              <a:ext uri="{FF2B5EF4-FFF2-40B4-BE49-F238E27FC236}">
                <a16:creationId xmlns:a16="http://schemas.microsoft.com/office/drawing/2014/main" id="{BB8030D2-B8B1-4484-B805-4E19F3D6CE59}"/>
              </a:ext>
            </a:extLst>
          </p:cNvPr>
          <p:cNvGrpSpPr>
            <a:grpSpLocks noChangeAspect="1"/>
          </p:cNvGrpSpPr>
          <p:nvPr/>
        </p:nvGrpSpPr>
        <p:grpSpPr>
          <a:xfrm>
            <a:off x="1494000" y="854376"/>
            <a:ext cx="6156000" cy="5580530"/>
            <a:chOff x="0" y="0"/>
            <a:chExt cx="5039995" cy="4568840"/>
          </a:xfrm>
        </p:grpSpPr>
        <p:pic>
          <p:nvPicPr>
            <p:cNvPr id="20" name="图片 19" descr="I:\Undergraduate-Thesis\pictures\filteredMoirePattern.png">
              <a:extLst>
                <a:ext uri="{FF2B5EF4-FFF2-40B4-BE49-F238E27FC236}">
                  <a16:creationId xmlns:a16="http://schemas.microsoft.com/office/drawing/2014/main" id="{A89564DE-DD90-4D05-BD01-819B68766F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39995" cy="3783965"/>
            </a:xfrm>
            <a:prstGeom prst="rect">
              <a:avLst/>
            </a:prstGeom>
            <a:noFill/>
            <a:ln>
              <a:noFill/>
            </a:ln>
          </p:spPr>
        </p:pic>
        <p:sp>
          <p:nvSpPr>
            <p:cNvPr id="21" name="文本框 52">
              <a:extLst>
                <a:ext uri="{FF2B5EF4-FFF2-40B4-BE49-F238E27FC236}">
                  <a16:creationId xmlns:a16="http://schemas.microsoft.com/office/drawing/2014/main" id="{A94D963E-CC1F-420C-AAC6-26571C62640A}"/>
                </a:ext>
              </a:extLst>
            </p:cNvPr>
            <p:cNvSpPr txBox="1"/>
            <p:nvPr/>
          </p:nvSpPr>
          <p:spPr>
            <a:xfrm>
              <a:off x="0" y="3838575"/>
              <a:ext cx="5039995" cy="7302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1050" kern="100" spc="50" dirty="0">
                  <a:effectLst/>
                  <a:latin typeface="微软雅黑" panose="020B0503020204020204" pitchFamily="34" charset="-122"/>
                  <a:ea typeface="微软雅黑" panose="020B0503020204020204" pitchFamily="34" charset="-122"/>
                </a:rPr>
                <a:t> </a:t>
              </a:r>
              <a:r>
                <a:rPr lang="zh-CN" sz="2000" kern="100" spc="50" dirty="0">
                  <a:effectLst/>
                  <a:latin typeface="微软雅黑" panose="020B0503020204020204" pitchFamily="34" charset="-122"/>
                  <a:ea typeface="微软雅黑" panose="020B0503020204020204" pitchFamily="34" charset="-122"/>
                </a:rPr>
                <a:t>经过平稳小波变换</a:t>
              </a:r>
              <a:r>
                <a:rPr lang="en-US" sz="2000" kern="100" spc="50" dirty="0">
                  <a:effectLst/>
                  <a:latin typeface="微软雅黑" panose="020B0503020204020204" pitchFamily="34" charset="-122"/>
                  <a:ea typeface="微软雅黑" panose="020B0503020204020204" pitchFamily="34" charset="-122"/>
                </a:rPr>
                <a:t>-</a:t>
              </a:r>
              <a:r>
                <a:rPr lang="zh-CN" sz="2000" kern="100" spc="50" dirty="0">
                  <a:effectLst/>
                  <a:latin typeface="微软雅黑" panose="020B0503020204020204" pitchFamily="34" charset="-122"/>
                  <a:ea typeface="微软雅黑" panose="020B0503020204020204" pitchFamily="34" charset="-122"/>
                </a:rPr>
                <a:t>傅里叶滤波后的莫尔图样，已无高频条纹</a:t>
              </a:r>
            </a:p>
          </p:txBody>
        </p:sp>
      </p:grpSp>
    </p:spTree>
    <p:extLst>
      <p:ext uri="{BB962C8B-B14F-4D97-AF65-F5344CB8AC3E}">
        <p14:creationId xmlns:p14="http://schemas.microsoft.com/office/powerpoint/2010/main" val="59288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6361043" y="131960"/>
            <a:ext cx="4346635"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高度分布的计算</a:t>
            </a:r>
          </a:p>
        </p:txBody>
      </p:sp>
      <p:grpSp>
        <p:nvGrpSpPr>
          <p:cNvPr id="6" name="组合 5">
            <a:extLst>
              <a:ext uri="{FF2B5EF4-FFF2-40B4-BE49-F238E27FC236}">
                <a16:creationId xmlns:a16="http://schemas.microsoft.com/office/drawing/2014/main" id="{C980F9C5-A938-4F3D-9DEC-201FE399A2B3}"/>
              </a:ext>
            </a:extLst>
          </p:cNvPr>
          <p:cNvGrpSpPr>
            <a:grpSpLocks noChangeAspect="1"/>
          </p:cNvGrpSpPr>
          <p:nvPr/>
        </p:nvGrpSpPr>
        <p:grpSpPr>
          <a:xfrm>
            <a:off x="1975802" y="787778"/>
            <a:ext cx="5116196" cy="5530397"/>
            <a:chOff x="-56711" y="0"/>
            <a:chExt cx="3807657" cy="4118307"/>
          </a:xfrm>
        </p:grpSpPr>
        <p:grpSp>
          <p:nvGrpSpPr>
            <p:cNvPr id="8" name="组合 7">
              <a:extLst>
                <a:ext uri="{FF2B5EF4-FFF2-40B4-BE49-F238E27FC236}">
                  <a16:creationId xmlns:a16="http://schemas.microsoft.com/office/drawing/2014/main" id="{469C51DE-0F71-42E7-A984-56CCD1B0013E}"/>
                </a:ext>
              </a:extLst>
            </p:cNvPr>
            <p:cNvGrpSpPr/>
            <p:nvPr/>
          </p:nvGrpSpPr>
          <p:grpSpPr>
            <a:xfrm>
              <a:off x="-56711" y="0"/>
              <a:ext cx="3807657" cy="3440265"/>
              <a:chOff x="-56720" y="0"/>
              <a:chExt cx="3808265" cy="3440295"/>
            </a:xfrm>
          </p:grpSpPr>
          <p:grpSp>
            <p:nvGrpSpPr>
              <p:cNvPr id="10" name="组合 9">
                <a:extLst>
                  <a:ext uri="{FF2B5EF4-FFF2-40B4-BE49-F238E27FC236}">
                    <a16:creationId xmlns:a16="http://schemas.microsoft.com/office/drawing/2014/main" id="{F0F7C919-6949-4015-8354-2499C4D87C54}"/>
                  </a:ext>
                </a:extLst>
              </p:cNvPr>
              <p:cNvGrpSpPr/>
              <p:nvPr/>
            </p:nvGrpSpPr>
            <p:grpSpPr>
              <a:xfrm>
                <a:off x="0" y="0"/>
                <a:ext cx="1722329" cy="1592891"/>
                <a:chOff x="0" y="0"/>
                <a:chExt cx="1722329" cy="1592891"/>
              </a:xfrm>
            </p:grpSpPr>
            <p:pic>
              <p:nvPicPr>
                <p:cNvPr id="24" name="图片 23">
                  <a:extLst>
                    <a:ext uri="{FF2B5EF4-FFF2-40B4-BE49-F238E27FC236}">
                      <a16:creationId xmlns:a16="http://schemas.microsoft.com/office/drawing/2014/main" id="{BB4EE9B0-FC3E-4633-8C2A-220D33BD56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765" t="7227" r="53153" b="58461"/>
                <a:stretch/>
              </p:blipFill>
              <p:spPr bwMode="auto">
                <a:xfrm>
                  <a:off x="0" y="0"/>
                  <a:ext cx="1722329" cy="1277654"/>
                </a:xfrm>
                <a:prstGeom prst="rect">
                  <a:avLst/>
                </a:prstGeom>
                <a:noFill/>
                <a:ln>
                  <a:noFill/>
                </a:ln>
                <a:extLst>
                  <a:ext uri="{53640926-AAD7-44D8-BBD7-CCE9431645EC}">
                    <a14:shadowObscured xmlns:a14="http://schemas.microsoft.com/office/drawing/2010/main"/>
                  </a:ext>
                </a:extLst>
              </p:spPr>
            </p:pic>
            <p:sp>
              <p:nvSpPr>
                <p:cNvPr id="25" name="文本框 363">
                  <a:extLst>
                    <a:ext uri="{FF2B5EF4-FFF2-40B4-BE49-F238E27FC236}">
                      <a16:creationId xmlns:a16="http://schemas.microsoft.com/office/drawing/2014/main" id="{214B326D-1677-4ABC-9AF9-602D90832104}"/>
                    </a:ext>
                  </a:extLst>
                </p:cNvPr>
                <p:cNvSpPr txBox="1"/>
                <p:nvPr/>
              </p:nvSpPr>
              <p:spPr>
                <a:xfrm>
                  <a:off x="0" y="1333281"/>
                  <a:ext cx="1721445" cy="25961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(a)</a:t>
                  </a:r>
                  <a:endParaRPr lang="zh-CN" sz="2000" kern="100" spc="50" dirty="0">
                    <a:effectLst/>
                    <a:latin typeface="Times New Roman" panose="02020603050405020304" pitchFamily="18" charset="0"/>
                    <a:ea typeface="宋体" panose="02010600030101010101" pitchFamily="2" charset="-122"/>
                  </a:endParaRPr>
                </a:p>
              </p:txBody>
            </p:sp>
          </p:grpSp>
          <p:grpSp>
            <p:nvGrpSpPr>
              <p:cNvPr id="11" name="组合 10">
                <a:extLst>
                  <a:ext uri="{FF2B5EF4-FFF2-40B4-BE49-F238E27FC236}">
                    <a16:creationId xmlns:a16="http://schemas.microsoft.com/office/drawing/2014/main" id="{C738637F-F806-47CC-9E78-9CF007EB6C07}"/>
                  </a:ext>
                </a:extLst>
              </p:cNvPr>
              <p:cNvGrpSpPr/>
              <p:nvPr/>
            </p:nvGrpSpPr>
            <p:grpSpPr>
              <a:xfrm>
                <a:off x="2028880" y="0"/>
                <a:ext cx="1722665" cy="1592891"/>
                <a:chOff x="-337" y="0"/>
                <a:chExt cx="1722665" cy="1592891"/>
              </a:xfrm>
            </p:grpSpPr>
            <p:pic>
              <p:nvPicPr>
                <p:cNvPr id="22" name="图片 21">
                  <a:extLst>
                    <a:ext uri="{FF2B5EF4-FFF2-40B4-BE49-F238E27FC236}">
                      <a16:creationId xmlns:a16="http://schemas.microsoft.com/office/drawing/2014/main" id="{C4BBB342-2B8F-4FBF-8C4B-3DCD91EE3A39}"/>
                    </a:ext>
                  </a:extLst>
                </p:cNvPr>
                <p:cNvPicPr>
                  <a:picLocks/>
                </p:cNvPicPr>
                <p:nvPr/>
              </p:nvPicPr>
              <p:blipFill rotWithShape="1">
                <a:blip r:embed="rId3" cstate="print">
                  <a:extLst>
                    <a:ext uri="{28A0092B-C50C-407E-A947-70E740481C1C}">
                      <a14:useLocalDpi xmlns:a14="http://schemas.microsoft.com/office/drawing/2010/main" val="0"/>
                    </a:ext>
                  </a:extLst>
                </a:blip>
                <a:srcRect l="56642" t="7227" r="9645" b="58293"/>
                <a:stretch/>
              </p:blipFill>
              <p:spPr bwMode="auto">
                <a:xfrm>
                  <a:off x="0" y="0"/>
                  <a:ext cx="1722328" cy="1277654"/>
                </a:xfrm>
                <a:prstGeom prst="rect">
                  <a:avLst/>
                </a:prstGeom>
                <a:noFill/>
                <a:ln>
                  <a:noFill/>
                </a:ln>
                <a:extLst>
                  <a:ext uri="{53640926-AAD7-44D8-BBD7-CCE9431645EC}">
                    <a14:shadowObscured xmlns:a14="http://schemas.microsoft.com/office/drawing/2010/main"/>
                  </a:ext>
                </a:extLst>
              </p:spPr>
            </p:pic>
            <p:sp>
              <p:nvSpPr>
                <p:cNvPr id="23" name="文本框 364">
                  <a:extLst>
                    <a:ext uri="{FF2B5EF4-FFF2-40B4-BE49-F238E27FC236}">
                      <a16:creationId xmlns:a16="http://schemas.microsoft.com/office/drawing/2014/main" id="{99E170FA-103D-40C0-8448-044A970DC4EF}"/>
                    </a:ext>
                  </a:extLst>
                </p:cNvPr>
                <p:cNvSpPr txBox="1"/>
                <p:nvPr/>
              </p:nvSpPr>
              <p:spPr>
                <a:xfrm>
                  <a:off x="-337" y="1333281"/>
                  <a:ext cx="1721445" cy="25961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(b)</a:t>
                  </a:r>
                  <a:endParaRPr lang="zh-CN" sz="2000" kern="100" spc="50" dirty="0">
                    <a:effectLst/>
                    <a:latin typeface="Times New Roman" panose="02020603050405020304" pitchFamily="18" charset="0"/>
                    <a:ea typeface="宋体" panose="02010600030101010101" pitchFamily="2" charset="-122"/>
                  </a:endParaRPr>
                </a:p>
              </p:txBody>
            </p:sp>
          </p:grpSp>
          <p:grpSp>
            <p:nvGrpSpPr>
              <p:cNvPr id="12" name="组合 11">
                <a:extLst>
                  <a:ext uri="{FF2B5EF4-FFF2-40B4-BE49-F238E27FC236}">
                    <a16:creationId xmlns:a16="http://schemas.microsoft.com/office/drawing/2014/main" id="{138D2975-72B3-4189-8F55-760A6A613172}"/>
                  </a:ext>
                </a:extLst>
              </p:cNvPr>
              <p:cNvGrpSpPr/>
              <p:nvPr/>
            </p:nvGrpSpPr>
            <p:grpSpPr>
              <a:xfrm>
                <a:off x="-56720" y="1755051"/>
                <a:ext cx="3807924" cy="1685244"/>
                <a:chOff x="-56720" y="-437003"/>
                <a:chExt cx="3807924" cy="1685244"/>
              </a:xfrm>
            </p:grpSpPr>
            <p:grpSp>
              <p:nvGrpSpPr>
                <p:cNvPr id="13" name="组合 12">
                  <a:extLst>
                    <a:ext uri="{FF2B5EF4-FFF2-40B4-BE49-F238E27FC236}">
                      <a16:creationId xmlns:a16="http://schemas.microsoft.com/office/drawing/2014/main" id="{BA659C73-65BA-4A1C-A1D7-683754298DA8}"/>
                    </a:ext>
                  </a:extLst>
                </p:cNvPr>
                <p:cNvGrpSpPr/>
                <p:nvPr/>
              </p:nvGrpSpPr>
              <p:grpSpPr>
                <a:xfrm>
                  <a:off x="-56720" y="-429525"/>
                  <a:ext cx="1852785" cy="1677766"/>
                  <a:chOff x="-56720" y="-429525"/>
                  <a:chExt cx="1852785" cy="1677766"/>
                </a:xfrm>
              </p:grpSpPr>
              <p:pic>
                <p:nvPicPr>
                  <p:cNvPr id="17" name="图片 16">
                    <a:extLst>
                      <a:ext uri="{FF2B5EF4-FFF2-40B4-BE49-F238E27FC236}">
                        <a16:creationId xmlns:a16="http://schemas.microsoft.com/office/drawing/2014/main" id="{E493E272-9096-4BCE-B3FF-C81D0D7B52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765" t="54825" r="53153" b="10695"/>
                  <a:stretch/>
                </p:blipFill>
                <p:spPr bwMode="auto">
                  <a:xfrm>
                    <a:off x="73736" y="-429525"/>
                    <a:ext cx="1722329" cy="1283918"/>
                  </a:xfrm>
                  <a:prstGeom prst="rect">
                    <a:avLst/>
                  </a:prstGeom>
                  <a:noFill/>
                  <a:ln>
                    <a:noFill/>
                  </a:ln>
                  <a:extLst>
                    <a:ext uri="{53640926-AAD7-44D8-BBD7-CCE9431645EC}">
                      <a14:shadowObscured xmlns:a14="http://schemas.microsoft.com/office/drawing/2010/main"/>
                    </a:ext>
                  </a:extLst>
                </p:spPr>
              </p:pic>
              <p:sp>
                <p:nvSpPr>
                  <p:cNvPr id="18" name="文本框 367">
                    <a:extLst>
                      <a:ext uri="{FF2B5EF4-FFF2-40B4-BE49-F238E27FC236}">
                        <a16:creationId xmlns:a16="http://schemas.microsoft.com/office/drawing/2014/main" id="{A9B380EF-C8D1-4184-8D45-85504882866F}"/>
                      </a:ext>
                    </a:extLst>
                  </p:cNvPr>
                  <p:cNvSpPr txBox="1"/>
                  <p:nvPr/>
                </p:nvSpPr>
                <p:spPr>
                  <a:xfrm>
                    <a:off x="-56720" y="988631"/>
                    <a:ext cx="1721445" cy="25961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(c)</a:t>
                    </a:r>
                    <a:endParaRPr lang="zh-CN" sz="2000" kern="100" spc="50" dirty="0">
                      <a:effectLst/>
                      <a:latin typeface="Times New Roman" panose="02020603050405020304" pitchFamily="18" charset="0"/>
                      <a:ea typeface="宋体" panose="02010600030101010101" pitchFamily="2" charset="-122"/>
                    </a:endParaRPr>
                  </a:p>
                </p:txBody>
              </p:sp>
            </p:grpSp>
            <p:grpSp>
              <p:nvGrpSpPr>
                <p:cNvPr id="14" name="组合 13">
                  <a:extLst>
                    <a:ext uri="{FF2B5EF4-FFF2-40B4-BE49-F238E27FC236}">
                      <a16:creationId xmlns:a16="http://schemas.microsoft.com/office/drawing/2014/main" id="{762EDA5C-3209-4DAD-981D-43245DAB5D2A}"/>
                    </a:ext>
                  </a:extLst>
                </p:cNvPr>
                <p:cNvGrpSpPr/>
                <p:nvPr/>
              </p:nvGrpSpPr>
              <p:grpSpPr>
                <a:xfrm>
                  <a:off x="1957504" y="-437003"/>
                  <a:ext cx="1793700" cy="1674901"/>
                  <a:chOff x="-96765" y="-437003"/>
                  <a:chExt cx="1793700" cy="1674901"/>
                </a:xfrm>
              </p:grpSpPr>
              <p:pic>
                <p:nvPicPr>
                  <p:cNvPr id="15" name="图片 14">
                    <a:extLst>
                      <a:ext uri="{FF2B5EF4-FFF2-40B4-BE49-F238E27FC236}">
                        <a16:creationId xmlns:a16="http://schemas.microsoft.com/office/drawing/2014/main" id="{3F6B9B14-0673-498F-A0C1-C095F64CC7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7011" t="54825" r="9403" b="10695"/>
                  <a:stretch/>
                </p:blipFill>
                <p:spPr bwMode="auto">
                  <a:xfrm>
                    <a:off x="-341" y="-437003"/>
                    <a:ext cx="1697276" cy="1283918"/>
                  </a:xfrm>
                  <a:prstGeom prst="rect">
                    <a:avLst/>
                  </a:prstGeom>
                  <a:noFill/>
                  <a:ln>
                    <a:noFill/>
                  </a:ln>
                  <a:extLst>
                    <a:ext uri="{53640926-AAD7-44D8-BBD7-CCE9431645EC}">
                      <a14:shadowObscured xmlns:a14="http://schemas.microsoft.com/office/drawing/2010/main"/>
                    </a:ext>
                  </a:extLst>
                </p:spPr>
              </p:pic>
              <p:sp>
                <p:nvSpPr>
                  <p:cNvPr id="16" name="文本框 368">
                    <a:extLst>
                      <a:ext uri="{FF2B5EF4-FFF2-40B4-BE49-F238E27FC236}">
                        <a16:creationId xmlns:a16="http://schemas.microsoft.com/office/drawing/2014/main" id="{E57AC349-1E6B-43C1-816B-C02836EFB27E}"/>
                      </a:ext>
                    </a:extLst>
                  </p:cNvPr>
                  <p:cNvSpPr txBox="1"/>
                  <p:nvPr/>
                </p:nvSpPr>
                <p:spPr>
                  <a:xfrm>
                    <a:off x="-96765" y="978288"/>
                    <a:ext cx="1695922" cy="25961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(d)</a:t>
                    </a:r>
                    <a:endParaRPr lang="zh-CN" sz="2000" kern="100" spc="50" dirty="0">
                      <a:effectLst/>
                      <a:latin typeface="Times New Roman" panose="02020603050405020304" pitchFamily="18" charset="0"/>
                      <a:ea typeface="宋体" panose="02010600030101010101" pitchFamily="2" charset="-122"/>
                    </a:endParaRPr>
                  </a:p>
                </p:txBody>
              </p:sp>
            </p:grpSp>
          </p:grpSp>
        </p:grpSp>
        <mc:AlternateContent xmlns:mc="http://schemas.openxmlformats.org/markup-compatibility/2006" xmlns:a14="http://schemas.microsoft.com/office/drawing/2010/main">
          <mc:Choice Requires="a14">
            <p:sp>
              <p:nvSpPr>
                <p:cNvPr id="9" name="文本框 373">
                  <a:extLst>
                    <a:ext uri="{FF2B5EF4-FFF2-40B4-BE49-F238E27FC236}">
                      <a16:creationId xmlns:a16="http://schemas.microsoft.com/office/drawing/2014/main" id="{80487731-A2E4-434A-B44C-6DC570B5A80D}"/>
                    </a:ext>
                  </a:extLst>
                </p:cNvPr>
                <p:cNvSpPr txBox="1"/>
                <p:nvPr/>
              </p:nvSpPr>
              <p:spPr>
                <a:xfrm>
                  <a:off x="-56711" y="3574502"/>
                  <a:ext cx="3750472" cy="54380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叠加条纹初始相位为</a:t>
                  </a:r>
                  <a:r>
                    <a:rPr lang="en-US" sz="2000" kern="100" spc="50" dirty="0">
                      <a:effectLst/>
                      <a:latin typeface="微软雅黑" panose="020B0503020204020204" pitchFamily="34" charset="-122"/>
                      <a:ea typeface="微软雅黑" panose="020B0503020204020204" pitchFamily="34" charset="-122"/>
                    </a:rPr>
                    <a:t>0</a:t>
                  </a:r>
                  <a:r>
                    <a:rPr lang="zh-CN" sz="2000" kern="100" spc="50" dirty="0">
                      <a:effectLst/>
                      <a:latin typeface="微软雅黑" panose="020B0503020204020204" pitchFamily="34" charset="-122"/>
                      <a:ea typeface="微软雅黑" panose="020B0503020204020204" pitchFamily="34" charset="-122"/>
                    </a:rPr>
                    <a:t>，</a:t>
                  </a:r>
                  <a14:m>
                    <m:oMath xmlns:m="http://schemas.openxmlformats.org/officeDocument/2006/math">
                      <m:r>
                        <m:rPr>
                          <m:sty m:val="p"/>
                        </m:rPr>
                        <a:rPr lang="en-US" sz="2000" kern="100" spc="50">
                          <a:effectLst/>
                          <a:latin typeface="Cambria Math" panose="02040503050406030204" pitchFamily="18" charset="0"/>
                          <a:ea typeface="宋体" panose="02010600030101010101" pitchFamily="2" charset="-122"/>
                        </a:rPr>
                        <m:t>π</m:t>
                      </m:r>
                    </m:oMath>
                  </a14:m>
                  <a:r>
                    <a:rPr lang="zh-CN" sz="2000" kern="100" spc="50" dirty="0">
                      <a:effectLst/>
                      <a:latin typeface="微软雅黑" panose="020B0503020204020204" pitchFamily="34" charset="-122"/>
                      <a:ea typeface="微软雅黑" panose="020B0503020204020204" pitchFamily="34" charset="-122"/>
                    </a:rPr>
                    <a:t>，</a:t>
                  </a:r>
                  <a14:m>
                    <m:oMath xmlns:m="http://schemas.openxmlformats.org/officeDocument/2006/math">
                      <m:r>
                        <m:rPr>
                          <m:sty m:val="p"/>
                        </m:rPr>
                        <a:rPr lang="en-US" sz="2000" kern="100" spc="50">
                          <a:effectLst/>
                          <a:latin typeface="Cambria Math" panose="02040503050406030204" pitchFamily="18" charset="0"/>
                          <a:ea typeface="宋体" panose="02010600030101010101" pitchFamily="2" charset="-122"/>
                        </a:rPr>
                        <m:t>δ</m:t>
                      </m:r>
                    </m:oMath>
                  </a14:m>
                  <a:r>
                    <a:rPr lang="zh-CN" sz="2000" kern="100" spc="50" dirty="0">
                      <a:effectLst/>
                      <a:latin typeface="微软雅黑" panose="020B0503020204020204" pitchFamily="34" charset="-122"/>
                      <a:ea typeface="微软雅黑" panose="020B0503020204020204" pitchFamily="34" charset="-122"/>
                    </a:rPr>
                    <a:t>，</a:t>
                  </a:r>
                  <a14:m>
                    <m:oMath xmlns:m="http://schemas.openxmlformats.org/officeDocument/2006/math">
                      <m:r>
                        <m:rPr>
                          <m:sty m:val="p"/>
                        </m:rPr>
                        <a:rPr lang="en-US" sz="2000" kern="100" spc="50">
                          <a:effectLst/>
                          <a:latin typeface="Cambria Math" panose="02040503050406030204" pitchFamily="18" charset="0"/>
                          <a:ea typeface="宋体" panose="02010600030101010101" pitchFamily="2" charset="-122"/>
                        </a:rPr>
                        <m:t>δ</m:t>
                      </m:r>
                      <m:r>
                        <a:rPr lang="en-US" sz="2000" kern="100" spc="50">
                          <a:effectLst/>
                          <a:latin typeface="Cambria Math" panose="02040503050406030204" pitchFamily="18" charset="0"/>
                          <a:ea typeface="宋体" panose="02010600030101010101" pitchFamily="2" charset="-122"/>
                        </a:rPr>
                        <m:t>+</m:t>
                      </m:r>
                      <m:r>
                        <m:rPr>
                          <m:sty m:val="p"/>
                        </m:rPr>
                        <a:rPr lang="en-US" sz="2000" kern="100" spc="50">
                          <a:effectLst/>
                          <a:latin typeface="Cambria Math" panose="02040503050406030204" pitchFamily="18" charset="0"/>
                          <a:ea typeface="宋体" panose="02010600030101010101" pitchFamily="2" charset="-122"/>
                        </a:rPr>
                        <m:t>π</m:t>
                      </m:r>
                    </m:oMath>
                  </a14:m>
                  <a:r>
                    <a:rPr lang="zh-CN" sz="2000" kern="100" spc="50" dirty="0">
                      <a:effectLst/>
                      <a:latin typeface="微软雅黑" panose="020B0503020204020204" pitchFamily="34" charset="-122"/>
                      <a:ea typeface="微软雅黑" panose="020B0503020204020204" pitchFamily="34" charset="-122"/>
                    </a:rPr>
                    <a:t>的，已滤除高频条纹的莫尔图样</a:t>
                  </a:r>
                </a:p>
              </p:txBody>
            </p:sp>
          </mc:Choice>
          <mc:Fallback xmlns="">
            <p:sp>
              <p:nvSpPr>
                <p:cNvPr id="9" name="文本框 373">
                  <a:extLst>
                    <a:ext uri="{FF2B5EF4-FFF2-40B4-BE49-F238E27FC236}">
                      <a16:creationId xmlns:a16="http://schemas.microsoft.com/office/drawing/2014/main" id="{80487731-A2E4-434A-B44C-6DC570B5A80D}"/>
                    </a:ext>
                  </a:extLst>
                </p:cNvPr>
                <p:cNvSpPr txBox="1">
                  <a:spLocks noRot="1" noChangeAspect="1" noMove="1" noResize="1" noEditPoints="1" noAdjustHandles="1" noChangeArrowheads="1" noChangeShapeType="1" noTextEdit="1"/>
                </p:cNvSpPr>
                <p:nvPr/>
              </p:nvSpPr>
              <p:spPr>
                <a:xfrm>
                  <a:off x="-56711" y="3574502"/>
                  <a:ext cx="3750472" cy="543805"/>
                </a:xfrm>
                <a:prstGeom prst="rect">
                  <a:avLst/>
                </a:prstGeom>
                <a:blipFill>
                  <a:blip r:embed="rId4"/>
                  <a:stretch>
                    <a:fillRect t="-5042" r="-3023" b="-21008"/>
                  </a:stretch>
                </a:blipFill>
                <a:ln>
                  <a:noFill/>
                </a:ln>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12663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6231834" y="84308"/>
            <a:ext cx="2420848"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高度分布的计算</a:t>
            </a:r>
          </a:p>
        </p:txBody>
      </p:sp>
      <p:grpSp>
        <p:nvGrpSpPr>
          <p:cNvPr id="19" name="组合 18">
            <a:extLst>
              <a:ext uri="{FF2B5EF4-FFF2-40B4-BE49-F238E27FC236}">
                <a16:creationId xmlns:a16="http://schemas.microsoft.com/office/drawing/2014/main" id="{2A5CE703-D710-494E-AD43-DE3DBB7662C0}"/>
              </a:ext>
            </a:extLst>
          </p:cNvPr>
          <p:cNvGrpSpPr/>
          <p:nvPr/>
        </p:nvGrpSpPr>
        <p:grpSpPr>
          <a:xfrm>
            <a:off x="970721" y="1286526"/>
            <a:ext cx="7202556" cy="1477328"/>
            <a:chOff x="767827" y="1632139"/>
            <a:chExt cx="4909932" cy="1477328"/>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C4E9F092-2424-421E-B378-780E89254AC6}"/>
                    </a:ext>
                  </a:extLst>
                </p:cNvPr>
                <p:cNvSpPr/>
                <p:nvPr/>
              </p:nvSpPr>
              <p:spPr>
                <a:xfrm>
                  <a:off x="767827" y="1632139"/>
                  <a:ext cx="4909930" cy="369332"/>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𝑎</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𝑏</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m:rPr>
                            <m:sty m:val="p"/>
                          </m:rPr>
                          <a:rPr lang="zh-CN" altLang="en-US" i="0">
                            <a:latin typeface="Cambria Math" panose="02040503050406030204" pitchFamily="18" charset="0"/>
                          </a:rPr>
                          <m:t>sinΦ</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oMath>
                    </m:oMathPara>
                  </a14:m>
                  <a:endParaRPr lang="zh-CN" altLang="en-US" dirty="0"/>
                </a:p>
              </p:txBody>
            </p:sp>
          </mc:Choice>
          <mc:Fallback xmlns="">
            <p:sp>
              <p:nvSpPr>
                <p:cNvPr id="2" name="矩形 1">
                  <a:extLst>
                    <a:ext uri="{FF2B5EF4-FFF2-40B4-BE49-F238E27FC236}">
                      <a16:creationId xmlns:a16="http://schemas.microsoft.com/office/drawing/2014/main" id="{C4E9F092-2424-421E-B378-780E89254AC6}"/>
                    </a:ext>
                  </a:extLst>
                </p:cNvPr>
                <p:cNvSpPr>
                  <a:spLocks noRot="1" noChangeAspect="1" noMove="1" noResize="1" noEditPoints="1" noAdjustHandles="1" noChangeArrowheads="1" noChangeShapeType="1" noTextEdit="1"/>
                </p:cNvSpPr>
                <p:nvPr/>
              </p:nvSpPr>
              <p:spPr>
                <a:xfrm>
                  <a:off x="767827" y="1632139"/>
                  <a:ext cx="4909930" cy="369332"/>
                </a:xfrm>
                <a:prstGeom prst="rect">
                  <a:avLst/>
                </a:prstGeom>
                <a:blipFill>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9AC908D-2C07-49CF-BF53-0A1F964D9BA2}"/>
                    </a:ext>
                  </a:extLst>
                </p:cNvPr>
                <p:cNvSpPr/>
                <p:nvPr/>
              </p:nvSpPr>
              <p:spPr>
                <a:xfrm>
                  <a:off x="767829" y="2001471"/>
                  <a:ext cx="4909930" cy="369332"/>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𝑎</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𝑏</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sin</m:t>
                            </m:r>
                          </m:fName>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Φ</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𝜋</m:t>
                                </m:r>
                              </m:e>
                            </m:d>
                          </m:e>
                        </m:func>
                      </m:oMath>
                    </m:oMathPara>
                  </a14:m>
                  <a:endParaRPr lang="zh-CN" altLang="en-US" dirty="0"/>
                </a:p>
              </p:txBody>
            </p:sp>
          </mc:Choice>
          <mc:Fallback xmlns="">
            <p:sp>
              <p:nvSpPr>
                <p:cNvPr id="3" name="矩形 2">
                  <a:extLst>
                    <a:ext uri="{FF2B5EF4-FFF2-40B4-BE49-F238E27FC236}">
                      <a16:creationId xmlns:a16="http://schemas.microsoft.com/office/drawing/2014/main" id="{79AC908D-2C07-49CF-BF53-0A1F964D9BA2}"/>
                    </a:ext>
                  </a:extLst>
                </p:cNvPr>
                <p:cNvSpPr>
                  <a:spLocks noRot="1" noChangeAspect="1" noMove="1" noResize="1" noEditPoints="1" noAdjustHandles="1" noChangeArrowheads="1" noChangeShapeType="1" noTextEdit="1"/>
                </p:cNvSpPr>
                <p:nvPr/>
              </p:nvSpPr>
              <p:spPr>
                <a:xfrm>
                  <a:off x="767829" y="2001471"/>
                  <a:ext cx="4909930" cy="369332"/>
                </a:xfrm>
                <a:prstGeom prst="rect">
                  <a:avLst/>
                </a:prstGeom>
                <a:blipFill>
                  <a:blip r:embed="rId4"/>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9406C1B-89B0-46E8-A2DC-E5530BAE34AC}"/>
                    </a:ext>
                  </a:extLst>
                </p:cNvPr>
                <p:cNvSpPr/>
                <p:nvPr/>
              </p:nvSpPr>
              <p:spPr>
                <a:xfrm>
                  <a:off x="767828" y="2370803"/>
                  <a:ext cx="4909931" cy="369332"/>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𝑎</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𝑏</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sin</m:t>
                            </m:r>
                          </m:fName>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Φ</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𝛿</m:t>
                                </m:r>
                              </m:e>
                            </m:d>
                          </m:e>
                        </m:func>
                      </m:oMath>
                    </m:oMathPara>
                  </a14:m>
                  <a:endParaRPr lang="zh-CN" altLang="en-US" dirty="0"/>
                </a:p>
              </p:txBody>
            </p:sp>
          </mc:Choice>
          <mc:Fallback xmlns="">
            <p:sp>
              <p:nvSpPr>
                <p:cNvPr id="4" name="矩形 3">
                  <a:extLst>
                    <a:ext uri="{FF2B5EF4-FFF2-40B4-BE49-F238E27FC236}">
                      <a16:creationId xmlns:a16="http://schemas.microsoft.com/office/drawing/2014/main" id="{D9406C1B-89B0-46E8-A2DC-E5530BAE34AC}"/>
                    </a:ext>
                  </a:extLst>
                </p:cNvPr>
                <p:cNvSpPr>
                  <a:spLocks noRot="1" noChangeAspect="1" noMove="1" noResize="1" noEditPoints="1" noAdjustHandles="1" noChangeArrowheads="1" noChangeShapeType="1" noTextEdit="1"/>
                </p:cNvSpPr>
                <p:nvPr/>
              </p:nvSpPr>
              <p:spPr>
                <a:xfrm>
                  <a:off x="767828" y="2370803"/>
                  <a:ext cx="4909931" cy="369332"/>
                </a:xfrm>
                <a:prstGeom prst="rect">
                  <a:avLst/>
                </a:prstGeom>
                <a:blipFill>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3A7621-FA0D-4F7D-85B3-95977754A06E}"/>
                    </a:ext>
                  </a:extLst>
                </p:cNvPr>
                <p:cNvSpPr/>
                <p:nvPr/>
              </p:nvSpPr>
              <p:spPr>
                <a:xfrm>
                  <a:off x="767827" y="2740135"/>
                  <a:ext cx="4909931" cy="369332"/>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4</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𝑎</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𝑏</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sin</m:t>
                            </m:r>
                          </m:fName>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Φ</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r>
                                  <a:rPr lang="zh-CN" altLang="en-US" i="1">
                                    <a:latin typeface="Cambria Math" panose="02040503050406030204" pitchFamily="18" charset="0"/>
                                  </a:rPr>
                                  <m:t>𝛿</m:t>
                                </m:r>
                                <m:r>
                                  <a:rPr lang="zh-CN" altLang="en-US" i="0">
                                    <a:latin typeface="Cambria Math" panose="02040503050406030204" pitchFamily="18" charset="0"/>
                                  </a:rPr>
                                  <m:t>+</m:t>
                                </m:r>
                                <m:r>
                                  <a:rPr lang="zh-CN" altLang="en-US" i="1">
                                    <a:latin typeface="Cambria Math" panose="02040503050406030204" pitchFamily="18" charset="0"/>
                                  </a:rPr>
                                  <m:t>𝜋</m:t>
                                </m:r>
                              </m:e>
                            </m:d>
                          </m:e>
                        </m:func>
                      </m:oMath>
                    </m:oMathPara>
                  </a14:m>
                  <a:endParaRPr lang="zh-CN" altLang="en-US" dirty="0"/>
                </a:p>
              </p:txBody>
            </p:sp>
          </mc:Choice>
          <mc:Fallback xmlns="">
            <p:sp>
              <p:nvSpPr>
                <p:cNvPr id="5" name="矩形 4">
                  <a:extLst>
                    <a:ext uri="{FF2B5EF4-FFF2-40B4-BE49-F238E27FC236}">
                      <a16:creationId xmlns:a16="http://schemas.microsoft.com/office/drawing/2014/main" id="{D93A7621-FA0D-4F7D-85B3-95977754A06E}"/>
                    </a:ext>
                  </a:extLst>
                </p:cNvPr>
                <p:cNvSpPr>
                  <a:spLocks noRot="1" noChangeAspect="1" noMove="1" noResize="1" noEditPoints="1" noAdjustHandles="1" noChangeArrowheads="1" noChangeShapeType="1" noTextEdit="1"/>
                </p:cNvSpPr>
                <p:nvPr/>
              </p:nvSpPr>
              <p:spPr>
                <a:xfrm>
                  <a:off x="767827" y="2740135"/>
                  <a:ext cx="4909931" cy="369332"/>
                </a:xfrm>
                <a:prstGeom prst="rect">
                  <a:avLst/>
                </a:prstGeom>
                <a:blipFill>
                  <a:blip r:embed="rId6"/>
                  <a:stretch>
                    <a:fillRect b="-6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0BCB24A1-2FB1-4CAA-9BDF-E14E27115406}"/>
                  </a:ext>
                </a:extLst>
              </p:cNvPr>
              <p:cNvSpPr/>
              <p:nvPr/>
            </p:nvSpPr>
            <p:spPr>
              <a:xfrm>
                <a:off x="970721" y="4137319"/>
                <a:ext cx="7202556" cy="757451"/>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Φ</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 </m:t>
                          </m:r>
                          <m:r>
                            <m:rPr>
                              <m:sty m:val="p"/>
                            </m:rPr>
                            <a:rPr lang="zh-CN" altLang="en-US" i="0">
                              <a:latin typeface="Cambria Math" panose="02040503050406030204" pitchFamily="18" charset="0"/>
                            </a:rPr>
                            <m:t>y</m:t>
                          </m:r>
                        </m:e>
                      </m:d>
                      <m:r>
                        <a:rPr lang="zh-CN" altLang="en-US" i="0">
                          <a:latin typeface="Cambria Math" panose="02040503050406030204" pitchFamily="18" charset="0"/>
                        </a:rPr>
                        <m:t>=</m:t>
                      </m:r>
                      <m:r>
                        <m:rPr>
                          <m:sty m:val="p"/>
                        </m:rPr>
                        <a:rPr lang="zh-CN" altLang="en-US" i="0">
                          <a:latin typeface="Cambria Math" panose="02040503050406030204" pitchFamily="18" charset="0"/>
                        </a:rPr>
                        <m:t>artan</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e>
                              </m:d>
                              <m:r>
                                <a:rPr lang="zh-CN" altLang="en-US" i="1">
                                  <a:latin typeface="Cambria Math" panose="02040503050406030204" pitchFamily="18" charset="0"/>
                                </a:rPr>
                                <m:t>𝑠𝑖𝑛</m:t>
                              </m:r>
                              <m:r>
                                <a:rPr lang="zh-CN" altLang="en-US" i="1">
                                  <a:latin typeface="Cambria Math" panose="02040503050406030204" pitchFamily="18" charset="0"/>
                                </a:rPr>
                                <m:t>𝛿</m:t>
                              </m:r>
                            </m:num>
                            <m:den>
                              <m:d>
                                <m:dPr>
                                  <m:ctrlPr>
                                    <a:rPr lang="zh-CN" altLang="en-US" i="1">
                                      <a:latin typeface="Cambria Math" panose="02040503050406030204" pitchFamily="18" charset="0"/>
                                    </a:rPr>
                                  </m:ctrlPr>
                                </m:dPr>
                                <m:e>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4</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e>
                              </m:d>
                              <m:r>
                                <a:rPr lang="zh-CN" altLang="en-US" i="1">
                                  <a:latin typeface="Cambria Math" panose="02040503050406030204" pitchFamily="18" charset="0"/>
                                </a:rPr>
                                <m:t>𝑠𝑖𝑛</m:t>
                              </m:r>
                              <m:r>
                                <a:rPr lang="zh-CN" altLang="en-US" i="1">
                                  <a:latin typeface="Cambria Math" panose="02040503050406030204" pitchFamily="18" charset="0"/>
                                </a:rPr>
                                <m:t>𝛿</m:t>
                              </m:r>
                            </m:den>
                          </m:f>
                        </m:e>
                      </m:d>
                    </m:oMath>
                  </m:oMathPara>
                </a14:m>
                <a:endParaRPr lang="zh-CN" altLang="en-US" dirty="0"/>
              </a:p>
            </p:txBody>
          </p:sp>
        </mc:Choice>
        <mc:Fallback xmlns="">
          <p:sp>
            <p:nvSpPr>
              <p:cNvPr id="20" name="矩形 19">
                <a:extLst>
                  <a:ext uri="{FF2B5EF4-FFF2-40B4-BE49-F238E27FC236}">
                    <a16:creationId xmlns:a16="http://schemas.microsoft.com/office/drawing/2014/main" id="{0BCB24A1-2FB1-4CAA-9BDF-E14E27115406}"/>
                  </a:ext>
                </a:extLst>
              </p:cNvPr>
              <p:cNvSpPr>
                <a:spLocks noRot="1" noChangeAspect="1" noMove="1" noResize="1" noEditPoints="1" noAdjustHandles="1" noChangeArrowheads="1" noChangeShapeType="1" noTextEdit="1"/>
              </p:cNvSpPr>
              <p:nvPr/>
            </p:nvSpPr>
            <p:spPr>
              <a:xfrm>
                <a:off x="970721" y="4137319"/>
                <a:ext cx="7202556" cy="757451"/>
              </a:xfrm>
              <a:prstGeom prst="rect">
                <a:avLst/>
              </a:prstGeom>
              <a:blipFill>
                <a:blip r:embed="rId7"/>
                <a:stretch>
                  <a:fillRect/>
                </a:stretch>
              </a:blipFill>
            </p:spPr>
            <p:txBody>
              <a:bodyPr/>
              <a:lstStyle/>
              <a:p>
                <a:r>
                  <a:rPr lang="zh-CN" altLang="en-US">
                    <a:noFill/>
                  </a:rPr>
                  <a:t> </a:t>
                </a:r>
              </a:p>
            </p:txBody>
          </p:sp>
        </mc:Fallback>
      </mc:AlternateContent>
      <p:sp>
        <p:nvSpPr>
          <p:cNvPr id="21" name="箭头: 下 20">
            <a:extLst>
              <a:ext uri="{FF2B5EF4-FFF2-40B4-BE49-F238E27FC236}">
                <a16:creationId xmlns:a16="http://schemas.microsoft.com/office/drawing/2014/main" id="{78E9F079-7401-46B8-8E4A-3B90D690404C}"/>
              </a:ext>
            </a:extLst>
          </p:cNvPr>
          <p:cNvSpPr/>
          <p:nvPr/>
        </p:nvSpPr>
        <p:spPr>
          <a:xfrm>
            <a:off x="4353339" y="3150440"/>
            <a:ext cx="437322" cy="600293"/>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3657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2532D03-6370-4AA9-8348-3FC6DE873BB4}"/>
              </a:ext>
            </a:extLst>
          </p:cNvPr>
          <p:cNvGrpSpPr>
            <a:grpSpLocks noChangeAspect="1"/>
          </p:cNvGrpSpPr>
          <p:nvPr/>
        </p:nvGrpSpPr>
        <p:grpSpPr>
          <a:xfrm>
            <a:off x="2180962" y="1343978"/>
            <a:ext cx="4967605" cy="4508163"/>
            <a:chOff x="0" y="0"/>
            <a:chExt cx="5334000" cy="4842577"/>
          </a:xfrm>
        </p:grpSpPr>
        <p:pic>
          <p:nvPicPr>
            <p:cNvPr id="4" name="图片 3">
              <a:extLst>
                <a:ext uri="{FF2B5EF4-FFF2-40B4-BE49-F238E27FC236}">
                  <a16:creationId xmlns:a16="http://schemas.microsoft.com/office/drawing/2014/main" id="{9BB1FA25-33A5-4AC9-B05C-141D21904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334000" cy="3999865"/>
            </a:xfrm>
            <a:prstGeom prst="rect">
              <a:avLst/>
            </a:prstGeom>
          </p:spPr>
        </p:pic>
        <p:sp>
          <p:nvSpPr>
            <p:cNvPr id="5" name="文本框 44">
              <a:extLst>
                <a:ext uri="{FF2B5EF4-FFF2-40B4-BE49-F238E27FC236}">
                  <a16:creationId xmlns:a16="http://schemas.microsoft.com/office/drawing/2014/main" id="{FDAB737E-8453-4FFE-B2EA-486C3142ADDD}"/>
                </a:ext>
              </a:extLst>
            </p:cNvPr>
            <p:cNvSpPr txBox="1"/>
            <p:nvPr/>
          </p:nvSpPr>
          <p:spPr>
            <a:xfrm>
              <a:off x="0" y="4053803"/>
              <a:ext cx="5333576" cy="78877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由四张不同相位的莫尔条纹代入相位计算公式得到的折叠相位</a:t>
              </a:r>
            </a:p>
          </p:txBody>
        </p:sp>
      </p:gr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2B9B602-CDD0-4402-810C-CA5BEC3DF38F}"/>
                  </a:ext>
                </a:extLst>
              </p:cNvPr>
              <p:cNvSpPr/>
              <p:nvPr/>
            </p:nvSpPr>
            <p:spPr>
              <a:xfrm>
                <a:off x="3599298" y="974646"/>
                <a:ext cx="19454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Φ</m:t>
                      </m:r>
                      <m:d>
                        <m:dPr>
                          <m:ctrlPr>
                            <a:rPr lang="zh-CN" altLang="en-US" i="1">
                              <a:latin typeface="Cambria Math" panose="02040503050406030204" pitchFamily="18" charset="0"/>
                            </a:rPr>
                          </m:ctrlPr>
                        </m:dPr>
                        <m:e>
                          <m:r>
                            <m:rPr>
                              <m:sty m:val="p"/>
                            </m:rPr>
                            <a:rPr lang="zh-CN" altLang="en-US">
                              <a:latin typeface="Cambria Math" panose="02040503050406030204" pitchFamily="18" charset="0"/>
                            </a:rPr>
                            <m:t>x</m:t>
                          </m:r>
                          <m:r>
                            <a:rPr lang="zh-CN" altLang="en-US">
                              <a:latin typeface="Cambria Math" panose="02040503050406030204" pitchFamily="18" charset="0"/>
                            </a:rPr>
                            <m:t>, </m:t>
                          </m:r>
                          <m:r>
                            <m:rPr>
                              <m:sty m:val="p"/>
                            </m:rPr>
                            <a:rPr lang="zh-CN" altLang="en-US">
                              <a:latin typeface="Cambria Math" panose="02040503050406030204" pitchFamily="18" charset="0"/>
                            </a:rPr>
                            <m:t>y</m:t>
                          </m:r>
                        </m:e>
                      </m:d>
                      <m:r>
                        <a:rPr lang="zh-CN" altLang="en-US"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m:t>
                          </m:r>
                          <m:r>
                            <a:rPr lang="zh-CN" altLang="en-US" i="1" smtClean="0">
                              <a:latin typeface="Cambria Math" panose="02040503050406030204" pitchFamily="18" charset="0"/>
                            </a:rPr>
                            <m:t>𝜋</m:t>
                          </m:r>
                          <m:r>
                            <a:rPr lang="zh-CN" altLang="en-US" i="1">
                              <a:latin typeface="Cambria Math" panose="02040503050406030204" pitchFamily="18" charset="0"/>
                            </a:rPr>
                            <m:t>，</m:t>
                          </m:r>
                          <m:r>
                            <a:rPr lang="zh-CN" altLang="en-US" i="1" smtClean="0">
                              <a:latin typeface="Cambria Math" panose="02040503050406030204" pitchFamily="18" charset="0"/>
                            </a:rPr>
                            <m:t>𝜋</m:t>
                          </m:r>
                        </m:e>
                      </m:d>
                    </m:oMath>
                  </m:oMathPara>
                </a14:m>
                <a:endParaRPr lang="zh-CN" altLang="en-US" dirty="0"/>
              </a:p>
            </p:txBody>
          </p:sp>
        </mc:Choice>
        <mc:Fallback xmlns="">
          <p:sp>
            <p:nvSpPr>
              <p:cNvPr id="6" name="矩形 5">
                <a:extLst>
                  <a:ext uri="{FF2B5EF4-FFF2-40B4-BE49-F238E27FC236}">
                    <a16:creationId xmlns:a16="http://schemas.microsoft.com/office/drawing/2014/main" id="{D2B9B602-CDD0-4402-810C-CA5BEC3DF38F}"/>
                  </a:ext>
                </a:extLst>
              </p:cNvPr>
              <p:cNvSpPr>
                <a:spLocks noRot="1" noChangeAspect="1" noMove="1" noResize="1" noEditPoints="1" noAdjustHandles="1" noChangeArrowheads="1" noChangeShapeType="1" noTextEdit="1"/>
              </p:cNvSpPr>
              <p:nvPr/>
            </p:nvSpPr>
            <p:spPr>
              <a:xfrm>
                <a:off x="3599298" y="974646"/>
                <a:ext cx="1945404" cy="369332"/>
              </a:xfrm>
              <a:prstGeom prst="rect">
                <a:avLst/>
              </a:prstGeom>
              <a:blipFill>
                <a:blip r:embed="rId4"/>
                <a:stretch>
                  <a:fillRect b="-6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94FDA440-52E9-48BC-B3C3-515C53CDAC04}"/>
              </a:ext>
            </a:extLst>
          </p:cNvPr>
          <p:cNvSpPr txBox="1"/>
          <p:nvPr/>
        </p:nvSpPr>
        <p:spPr>
          <a:xfrm>
            <a:off x="6231834" y="84308"/>
            <a:ext cx="2420848"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高度分布的计算</a:t>
            </a:r>
          </a:p>
        </p:txBody>
      </p:sp>
    </p:spTree>
    <p:extLst>
      <p:ext uri="{BB962C8B-B14F-4D97-AF65-F5344CB8AC3E}">
        <p14:creationId xmlns:p14="http://schemas.microsoft.com/office/powerpoint/2010/main" val="261521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4FDA440-52E9-48BC-B3C3-515C53CDAC04}"/>
              </a:ext>
            </a:extLst>
          </p:cNvPr>
          <p:cNvSpPr txBox="1"/>
          <p:nvPr/>
        </p:nvSpPr>
        <p:spPr>
          <a:xfrm>
            <a:off x="6231834" y="84308"/>
            <a:ext cx="2420848"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高度分布的计算</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3ABF5B1A-0277-4D1C-B420-5AC61074D96B}"/>
                  </a:ext>
                </a:extLst>
              </p:cNvPr>
              <p:cNvSpPr/>
              <p:nvPr/>
            </p:nvSpPr>
            <p:spPr>
              <a:xfrm>
                <a:off x="1341265" y="1753461"/>
                <a:ext cx="6461471" cy="710194"/>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m:rPr>
                              <m:sty m:val="p"/>
                            </m:rPr>
                            <a:rPr lang="zh-CN" altLang="en-US">
                              <a:latin typeface="Cambria Math" panose="02040503050406030204" pitchFamily="18" charset="0"/>
                            </a:rPr>
                            <m:t>Φ</m:t>
                          </m:r>
                        </m:e>
                        <m:sub>
                          <m:r>
                            <a:rPr lang="zh-CN" altLang="en-US" i="0">
                              <a:latin typeface="Cambria Math" panose="02040503050406030204" pitchFamily="18" charset="0"/>
                            </a:rPr>
                            <m:t>12</m:t>
                          </m:r>
                        </m:sub>
                      </m:sSub>
                      <m:d>
                        <m:dPr>
                          <m:begChr m:val="{"/>
                          <m:endChr m:val=""/>
                          <m:ctrlPr>
                            <a:rPr lang="zh-CN" altLang="en-US" i="1">
                              <a:latin typeface="Cambria Math" panose="02040503050406030204" pitchFamily="18" charset="0"/>
                            </a:rPr>
                          </m:ctrlPr>
                        </m:dPr>
                        <m:e>
                          <m:eqArr>
                            <m:eqArrPr>
                              <m:ctrlPr>
                                <a:rPr lang="zh-CN" altLang="en-US" i="1">
                                  <a:latin typeface="Cambria Math" panose="02040503050406030204" pitchFamily="18" charset="0"/>
                                </a:rPr>
                              </m:ctrlPr>
                            </m:eqArrPr>
                            <m:e>
                              <m:r>
                                <a:rPr lang="zh-CN" altLang="en-US" i="0">
                                  <a:latin typeface="Cambria Math" panose="02040503050406030204" pitchFamily="18" charset="0"/>
                                </a:rPr>
                                <m:t>&amp;</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Φ</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Φ</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         </m:t>
                              </m:r>
                            </m:e>
                            <m:e>
                              <m:r>
                                <a:rPr lang="zh-CN" altLang="en-US" i="0">
                                  <a:latin typeface="Cambria Math" panose="02040503050406030204" pitchFamily="18" charset="0"/>
                                </a:rPr>
                                <m:t>&amp;</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Φ</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Φ</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0">
                                  <a:latin typeface="Cambria Math" panose="02040503050406030204" pitchFamily="18" charset="0"/>
                                </a:rPr>
                                <m:t>, </m:t>
                              </m:r>
                            </m:e>
                          </m:eqArr>
                          <m:r>
                            <a:rPr lang="zh-CN" altLang="en-US" i="0">
                              <a:latin typeface="Cambria Math" panose="02040503050406030204" pitchFamily="18" charset="0"/>
                            </a:rPr>
                            <m:t>                   </m:t>
                          </m:r>
                          <m:f>
                            <m:fPr>
                              <m:type m:val="noBa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Φ</m:t>
                                  </m:r>
                                </m:e>
                                <m:sub>
                                  <m:r>
                                    <a:rPr lang="zh-CN" altLang="en-US" i="0">
                                      <a:latin typeface="Cambria Math" panose="02040503050406030204" pitchFamily="18" charset="0"/>
                                    </a:rPr>
                                    <m:t>1</m:t>
                                  </m:r>
                                </m:sub>
                              </m:sSub>
                              <m:r>
                                <a:rPr lang="zh-CN" altLang="en-US" i="0">
                                  <a:latin typeface="Cambria Math" panose="02040503050406030204" pitchFamily="18" charset="0"/>
                                </a:rPr>
                                <m:t>&gt;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Φ</m:t>
                                  </m:r>
                                </m:e>
                                <m:sub>
                                  <m:r>
                                    <a:rPr lang="zh-CN" altLang="en-US" i="0">
                                      <a:latin typeface="Cambria Math" panose="02040503050406030204" pitchFamily="18" charset="0"/>
                                    </a:rPr>
                                    <m:t>2</m:t>
                                  </m:r>
                                </m:sub>
                              </m:sSub>
                            </m:num>
                            <m:den>
                              <m:r>
                                <a:rPr lang="zh-CN" altLang="en-US" i="0">
                                  <a:latin typeface="Cambria Math" panose="02040503050406030204" pitchFamily="18" charset="0"/>
                                </a:rPr>
                                <m:t>其他</m:t>
                              </m:r>
                            </m:den>
                          </m:f>
                        </m:e>
                      </m:d>
                    </m:oMath>
                  </m:oMathPara>
                </a14:m>
                <a:endParaRPr lang="zh-CN" altLang="en-US" dirty="0"/>
              </a:p>
            </p:txBody>
          </p:sp>
        </mc:Choice>
        <mc:Fallback xmlns="">
          <p:sp>
            <p:nvSpPr>
              <p:cNvPr id="2" name="矩形 1">
                <a:extLst>
                  <a:ext uri="{FF2B5EF4-FFF2-40B4-BE49-F238E27FC236}">
                    <a16:creationId xmlns:a16="http://schemas.microsoft.com/office/drawing/2014/main" id="{3ABF5B1A-0277-4D1C-B420-5AC61074D96B}"/>
                  </a:ext>
                </a:extLst>
              </p:cNvPr>
              <p:cNvSpPr>
                <a:spLocks noRot="1" noChangeAspect="1" noMove="1" noResize="1" noEditPoints="1" noAdjustHandles="1" noChangeArrowheads="1" noChangeShapeType="1" noTextEdit="1"/>
              </p:cNvSpPr>
              <p:nvPr/>
            </p:nvSpPr>
            <p:spPr>
              <a:xfrm>
                <a:off x="1341265" y="1753461"/>
                <a:ext cx="6461471" cy="71019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E0A38B8-A239-4770-B972-D1C0F68AA179}"/>
                  </a:ext>
                </a:extLst>
              </p:cNvPr>
              <p:cNvSpPr/>
              <p:nvPr/>
            </p:nvSpPr>
            <p:spPr>
              <a:xfrm>
                <a:off x="1341265" y="3671143"/>
                <a:ext cx="6461471" cy="846899"/>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φ</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Φ</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2</m:t>
                          </m:r>
                          <m:r>
                            <a:rPr lang="zh-CN" altLang="en-US" i="1">
                              <a:latin typeface="Cambria Math" panose="02040503050406030204" pitchFamily="18" charset="0"/>
                            </a:rPr>
                            <m:t>𝜋</m:t>
                          </m:r>
                        </m:e>
                      </m:d>
                      <m:r>
                        <a:rPr lang="zh-CN" altLang="en-US" i="1">
                          <a:latin typeface="Cambria Math" panose="02040503050406030204" pitchFamily="18" charset="0"/>
                        </a:rPr>
                        <m:t>𝑅𝑜𝑢𝑛𝑑</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0">
                                              <a:latin typeface="Cambria Math" panose="02040503050406030204" pitchFamily="18" charset="0"/>
                                            </a:rPr>
                                            <m:t>12</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0">
                                              <a:latin typeface="Cambria Math" panose="02040503050406030204" pitchFamily="18" charset="0"/>
                                            </a:rPr>
                                            <m:t>1</m:t>
                                          </m:r>
                                        </m:sub>
                                      </m:sSub>
                                    </m:den>
                                  </m:f>
                                </m:e>
                              </m:d>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Φ</m:t>
                                  </m:r>
                                </m:e>
                                <m:sub>
                                  <m:r>
                                    <a:rPr lang="zh-CN" altLang="en-US" i="0">
                                      <a:latin typeface="Cambria Math" panose="02040503050406030204" pitchFamily="18" charset="0"/>
                                    </a:rPr>
                                    <m:t>12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Φ</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num>
                            <m:den>
                              <m:r>
                                <a:rPr lang="zh-CN" altLang="en-US" i="0">
                                  <a:latin typeface="Cambria Math" panose="02040503050406030204" pitchFamily="18" charset="0"/>
                                </a:rPr>
                                <m:t>2</m:t>
                              </m:r>
                              <m:r>
                                <a:rPr lang="zh-CN" altLang="en-US" i="1">
                                  <a:latin typeface="Cambria Math" panose="02040503050406030204" pitchFamily="18" charset="0"/>
                                </a:rPr>
                                <m:t>𝜋</m:t>
                              </m:r>
                            </m:den>
                          </m:f>
                        </m:e>
                      </m:d>
                    </m:oMath>
                  </m:oMathPara>
                </a14:m>
                <a:endParaRPr lang="zh-CN" altLang="en-US" dirty="0"/>
              </a:p>
            </p:txBody>
          </p:sp>
        </mc:Choice>
        <mc:Fallback xmlns="">
          <p:sp>
            <p:nvSpPr>
              <p:cNvPr id="8" name="矩形 7">
                <a:extLst>
                  <a:ext uri="{FF2B5EF4-FFF2-40B4-BE49-F238E27FC236}">
                    <a16:creationId xmlns:a16="http://schemas.microsoft.com/office/drawing/2014/main" id="{1E0A38B8-A239-4770-B972-D1C0F68AA179}"/>
                  </a:ext>
                </a:extLst>
              </p:cNvPr>
              <p:cNvSpPr>
                <a:spLocks noRot="1" noChangeAspect="1" noMove="1" noResize="1" noEditPoints="1" noAdjustHandles="1" noChangeArrowheads="1" noChangeShapeType="1" noTextEdit="1"/>
              </p:cNvSpPr>
              <p:nvPr/>
            </p:nvSpPr>
            <p:spPr>
              <a:xfrm>
                <a:off x="1341265" y="3671143"/>
                <a:ext cx="6461471" cy="846899"/>
              </a:xfrm>
              <a:prstGeom prst="rect">
                <a:avLst/>
              </a:prstGeom>
              <a:blipFill>
                <a:blip r:embed="rId4"/>
                <a:stretch>
                  <a:fillRect/>
                </a:stretch>
              </a:blipFill>
            </p:spPr>
            <p:txBody>
              <a:bodyPr/>
              <a:lstStyle/>
              <a:p>
                <a:r>
                  <a:rPr lang="zh-CN" altLang="en-US">
                    <a:noFill/>
                  </a:rPr>
                  <a:t> </a:t>
                </a:r>
              </a:p>
            </p:txBody>
          </p:sp>
        </mc:Fallback>
      </mc:AlternateContent>
      <p:sp>
        <p:nvSpPr>
          <p:cNvPr id="10" name="箭头: 下 9">
            <a:extLst>
              <a:ext uri="{FF2B5EF4-FFF2-40B4-BE49-F238E27FC236}">
                <a16:creationId xmlns:a16="http://schemas.microsoft.com/office/drawing/2014/main" id="{79556AC7-B5F9-4870-BC29-94C1D9D411D6}"/>
              </a:ext>
            </a:extLst>
          </p:cNvPr>
          <p:cNvSpPr/>
          <p:nvPr/>
        </p:nvSpPr>
        <p:spPr>
          <a:xfrm>
            <a:off x="4353339" y="2767252"/>
            <a:ext cx="437322" cy="600293"/>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239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A0B68-A376-40C0-8EEB-78995464F5AD}"/>
              </a:ext>
            </a:extLst>
          </p:cNvPr>
          <p:cNvSpPr txBox="1"/>
          <p:nvPr/>
        </p:nvSpPr>
        <p:spPr>
          <a:xfrm>
            <a:off x="6231834" y="84308"/>
            <a:ext cx="2420848"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高度分布的计算</a:t>
            </a:r>
          </a:p>
        </p:txBody>
      </p:sp>
      <p:grpSp>
        <p:nvGrpSpPr>
          <p:cNvPr id="4" name="组合 3">
            <a:extLst>
              <a:ext uri="{FF2B5EF4-FFF2-40B4-BE49-F238E27FC236}">
                <a16:creationId xmlns:a16="http://schemas.microsoft.com/office/drawing/2014/main" id="{F04F45FA-F45E-47CB-AA3F-90C1B67BD678}"/>
              </a:ext>
            </a:extLst>
          </p:cNvPr>
          <p:cNvGrpSpPr>
            <a:grpSpLocks noChangeAspect="1"/>
          </p:cNvGrpSpPr>
          <p:nvPr/>
        </p:nvGrpSpPr>
        <p:grpSpPr>
          <a:xfrm>
            <a:off x="0" y="982492"/>
            <a:ext cx="9144000" cy="5733023"/>
            <a:chOff x="-1981163" y="0"/>
            <a:chExt cx="8828332" cy="5336589"/>
          </a:xfrm>
        </p:grpSpPr>
        <p:grpSp>
          <p:nvGrpSpPr>
            <p:cNvPr id="5" name="组合 4">
              <a:extLst>
                <a:ext uri="{FF2B5EF4-FFF2-40B4-BE49-F238E27FC236}">
                  <a16:creationId xmlns:a16="http://schemas.microsoft.com/office/drawing/2014/main" id="{5219AEDF-683B-4BD4-BAD8-4ADC551282B1}"/>
                </a:ext>
              </a:extLst>
            </p:cNvPr>
            <p:cNvGrpSpPr/>
            <p:nvPr/>
          </p:nvGrpSpPr>
          <p:grpSpPr>
            <a:xfrm>
              <a:off x="0" y="0"/>
              <a:ext cx="4866006" cy="4570726"/>
              <a:chOff x="0" y="0"/>
              <a:chExt cx="4866006" cy="4570726"/>
            </a:xfrm>
          </p:grpSpPr>
          <p:grpSp>
            <p:nvGrpSpPr>
              <p:cNvPr id="7" name="组合 6">
                <a:extLst>
                  <a:ext uri="{FF2B5EF4-FFF2-40B4-BE49-F238E27FC236}">
                    <a16:creationId xmlns:a16="http://schemas.microsoft.com/office/drawing/2014/main" id="{E556F34D-04C6-4032-85C4-1DF610016D33}"/>
                  </a:ext>
                </a:extLst>
              </p:cNvPr>
              <p:cNvGrpSpPr/>
              <p:nvPr/>
            </p:nvGrpSpPr>
            <p:grpSpPr>
              <a:xfrm>
                <a:off x="0" y="0"/>
                <a:ext cx="4866006" cy="2241368"/>
                <a:chOff x="0" y="0"/>
                <a:chExt cx="4866362" cy="2241368"/>
              </a:xfrm>
            </p:grpSpPr>
            <p:grpSp>
              <p:nvGrpSpPr>
                <p:cNvPr id="15" name="组合 14">
                  <a:extLst>
                    <a:ext uri="{FF2B5EF4-FFF2-40B4-BE49-F238E27FC236}">
                      <a16:creationId xmlns:a16="http://schemas.microsoft.com/office/drawing/2014/main" id="{B32AA84A-5D3F-41C8-8F09-69E955AFE9ED}"/>
                    </a:ext>
                  </a:extLst>
                </p:cNvPr>
                <p:cNvGrpSpPr/>
                <p:nvPr/>
              </p:nvGrpSpPr>
              <p:grpSpPr>
                <a:xfrm>
                  <a:off x="0" y="0"/>
                  <a:ext cx="2281430" cy="2222319"/>
                  <a:chOff x="0" y="0"/>
                  <a:chExt cx="2281430" cy="2222319"/>
                </a:xfrm>
              </p:grpSpPr>
              <p:pic>
                <p:nvPicPr>
                  <p:cNvPr id="19" name="图片 18" descr="D:\Undergraduate-Thesis\pictures\pitch6.png">
                    <a:extLst>
                      <a:ext uri="{FF2B5EF4-FFF2-40B4-BE49-F238E27FC236}">
                        <a16:creationId xmlns:a16="http://schemas.microsoft.com/office/drawing/2014/main" id="{D4AED604-0D3F-44E9-B2B7-9204946CE587}"/>
                      </a:ext>
                    </a:extLst>
                  </p:cNvPr>
                  <p:cNvPicPr>
                    <a:picLocks noChangeAspect="1"/>
                  </p:cNvPicPr>
                  <p:nvPr/>
                </p:nvPicPr>
                <p:blipFill rotWithShape="1">
                  <a:blip r:embed="rId3">
                    <a:extLst>
                      <a:ext uri="{28A0092B-C50C-407E-A947-70E740481C1C}">
                        <a14:useLocalDpi xmlns:a14="http://schemas.microsoft.com/office/drawing/2010/main" val="0"/>
                      </a:ext>
                    </a:extLst>
                  </a:blip>
                  <a:srcRect l="12753" t="7642" r="9500" b="10963"/>
                  <a:stretch/>
                </p:blipFill>
                <p:spPr bwMode="auto">
                  <a:xfrm>
                    <a:off x="0" y="0"/>
                    <a:ext cx="2279737" cy="1797485"/>
                  </a:xfrm>
                  <a:prstGeom prst="rect">
                    <a:avLst/>
                  </a:prstGeom>
                  <a:noFill/>
                  <a:ln>
                    <a:noFill/>
                  </a:ln>
                  <a:extLst>
                    <a:ext uri="{53640926-AAD7-44D8-BBD7-CCE9431645EC}">
                      <a14:shadowObscured xmlns:a14="http://schemas.microsoft.com/office/drawing/2010/main"/>
                    </a:ext>
                  </a:extLst>
                </p:spPr>
              </p:pic>
              <p:sp>
                <p:nvSpPr>
                  <p:cNvPr id="20" name="文本框 336">
                    <a:extLst>
                      <a:ext uri="{FF2B5EF4-FFF2-40B4-BE49-F238E27FC236}">
                        <a16:creationId xmlns:a16="http://schemas.microsoft.com/office/drawing/2014/main" id="{780BAA2A-E865-4268-9579-3BA1F7E93F57}"/>
                      </a:ext>
                    </a:extLst>
                  </p:cNvPr>
                  <p:cNvSpPr txBox="1"/>
                  <p:nvPr/>
                </p:nvSpPr>
                <p:spPr>
                  <a:xfrm>
                    <a:off x="0" y="1853479"/>
                    <a:ext cx="2281430" cy="36884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1050" kern="100" spc="50">
                        <a:effectLst/>
                        <a:latin typeface="Times New Roman" panose="02020603050405020304" pitchFamily="18" charset="0"/>
                        <a:ea typeface="宋体" panose="02010600030101010101" pitchFamily="2" charset="-122"/>
                      </a:rPr>
                      <a:t>(a)</a:t>
                    </a:r>
                    <a:endParaRPr lang="zh-CN" sz="1050" kern="100" spc="50">
                      <a:effectLst/>
                      <a:latin typeface="Times New Roman" panose="02020603050405020304" pitchFamily="18" charset="0"/>
                      <a:ea typeface="宋体" panose="02010600030101010101" pitchFamily="2" charset="-122"/>
                    </a:endParaRPr>
                  </a:p>
                </p:txBody>
              </p:sp>
            </p:grpSp>
            <p:grpSp>
              <p:nvGrpSpPr>
                <p:cNvPr id="16" name="组合 15">
                  <a:extLst>
                    <a:ext uri="{FF2B5EF4-FFF2-40B4-BE49-F238E27FC236}">
                      <a16:creationId xmlns:a16="http://schemas.microsoft.com/office/drawing/2014/main" id="{835F2874-81FF-4B9D-A42F-7A29FB0FCC50}"/>
                    </a:ext>
                  </a:extLst>
                </p:cNvPr>
                <p:cNvGrpSpPr/>
                <p:nvPr/>
              </p:nvGrpSpPr>
              <p:grpSpPr>
                <a:xfrm>
                  <a:off x="2598900" y="0"/>
                  <a:ext cx="2267462" cy="2241368"/>
                  <a:chOff x="-251" y="0"/>
                  <a:chExt cx="2267462" cy="2241368"/>
                </a:xfrm>
              </p:grpSpPr>
              <p:pic>
                <p:nvPicPr>
                  <p:cNvPr id="17" name="图片 16">
                    <a:extLst>
                      <a:ext uri="{FF2B5EF4-FFF2-40B4-BE49-F238E27FC236}">
                        <a16:creationId xmlns:a16="http://schemas.microsoft.com/office/drawing/2014/main" id="{F62B1AA9-F3A7-4FBC-B9D5-5F6439B5996F}"/>
                      </a:ext>
                    </a:extLst>
                  </p:cNvPr>
                  <p:cNvPicPr>
                    <a:picLocks noChangeAspect="1"/>
                  </p:cNvPicPr>
                  <p:nvPr/>
                </p:nvPicPr>
                <p:blipFill rotWithShape="1">
                  <a:blip r:embed="rId4">
                    <a:extLst>
                      <a:ext uri="{28A0092B-C50C-407E-A947-70E740481C1C}">
                        <a14:useLocalDpi xmlns:a14="http://schemas.microsoft.com/office/drawing/2010/main" val="0"/>
                      </a:ext>
                    </a:extLst>
                  </a:blip>
                  <a:srcRect l="13250" t="7001" r="9500" b="10649"/>
                  <a:stretch/>
                </p:blipFill>
                <p:spPr bwMode="auto">
                  <a:xfrm>
                    <a:off x="0" y="0"/>
                    <a:ext cx="2267211" cy="1810011"/>
                  </a:xfrm>
                  <a:prstGeom prst="rect">
                    <a:avLst/>
                  </a:prstGeom>
                  <a:noFill/>
                  <a:ln>
                    <a:noFill/>
                  </a:ln>
                  <a:extLst>
                    <a:ext uri="{53640926-AAD7-44D8-BBD7-CCE9431645EC}">
                      <a14:shadowObscured xmlns:a14="http://schemas.microsoft.com/office/drawing/2010/main"/>
                    </a:ext>
                  </a:extLst>
                </p:spPr>
              </p:pic>
              <p:sp>
                <p:nvSpPr>
                  <p:cNvPr id="18" name="文本框 338">
                    <a:extLst>
                      <a:ext uri="{FF2B5EF4-FFF2-40B4-BE49-F238E27FC236}">
                        <a16:creationId xmlns:a16="http://schemas.microsoft.com/office/drawing/2014/main" id="{91CB261F-09EF-4BE3-8C6A-828976383216}"/>
                      </a:ext>
                    </a:extLst>
                  </p:cNvPr>
                  <p:cNvSpPr txBox="1"/>
                  <p:nvPr/>
                </p:nvSpPr>
                <p:spPr>
                  <a:xfrm>
                    <a:off x="-251" y="1872528"/>
                    <a:ext cx="2266716" cy="36884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1050" kern="100" spc="50">
                        <a:effectLst/>
                        <a:latin typeface="Times New Roman" panose="02020603050405020304" pitchFamily="18" charset="0"/>
                        <a:ea typeface="宋体" panose="02010600030101010101" pitchFamily="2" charset="-122"/>
                      </a:rPr>
                      <a:t>(b)</a:t>
                    </a:r>
                    <a:endParaRPr lang="zh-CN" sz="1050" kern="100" spc="50">
                      <a:effectLst/>
                      <a:latin typeface="Times New Roman" panose="02020603050405020304" pitchFamily="18" charset="0"/>
                      <a:ea typeface="宋体" panose="02010600030101010101" pitchFamily="2" charset="-122"/>
                    </a:endParaRPr>
                  </a:p>
                </p:txBody>
              </p:sp>
            </p:grpSp>
          </p:grpSp>
          <p:grpSp>
            <p:nvGrpSpPr>
              <p:cNvPr id="8" name="组合 7">
                <a:extLst>
                  <a:ext uri="{FF2B5EF4-FFF2-40B4-BE49-F238E27FC236}">
                    <a16:creationId xmlns:a16="http://schemas.microsoft.com/office/drawing/2014/main" id="{64B53A58-E336-4B5C-A327-AF2713B57E53}"/>
                  </a:ext>
                </a:extLst>
              </p:cNvPr>
              <p:cNvGrpSpPr/>
              <p:nvPr/>
            </p:nvGrpSpPr>
            <p:grpSpPr>
              <a:xfrm>
                <a:off x="0" y="2311052"/>
                <a:ext cx="4861798" cy="2259674"/>
                <a:chOff x="0" y="0"/>
                <a:chExt cx="4862156" cy="2259674"/>
              </a:xfrm>
            </p:grpSpPr>
            <p:grpSp>
              <p:nvGrpSpPr>
                <p:cNvPr id="9" name="组合 8">
                  <a:extLst>
                    <a:ext uri="{FF2B5EF4-FFF2-40B4-BE49-F238E27FC236}">
                      <a16:creationId xmlns:a16="http://schemas.microsoft.com/office/drawing/2014/main" id="{14B7C5A0-D4C0-4EF5-81D2-494006A1A89F}"/>
                    </a:ext>
                  </a:extLst>
                </p:cNvPr>
                <p:cNvGrpSpPr/>
                <p:nvPr/>
              </p:nvGrpSpPr>
              <p:grpSpPr>
                <a:xfrm>
                  <a:off x="0" y="0"/>
                  <a:ext cx="2282044" cy="2259674"/>
                  <a:chOff x="0" y="0"/>
                  <a:chExt cx="2282044" cy="2259674"/>
                </a:xfrm>
              </p:grpSpPr>
              <p:pic>
                <p:nvPicPr>
                  <p:cNvPr id="13" name="图片 12">
                    <a:extLst>
                      <a:ext uri="{FF2B5EF4-FFF2-40B4-BE49-F238E27FC236}">
                        <a16:creationId xmlns:a16="http://schemas.microsoft.com/office/drawing/2014/main" id="{50E42930-14A2-42AA-BA1D-84C6345A6167}"/>
                      </a:ext>
                    </a:extLst>
                  </p:cNvPr>
                  <p:cNvPicPr>
                    <a:picLocks noChangeAspect="1"/>
                  </p:cNvPicPr>
                  <p:nvPr/>
                </p:nvPicPr>
                <p:blipFill rotWithShape="1">
                  <a:blip r:embed="rId5">
                    <a:extLst>
                      <a:ext uri="{28A0092B-C50C-407E-A947-70E740481C1C}">
                        <a14:useLocalDpi xmlns:a14="http://schemas.microsoft.com/office/drawing/2010/main" val="0"/>
                      </a:ext>
                    </a:extLst>
                  </a:blip>
                  <a:srcRect l="12799" t="6000" r="9156" b="10327"/>
                  <a:stretch/>
                </p:blipFill>
                <p:spPr bwMode="auto">
                  <a:xfrm>
                    <a:off x="0" y="0"/>
                    <a:ext cx="2279737" cy="1835063"/>
                  </a:xfrm>
                  <a:prstGeom prst="rect">
                    <a:avLst/>
                  </a:prstGeom>
                  <a:noFill/>
                  <a:ln>
                    <a:noFill/>
                  </a:ln>
                  <a:extLst>
                    <a:ext uri="{53640926-AAD7-44D8-BBD7-CCE9431645EC}">
                      <a14:shadowObscured xmlns:a14="http://schemas.microsoft.com/office/drawing/2010/main"/>
                    </a:ext>
                  </a:extLst>
                </p:spPr>
              </p:pic>
              <p:sp>
                <p:nvSpPr>
                  <p:cNvPr id="14" name="文本框 341">
                    <a:extLst>
                      <a:ext uri="{FF2B5EF4-FFF2-40B4-BE49-F238E27FC236}">
                        <a16:creationId xmlns:a16="http://schemas.microsoft.com/office/drawing/2014/main" id="{D8CC12F5-447B-48C9-A4BF-8426A557123A}"/>
                      </a:ext>
                    </a:extLst>
                  </p:cNvPr>
                  <p:cNvSpPr txBox="1"/>
                  <p:nvPr/>
                </p:nvSpPr>
                <p:spPr>
                  <a:xfrm>
                    <a:off x="0" y="1890834"/>
                    <a:ext cx="2282044" cy="36884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en-US" sz="1050" kern="100" spc="50">
                        <a:effectLst/>
                        <a:latin typeface="Times New Roman" panose="02020603050405020304" pitchFamily="18" charset="0"/>
                        <a:ea typeface="宋体" panose="02010600030101010101" pitchFamily="2" charset="-122"/>
                      </a:rPr>
                      <a:t>(c)</a:t>
                    </a:r>
                    <a:endParaRPr lang="zh-CN" sz="1050" kern="100" spc="50">
                      <a:effectLst/>
                      <a:latin typeface="Times New Roman" panose="02020603050405020304" pitchFamily="18" charset="0"/>
                      <a:ea typeface="宋体" panose="02010600030101010101" pitchFamily="2" charset="-122"/>
                    </a:endParaRPr>
                  </a:p>
                </p:txBody>
              </p:sp>
            </p:grpSp>
            <p:grpSp>
              <p:nvGrpSpPr>
                <p:cNvPr id="10" name="组合 9">
                  <a:extLst>
                    <a:ext uri="{FF2B5EF4-FFF2-40B4-BE49-F238E27FC236}">
                      <a16:creationId xmlns:a16="http://schemas.microsoft.com/office/drawing/2014/main" id="{72A8674B-90DA-46DE-B980-22C170C145FD}"/>
                    </a:ext>
                  </a:extLst>
                </p:cNvPr>
                <p:cNvGrpSpPr/>
                <p:nvPr/>
              </p:nvGrpSpPr>
              <p:grpSpPr>
                <a:xfrm>
                  <a:off x="2580112" y="0"/>
                  <a:ext cx="2282044" cy="2259674"/>
                  <a:chOff x="-250" y="0"/>
                  <a:chExt cx="2282044" cy="2259674"/>
                </a:xfrm>
              </p:grpSpPr>
              <p:pic>
                <p:nvPicPr>
                  <p:cNvPr id="11" name="图片 10">
                    <a:extLst>
                      <a:ext uri="{FF2B5EF4-FFF2-40B4-BE49-F238E27FC236}">
                        <a16:creationId xmlns:a16="http://schemas.microsoft.com/office/drawing/2014/main" id="{911245A5-44CB-40FD-BBD6-AFB919256A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2279737" cy="1835063"/>
                  </a:xfrm>
                  <a:prstGeom prst="rect">
                    <a:avLst/>
                  </a:prstGeom>
                </p:spPr>
              </p:pic>
              <p:sp>
                <p:nvSpPr>
                  <p:cNvPr id="12" name="文本框 343">
                    <a:extLst>
                      <a:ext uri="{FF2B5EF4-FFF2-40B4-BE49-F238E27FC236}">
                        <a16:creationId xmlns:a16="http://schemas.microsoft.com/office/drawing/2014/main" id="{2A411FB0-E2C3-40A8-BAC9-EF515A873C82}"/>
                      </a:ext>
                    </a:extLst>
                  </p:cNvPr>
                  <p:cNvSpPr txBox="1"/>
                  <p:nvPr/>
                </p:nvSpPr>
                <p:spPr>
                  <a:xfrm>
                    <a:off x="-250" y="1890834"/>
                    <a:ext cx="2282044" cy="36884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762000" indent="304800" algn="just">
                      <a:lnSpc>
                        <a:spcPct val="125000"/>
                      </a:lnSpc>
                      <a:spcBef>
                        <a:spcPts val="600"/>
                      </a:spcBef>
                      <a:spcAft>
                        <a:spcPts val="600"/>
                      </a:spcAft>
                    </a:pPr>
                    <a:r>
                      <a:rPr lang="en-US" sz="1050" kern="100" spc="50">
                        <a:effectLst/>
                        <a:latin typeface="Times New Roman" panose="02020603050405020304" pitchFamily="18" charset="0"/>
                        <a:ea typeface="宋体" panose="02010600030101010101" pitchFamily="2" charset="-122"/>
                      </a:rPr>
                      <a:t>(d)</a:t>
                    </a:r>
                    <a:endParaRPr lang="zh-CN" sz="1050" kern="100" spc="50">
                      <a:effectLst/>
                      <a:latin typeface="Times New Roman" panose="02020603050405020304" pitchFamily="18" charset="0"/>
                      <a:ea typeface="宋体" panose="02010600030101010101" pitchFamily="2" charset="-122"/>
                    </a:endParaRPr>
                  </a:p>
                </p:txBody>
              </p:sp>
            </p:grpSp>
          </p:grpSp>
        </p:grpSp>
        <p:sp>
          <p:nvSpPr>
            <p:cNvPr id="6" name="文本框 347">
              <a:extLst>
                <a:ext uri="{FF2B5EF4-FFF2-40B4-BE49-F238E27FC236}">
                  <a16:creationId xmlns:a16="http://schemas.microsoft.com/office/drawing/2014/main" id="{BBC1AC25-8460-40D7-827C-A7069BDA122F}"/>
                </a:ext>
              </a:extLst>
            </p:cNvPr>
            <p:cNvSpPr txBox="1"/>
            <p:nvPr/>
          </p:nvSpPr>
          <p:spPr>
            <a:xfrm>
              <a:off x="-1981163" y="4653062"/>
              <a:ext cx="8828332" cy="683527"/>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林肯脸测量结果：</a:t>
              </a:r>
              <a:r>
                <a:rPr lang="en-US" sz="2000" kern="100" spc="50" dirty="0">
                  <a:effectLst/>
                  <a:latin typeface="微软雅黑" panose="020B0503020204020204" pitchFamily="34" charset="-122"/>
                  <a:ea typeface="微软雅黑" panose="020B0503020204020204" pitchFamily="34" charset="-122"/>
                </a:rPr>
                <a:t>(a)</a:t>
              </a:r>
              <a:r>
                <a:rPr lang="zh-CN" sz="2000" kern="100" spc="50" dirty="0">
                  <a:effectLst/>
                  <a:latin typeface="微软雅黑" panose="020B0503020204020204" pitchFamily="34" charset="-122"/>
                  <a:ea typeface="微软雅黑" panose="020B0503020204020204" pitchFamily="34" charset="-122"/>
                </a:rPr>
                <a:t>条纹周期</a:t>
              </a:r>
              <a:r>
                <a:rPr lang="en-US" sz="2000" kern="100" spc="50" dirty="0">
                  <a:effectLst/>
                  <a:latin typeface="微软雅黑" panose="020B0503020204020204" pitchFamily="34" charset="-122"/>
                  <a:ea typeface="微软雅黑" panose="020B0503020204020204" pitchFamily="34" charset="-122"/>
                </a:rPr>
                <a:t>6</a:t>
              </a:r>
              <a:r>
                <a:rPr lang="zh-CN" sz="2000" kern="100" spc="50" dirty="0">
                  <a:effectLst/>
                  <a:latin typeface="微软雅黑" panose="020B0503020204020204" pitchFamily="34" charset="-122"/>
                  <a:ea typeface="微软雅黑" panose="020B0503020204020204" pitchFamily="34" charset="-122"/>
                </a:rPr>
                <a:t>个像素的折叠相位；</a:t>
              </a:r>
              <a:r>
                <a:rPr lang="en-US" sz="2000" kern="100" spc="50" dirty="0">
                  <a:effectLst/>
                  <a:latin typeface="微软雅黑" panose="020B0503020204020204" pitchFamily="34" charset="-122"/>
                  <a:ea typeface="微软雅黑" panose="020B0503020204020204" pitchFamily="34" charset="-122"/>
                </a:rPr>
                <a:t>(b)</a:t>
              </a:r>
              <a:r>
                <a:rPr lang="zh-CN" sz="2000" kern="100" spc="50" dirty="0">
                  <a:effectLst/>
                  <a:latin typeface="微软雅黑" panose="020B0503020204020204" pitchFamily="34" charset="-122"/>
                  <a:ea typeface="微软雅黑" panose="020B0503020204020204" pitchFamily="34" charset="-122"/>
                </a:rPr>
                <a:t>条纹周期</a:t>
              </a:r>
              <a:r>
                <a:rPr lang="en-US" sz="2000" kern="100" spc="50" dirty="0">
                  <a:effectLst/>
                  <a:latin typeface="微软雅黑" panose="020B0503020204020204" pitchFamily="34" charset="-122"/>
                  <a:ea typeface="微软雅黑" panose="020B0503020204020204" pitchFamily="34" charset="-122"/>
                </a:rPr>
                <a:t>8</a:t>
              </a:r>
              <a:r>
                <a:rPr lang="zh-CN" sz="2000" kern="100" spc="50" dirty="0">
                  <a:effectLst/>
                  <a:latin typeface="微软雅黑" panose="020B0503020204020204" pitchFamily="34" charset="-122"/>
                  <a:ea typeface="微软雅黑" panose="020B0503020204020204" pitchFamily="34" charset="-122"/>
                </a:rPr>
                <a:t>个像素的折叠相位；</a:t>
              </a:r>
              <a:r>
                <a:rPr lang="en-US" sz="2000" kern="100" spc="50" dirty="0">
                  <a:effectLst/>
                  <a:latin typeface="微软雅黑" panose="020B0503020204020204" pitchFamily="34" charset="-122"/>
                  <a:ea typeface="微软雅黑" panose="020B0503020204020204" pitchFamily="34" charset="-122"/>
                </a:rPr>
                <a:t>(c)</a:t>
              </a:r>
              <a:r>
                <a:rPr lang="zh-CN" sz="2000" kern="100" spc="50" dirty="0">
                  <a:effectLst/>
                  <a:latin typeface="微软雅黑" panose="020B0503020204020204" pitchFamily="34" charset="-122"/>
                  <a:ea typeface="微软雅黑" panose="020B0503020204020204" pitchFamily="34" charset="-122"/>
                </a:rPr>
                <a:t>条纹周期</a:t>
              </a:r>
              <a:r>
                <a:rPr lang="en-US" sz="2000" kern="100" spc="50" dirty="0">
                  <a:effectLst/>
                  <a:latin typeface="微软雅黑" panose="020B0503020204020204" pitchFamily="34" charset="-122"/>
                  <a:ea typeface="微软雅黑" panose="020B0503020204020204" pitchFamily="34" charset="-122"/>
                </a:rPr>
                <a:t>10</a:t>
              </a:r>
              <a:r>
                <a:rPr lang="zh-CN" sz="2000" kern="100" spc="50" dirty="0">
                  <a:effectLst/>
                  <a:latin typeface="微软雅黑" panose="020B0503020204020204" pitchFamily="34" charset="-122"/>
                  <a:ea typeface="微软雅黑" panose="020B0503020204020204" pitchFamily="34" charset="-122"/>
                </a:rPr>
                <a:t>个像素的折叠相位；</a:t>
              </a:r>
              <a:r>
                <a:rPr lang="en-US" sz="2000" kern="100" spc="50" dirty="0">
                  <a:effectLst/>
                  <a:latin typeface="微软雅黑" panose="020B0503020204020204" pitchFamily="34" charset="-122"/>
                  <a:ea typeface="微软雅黑" panose="020B0503020204020204" pitchFamily="34" charset="-122"/>
                </a:rPr>
                <a:t>(d)</a:t>
              </a:r>
              <a:r>
                <a:rPr lang="zh-CN" sz="2000" kern="100" spc="50" dirty="0">
                  <a:effectLst/>
                  <a:latin typeface="微软雅黑" panose="020B0503020204020204" pitchFamily="34" charset="-122"/>
                  <a:ea typeface="微软雅黑" panose="020B0503020204020204" pitchFamily="34" charset="-122"/>
                </a:rPr>
                <a:t>利用莫尔波长得到的展开相位；</a:t>
              </a:r>
            </a:p>
          </p:txBody>
        </p:sp>
      </p:grpSp>
    </p:spTree>
    <p:extLst>
      <p:ext uri="{BB962C8B-B14F-4D97-AF65-F5344CB8AC3E}">
        <p14:creationId xmlns:p14="http://schemas.microsoft.com/office/powerpoint/2010/main" val="4286680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FD8DB9D3-F1F8-4DB4-827B-1ACA411B2D4F}"/>
                  </a:ext>
                </a:extLst>
              </p:cNvPr>
              <p:cNvSpPr/>
              <p:nvPr/>
            </p:nvSpPr>
            <p:spPr>
              <a:xfrm>
                <a:off x="5638215" y="796213"/>
                <a:ext cx="2188356" cy="618374"/>
              </a:xfrm>
              <a:prstGeom prst="rect">
                <a:avLst/>
              </a:prstGeom>
              <a:solidFill>
                <a:schemeClr val="accent1">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h</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 </m:t>
                          </m:r>
                          <m:r>
                            <m:rPr>
                              <m:sty m:val="p"/>
                            </m:rPr>
                            <a:rPr lang="zh-CN" altLang="en-US" i="0">
                              <a:latin typeface="Cambria Math" panose="02040503050406030204" pitchFamily="18" charset="0"/>
                            </a:rPr>
                            <m:t>y</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0">
                                  <a:latin typeface="Cambria Math" panose="02040503050406030204" pitchFamily="18" charset="0"/>
                                </a:rPr>
                                <m:t>1</m:t>
                              </m:r>
                            </m:sub>
                          </m:sSub>
                        </m:num>
                        <m:den>
                          <m:r>
                            <a:rPr lang="zh-CN" altLang="en-US" i="0">
                              <a:latin typeface="Cambria Math" panose="02040503050406030204" pitchFamily="18" charset="0"/>
                            </a:rPr>
                            <m:t>2</m:t>
                          </m:r>
                          <m:r>
                            <a:rPr lang="zh-CN" altLang="en-US" i="1">
                              <a:latin typeface="Cambria Math" panose="02040503050406030204" pitchFamily="18" charset="0"/>
                            </a:rPr>
                            <m:t>𝜋</m:t>
                          </m:r>
                        </m:den>
                      </m:f>
                      <m:r>
                        <m:rPr>
                          <m:sty m:val="p"/>
                        </m:rPr>
                        <a:rPr lang="zh-CN" altLang="en-US" i="0">
                          <a:latin typeface="Cambria Math" panose="02040503050406030204" pitchFamily="18" charset="0"/>
                        </a:rPr>
                        <m:t>φ</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 </m:t>
                          </m:r>
                          <m:r>
                            <a:rPr lang="zh-CN" altLang="en-US" i="1">
                              <a:latin typeface="Cambria Math" panose="02040503050406030204" pitchFamily="18" charset="0"/>
                            </a:rPr>
                            <m:t>𝑦</m:t>
                          </m:r>
                        </m:e>
                      </m:d>
                    </m:oMath>
                  </m:oMathPara>
                </a14:m>
                <a:endParaRPr lang="zh-CN" altLang="en-US" dirty="0"/>
              </a:p>
            </p:txBody>
          </p:sp>
        </mc:Choice>
        <mc:Fallback>
          <p:sp>
            <p:nvSpPr>
              <p:cNvPr id="3" name="矩形 2">
                <a:extLst>
                  <a:ext uri="{FF2B5EF4-FFF2-40B4-BE49-F238E27FC236}">
                    <a16:creationId xmlns:a16="http://schemas.microsoft.com/office/drawing/2014/main" id="{FD8DB9D3-F1F8-4DB4-827B-1ACA411B2D4F}"/>
                  </a:ext>
                </a:extLst>
              </p:cNvPr>
              <p:cNvSpPr>
                <a:spLocks noRot="1" noChangeAspect="1" noMove="1" noResize="1" noEditPoints="1" noAdjustHandles="1" noChangeArrowheads="1" noChangeShapeType="1" noTextEdit="1"/>
              </p:cNvSpPr>
              <p:nvPr/>
            </p:nvSpPr>
            <p:spPr>
              <a:xfrm>
                <a:off x="5638215" y="796213"/>
                <a:ext cx="2188356" cy="618374"/>
              </a:xfrm>
              <a:prstGeom prst="rect">
                <a:avLst/>
              </a:prstGeom>
              <a:blipFill>
                <a:blip r:embed="rId2"/>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AF4A68E3-FFD2-4557-828F-C2D59D40FF82}"/>
              </a:ext>
            </a:extLst>
          </p:cNvPr>
          <p:cNvSpPr txBox="1"/>
          <p:nvPr/>
        </p:nvSpPr>
        <p:spPr>
          <a:xfrm>
            <a:off x="6231834" y="84308"/>
            <a:ext cx="2420848"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高度分布的计算</a:t>
            </a:r>
          </a:p>
        </p:txBody>
      </p:sp>
      <p:grpSp>
        <p:nvGrpSpPr>
          <p:cNvPr id="5" name="组合 4">
            <a:extLst>
              <a:ext uri="{FF2B5EF4-FFF2-40B4-BE49-F238E27FC236}">
                <a16:creationId xmlns:a16="http://schemas.microsoft.com/office/drawing/2014/main" id="{1E63B97B-6D7C-4D6C-811A-0855A8414E88}"/>
              </a:ext>
            </a:extLst>
          </p:cNvPr>
          <p:cNvGrpSpPr>
            <a:grpSpLocks noChangeAspect="1"/>
          </p:cNvGrpSpPr>
          <p:nvPr/>
        </p:nvGrpSpPr>
        <p:grpSpPr>
          <a:xfrm>
            <a:off x="168954" y="796213"/>
            <a:ext cx="4608000" cy="5547601"/>
            <a:chOff x="-1905" y="0"/>
            <a:chExt cx="5041900" cy="6069980"/>
          </a:xfrm>
        </p:grpSpPr>
        <p:pic>
          <p:nvPicPr>
            <p:cNvPr id="6" name="图片 5" descr="D:\Undergraduate-Thesis\pictures\实验照片\Simulation\simulation.JPG">
              <a:extLst>
                <a:ext uri="{FF2B5EF4-FFF2-40B4-BE49-F238E27FC236}">
                  <a16:creationId xmlns:a16="http://schemas.microsoft.com/office/drawing/2014/main" id="{553E77D2-C532-4A87-8190-7DD0CAC9F7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 y="0"/>
              <a:ext cx="5039995" cy="5297170"/>
            </a:xfrm>
            <a:prstGeom prst="rect">
              <a:avLst/>
            </a:prstGeom>
            <a:noFill/>
            <a:ln>
              <a:noFill/>
            </a:ln>
          </p:spPr>
        </p:pic>
        <p:sp>
          <p:nvSpPr>
            <p:cNvPr id="7" name="文本框 42">
              <a:extLst>
                <a:ext uri="{FF2B5EF4-FFF2-40B4-BE49-F238E27FC236}">
                  <a16:creationId xmlns:a16="http://schemas.microsoft.com/office/drawing/2014/main" id="{72AB347F-D88C-482B-A095-B46B20C6F8DF}"/>
                </a:ext>
              </a:extLst>
            </p:cNvPr>
            <p:cNvSpPr txBox="1"/>
            <p:nvPr/>
          </p:nvSpPr>
          <p:spPr>
            <a:xfrm>
              <a:off x="0" y="5339715"/>
              <a:ext cx="5039995" cy="7302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304800"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数字莫尔三维测量方法得到的林肯脸三维重建模型</a:t>
              </a:r>
            </a:p>
          </p:txBody>
        </p:sp>
      </p:grpSp>
    </p:spTree>
    <p:extLst>
      <p:ext uri="{BB962C8B-B14F-4D97-AF65-F5344CB8AC3E}">
        <p14:creationId xmlns:p14="http://schemas.microsoft.com/office/powerpoint/2010/main" val="3530094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B9F3E05-A392-441F-A8B1-6AEE3427D901}"/>
              </a:ext>
            </a:extLst>
          </p:cNvPr>
          <p:cNvSpPr>
            <a:spLocks noGrp="1"/>
          </p:cNvSpPr>
          <p:nvPr>
            <p:ph type="title"/>
          </p:nvPr>
        </p:nvSpPr>
        <p:spPr>
          <a:xfrm>
            <a:off x="767383" y="781879"/>
            <a:ext cx="8091280" cy="879972"/>
          </a:xfrm>
        </p:spPr>
        <p:txBody>
          <a:bodyPr/>
          <a:lstStyle/>
          <a:p>
            <a:r>
              <a:rPr lang="zh-CN" altLang="en-US" dirty="0"/>
              <a:t>总结</a:t>
            </a:r>
          </a:p>
        </p:txBody>
      </p:sp>
      <p:sp>
        <p:nvSpPr>
          <p:cNvPr id="4" name="文本框 3">
            <a:extLst>
              <a:ext uri="{FF2B5EF4-FFF2-40B4-BE49-F238E27FC236}">
                <a16:creationId xmlns:a16="http://schemas.microsoft.com/office/drawing/2014/main" id="{44EF8C2B-1BFD-4824-8FFB-AD86B918B780}"/>
              </a:ext>
            </a:extLst>
          </p:cNvPr>
          <p:cNvSpPr txBox="1"/>
          <p:nvPr/>
        </p:nvSpPr>
        <p:spPr>
          <a:xfrm>
            <a:off x="4548810" y="172405"/>
            <a:ext cx="4184373"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数字莫尔三维测量及精度分析</a:t>
            </a:r>
          </a:p>
        </p:txBody>
      </p:sp>
      <p:sp>
        <p:nvSpPr>
          <p:cNvPr id="7" name="文本框 6">
            <a:extLst>
              <a:ext uri="{FF2B5EF4-FFF2-40B4-BE49-F238E27FC236}">
                <a16:creationId xmlns:a16="http://schemas.microsoft.com/office/drawing/2014/main" id="{88D190DA-E0BA-4E65-BE7F-06444C87D010}"/>
              </a:ext>
            </a:extLst>
          </p:cNvPr>
          <p:cNvSpPr txBox="1"/>
          <p:nvPr/>
        </p:nvSpPr>
        <p:spPr>
          <a:xfrm>
            <a:off x="767383" y="1524747"/>
            <a:ext cx="7793521" cy="4551374"/>
          </a:xfrm>
          <a:prstGeom prst="rect">
            <a:avLst/>
          </a:prstGeom>
          <a:noFill/>
        </p:spPr>
        <p:txBody>
          <a:bodyPr wrap="square" rtlCol="0">
            <a:spAutoFit/>
          </a:bodyPr>
          <a:lstStyle/>
          <a:p>
            <a:pPr marL="285750" indent="-285750">
              <a:lnSpc>
                <a:spcPct val="2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相位</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高度映射关系</a:t>
            </a:r>
            <a:endParaRPr lang="en-US" altLang="zh-CN" sz="2400" dirty="0">
              <a:latin typeface="微软雅黑" panose="020B0503020204020204" pitchFamily="34" charset="-122"/>
              <a:ea typeface="微软雅黑" panose="020B0503020204020204" pitchFamily="34" charset="-122"/>
            </a:endParaRPr>
          </a:p>
          <a:p>
            <a:pPr marL="285750" indent="-285750">
              <a:lnSpc>
                <a:spcPct val="2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数字莫尔条纹的生成：叠加；高频条纹滤除；</a:t>
            </a:r>
            <a:endParaRPr lang="en-US" altLang="zh-CN" sz="2400" dirty="0">
              <a:latin typeface="微软雅黑" panose="020B0503020204020204" pitchFamily="34" charset="-122"/>
              <a:ea typeface="微软雅黑" panose="020B0503020204020204" pitchFamily="34" charset="-122"/>
            </a:endParaRPr>
          </a:p>
          <a:p>
            <a:pPr marL="285750" indent="-285750">
              <a:lnSpc>
                <a:spcPct val="2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高度的计算：相位提取；相位展开；高度转换；</a:t>
            </a:r>
            <a:endParaRPr lang="en-US" altLang="zh-CN" sz="2400" dirty="0">
              <a:latin typeface="微软雅黑" panose="020B0503020204020204" pitchFamily="34" charset="-122"/>
              <a:ea typeface="微软雅黑" panose="020B0503020204020204" pitchFamily="34" charset="-122"/>
            </a:endParaRPr>
          </a:p>
          <a:p>
            <a:pPr marL="342900" indent="-342900">
              <a:lnSpc>
                <a:spcPct val="250000"/>
              </a:lnSpc>
              <a:buFont typeface="Wingdings" panose="05000000000000000000" pitchFamily="2" charset="2"/>
              <a:buChar char="p"/>
            </a:pPr>
            <a:r>
              <a:rPr lang="en-US" altLang="zh-CN" sz="2400" dirty="0">
                <a:latin typeface="微软雅黑" panose="020B0503020204020204" pitchFamily="34" charset="-122"/>
                <a:ea typeface="微软雅黑" panose="020B0503020204020204" pitchFamily="34" charset="-122"/>
              </a:rPr>
              <a:t>MATLAB</a:t>
            </a:r>
            <a:r>
              <a:rPr lang="zh-CN" altLang="en-US" sz="2400" dirty="0">
                <a:latin typeface="微软雅黑" panose="020B0503020204020204" pitchFamily="34" charset="-122"/>
                <a:ea typeface="微软雅黑" panose="020B0503020204020204" pitchFamily="34" charset="-122"/>
              </a:rPr>
              <a:t>自带</a:t>
            </a:r>
            <a:r>
              <a:rPr lang="en-US" altLang="zh-CN" sz="2400" dirty="0">
                <a:latin typeface="微软雅黑" panose="020B0503020204020204" pitchFamily="34" charset="-122"/>
                <a:ea typeface="微软雅黑" panose="020B0503020204020204" pitchFamily="34" charset="-122"/>
              </a:rPr>
              <a:t>GPU array </a:t>
            </a:r>
            <a:r>
              <a:rPr lang="zh-CN" altLang="en-US" sz="2400" dirty="0">
                <a:latin typeface="微软雅黑" panose="020B0503020204020204" pitchFamily="34" charset="-122"/>
                <a:ea typeface="微软雅黑" panose="020B0503020204020204" pitchFamily="34" charset="-122"/>
              </a:rPr>
              <a:t>加速</a:t>
            </a:r>
            <a:endParaRPr lang="en-US" altLang="zh-CN" sz="2400" dirty="0">
              <a:latin typeface="微软雅黑" panose="020B0503020204020204" pitchFamily="34" charset="-122"/>
              <a:ea typeface="微软雅黑" panose="020B0503020204020204" pitchFamily="34" charset="-122"/>
            </a:endParaRPr>
          </a:p>
          <a:p>
            <a:pPr marL="342900" indent="-342900">
              <a:lnSpc>
                <a:spcPct val="2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多种滤波方法的尝试</a:t>
            </a:r>
          </a:p>
        </p:txBody>
      </p:sp>
    </p:spTree>
    <p:extLst>
      <p:ext uri="{BB962C8B-B14F-4D97-AF65-F5344CB8AC3E}">
        <p14:creationId xmlns:p14="http://schemas.microsoft.com/office/powerpoint/2010/main" val="273267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3348A0-66B3-466B-945A-C8D26BDA8B21}"/>
              </a:ext>
            </a:extLst>
          </p:cNvPr>
          <p:cNvSpPr txBox="1"/>
          <p:nvPr/>
        </p:nvSpPr>
        <p:spPr>
          <a:xfrm>
            <a:off x="4548810" y="172405"/>
            <a:ext cx="4184373"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数字莫尔三维测量及精度分析</a:t>
            </a:r>
          </a:p>
        </p:txBody>
      </p:sp>
      <p:sp>
        <p:nvSpPr>
          <p:cNvPr id="2" name="文本框 1">
            <a:extLst>
              <a:ext uri="{FF2B5EF4-FFF2-40B4-BE49-F238E27FC236}">
                <a16:creationId xmlns:a16="http://schemas.microsoft.com/office/drawing/2014/main" id="{AB8ADEB3-AD12-45E6-B5F7-3DDFBEB97830}"/>
              </a:ext>
            </a:extLst>
          </p:cNvPr>
          <p:cNvSpPr txBox="1"/>
          <p:nvPr/>
        </p:nvSpPr>
        <p:spPr>
          <a:xfrm>
            <a:off x="667854" y="881581"/>
            <a:ext cx="8364883" cy="5493170"/>
          </a:xfrm>
          <a:prstGeom prst="rect">
            <a:avLst/>
          </a:prstGeom>
          <a:noFill/>
        </p:spPr>
        <p:txBody>
          <a:bodyPr wrap="square" rtlCol="0">
            <a:spAutoFit/>
          </a:bodyPr>
          <a:lstStyle/>
          <a:p>
            <a:pPr marL="914400" indent="-914400">
              <a:lnSpc>
                <a:spcPct val="200000"/>
              </a:lnSpc>
              <a:buFont typeface="+mj-ea"/>
              <a:buAutoNum type="circleNumDbPlain"/>
            </a:pPr>
            <a:r>
              <a:rPr lang="zh-CN" altLang="en-US" sz="3200" dirty="0">
                <a:latin typeface="微软雅黑" panose="020B0503020204020204" pitchFamily="34" charset="-122"/>
                <a:ea typeface="微软雅黑" panose="020B0503020204020204" pitchFamily="34" charset="-122"/>
              </a:rPr>
              <a:t>莫尔三维测量发展</a:t>
            </a:r>
            <a:endParaRPr lang="en-US" altLang="zh-CN" sz="3200" dirty="0">
              <a:latin typeface="微软雅黑" panose="020B0503020204020204" pitchFamily="34" charset="-122"/>
              <a:ea typeface="微软雅黑" panose="020B0503020204020204" pitchFamily="34" charset="-122"/>
            </a:endParaRPr>
          </a:p>
          <a:p>
            <a:pPr marL="914400" indent="-914400">
              <a:lnSpc>
                <a:spcPct val="200000"/>
              </a:lnSpc>
              <a:buFont typeface="+mj-ea"/>
              <a:buAutoNum type="circleNumDbPlain"/>
            </a:pPr>
            <a:r>
              <a:rPr lang="zh-CN" altLang="en-US" sz="3200" dirty="0">
                <a:latin typeface="微软雅黑" panose="020B0503020204020204" pitchFamily="34" charset="-122"/>
                <a:ea typeface="微软雅黑" panose="020B0503020204020204" pitchFamily="34" charset="-122"/>
              </a:rPr>
              <a:t>三角测量法</a:t>
            </a:r>
            <a:endParaRPr lang="en-US" altLang="zh-CN" sz="3200" dirty="0">
              <a:latin typeface="微软雅黑" panose="020B0503020204020204" pitchFamily="34" charset="-122"/>
              <a:ea typeface="微软雅黑" panose="020B0503020204020204" pitchFamily="34" charset="-122"/>
            </a:endParaRPr>
          </a:p>
          <a:p>
            <a:pPr marL="914400" indent="-914400">
              <a:lnSpc>
                <a:spcPct val="200000"/>
              </a:lnSpc>
              <a:buFont typeface="+mj-ea"/>
              <a:buAutoNum type="circleNumDbPlain"/>
            </a:pPr>
            <a:r>
              <a:rPr lang="zh-CN" altLang="en-US" sz="3200" dirty="0">
                <a:latin typeface="微软雅黑" panose="020B0503020204020204" pitchFamily="34" charset="-122"/>
                <a:ea typeface="微软雅黑" panose="020B0503020204020204" pitchFamily="34" charset="-122"/>
              </a:rPr>
              <a:t>数字莫尔条纹的产生</a:t>
            </a:r>
            <a:endParaRPr lang="en-US" altLang="zh-CN" sz="3200" dirty="0">
              <a:latin typeface="微软雅黑" panose="020B0503020204020204" pitchFamily="34" charset="-122"/>
              <a:ea typeface="微软雅黑" panose="020B0503020204020204" pitchFamily="34" charset="-122"/>
            </a:endParaRPr>
          </a:p>
          <a:p>
            <a:pPr marL="914400" indent="-914400">
              <a:lnSpc>
                <a:spcPct val="200000"/>
              </a:lnSpc>
              <a:buFont typeface="+mj-ea"/>
              <a:buAutoNum type="circleNumDbPlain"/>
            </a:pPr>
            <a:r>
              <a:rPr lang="zh-CN" altLang="en-US" sz="3200" dirty="0">
                <a:latin typeface="微软雅黑" panose="020B0503020204020204" pitchFamily="34" charset="-122"/>
                <a:ea typeface="微软雅黑" panose="020B0503020204020204" pitchFamily="34" charset="-122"/>
              </a:rPr>
              <a:t>高度分布的计算</a:t>
            </a:r>
            <a:endParaRPr lang="en-US" altLang="zh-CN" sz="3200" dirty="0">
              <a:latin typeface="微软雅黑" panose="020B0503020204020204" pitchFamily="34" charset="-122"/>
              <a:ea typeface="微软雅黑" panose="020B0503020204020204" pitchFamily="34" charset="-122"/>
            </a:endParaRPr>
          </a:p>
          <a:p>
            <a:pPr marL="914400" indent="-914400">
              <a:lnSpc>
                <a:spcPct val="200000"/>
              </a:lnSpc>
              <a:buFont typeface="+mj-ea"/>
              <a:buAutoNum type="circleNumDbPlain"/>
            </a:pPr>
            <a:r>
              <a:rPr lang="zh-CN" altLang="en-US" sz="3200" dirty="0">
                <a:latin typeface="微软雅黑" panose="020B0503020204020204" pitchFamily="34" charset="-122"/>
                <a:ea typeface="微软雅黑" panose="020B0503020204020204" pitchFamily="34" charset="-122"/>
              </a:rPr>
              <a:t>总结</a:t>
            </a:r>
            <a:endParaRPr lang="en-US" altLang="zh-CN" sz="3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endParaRPr lang="zh-CN" altLang="en-US" dirty="0"/>
          </a:p>
        </p:txBody>
      </p:sp>
    </p:spTree>
    <p:extLst>
      <p:ext uri="{BB962C8B-B14F-4D97-AF65-F5344CB8AC3E}">
        <p14:creationId xmlns:p14="http://schemas.microsoft.com/office/powerpoint/2010/main" val="253197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CDF7E-1EE6-40B5-BAC1-B5658009CF6B}"/>
              </a:ext>
            </a:extLst>
          </p:cNvPr>
          <p:cNvSpPr>
            <a:spLocks noGrp="1"/>
          </p:cNvSpPr>
          <p:nvPr>
            <p:ph type="title"/>
          </p:nvPr>
        </p:nvSpPr>
        <p:spPr>
          <a:xfrm>
            <a:off x="628650" y="795130"/>
            <a:ext cx="7886700" cy="895559"/>
          </a:xfrm>
        </p:spPr>
        <p:txBody>
          <a:bodyPr/>
          <a:lstStyle/>
          <a:p>
            <a:r>
              <a:rPr lang="zh-CN" altLang="en-US" dirty="0"/>
              <a:t>莫尔三维测量发展</a:t>
            </a:r>
          </a:p>
        </p:txBody>
      </p:sp>
      <p:pic>
        <p:nvPicPr>
          <p:cNvPr id="7" name="内容占位符 6">
            <a:extLst>
              <a:ext uri="{FF2B5EF4-FFF2-40B4-BE49-F238E27FC236}">
                <a16:creationId xmlns:a16="http://schemas.microsoft.com/office/drawing/2014/main" id="{8A6330B0-99E4-4F94-AC65-0B05C0A1A8DA}"/>
              </a:ext>
            </a:extLst>
          </p:cNvPr>
          <p:cNvPicPr>
            <a:picLocks noGrp="1" noChangeAspect="1"/>
          </p:cNvPicPr>
          <p:nvPr>
            <p:ph sz="half" idx="1"/>
          </p:nvPr>
        </p:nvPicPr>
        <p:blipFill>
          <a:blip r:embed="rId3"/>
          <a:stretch>
            <a:fillRect/>
          </a:stretch>
        </p:blipFill>
        <p:spPr>
          <a:xfrm>
            <a:off x="5601429" y="1688094"/>
            <a:ext cx="3032697" cy="4237245"/>
          </a:xfrm>
          <a:prstGeom prst="rect">
            <a:avLst/>
          </a:prstGeom>
        </p:spPr>
      </p:pic>
      <p:sp>
        <p:nvSpPr>
          <p:cNvPr id="4" name="文本框 3">
            <a:extLst>
              <a:ext uri="{FF2B5EF4-FFF2-40B4-BE49-F238E27FC236}">
                <a16:creationId xmlns:a16="http://schemas.microsoft.com/office/drawing/2014/main" id="{501CB4B3-69C0-4367-A5A5-4C535279821B}"/>
              </a:ext>
            </a:extLst>
          </p:cNvPr>
          <p:cNvSpPr txBox="1"/>
          <p:nvPr/>
        </p:nvSpPr>
        <p:spPr>
          <a:xfrm>
            <a:off x="4548810" y="172405"/>
            <a:ext cx="4184373"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数字莫尔三维测量及精度分析</a:t>
            </a:r>
          </a:p>
        </p:txBody>
      </p:sp>
      <p:pic>
        <p:nvPicPr>
          <p:cNvPr id="8" name="图片 7">
            <a:extLst>
              <a:ext uri="{FF2B5EF4-FFF2-40B4-BE49-F238E27FC236}">
                <a16:creationId xmlns:a16="http://schemas.microsoft.com/office/drawing/2014/main" id="{59D40E0F-4B69-4D9B-86DE-D84F10881C7B}"/>
              </a:ext>
            </a:extLst>
          </p:cNvPr>
          <p:cNvPicPr>
            <a:picLocks noChangeAspect="1"/>
          </p:cNvPicPr>
          <p:nvPr/>
        </p:nvPicPr>
        <p:blipFill>
          <a:blip r:embed="rId4"/>
          <a:stretch>
            <a:fillRect/>
          </a:stretch>
        </p:blipFill>
        <p:spPr>
          <a:xfrm>
            <a:off x="1384516" y="1688094"/>
            <a:ext cx="2895935" cy="4232055"/>
          </a:xfrm>
          <a:prstGeom prst="rect">
            <a:avLst/>
          </a:prstGeom>
        </p:spPr>
      </p:pic>
      <p:sp>
        <p:nvSpPr>
          <p:cNvPr id="9" name="文本框 8">
            <a:extLst>
              <a:ext uri="{FF2B5EF4-FFF2-40B4-BE49-F238E27FC236}">
                <a16:creationId xmlns:a16="http://schemas.microsoft.com/office/drawing/2014/main" id="{43C56EDA-6E0F-4AFB-82A9-D72781B9EA16}"/>
              </a:ext>
            </a:extLst>
          </p:cNvPr>
          <p:cNvSpPr txBox="1"/>
          <p:nvPr/>
        </p:nvSpPr>
        <p:spPr>
          <a:xfrm>
            <a:off x="3871684" y="6042992"/>
            <a:ext cx="1835762" cy="369332"/>
          </a:xfrm>
          <a:prstGeom prst="rect">
            <a:avLst/>
          </a:prstGeom>
          <a:noFill/>
        </p:spPr>
        <p:txBody>
          <a:bodyPr wrap="square" rtlCol="0">
            <a:spAutoFit/>
          </a:bodyPr>
          <a:lstStyle/>
          <a:p>
            <a:r>
              <a:rPr lang="en-US" altLang="zh-CN" dirty="0"/>
              <a:t>(Takasaki 1970)</a:t>
            </a:r>
            <a:endParaRPr lang="zh-CN" altLang="en-US" dirty="0"/>
          </a:p>
        </p:txBody>
      </p:sp>
    </p:spTree>
    <p:extLst>
      <p:ext uri="{BB962C8B-B14F-4D97-AF65-F5344CB8AC3E}">
        <p14:creationId xmlns:p14="http://schemas.microsoft.com/office/powerpoint/2010/main" val="56433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7038011" y="133443"/>
            <a:ext cx="173769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三角测量法</a:t>
            </a:r>
          </a:p>
        </p:txBody>
      </p:sp>
      <p:grpSp>
        <p:nvGrpSpPr>
          <p:cNvPr id="12" name="组合 11">
            <a:extLst>
              <a:ext uri="{FF2B5EF4-FFF2-40B4-BE49-F238E27FC236}">
                <a16:creationId xmlns:a16="http://schemas.microsoft.com/office/drawing/2014/main" id="{5DA40B2F-B961-4A37-978E-EB7F2009A86B}"/>
              </a:ext>
            </a:extLst>
          </p:cNvPr>
          <p:cNvGrpSpPr>
            <a:grpSpLocks noChangeAspect="1"/>
          </p:cNvGrpSpPr>
          <p:nvPr/>
        </p:nvGrpSpPr>
        <p:grpSpPr>
          <a:xfrm>
            <a:off x="3132000" y="1893739"/>
            <a:ext cx="6012000" cy="4315802"/>
            <a:chOff x="0" y="0"/>
            <a:chExt cx="5542280" cy="3978608"/>
          </a:xfrm>
        </p:grpSpPr>
        <p:pic>
          <p:nvPicPr>
            <p:cNvPr id="13" name="图片 12">
              <a:extLst>
                <a:ext uri="{FF2B5EF4-FFF2-40B4-BE49-F238E27FC236}">
                  <a16:creationId xmlns:a16="http://schemas.microsoft.com/office/drawing/2014/main" id="{B2CDDD97-ED67-465B-9886-D02B0B3A43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5542280" cy="3573145"/>
            </a:xfrm>
            <a:prstGeom prst="rect">
              <a:avLst/>
            </a:prstGeom>
          </p:spPr>
        </p:pic>
        <p:sp>
          <p:nvSpPr>
            <p:cNvPr id="14" name="文本框 146">
              <a:extLst>
                <a:ext uri="{FF2B5EF4-FFF2-40B4-BE49-F238E27FC236}">
                  <a16:creationId xmlns:a16="http://schemas.microsoft.com/office/drawing/2014/main" id="{F0CD107D-CCDB-439D-89CB-B4C26159F469}"/>
                </a:ext>
              </a:extLst>
            </p:cNvPr>
            <p:cNvSpPr txBox="1"/>
            <p:nvPr/>
          </p:nvSpPr>
          <p:spPr>
            <a:xfrm>
              <a:off x="0" y="3629025"/>
              <a:ext cx="5542280" cy="34958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被测点在</a:t>
              </a:r>
              <a:r>
                <a:rPr lang="en-US" sz="2000" kern="100" spc="50" dirty="0">
                  <a:effectLst/>
                  <a:latin typeface="微软雅黑" panose="020B0503020204020204" pitchFamily="34" charset="-122"/>
                  <a:ea typeface="微软雅黑" panose="020B0503020204020204" pitchFamily="34" charset="-122"/>
                </a:rPr>
                <a:t>X-Z</a:t>
              </a:r>
              <a:r>
                <a:rPr lang="zh-CN" sz="2000" kern="100" spc="50" dirty="0">
                  <a:effectLst/>
                  <a:latin typeface="微软雅黑" panose="020B0503020204020204" pitchFamily="34" charset="-122"/>
                  <a:ea typeface="微软雅黑" panose="020B0503020204020204" pitchFamily="34" charset="-122"/>
                </a:rPr>
                <a:t>平面之外的三角测量法</a:t>
              </a:r>
            </a:p>
          </p:txBody>
        </p:sp>
      </p:gr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0D0D6949-F48C-435E-A305-4217E43AF793}"/>
                  </a:ext>
                </a:extLst>
              </p:cNvPr>
              <p:cNvSpPr/>
              <p:nvPr/>
            </p:nvSpPr>
            <p:spPr>
              <a:xfrm>
                <a:off x="837511" y="1849908"/>
                <a:ext cx="3355598" cy="900759"/>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h</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 </m:t>
                          </m:r>
                          <m:r>
                            <m:rPr>
                              <m:sty m:val="p"/>
                            </m:rPr>
                            <a:rPr lang="zh-CN" altLang="en-US" i="0">
                              <a:latin typeface="Cambria Math" panose="02040503050406030204" pitchFamily="18" charset="0"/>
                            </a:rPr>
                            <m:t>y</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𝐻</m:t>
                          </m:r>
                        </m:num>
                        <m:den>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1">
                                  <a:latin typeface="Cambria Math" panose="02040503050406030204" pitchFamily="18" charset="0"/>
                                </a:rPr>
                                <m:t>𝑑</m:t>
                              </m:r>
                            </m:num>
                            <m:den>
                              <m:r>
                                <a:rPr lang="zh-CN" altLang="en-US" i="1">
                                  <a:latin typeface="Cambria Math" panose="02040503050406030204" pitchFamily="18" charset="0"/>
                                </a:rPr>
                                <m:t>𝐿</m:t>
                              </m:r>
                              <m:r>
                                <a:rPr lang="zh-CN" altLang="en-US" i="0">
                                  <a:latin typeface="Cambria Math" panose="02040503050406030204" pitchFamily="18" charset="0"/>
                                </a:rPr>
                                <m:t>∆</m:t>
                              </m:r>
                              <m:r>
                                <m:rPr>
                                  <m:sty m:val="p"/>
                                </m:rPr>
                                <a:rPr lang="zh-CN" altLang="en-US" i="0">
                                  <a:latin typeface="Cambria Math" panose="02040503050406030204" pitchFamily="18" charset="0"/>
                                </a:rPr>
                                <m:t>φ</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 </m:t>
                                  </m:r>
                                  <m:r>
                                    <m:rPr>
                                      <m:sty m:val="p"/>
                                    </m:rPr>
                                    <a:rPr lang="zh-CN" altLang="en-US" i="0">
                                      <a:latin typeface="Cambria Math" panose="02040503050406030204" pitchFamily="18" charset="0"/>
                                    </a:rPr>
                                    <m:t>y</m:t>
                                  </m:r>
                                </m:e>
                              </m:d>
                            </m:den>
                          </m:f>
                        </m:den>
                      </m:f>
                    </m:oMath>
                  </m:oMathPara>
                </a14:m>
                <a:endParaRPr lang="zh-CN" altLang="en-US" dirty="0"/>
              </a:p>
            </p:txBody>
          </p:sp>
        </mc:Choice>
        <mc:Fallback>
          <p:sp>
            <p:nvSpPr>
              <p:cNvPr id="18" name="矩形 17">
                <a:extLst>
                  <a:ext uri="{FF2B5EF4-FFF2-40B4-BE49-F238E27FC236}">
                    <a16:creationId xmlns:a16="http://schemas.microsoft.com/office/drawing/2014/main" id="{0D0D6949-F48C-435E-A305-4217E43AF793}"/>
                  </a:ext>
                </a:extLst>
              </p:cNvPr>
              <p:cNvSpPr>
                <a:spLocks noRot="1" noChangeAspect="1" noMove="1" noResize="1" noEditPoints="1" noAdjustHandles="1" noChangeArrowheads="1" noChangeShapeType="1" noTextEdit="1"/>
              </p:cNvSpPr>
              <p:nvPr/>
            </p:nvSpPr>
            <p:spPr>
              <a:xfrm>
                <a:off x="837511" y="1849908"/>
                <a:ext cx="3355598" cy="900759"/>
              </a:xfrm>
              <a:prstGeom prst="rect">
                <a:avLst/>
              </a:prstGeom>
              <a:blipFill>
                <a:blip r:embed="rId4"/>
                <a:stretch>
                  <a:fillRect/>
                </a:stretch>
              </a:blipFill>
            </p:spPr>
            <p:txBody>
              <a:bodyPr/>
              <a:lstStyle/>
              <a:p>
                <a:r>
                  <a:rPr lang="zh-CN" altLang="en-US">
                    <a:noFill/>
                  </a:rPr>
                  <a:t> </a:t>
                </a:r>
              </a:p>
            </p:txBody>
          </p:sp>
        </mc:Fallback>
      </mc:AlternateContent>
      <p:sp>
        <p:nvSpPr>
          <p:cNvPr id="19" name="箭头: 右 18">
            <a:extLst>
              <a:ext uri="{FF2B5EF4-FFF2-40B4-BE49-F238E27FC236}">
                <a16:creationId xmlns:a16="http://schemas.microsoft.com/office/drawing/2014/main" id="{CA86BFF4-9EF4-472F-8D85-68A15BA07BC9}"/>
              </a:ext>
            </a:extLst>
          </p:cNvPr>
          <p:cNvSpPr/>
          <p:nvPr/>
        </p:nvSpPr>
        <p:spPr>
          <a:xfrm rot="5400000">
            <a:off x="1666830" y="2691046"/>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箭头: 右 20">
            <a:extLst>
              <a:ext uri="{FF2B5EF4-FFF2-40B4-BE49-F238E27FC236}">
                <a16:creationId xmlns:a16="http://schemas.microsoft.com/office/drawing/2014/main" id="{D8CB5568-04B9-4BD9-BD6D-B552A619F329}"/>
              </a:ext>
            </a:extLst>
          </p:cNvPr>
          <p:cNvSpPr/>
          <p:nvPr/>
        </p:nvSpPr>
        <p:spPr>
          <a:xfrm rot="5400000">
            <a:off x="1608846" y="1661948"/>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箭头: 右 21">
            <a:extLst>
              <a:ext uri="{FF2B5EF4-FFF2-40B4-BE49-F238E27FC236}">
                <a16:creationId xmlns:a16="http://schemas.microsoft.com/office/drawing/2014/main" id="{C19D8C88-1A83-4B0D-9CEF-55C34583B8FF}"/>
              </a:ext>
            </a:extLst>
          </p:cNvPr>
          <p:cNvSpPr/>
          <p:nvPr/>
        </p:nvSpPr>
        <p:spPr>
          <a:xfrm rot="5400000">
            <a:off x="1608846" y="3949757"/>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7653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7048501" y="191758"/>
            <a:ext cx="173769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三角测量法</a:t>
            </a:r>
          </a:p>
        </p:txBody>
      </p:sp>
      <p:grpSp>
        <p:nvGrpSpPr>
          <p:cNvPr id="15" name="组合 14">
            <a:extLst>
              <a:ext uri="{FF2B5EF4-FFF2-40B4-BE49-F238E27FC236}">
                <a16:creationId xmlns:a16="http://schemas.microsoft.com/office/drawing/2014/main" id="{09E042F9-1ED7-44BC-B1EE-6A26BCBF89B4}"/>
              </a:ext>
            </a:extLst>
          </p:cNvPr>
          <p:cNvGrpSpPr>
            <a:grpSpLocks noChangeAspect="1"/>
          </p:cNvGrpSpPr>
          <p:nvPr/>
        </p:nvGrpSpPr>
        <p:grpSpPr>
          <a:xfrm>
            <a:off x="3587643" y="819409"/>
            <a:ext cx="5450340" cy="5616000"/>
            <a:chOff x="0" y="0"/>
            <a:chExt cx="4362450" cy="4495046"/>
          </a:xfrm>
        </p:grpSpPr>
        <p:pic>
          <p:nvPicPr>
            <p:cNvPr id="20" name="图片 19">
              <a:extLst>
                <a:ext uri="{FF2B5EF4-FFF2-40B4-BE49-F238E27FC236}">
                  <a16:creationId xmlns:a16="http://schemas.microsoft.com/office/drawing/2014/main" id="{41886B50-49D2-408C-9DA5-6A86B6EF87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362450" cy="3771900"/>
            </a:xfrm>
            <a:prstGeom prst="rect">
              <a:avLst/>
            </a:prstGeom>
          </p:spPr>
        </p:pic>
        <p:sp>
          <p:nvSpPr>
            <p:cNvPr id="23" name="文本框 3">
              <a:extLst>
                <a:ext uri="{FF2B5EF4-FFF2-40B4-BE49-F238E27FC236}">
                  <a16:creationId xmlns:a16="http://schemas.microsoft.com/office/drawing/2014/main" id="{BCFCDE34-CAC4-4E88-BE59-F40FB4112C63}"/>
                </a:ext>
              </a:extLst>
            </p:cNvPr>
            <p:cNvSpPr txBox="1"/>
            <p:nvPr/>
          </p:nvSpPr>
          <p:spPr>
            <a:xfrm>
              <a:off x="0" y="3829685"/>
              <a:ext cx="4362450" cy="665361"/>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当高度变化较小时，莫尔波长可</a:t>
              </a:r>
              <a:r>
                <a:rPr lang="zh-CN" altLang="en-US" sz="2000" kern="100" spc="50" dirty="0">
                  <a:effectLst/>
                  <a:latin typeface="微软雅黑" panose="020B0503020204020204" pitchFamily="34" charset="-122"/>
                  <a:ea typeface="微软雅黑" panose="020B0503020204020204" pitchFamily="34" charset="-122"/>
                </a:rPr>
                <a:t>由</a:t>
              </a:r>
              <a:r>
                <a:rPr lang="zh-CN" sz="2000" kern="100" spc="50" dirty="0">
                  <a:effectLst/>
                  <a:latin typeface="微软雅黑" panose="020B0503020204020204" pitchFamily="34" charset="-122"/>
                  <a:ea typeface="微软雅黑" panose="020B0503020204020204" pitchFamily="34" charset="-122"/>
                </a:rPr>
                <a:t>投影仪</a:t>
              </a:r>
              <a:r>
                <a:rPr lang="en-US" sz="2000" kern="100" spc="50" dirty="0">
                  <a:effectLst/>
                  <a:latin typeface="微软雅黑" panose="020B0503020204020204" pitchFamily="34" charset="-122"/>
                  <a:ea typeface="微软雅黑" panose="020B0503020204020204" pitchFamily="34" charset="-122"/>
                </a:rPr>
                <a:t>-</a:t>
              </a:r>
              <a:r>
                <a:rPr lang="zh-CN" sz="2000" kern="100" spc="50" dirty="0">
                  <a:effectLst/>
                  <a:latin typeface="微软雅黑" panose="020B0503020204020204" pitchFamily="34" charset="-122"/>
                  <a:ea typeface="微软雅黑" panose="020B0503020204020204" pitchFamily="34" charset="-122"/>
                </a:rPr>
                <a:t>相机光轴夹角和投影条纹周期确定</a:t>
              </a:r>
            </a:p>
          </p:txBody>
        </p:sp>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BE4BF3E-0946-46ED-BC73-7BAB063AF189}"/>
                  </a:ext>
                </a:extLst>
              </p:cNvPr>
              <p:cNvSpPr/>
              <p:nvPr/>
            </p:nvSpPr>
            <p:spPr>
              <a:xfrm>
                <a:off x="688767" y="1029689"/>
                <a:ext cx="2547492" cy="900759"/>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h</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r>
                            <a:rPr lang="en-US" altLang="zh-CN">
                              <a:latin typeface="Cambria Math" panose="02040503050406030204" pitchFamily="18" charset="0"/>
                            </a:rPr>
                            <m:t>, </m:t>
                          </m:r>
                          <m:r>
                            <m:rPr>
                              <m:sty m:val="p"/>
                            </m:rPr>
                            <a:rPr lang="en-US" altLang="zh-CN">
                              <a:latin typeface="Cambria Math" panose="02040503050406030204" pitchFamily="18" charset="0"/>
                            </a:rPr>
                            <m:t>y</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𝐻</m:t>
                          </m:r>
                        </m:num>
                        <m:den>
                          <m:r>
                            <a:rPr lang="en-US" altLang="zh-CN">
                              <a:latin typeface="Cambria Math" panose="02040503050406030204" pitchFamily="18" charset="0"/>
                            </a:rPr>
                            <m:t>1+</m:t>
                          </m:r>
                          <m:f>
                            <m:fPr>
                              <m:ctrlPr>
                                <a:rPr lang="zh-CN" altLang="zh-CN" i="1">
                                  <a:latin typeface="Cambria Math" panose="02040503050406030204" pitchFamily="18" charset="0"/>
                                </a:rPr>
                              </m:ctrlPr>
                            </m:fPr>
                            <m:num>
                              <m:r>
                                <a:rPr lang="en-US" altLang="zh-CN">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𝑑</m:t>
                              </m:r>
                            </m:num>
                            <m:den>
                              <m:r>
                                <a:rPr lang="en-US" altLang="zh-CN" i="1">
                                  <a:latin typeface="Cambria Math" panose="02040503050406030204" pitchFamily="18" charset="0"/>
                                </a:rPr>
                                <m:t>𝐿</m:t>
                              </m:r>
                              <m:r>
                                <a:rPr lang="en-US" altLang="zh-CN">
                                  <a:latin typeface="Cambria Math" panose="02040503050406030204" pitchFamily="18" charset="0"/>
                                </a:rPr>
                                <m:t>∆</m:t>
                              </m:r>
                              <m:r>
                                <m:rPr>
                                  <m:sty m:val="p"/>
                                </m:rPr>
                                <a:rPr lang="en-US" altLang="zh-CN">
                                  <a:latin typeface="Cambria Math" panose="02040503050406030204" pitchFamily="18" charset="0"/>
                                </a:rPr>
                                <m:t>φ</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r>
                                    <a:rPr lang="en-US" altLang="zh-CN">
                                      <a:latin typeface="Cambria Math" panose="02040503050406030204" pitchFamily="18" charset="0"/>
                                    </a:rPr>
                                    <m:t>, </m:t>
                                  </m:r>
                                  <m:r>
                                    <m:rPr>
                                      <m:sty m:val="p"/>
                                    </m:rPr>
                                    <a:rPr lang="en-US" altLang="zh-CN">
                                      <a:latin typeface="Cambria Math" panose="02040503050406030204" pitchFamily="18" charset="0"/>
                                    </a:rPr>
                                    <m:t>y</m:t>
                                  </m:r>
                                </m:e>
                              </m:d>
                            </m:den>
                          </m:f>
                        </m:den>
                      </m:f>
                    </m:oMath>
                  </m:oMathPara>
                </a14:m>
                <a:endParaRPr lang="zh-CN" altLang="en-US" dirty="0"/>
              </a:p>
            </p:txBody>
          </p:sp>
        </mc:Choice>
        <mc:Fallback xmlns="">
          <p:sp>
            <p:nvSpPr>
              <p:cNvPr id="2" name="矩形 1">
                <a:extLst>
                  <a:ext uri="{FF2B5EF4-FFF2-40B4-BE49-F238E27FC236}">
                    <a16:creationId xmlns:a16="http://schemas.microsoft.com/office/drawing/2014/main" id="{BBE4BF3E-0946-46ED-BC73-7BAB063AF189}"/>
                  </a:ext>
                </a:extLst>
              </p:cNvPr>
              <p:cNvSpPr>
                <a:spLocks noRot="1" noChangeAspect="1" noMove="1" noResize="1" noEditPoints="1" noAdjustHandles="1" noChangeArrowheads="1" noChangeShapeType="1" noTextEdit="1"/>
              </p:cNvSpPr>
              <p:nvPr/>
            </p:nvSpPr>
            <p:spPr>
              <a:xfrm>
                <a:off x="688767" y="1029689"/>
                <a:ext cx="2547492" cy="90075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C145E97F-0796-440B-BB6A-AC2698DBCA69}"/>
                  </a:ext>
                </a:extLst>
              </p:cNvPr>
              <p:cNvSpPr/>
              <p:nvPr/>
            </p:nvSpPr>
            <p:spPr>
              <a:xfrm>
                <a:off x="688767" y="2428886"/>
                <a:ext cx="2545956" cy="610936"/>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h</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 </m:t>
                          </m:r>
                          <m:r>
                            <m:rPr>
                              <m:sty m:val="p"/>
                            </m:rPr>
                            <a:rPr lang="zh-CN" altLang="en-US" i="0">
                              <a:latin typeface="Cambria Math" panose="02040503050406030204" pitchFamily="18" charset="0"/>
                            </a:rPr>
                            <m:t>y</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𝐿𝐻</m:t>
                          </m:r>
                        </m:num>
                        <m:den>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1">
                              <a:latin typeface="Cambria Math" panose="02040503050406030204" pitchFamily="18" charset="0"/>
                            </a:rPr>
                            <m:t>𝑑</m:t>
                          </m:r>
                        </m:den>
                      </m:f>
                      <m:r>
                        <m:rPr>
                          <m:sty m:val="p"/>
                        </m:rPr>
                        <a:rPr lang="zh-CN" altLang="en-US" i="0">
                          <a:latin typeface="Cambria Math" panose="02040503050406030204" pitchFamily="18" charset="0"/>
                        </a:rPr>
                        <m:t>Δ</m:t>
                      </m:r>
                      <m:r>
                        <a:rPr lang="zh-CN" altLang="en-US" i="1">
                          <a:latin typeface="Cambria Math" panose="02040503050406030204" pitchFamily="18" charset="0"/>
                        </a:rPr>
                        <m:t>𝜑</m:t>
                      </m:r>
                    </m:oMath>
                  </m:oMathPara>
                </a14:m>
                <a:endParaRPr lang="zh-CN" altLang="en-US" dirty="0"/>
              </a:p>
            </p:txBody>
          </p:sp>
        </mc:Choice>
        <mc:Fallback xmlns="">
          <p:sp>
            <p:nvSpPr>
              <p:cNvPr id="3" name="矩形 2">
                <a:extLst>
                  <a:ext uri="{FF2B5EF4-FFF2-40B4-BE49-F238E27FC236}">
                    <a16:creationId xmlns:a16="http://schemas.microsoft.com/office/drawing/2014/main" id="{C145E97F-0796-440B-BB6A-AC2698DBCA69}"/>
                  </a:ext>
                </a:extLst>
              </p:cNvPr>
              <p:cNvSpPr>
                <a:spLocks noRot="1" noChangeAspect="1" noMove="1" noResize="1" noEditPoints="1" noAdjustHandles="1" noChangeArrowheads="1" noChangeShapeType="1" noTextEdit="1"/>
              </p:cNvSpPr>
              <p:nvPr/>
            </p:nvSpPr>
            <p:spPr>
              <a:xfrm>
                <a:off x="688767" y="2428886"/>
                <a:ext cx="2545956" cy="61093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B8922BC-5C11-42FB-B584-E1E1C052AF04}"/>
                  </a:ext>
                </a:extLst>
              </p:cNvPr>
              <p:cNvSpPr/>
              <p:nvPr/>
            </p:nvSpPr>
            <p:spPr>
              <a:xfrm>
                <a:off x="688767" y="3538260"/>
                <a:ext cx="2545956" cy="369332"/>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h</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 </m:t>
                          </m:r>
                          <m:r>
                            <m:rPr>
                              <m:sty m:val="p"/>
                            </m:rPr>
                            <a:rPr lang="zh-CN" altLang="en-US" i="0">
                              <a:latin typeface="Cambria Math" panose="02040503050406030204" pitchFamily="18" charset="0"/>
                            </a:rPr>
                            <m:t>y</m:t>
                          </m:r>
                        </m:e>
                      </m:d>
                      <m:r>
                        <a:rPr lang="zh-CN" altLang="en-US" i="0">
                          <a:latin typeface="Cambria Math" panose="02040503050406030204" pitchFamily="18" charset="0"/>
                        </a:rPr>
                        <m:t>=</m:t>
                      </m:r>
                      <m:r>
                        <m:rPr>
                          <m:sty m:val="p"/>
                        </m:rPr>
                        <a:rPr lang="zh-CN" altLang="en-US" i="0">
                          <a:latin typeface="Cambria Math" panose="02040503050406030204" pitchFamily="18" charset="0"/>
                        </a:rPr>
                        <m:t>KΔ</m:t>
                      </m:r>
                      <m:r>
                        <a:rPr lang="zh-CN" altLang="en-US" i="1">
                          <a:latin typeface="Cambria Math" panose="02040503050406030204" pitchFamily="18" charset="0"/>
                        </a:rPr>
                        <m:t>𝜑</m:t>
                      </m:r>
                    </m:oMath>
                  </m:oMathPara>
                </a14:m>
                <a:endParaRPr lang="zh-CN" altLang="en-US" dirty="0"/>
              </a:p>
            </p:txBody>
          </p:sp>
        </mc:Choice>
        <mc:Fallback xmlns="">
          <p:sp>
            <p:nvSpPr>
              <p:cNvPr id="4" name="矩形 3">
                <a:extLst>
                  <a:ext uri="{FF2B5EF4-FFF2-40B4-BE49-F238E27FC236}">
                    <a16:creationId xmlns:a16="http://schemas.microsoft.com/office/drawing/2014/main" id="{7B8922BC-5C11-42FB-B584-E1E1C052AF04}"/>
                  </a:ext>
                </a:extLst>
              </p:cNvPr>
              <p:cNvSpPr>
                <a:spLocks noRot="1" noChangeAspect="1" noMove="1" noResize="1" noEditPoints="1" noAdjustHandles="1" noChangeArrowheads="1" noChangeShapeType="1" noTextEdit="1"/>
              </p:cNvSpPr>
              <p:nvPr/>
            </p:nvSpPr>
            <p:spPr>
              <a:xfrm>
                <a:off x="688767" y="3538260"/>
                <a:ext cx="2545956"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EAD15FF-F142-40CE-96DC-BBA01641B447}"/>
                  </a:ext>
                </a:extLst>
              </p:cNvPr>
              <p:cNvSpPr/>
              <p:nvPr/>
            </p:nvSpPr>
            <p:spPr>
              <a:xfrm>
                <a:off x="688767" y="5522843"/>
                <a:ext cx="2545956" cy="618374"/>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λ</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𝐿</m:t>
                          </m:r>
                        </m:num>
                        <m:den>
                          <m:r>
                            <a:rPr lang="zh-CN" altLang="en-US" i="1">
                              <a:latin typeface="Cambria Math" panose="02040503050406030204" pitchFamily="18" charset="0"/>
                            </a:rPr>
                            <m:t>𝑡𝑎𝑛</m:t>
                          </m:r>
                          <m:r>
                            <a:rPr lang="zh-CN" altLang="en-US" i="1">
                              <a:latin typeface="Cambria Math" panose="02040503050406030204" pitchFamily="18" charset="0"/>
                            </a:rPr>
                            <m:t>𝜃</m:t>
                          </m:r>
                        </m:den>
                      </m:f>
                    </m:oMath>
                  </m:oMathPara>
                </a14:m>
                <a:endParaRPr lang="zh-CN" altLang="en-US" dirty="0"/>
              </a:p>
            </p:txBody>
          </p:sp>
        </mc:Choice>
        <mc:Fallback xmlns="">
          <p:sp>
            <p:nvSpPr>
              <p:cNvPr id="5" name="矩形 4">
                <a:extLst>
                  <a:ext uri="{FF2B5EF4-FFF2-40B4-BE49-F238E27FC236}">
                    <a16:creationId xmlns:a16="http://schemas.microsoft.com/office/drawing/2014/main" id="{FEAD15FF-F142-40CE-96DC-BBA01641B447}"/>
                  </a:ext>
                </a:extLst>
              </p:cNvPr>
              <p:cNvSpPr>
                <a:spLocks noRot="1" noChangeAspect="1" noMove="1" noResize="1" noEditPoints="1" noAdjustHandles="1" noChangeArrowheads="1" noChangeShapeType="1" noTextEdit="1"/>
              </p:cNvSpPr>
              <p:nvPr/>
            </p:nvSpPr>
            <p:spPr>
              <a:xfrm>
                <a:off x="688767" y="5522843"/>
                <a:ext cx="2545956" cy="61837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9C5FAF8-E585-4464-9A4E-DA093A271CAF}"/>
                  </a:ext>
                </a:extLst>
              </p:cNvPr>
              <p:cNvSpPr/>
              <p:nvPr/>
            </p:nvSpPr>
            <p:spPr>
              <a:xfrm>
                <a:off x="688767" y="4406030"/>
                <a:ext cx="2545956" cy="618374"/>
              </a:xfrm>
              <a:prstGeom prst="rect">
                <a:avLst/>
              </a:prstGeom>
              <a:solidFill>
                <a:schemeClr val="accent1">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K</m:t>
                      </m:r>
                      <m:r>
                        <a:rPr lang="zh-CN" altLang="en-US" i="0">
                          <a:latin typeface="Cambria Math" panose="02040503050406030204" pitchFamily="18" charset="0"/>
                        </a:rPr>
                        <m:t>=</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λ</m:t>
                          </m:r>
                        </m:num>
                        <m:den>
                          <m:r>
                            <a:rPr lang="zh-CN" altLang="en-US" i="0">
                              <a:latin typeface="Cambria Math" panose="02040503050406030204" pitchFamily="18" charset="0"/>
                            </a:rPr>
                            <m:t>2</m:t>
                          </m:r>
                          <m:r>
                            <m:rPr>
                              <m:sty m:val="p"/>
                            </m:rPr>
                            <a:rPr lang="zh-CN" altLang="en-US" i="0">
                              <a:latin typeface="Cambria Math" panose="02040503050406030204" pitchFamily="18" charset="0"/>
                            </a:rPr>
                            <m:t>π</m:t>
                          </m:r>
                        </m:den>
                      </m:f>
                    </m:oMath>
                  </m:oMathPara>
                </a14:m>
                <a:endParaRPr lang="zh-CN" altLang="en-US" dirty="0"/>
              </a:p>
            </p:txBody>
          </p:sp>
        </mc:Choice>
        <mc:Fallback xmlns="">
          <p:sp>
            <p:nvSpPr>
              <p:cNvPr id="6" name="矩形 5">
                <a:extLst>
                  <a:ext uri="{FF2B5EF4-FFF2-40B4-BE49-F238E27FC236}">
                    <a16:creationId xmlns:a16="http://schemas.microsoft.com/office/drawing/2014/main" id="{09C5FAF8-E585-4464-9A4E-DA093A271CAF}"/>
                  </a:ext>
                </a:extLst>
              </p:cNvPr>
              <p:cNvSpPr>
                <a:spLocks noRot="1" noChangeAspect="1" noMove="1" noResize="1" noEditPoints="1" noAdjustHandles="1" noChangeArrowheads="1" noChangeShapeType="1" noTextEdit="1"/>
              </p:cNvSpPr>
              <p:nvPr/>
            </p:nvSpPr>
            <p:spPr>
              <a:xfrm>
                <a:off x="688767" y="4406030"/>
                <a:ext cx="2545956" cy="618374"/>
              </a:xfrm>
              <a:prstGeom prst="rect">
                <a:avLst/>
              </a:prstGeom>
              <a:blipFill>
                <a:blip r:embed="rId8"/>
                <a:stretch>
                  <a:fillRect/>
                </a:stretch>
              </a:blipFill>
            </p:spPr>
            <p:txBody>
              <a:bodyPr/>
              <a:lstStyle/>
              <a:p>
                <a:r>
                  <a:rPr lang="zh-CN" altLang="en-US">
                    <a:noFill/>
                  </a:rPr>
                  <a:t> </a:t>
                </a:r>
              </a:p>
            </p:txBody>
          </p:sp>
        </mc:Fallback>
      </mc:AlternateContent>
      <p:sp>
        <p:nvSpPr>
          <p:cNvPr id="24" name="箭头: 右 23">
            <a:extLst>
              <a:ext uri="{FF2B5EF4-FFF2-40B4-BE49-F238E27FC236}">
                <a16:creationId xmlns:a16="http://schemas.microsoft.com/office/drawing/2014/main" id="{5D43670C-FF90-46E4-8C76-E83136455482}"/>
              </a:ext>
            </a:extLst>
          </p:cNvPr>
          <p:cNvSpPr/>
          <p:nvPr/>
        </p:nvSpPr>
        <p:spPr>
          <a:xfrm rot="5400000">
            <a:off x="1608846" y="2055877"/>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箭头: 右 24">
            <a:extLst>
              <a:ext uri="{FF2B5EF4-FFF2-40B4-BE49-F238E27FC236}">
                <a16:creationId xmlns:a16="http://schemas.microsoft.com/office/drawing/2014/main" id="{C830A365-BBFC-47FD-9F5C-27C8C5540727}"/>
              </a:ext>
            </a:extLst>
          </p:cNvPr>
          <p:cNvSpPr/>
          <p:nvPr/>
        </p:nvSpPr>
        <p:spPr>
          <a:xfrm rot="5400000">
            <a:off x="1608846" y="3159878"/>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箭头: 右 25">
            <a:extLst>
              <a:ext uri="{FF2B5EF4-FFF2-40B4-BE49-F238E27FC236}">
                <a16:creationId xmlns:a16="http://schemas.microsoft.com/office/drawing/2014/main" id="{10B43852-2726-4673-A218-DD9AFCA79808}"/>
              </a:ext>
            </a:extLst>
          </p:cNvPr>
          <p:cNvSpPr/>
          <p:nvPr/>
        </p:nvSpPr>
        <p:spPr>
          <a:xfrm rot="5400000">
            <a:off x="1608846" y="4033021"/>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箭头: 右 26">
            <a:extLst>
              <a:ext uri="{FF2B5EF4-FFF2-40B4-BE49-F238E27FC236}">
                <a16:creationId xmlns:a16="http://schemas.microsoft.com/office/drawing/2014/main" id="{FA76F0A1-E36A-4CBE-9EB7-981F19390324}"/>
              </a:ext>
            </a:extLst>
          </p:cNvPr>
          <p:cNvSpPr/>
          <p:nvPr/>
        </p:nvSpPr>
        <p:spPr>
          <a:xfrm rot="5400000">
            <a:off x="1608846" y="5149833"/>
            <a:ext cx="216000" cy="24758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2338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7088258" y="117477"/>
            <a:ext cx="173769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三角测量法</a:t>
            </a:r>
          </a:p>
        </p:txBody>
      </p:sp>
      <p:grpSp>
        <p:nvGrpSpPr>
          <p:cNvPr id="16" name="组合 15">
            <a:extLst>
              <a:ext uri="{FF2B5EF4-FFF2-40B4-BE49-F238E27FC236}">
                <a16:creationId xmlns:a16="http://schemas.microsoft.com/office/drawing/2014/main" id="{36E59090-B896-4759-A53F-2C9C97695327}"/>
              </a:ext>
            </a:extLst>
          </p:cNvPr>
          <p:cNvGrpSpPr>
            <a:grpSpLocks noChangeAspect="1"/>
          </p:cNvGrpSpPr>
          <p:nvPr/>
        </p:nvGrpSpPr>
        <p:grpSpPr>
          <a:xfrm>
            <a:off x="1620000" y="927660"/>
            <a:ext cx="5904000" cy="5455091"/>
            <a:chOff x="0" y="0"/>
            <a:chExt cx="4419600" cy="4083563"/>
          </a:xfrm>
        </p:grpSpPr>
        <p:pic>
          <p:nvPicPr>
            <p:cNvPr id="17" name="图片 16">
              <a:extLst>
                <a:ext uri="{FF2B5EF4-FFF2-40B4-BE49-F238E27FC236}">
                  <a16:creationId xmlns:a16="http://schemas.microsoft.com/office/drawing/2014/main" id="{5C74033E-E6D6-41EE-AE80-83A69CACB8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419600" cy="3524250"/>
            </a:xfrm>
            <a:prstGeom prst="rect">
              <a:avLst/>
            </a:prstGeom>
          </p:spPr>
        </p:pic>
        <p:sp>
          <p:nvSpPr>
            <p:cNvPr id="18" name="文本框 140">
              <a:extLst>
                <a:ext uri="{FF2B5EF4-FFF2-40B4-BE49-F238E27FC236}">
                  <a16:creationId xmlns:a16="http://schemas.microsoft.com/office/drawing/2014/main" id="{C84A32C1-A967-40B3-891C-AE069D7E6D87}"/>
                </a:ext>
              </a:extLst>
            </p:cNvPr>
            <p:cNvSpPr txBox="1"/>
            <p:nvPr/>
          </p:nvSpPr>
          <p:spPr>
            <a:xfrm>
              <a:off x="0" y="3581400"/>
              <a:ext cx="4417695" cy="502163"/>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高度变化范围过大，条纹周期</a:t>
              </a:r>
              <a:r>
                <a:rPr lang="en-US" sz="2000" kern="100" spc="50" dirty="0">
                  <a:effectLst/>
                  <a:latin typeface="微软雅黑" panose="020B0503020204020204" pitchFamily="34" charset="-122"/>
                  <a:ea typeface="微软雅黑" panose="020B0503020204020204" pitchFamily="34" charset="-122"/>
                </a:rPr>
                <a:t>L</a:t>
              </a:r>
              <a:r>
                <a:rPr lang="zh-CN" sz="2000" kern="100" spc="50" dirty="0">
                  <a:effectLst/>
                  <a:latin typeface="微软雅黑" panose="020B0503020204020204" pitchFamily="34" charset="-122"/>
                  <a:ea typeface="微软雅黑" panose="020B0503020204020204" pitchFamily="34" charset="-122"/>
                </a:rPr>
                <a:t>减小，莫尔波长不能视为恒定值</a:t>
              </a:r>
            </a:p>
          </p:txBody>
        </p:sp>
      </p:grpSp>
    </p:spTree>
    <p:extLst>
      <p:ext uri="{BB962C8B-B14F-4D97-AF65-F5344CB8AC3E}">
        <p14:creationId xmlns:p14="http://schemas.microsoft.com/office/powerpoint/2010/main" val="120397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4548810" y="172405"/>
            <a:ext cx="4184373"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数字莫尔三维测量及精度分析</a:t>
            </a:r>
          </a:p>
        </p:txBody>
      </p:sp>
      <p:sp>
        <p:nvSpPr>
          <p:cNvPr id="2" name="标题 1">
            <a:extLst>
              <a:ext uri="{FF2B5EF4-FFF2-40B4-BE49-F238E27FC236}">
                <a16:creationId xmlns:a16="http://schemas.microsoft.com/office/drawing/2014/main" id="{3751217F-095D-45B0-91AB-67ADB74FBE7E}"/>
              </a:ext>
            </a:extLst>
          </p:cNvPr>
          <p:cNvSpPr>
            <a:spLocks noGrp="1"/>
          </p:cNvSpPr>
          <p:nvPr>
            <p:ph type="title"/>
          </p:nvPr>
        </p:nvSpPr>
        <p:spPr>
          <a:xfrm>
            <a:off x="605460" y="855782"/>
            <a:ext cx="7886700" cy="814389"/>
          </a:xfrm>
        </p:spPr>
        <p:txBody>
          <a:bodyPr/>
          <a:lstStyle/>
          <a:p>
            <a:r>
              <a:rPr lang="zh-CN" altLang="en-US" dirty="0"/>
              <a:t>数字莫尔条纹的产生</a:t>
            </a:r>
          </a:p>
        </p:txBody>
      </p:sp>
      <p:grpSp>
        <p:nvGrpSpPr>
          <p:cNvPr id="12" name="组合 11">
            <a:extLst>
              <a:ext uri="{FF2B5EF4-FFF2-40B4-BE49-F238E27FC236}">
                <a16:creationId xmlns:a16="http://schemas.microsoft.com/office/drawing/2014/main" id="{CD16BF1F-A58C-4328-894D-7AEBFCDB28A6}"/>
              </a:ext>
            </a:extLst>
          </p:cNvPr>
          <p:cNvGrpSpPr>
            <a:grpSpLocks noChangeAspect="1"/>
          </p:cNvGrpSpPr>
          <p:nvPr/>
        </p:nvGrpSpPr>
        <p:grpSpPr>
          <a:xfrm>
            <a:off x="628650" y="1774930"/>
            <a:ext cx="7955484" cy="4616220"/>
            <a:chOff x="0" y="0"/>
            <a:chExt cx="5696779" cy="3305482"/>
          </a:xfrm>
        </p:grpSpPr>
        <p:grpSp>
          <p:nvGrpSpPr>
            <p:cNvPr id="13" name="组合 12">
              <a:extLst>
                <a:ext uri="{FF2B5EF4-FFF2-40B4-BE49-F238E27FC236}">
                  <a16:creationId xmlns:a16="http://schemas.microsoft.com/office/drawing/2014/main" id="{C4EEB05A-67E4-431F-B8B4-B64E67BBF816}"/>
                </a:ext>
              </a:extLst>
            </p:cNvPr>
            <p:cNvGrpSpPr/>
            <p:nvPr/>
          </p:nvGrpSpPr>
          <p:grpSpPr>
            <a:xfrm>
              <a:off x="0" y="0"/>
              <a:ext cx="5696779" cy="2485938"/>
              <a:chOff x="0" y="0"/>
              <a:chExt cx="5696779" cy="2485938"/>
            </a:xfrm>
          </p:grpSpPr>
          <p:grpSp>
            <p:nvGrpSpPr>
              <p:cNvPr id="16" name="组合 15">
                <a:extLst>
                  <a:ext uri="{FF2B5EF4-FFF2-40B4-BE49-F238E27FC236}">
                    <a16:creationId xmlns:a16="http://schemas.microsoft.com/office/drawing/2014/main" id="{F6FC10CE-2BE6-4711-8C8E-6445C8571040}"/>
                  </a:ext>
                </a:extLst>
              </p:cNvPr>
              <p:cNvGrpSpPr/>
              <p:nvPr/>
            </p:nvGrpSpPr>
            <p:grpSpPr>
              <a:xfrm>
                <a:off x="0" y="39756"/>
                <a:ext cx="1790700" cy="2446182"/>
                <a:chOff x="0" y="0"/>
                <a:chExt cx="1790700" cy="2446182"/>
              </a:xfrm>
            </p:grpSpPr>
            <p:sp>
              <p:nvSpPr>
                <p:cNvPr id="23" name="文本框 156">
                  <a:extLst>
                    <a:ext uri="{FF2B5EF4-FFF2-40B4-BE49-F238E27FC236}">
                      <a16:creationId xmlns:a16="http://schemas.microsoft.com/office/drawing/2014/main" id="{E3805313-EDF6-4E36-91A1-D51561153ACF}"/>
                    </a:ext>
                  </a:extLst>
                </p:cNvPr>
                <p:cNvSpPr txBox="1"/>
                <p:nvPr/>
              </p:nvSpPr>
              <p:spPr>
                <a:xfrm>
                  <a:off x="0" y="2196548"/>
                  <a:ext cx="1790700" cy="24963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(a)</a:t>
                  </a:r>
                  <a:endParaRPr lang="zh-CN" sz="2000" kern="100" spc="50" dirty="0">
                    <a:effectLst/>
                    <a:latin typeface="Times New Roman" panose="02020603050405020304" pitchFamily="18" charset="0"/>
                    <a:ea typeface="宋体" panose="02010600030101010101" pitchFamily="2" charset="-122"/>
                  </a:endParaRPr>
                </a:p>
              </p:txBody>
            </p:sp>
            <p:pic>
              <p:nvPicPr>
                <p:cNvPr id="24" name="图片 23">
                  <a:extLst>
                    <a:ext uri="{FF2B5EF4-FFF2-40B4-BE49-F238E27FC236}">
                      <a16:creationId xmlns:a16="http://schemas.microsoft.com/office/drawing/2014/main" id="{B4CB8ABD-BC10-4042-BADC-326BB284AF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144" t="24740" r="29554" b="21427"/>
                <a:stretch/>
              </p:blipFill>
              <p:spPr bwMode="auto">
                <a:xfrm>
                  <a:off x="0" y="0"/>
                  <a:ext cx="1789044" cy="2236304"/>
                </a:xfrm>
                <a:prstGeom prst="rect">
                  <a:avLst/>
                </a:prstGeom>
                <a:ln>
                  <a:noFill/>
                </a:ln>
                <a:extLst>
                  <a:ext uri="{53640926-AAD7-44D8-BBD7-CCE9431645EC}">
                    <a14:shadowObscured xmlns:a14="http://schemas.microsoft.com/office/drawing/2010/main"/>
                  </a:ext>
                </a:extLst>
              </p:spPr>
            </p:pic>
          </p:grpSp>
          <p:grpSp>
            <p:nvGrpSpPr>
              <p:cNvPr id="17" name="组合 16">
                <a:extLst>
                  <a:ext uri="{FF2B5EF4-FFF2-40B4-BE49-F238E27FC236}">
                    <a16:creationId xmlns:a16="http://schemas.microsoft.com/office/drawing/2014/main" id="{A3B2B846-BBC5-4F99-A780-C6E49A3B4E59}"/>
                  </a:ext>
                </a:extLst>
              </p:cNvPr>
              <p:cNvGrpSpPr/>
              <p:nvPr/>
            </p:nvGrpSpPr>
            <p:grpSpPr>
              <a:xfrm>
                <a:off x="1948070" y="39756"/>
                <a:ext cx="1798982" cy="2446182"/>
                <a:chOff x="0" y="0"/>
                <a:chExt cx="1798982" cy="2446182"/>
              </a:xfrm>
            </p:grpSpPr>
            <p:sp>
              <p:nvSpPr>
                <p:cNvPr id="21" name="文本框 157">
                  <a:extLst>
                    <a:ext uri="{FF2B5EF4-FFF2-40B4-BE49-F238E27FC236}">
                      <a16:creationId xmlns:a16="http://schemas.microsoft.com/office/drawing/2014/main" id="{14160AB3-FD56-4DD1-B028-F848E52FC360}"/>
                    </a:ext>
                  </a:extLst>
                </p:cNvPr>
                <p:cNvSpPr txBox="1"/>
                <p:nvPr/>
              </p:nvSpPr>
              <p:spPr>
                <a:xfrm>
                  <a:off x="0" y="2196548"/>
                  <a:ext cx="1790700" cy="24963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(b)</a:t>
                  </a:r>
                  <a:endParaRPr lang="zh-CN" sz="2000" kern="100" spc="50" dirty="0">
                    <a:effectLst/>
                    <a:latin typeface="Times New Roman" panose="02020603050405020304" pitchFamily="18" charset="0"/>
                    <a:ea typeface="宋体" panose="02010600030101010101" pitchFamily="2" charset="-122"/>
                  </a:endParaRPr>
                </a:p>
              </p:txBody>
            </p:sp>
            <p:pic>
              <p:nvPicPr>
                <p:cNvPr id="22" name="图片 21">
                  <a:extLst>
                    <a:ext uri="{FF2B5EF4-FFF2-40B4-BE49-F238E27FC236}">
                      <a16:creationId xmlns:a16="http://schemas.microsoft.com/office/drawing/2014/main" id="{D2DB36A9-48B9-42CF-9482-218F27B0083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8659" t="24053" r="29039" b="22114"/>
                <a:stretch/>
              </p:blipFill>
              <p:spPr bwMode="auto">
                <a:xfrm>
                  <a:off x="9939" y="0"/>
                  <a:ext cx="1789043" cy="2236304"/>
                </a:xfrm>
                <a:prstGeom prst="rect">
                  <a:avLst/>
                </a:prstGeom>
                <a:ln>
                  <a:noFill/>
                </a:ln>
                <a:extLst>
                  <a:ext uri="{53640926-AAD7-44D8-BBD7-CCE9431645EC}">
                    <a14:shadowObscured xmlns:a14="http://schemas.microsoft.com/office/drawing/2010/main"/>
                  </a:ext>
                </a:extLst>
              </p:spPr>
            </p:pic>
          </p:grpSp>
          <p:grpSp>
            <p:nvGrpSpPr>
              <p:cNvPr id="18" name="组合 17">
                <a:extLst>
                  <a:ext uri="{FF2B5EF4-FFF2-40B4-BE49-F238E27FC236}">
                    <a16:creationId xmlns:a16="http://schemas.microsoft.com/office/drawing/2014/main" id="{2A4D6971-E025-407B-81D9-853954A05D9E}"/>
                  </a:ext>
                </a:extLst>
              </p:cNvPr>
              <p:cNvGrpSpPr/>
              <p:nvPr/>
            </p:nvGrpSpPr>
            <p:grpSpPr>
              <a:xfrm>
                <a:off x="3906079" y="0"/>
                <a:ext cx="1790700" cy="2475999"/>
                <a:chOff x="0" y="0"/>
                <a:chExt cx="1790700" cy="2475999"/>
              </a:xfrm>
            </p:grpSpPr>
            <p:sp>
              <p:nvSpPr>
                <p:cNvPr id="19" name="文本框 158">
                  <a:extLst>
                    <a:ext uri="{FF2B5EF4-FFF2-40B4-BE49-F238E27FC236}">
                      <a16:creationId xmlns:a16="http://schemas.microsoft.com/office/drawing/2014/main" id="{04D5889B-2450-43B4-B1ED-E976C93847E4}"/>
                    </a:ext>
                  </a:extLst>
                </p:cNvPr>
                <p:cNvSpPr txBox="1"/>
                <p:nvPr/>
              </p:nvSpPr>
              <p:spPr>
                <a:xfrm>
                  <a:off x="0" y="2226365"/>
                  <a:ext cx="1790700" cy="24963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2000" kern="100" spc="50" dirty="0">
                      <a:effectLst/>
                      <a:latin typeface="Times New Roman" panose="02020603050405020304" pitchFamily="18" charset="0"/>
                      <a:ea typeface="宋体" panose="02010600030101010101" pitchFamily="2" charset="-122"/>
                    </a:rPr>
                    <a:t>(c)</a:t>
                  </a:r>
                  <a:endParaRPr lang="zh-CN" sz="2000" kern="100" spc="50" dirty="0">
                    <a:effectLst/>
                    <a:latin typeface="Times New Roman" panose="02020603050405020304" pitchFamily="18" charset="0"/>
                    <a:ea typeface="宋体" panose="02010600030101010101" pitchFamily="2" charset="-122"/>
                  </a:endParaRPr>
                </a:p>
              </p:txBody>
            </p:sp>
            <p:pic>
              <p:nvPicPr>
                <p:cNvPr id="20" name="图片 19">
                  <a:extLst>
                    <a:ext uri="{FF2B5EF4-FFF2-40B4-BE49-F238E27FC236}">
                      <a16:creationId xmlns:a16="http://schemas.microsoft.com/office/drawing/2014/main" id="{E92A4CC4-9DF7-429B-BFC8-878FC6A7A6B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5714" t="8521" r="26700" b="15214"/>
                <a:stretch/>
              </p:blipFill>
              <p:spPr bwMode="auto">
                <a:xfrm>
                  <a:off x="0" y="0"/>
                  <a:ext cx="1789043" cy="2236304"/>
                </a:xfrm>
                <a:prstGeom prst="rect">
                  <a:avLst/>
                </a:prstGeom>
                <a:ln>
                  <a:noFill/>
                </a:ln>
                <a:extLst>
                  <a:ext uri="{53640926-AAD7-44D8-BBD7-CCE9431645EC}">
                    <a14:shadowObscured xmlns:a14="http://schemas.microsoft.com/office/drawing/2010/main"/>
                  </a:ext>
                </a:extLst>
              </p:spPr>
            </p:pic>
          </p:grpSp>
        </p:grpSp>
        <p:sp>
          <p:nvSpPr>
            <p:cNvPr id="14" name="文本框 35">
              <a:extLst>
                <a:ext uri="{FF2B5EF4-FFF2-40B4-BE49-F238E27FC236}">
                  <a16:creationId xmlns:a16="http://schemas.microsoft.com/office/drawing/2014/main" id="{CE879C2E-5C40-45D4-AF86-6D4108D1CE2C}"/>
                </a:ext>
              </a:extLst>
            </p:cNvPr>
            <p:cNvSpPr txBox="1"/>
            <p:nvPr/>
          </p:nvSpPr>
          <p:spPr>
            <a:xfrm>
              <a:off x="0" y="2782570"/>
              <a:ext cx="5696144" cy="52291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数字莫尔条纹的产生：</a:t>
              </a:r>
              <a:r>
                <a:rPr lang="en-US" sz="2000" kern="100" spc="50" dirty="0">
                  <a:effectLst/>
                  <a:latin typeface="微软雅黑" panose="020B0503020204020204" pitchFamily="34" charset="-122"/>
                  <a:ea typeface="微软雅黑" panose="020B0503020204020204" pitchFamily="34" charset="-122"/>
                </a:rPr>
                <a:t>(a)</a:t>
              </a:r>
              <a:r>
                <a:rPr lang="zh-CN" sz="2000" kern="100" spc="50" dirty="0">
                  <a:effectLst/>
                  <a:latin typeface="微软雅黑" panose="020B0503020204020204" pitchFamily="34" charset="-122"/>
                  <a:ea typeface="微软雅黑" panose="020B0503020204020204" pitchFamily="34" charset="-122"/>
                </a:rPr>
                <a:t>待测物体原型；</a:t>
              </a:r>
              <a:r>
                <a:rPr lang="en-US" sz="2000" kern="100" spc="50" dirty="0">
                  <a:effectLst/>
                  <a:latin typeface="微软雅黑" panose="020B0503020204020204" pitchFamily="34" charset="-122"/>
                  <a:ea typeface="微软雅黑" panose="020B0503020204020204" pitchFamily="34" charset="-122"/>
                </a:rPr>
                <a:t>(b)</a:t>
              </a:r>
              <a:r>
                <a:rPr lang="zh-CN" sz="2000" kern="100" spc="50" dirty="0">
                  <a:effectLst/>
                  <a:latin typeface="微软雅黑" panose="020B0503020204020204" pitchFamily="34" charset="-122"/>
                  <a:ea typeface="微软雅黑" panose="020B0503020204020204" pitchFamily="34" charset="-122"/>
                </a:rPr>
                <a:t>经过物体高度分布扭曲的投影条纹；</a:t>
              </a:r>
              <a:r>
                <a:rPr lang="en-US" sz="2000" kern="100" spc="50" dirty="0">
                  <a:effectLst/>
                  <a:latin typeface="微软雅黑" panose="020B0503020204020204" pitchFamily="34" charset="-122"/>
                  <a:ea typeface="微软雅黑" panose="020B0503020204020204" pitchFamily="34" charset="-122"/>
                </a:rPr>
                <a:t>(c)</a:t>
              </a:r>
              <a:r>
                <a:rPr lang="zh-CN" sz="2000" kern="100" spc="50" dirty="0">
                  <a:effectLst/>
                  <a:latin typeface="微软雅黑" panose="020B0503020204020204" pitchFamily="34" charset="-122"/>
                  <a:ea typeface="微软雅黑" panose="020B0503020204020204" pitchFamily="34" charset="-122"/>
                </a:rPr>
                <a:t>和同频率条纹叠加产生的含有高频噪声的莫尔图样</a:t>
              </a:r>
            </a:p>
          </p:txBody>
        </p:sp>
      </p:grpSp>
    </p:spTree>
    <p:extLst>
      <p:ext uri="{BB962C8B-B14F-4D97-AF65-F5344CB8AC3E}">
        <p14:creationId xmlns:p14="http://schemas.microsoft.com/office/powerpoint/2010/main" val="88888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8852EBDD-756D-455E-A28C-6FED848D25D4}"/>
              </a:ext>
            </a:extLst>
          </p:cNvPr>
          <p:cNvPicPr/>
          <p:nvPr/>
        </p:nvPicPr>
        <p:blipFill rotWithShape="1">
          <a:blip r:embed="rId3">
            <a:extLst>
              <a:ext uri="{28A0092B-C50C-407E-A947-70E740481C1C}">
                <a14:useLocalDpi xmlns:a14="http://schemas.microsoft.com/office/drawing/2010/main" val="0"/>
              </a:ext>
            </a:extLst>
          </a:blip>
          <a:srcRect l="10438" r="10228"/>
          <a:stretch/>
        </p:blipFill>
        <p:spPr>
          <a:xfrm>
            <a:off x="20" y="10"/>
            <a:ext cx="9143980" cy="6857990"/>
          </a:xfrm>
          <a:prstGeom prst="rect">
            <a:avLst/>
          </a:prstGeom>
        </p:spPr>
      </p:pic>
      <p:sp>
        <p:nvSpPr>
          <p:cNvPr id="30" name="Rectangle 2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A68A9A2B-D563-4CF3-AF34-145E22AB9BFF}"/>
              </a:ext>
            </a:extLst>
          </p:cNvPr>
          <p:cNvSpPr txBox="1"/>
          <p:nvPr/>
        </p:nvSpPr>
        <p:spPr>
          <a:xfrm>
            <a:off x="392906" y="5317240"/>
            <a:ext cx="8408194"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altLang="zh-CN" sz="3100" dirty="0">
                <a:solidFill>
                  <a:schemeClr val="tx1">
                    <a:lumMod val="85000"/>
                    <a:lumOff val="15000"/>
                  </a:schemeClr>
                </a:solidFill>
                <a:latin typeface="+mj-lt"/>
                <a:ea typeface="+mj-ea"/>
                <a:cs typeface="+mj-cs"/>
              </a:rPr>
              <a:t>3ds Max</a:t>
            </a:r>
            <a:r>
              <a:rPr lang="zh-CN" altLang="en-US" sz="3100" dirty="0">
                <a:solidFill>
                  <a:schemeClr val="tx1">
                    <a:lumMod val="85000"/>
                    <a:lumOff val="15000"/>
                  </a:schemeClr>
                </a:solidFill>
                <a:latin typeface="+mj-lt"/>
                <a:ea typeface="+mj-ea"/>
                <a:cs typeface="+mj-cs"/>
              </a:rPr>
              <a:t>设置图</a:t>
            </a:r>
            <a:endParaRPr lang="en-US" altLang="zh-CN" sz="3100" dirty="0">
              <a:solidFill>
                <a:schemeClr val="tx1">
                  <a:lumMod val="85000"/>
                  <a:lumOff val="15000"/>
                </a:schemeClr>
              </a:solidFill>
              <a:latin typeface="+mj-lt"/>
              <a:ea typeface="+mj-ea"/>
              <a:cs typeface="+mj-cs"/>
            </a:endParaRPr>
          </a:p>
        </p:txBody>
      </p:sp>
      <p:cxnSp>
        <p:nvCxnSpPr>
          <p:cNvPr id="32" name="Straight Connector 3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37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68A9A2B-D563-4CF3-AF34-145E22AB9BFF}"/>
              </a:ext>
            </a:extLst>
          </p:cNvPr>
          <p:cNvSpPr txBox="1"/>
          <p:nvPr/>
        </p:nvSpPr>
        <p:spPr>
          <a:xfrm>
            <a:off x="5849798" y="128030"/>
            <a:ext cx="4184373" cy="461665"/>
          </a:xfrm>
          <a:prstGeom prst="rect">
            <a:avLst/>
          </a:prstGeom>
          <a:noFill/>
        </p:spPr>
        <p:txBody>
          <a:bodyPr wrap="square" rtlCol="0">
            <a:spAutoFit/>
          </a:bodyPr>
          <a:lstStyle/>
          <a:p>
            <a:r>
              <a:rPr lang="zh-CN" altLang="en-US" sz="2400" dirty="0"/>
              <a:t>数字莫尔条纹的产生</a:t>
            </a:r>
            <a:endParaRPr lang="zh-CN" altLang="en-US" sz="2400" dirty="0">
              <a:latin typeface="黑体" panose="02010609060101010101" pitchFamily="49" charset="-122"/>
              <a:ea typeface="黑体" panose="02010609060101010101" pitchFamily="49" charset="-122"/>
            </a:endParaRPr>
          </a:p>
        </p:txBody>
      </p:sp>
      <p:grpSp>
        <p:nvGrpSpPr>
          <p:cNvPr id="25" name="组合 24">
            <a:extLst>
              <a:ext uri="{FF2B5EF4-FFF2-40B4-BE49-F238E27FC236}">
                <a16:creationId xmlns:a16="http://schemas.microsoft.com/office/drawing/2014/main" id="{DF6B1221-DF52-433D-9582-080392D2AC0E}"/>
              </a:ext>
            </a:extLst>
          </p:cNvPr>
          <p:cNvGrpSpPr>
            <a:grpSpLocks noChangeAspect="1"/>
          </p:cNvGrpSpPr>
          <p:nvPr/>
        </p:nvGrpSpPr>
        <p:grpSpPr>
          <a:xfrm>
            <a:off x="1639769" y="843675"/>
            <a:ext cx="5580000" cy="5565537"/>
            <a:chOff x="0" y="0"/>
            <a:chExt cx="4453003" cy="4443311"/>
          </a:xfrm>
        </p:grpSpPr>
        <p:grpSp>
          <p:nvGrpSpPr>
            <p:cNvPr id="26" name="组合 25">
              <a:extLst>
                <a:ext uri="{FF2B5EF4-FFF2-40B4-BE49-F238E27FC236}">
                  <a16:creationId xmlns:a16="http://schemas.microsoft.com/office/drawing/2014/main" id="{0AB11E3D-94A7-4F37-BDF2-48257E2D5000}"/>
                </a:ext>
              </a:extLst>
            </p:cNvPr>
            <p:cNvGrpSpPr/>
            <p:nvPr/>
          </p:nvGrpSpPr>
          <p:grpSpPr>
            <a:xfrm>
              <a:off x="0" y="0"/>
              <a:ext cx="4453003" cy="3787988"/>
              <a:chOff x="0" y="0"/>
              <a:chExt cx="4453003" cy="3787988"/>
            </a:xfrm>
          </p:grpSpPr>
          <p:grpSp>
            <p:nvGrpSpPr>
              <p:cNvPr id="28" name="组合 27">
                <a:extLst>
                  <a:ext uri="{FF2B5EF4-FFF2-40B4-BE49-F238E27FC236}">
                    <a16:creationId xmlns:a16="http://schemas.microsoft.com/office/drawing/2014/main" id="{33D3E8C8-D862-45C6-BDAE-D1391AE05867}"/>
                  </a:ext>
                </a:extLst>
              </p:cNvPr>
              <p:cNvGrpSpPr/>
              <p:nvPr/>
            </p:nvGrpSpPr>
            <p:grpSpPr>
              <a:xfrm>
                <a:off x="0" y="0"/>
                <a:ext cx="4451985" cy="1871682"/>
                <a:chOff x="0" y="0"/>
                <a:chExt cx="4452533" cy="1872123"/>
              </a:xfrm>
            </p:grpSpPr>
            <p:grpSp>
              <p:nvGrpSpPr>
                <p:cNvPr id="36" name="组合 35">
                  <a:extLst>
                    <a:ext uri="{FF2B5EF4-FFF2-40B4-BE49-F238E27FC236}">
                      <a16:creationId xmlns:a16="http://schemas.microsoft.com/office/drawing/2014/main" id="{7A25E802-C3A7-458B-94C7-9969C15EE996}"/>
                    </a:ext>
                  </a:extLst>
                </p:cNvPr>
                <p:cNvGrpSpPr/>
                <p:nvPr/>
              </p:nvGrpSpPr>
              <p:grpSpPr>
                <a:xfrm>
                  <a:off x="0" y="0"/>
                  <a:ext cx="2160740" cy="1872123"/>
                  <a:chOff x="0" y="0"/>
                  <a:chExt cx="2160740" cy="1872123"/>
                </a:xfrm>
              </p:grpSpPr>
              <p:pic>
                <p:nvPicPr>
                  <p:cNvPr id="40" name="图片 39" descr="C:\Users\Administrator\AppData\Local\Temp\ConnectorClipboard6438079995814122912\image15586846919310.png">
                    <a:extLst>
                      <a:ext uri="{FF2B5EF4-FFF2-40B4-BE49-F238E27FC236}">
                        <a16:creationId xmlns:a16="http://schemas.microsoft.com/office/drawing/2014/main" id="{99D5AA03-3375-4166-B7F0-0B6D36D794A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206" t="54921" r="53580" b="11520"/>
                  <a:stretch/>
                </p:blipFill>
                <p:spPr bwMode="auto">
                  <a:xfrm>
                    <a:off x="0" y="0"/>
                    <a:ext cx="2160740" cy="1465545"/>
                  </a:xfrm>
                  <a:prstGeom prst="rect">
                    <a:avLst/>
                  </a:prstGeom>
                  <a:noFill/>
                  <a:ln>
                    <a:noFill/>
                  </a:ln>
                  <a:extLst>
                    <a:ext uri="{53640926-AAD7-44D8-BBD7-CCE9431645EC}">
                      <a14:shadowObscured xmlns:a14="http://schemas.microsoft.com/office/drawing/2010/main"/>
                    </a:ext>
                  </a:extLst>
                </p:spPr>
              </p:pic>
              <p:sp>
                <p:nvSpPr>
                  <p:cNvPr id="41" name="文本框 289">
                    <a:extLst>
                      <a:ext uri="{FF2B5EF4-FFF2-40B4-BE49-F238E27FC236}">
                        <a16:creationId xmlns:a16="http://schemas.microsoft.com/office/drawing/2014/main" id="{336A9DBA-B7A2-41C7-B693-4D6A93FABC13}"/>
                      </a:ext>
                    </a:extLst>
                  </p:cNvPr>
                  <p:cNvSpPr txBox="1"/>
                  <p:nvPr/>
                </p:nvSpPr>
                <p:spPr>
                  <a:xfrm>
                    <a:off x="0" y="1521848"/>
                    <a:ext cx="2159159" cy="35027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1050" kern="100" spc="50">
                        <a:effectLst/>
                        <a:latin typeface="Times New Roman" panose="02020603050405020304" pitchFamily="18" charset="0"/>
                        <a:ea typeface="宋体" panose="02010600030101010101" pitchFamily="2" charset="-122"/>
                      </a:rPr>
                      <a:t>(a)</a:t>
                    </a:r>
                    <a:endParaRPr lang="zh-CN" sz="1050" kern="100" spc="50">
                      <a:effectLst/>
                      <a:latin typeface="Times New Roman" panose="02020603050405020304" pitchFamily="18" charset="0"/>
                      <a:ea typeface="宋体" panose="02010600030101010101" pitchFamily="2" charset="-122"/>
                    </a:endParaRPr>
                  </a:p>
                </p:txBody>
              </p:sp>
            </p:grpSp>
            <p:grpSp>
              <p:nvGrpSpPr>
                <p:cNvPr id="37" name="组合 36">
                  <a:extLst>
                    <a:ext uri="{FF2B5EF4-FFF2-40B4-BE49-F238E27FC236}">
                      <a16:creationId xmlns:a16="http://schemas.microsoft.com/office/drawing/2014/main" id="{53661F93-B431-46C5-B0BB-86047B0CC7E5}"/>
                    </a:ext>
                  </a:extLst>
                </p:cNvPr>
                <p:cNvGrpSpPr/>
                <p:nvPr/>
              </p:nvGrpSpPr>
              <p:grpSpPr>
                <a:xfrm>
                  <a:off x="2292260" y="0"/>
                  <a:ext cx="2160273" cy="1865320"/>
                  <a:chOff x="-3" y="0"/>
                  <a:chExt cx="2160743" cy="1865320"/>
                </a:xfrm>
              </p:grpSpPr>
              <p:pic>
                <p:nvPicPr>
                  <p:cNvPr id="38" name="图片 37" descr="C:\Users\Administrator\AppData\Local\Temp\ConnectorClipboard6438079995814122912\image15586846919310.png">
                    <a:extLst>
                      <a:ext uri="{FF2B5EF4-FFF2-40B4-BE49-F238E27FC236}">
                        <a16:creationId xmlns:a16="http://schemas.microsoft.com/office/drawing/2014/main" id="{D29D213A-AEE2-4C66-8709-3EBE5D184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7113" t="7782" r="9605" b="58659"/>
                  <a:stretch/>
                </p:blipFill>
                <p:spPr bwMode="auto">
                  <a:xfrm>
                    <a:off x="0" y="0"/>
                    <a:ext cx="2160740" cy="1459282"/>
                  </a:xfrm>
                  <a:prstGeom prst="rect">
                    <a:avLst/>
                  </a:prstGeom>
                  <a:noFill/>
                  <a:ln>
                    <a:noFill/>
                  </a:ln>
                  <a:extLst>
                    <a:ext uri="{53640926-AAD7-44D8-BBD7-CCE9431645EC}">
                      <a14:shadowObscured xmlns:a14="http://schemas.microsoft.com/office/drawing/2010/main"/>
                    </a:ext>
                  </a:extLst>
                </p:spPr>
              </p:pic>
              <p:sp>
                <p:nvSpPr>
                  <p:cNvPr id="39" name="文本框 291">
                    <a:extLst>
                      <a:ext uri="{FF2B5EF4-FFF2-40B4-BE49-F238E27FC236}">
                        <a16:creationId xmlns:a16="http://schemas.microsoft.com/office/drawing/2014/main" id="{FC5E2A2B-EF3F-46AF-A49F-C93AB5660BFD}"/>
                      </a:ext>
                    </a:extLst>
                  </p:cNvPr>
                  <p:cNvSpPr txBox="1"/>
                  <p:nvPr/>
                </p:nvSpPr>
                <p:spPr>
                  <a:xfrm>
                    <a:off x="-3" y="1515045"/>
                    <a:ext cx="2159629" cy="35027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1050" kern="100" spc="50">
                        <a:effectLst/>
                        <a:latin typeface="Times New Roman" panose="02020603050405020304" pitchFamily="18" charset="0"/>
                        <a:ea typeface="宋体" panose="02010600030101010101" pitchFamily="2" charset="-122"/>
                      </a:rPr>
                      <a:t>(b)</a:t>
                    </a:r>
                    <a:endParaRPr lang="zh-CN" sz="1050" kern="100" spc="50">
                      <a:effectLst/>
                      <a:latin typeface="Times New Roman" panose="02020603050405020304" pitchFamily="18" charset="0"/>
                      <a:ea typeface="宋体" panose="02010600030101010101" pitchFamily="2" charset="-122"/>
                    </a:endParaRPr>
                  </a:p>
                </p:txBody>
              </p:sp>
            </p:grpSp>
          </p:grpSp>
          <p:grpSp>
            <p:nvGrpSpPr>
              <p:cNvPr id="29" name="组合 28">
                <a:extLst>
                  <a:ext uri="{FF2B5EF4-FFF2-40B4-BE49-F238E27FC236}">
                    <a16:creationId xmlns:a16="http://schemas.microsoft.com/office/drawing/2014/main" id="{692C2003-B1AE-4B4D-909C-84C6AB93CF3D}"/>
                  </a:ext>
                </a:extLst>
              </p:cNvPr>
              <p:cNvGrpSpPr/>
              <p:nvPr/>
            </p:nvGrpSpPr>
            <p:grpSpPr>
              <a:xfrm>
                <a:off x="0" y="1916482"/>
                <a:ext cx="4453003" cy="1871506"/>
                <a:chOff x="0" y="0"/>
                <a:chExt cx="4453003" cy="1871506"/>
              </a:xfrm>
            </p:grpSpPr>
            <p:grpSp>
              <p:nvGrpSpPr>
                <p:cNvPr id="30" name="组合 29">
                  <a:extLst>
                    <a:ext uri="{FF2B5EF4-FFF2-40B4-BE49-F238E27FC236}">
                      <a16:creationId xmlns:a16="http://schemas.microsoft.com/office/drawing/2014/main" id="{104C6942-0133-443D-9B63-B98966F78904}"/>
                    </a:ext>
                  </a:extLst>
                </p:cNvPr>
                <p:cNvGrpSpPr/>
                <p:nvPr/>
              </p:nvGrpSpPr>
              <p:grpSpPr>
                <a:xfrm>
                  <a:off x="0" y="0"/>
                  <a:ext cx="2160270" cy="1865156"/>
                  <a:chOff x="0" y="0"/>
                  <a:chExt cx="2160740" cy="1865156"/>
                </a:xfrm>
              </p:grpSpPr>
              <p:pic>
                <p:nvPicPr>
                  <p:cNvPr id="34" name="图片 33" descr="C:\Users\Administrator\AppData\Local\Temp\ConnectorClipboard6438079995814122912\image15586846919310.png">
                    <a:extLst>
                      <a:ext uri="{FF2B5EF4-FFF2-40B4-BE49-F238E27FC236}">
                        <a16:creationId xmlns:a16="http://schemas.microsoft.com/office/drawing/2014/main" id="{D671B04C-F3D0-4E14-9263-C65215D1EF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7113" t="55077" r="9605" b="11364"/>
                  <a:stretch/>
                </p:blipFill>
                <p:spPr bwMode="auto">
                  <a:xfrm>
                    <a:off x="0" y="0"/>
                    <a:ext cx="2160740" cy="1459282"/>
                  </a:xfrm>
                  <a:prstGeom prst="rect">
                    <a:avLst/>
                  </a:prstGeom>
                  <a:noFill/>
                  <a:ln>
                    <a:noFill/>
                  </a:ln>
                  <a:extLst>
                    <a:ext uri="{53640926-AAD7-44D8-BBD7-CCE9431645EC}">
                      <a14:shadowObscured xmlns:a14="http://schemas.microsoft.com/office/drawing/2010/main"/>
                    </a:ext>
                  </a:extLst>
                </p:spPr>
              </p:pic>
              <p:sp>
                <p:nvSpPr>
                  <p:cNvPr id="35" name="文本框 296">
                    <a:extLst>
                      <a:ext uri="{FF2B5EF4-FFF2-40B4-BE49-F238E27FC236}">
                        <a16:creationId xmlns:a16="http://schemas.microsoft.com/office/drawing/2014/main" id="{064869C5-2403-42B8-8838-804BD190F992}"/>
                      </a:ext>
                    </a:extLst>
                  </p:cNvPr>
                  <p:cNvSpPr txBox="1"/>
                  <p:nvPr/>
                </p:nvSpPr>
                <p:spPr>
                  <a:xfrm>
                    <a:off x="0" y="1514964"/>
                    <a:ext cx="2159363" cy="350192"/>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1050" kern="100" spc="50">
                        <a:effectLst/>
                        <a:latin typeface="Times New Roman" panose="02020603050405020304" pitchFamily="18" charset="0"/>
                        <a:ea typeface="宋体" panose="02010600030101010101" pitchFamily="2" charset="-122"/>
                      </a:rPr>
                      <a:t>(c)</a:t>
                    </a:r>
                    <a:endParaRPr lang="zh-CN" sz="1050" kern="100" spc="50">
                      <a:effectLst/>
                      <a:latin typeface="Times New Roman" panose="02020603050405020304" pitchFamily="18" charset="0"/>
                      <a:ea typeface="宋体" panose="02010600030101010101" pitchFamily="2" charset="-122"/>
                    </a:endParaRPr>
                  </a:p>
                </p:txBody>
              </p:sp>
            </p:grpSp>
            <p:grpSp>
              <p:nvGrpSpPr>
                <p:cNvPr id="31" name="组合 30">
                  <a:extLst>
                    <a:ext uri="{FF2B5EF4-FFF2-40B4-BE49-F238E27FC236}">
                      <a16:creationId xmlns:a16="http://schemas.microsoft.com/office/drawing/2014/main" id="{697805FE-CFE0-4651-A1DC-087BC361B910}"/>
                    </a:ext>
                  </a:extLst>
                </p:cNvPr>
                <p:cNvGrpSpPr/>
                <p:nvPr/>
              </p:nvGrpSpPr>
              <p:grpSpPr>
                <a:xfrm>
                  <a:off x="2292260" y="0"/>
                  <a:ext cx="2160743" cy="1871506"/>
                  <a:chOff x="-3" y="0"/>
                  <a:chExt cx="2160743" cy="1871506"/>
                </a:xfrm>
              </p:grpSpPr>
              <p:pic>
                <p:nvPicPr>
                  <p:cNvPr id="32" name="图片 31" descr="C:\Users\Administrator\AppData\Local\Temp\ConnectorClipboard6438079995814122912\image15586846919310.png">
                    <a:extLst>
                      <a:ext uri="{FF2B5EF4-FFF2-40B4-BE49-F238E27FC236}">
                        <a16:creationId xmlns:a16="http://schemas.microsoft.com/office/drawing/2014/main" id="{89090C3A-2AFD-4C22-92E3-49E5CF970C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184" t="7470" r="53323" b="58659"/>
                  <a:stretch/>
                </p:blipFill>
                <p:spPr bwMode="auto">
                  <a:xfrm>
                    <a:off x="0" y="0"/>
                    <a:ext cx="2160740" cy="1465545"/>
                  </a:xfrm>
                  <a:prstGeom prst="rect">
                    <a:avLst/>
                  </a:prstGeom>
                  <a:noFill/>
                  <a:ln>
                    <a:noFill/>
                  </a:ln>
                  <a:extLst>
                    <a:ext uri="{53640926-AAD7-44D8-BBD7-CCE9431645EC}">
                      <a14:shadowObscured xmlns:a14="http://schemas.microsoft.com/office/drawing/2010/main"/>
                    </a:ext>
                  </a:extLst>
                </p:spPr>
              </p:pic>
              <p:sp>
                <p:nvSpPr>
                  <p:cNvPr id="33" name="文本框 297">
                    <a:extLst>
                      <a:ext uri="{FF2B5EF4-FFF2-40B4-BE49-F238E27FC236}">
                        <a16:creationId xmlns:a16="http://schemas.microsoft.com/office/drawing/2014/main" id="{B6F01A3D-75A0-41A2-B85E-B8C7A42D049D}"/>
                      </a:ext>
                    </a:extLst>
                  </p:cNvPr>
                  <p:cNvSpPr txBox="1"/>
                  <p:nvPr/>
                </p:nvSpPr>
                <p:spPr>
                  <a:xfrm>
                    <a:off x="-3" y="1521314"/>
                    <a:ext cx="2159454" cy="350192"/>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en-US" sz="1050" kern="100" spc="50">
                        <a:effectLst/>
                        <a:latin typeface="Times New Roman" panose="02020603050405020304" pitchFamily="18" charset="0"/>
                        <a:ea typeface="宋体" panose="02010600030101010101" pitchFamily="2" charset="-122"/>
                      </a:rPr>
                      <a:t>(d)</a:t>
                    </a:r>
                    <a:endParaRPr lang="zh-CN" sz="1050" kern="100" spc="50">
                      <a:effectLst/>
                      <a:latin typeface="Times New Roman" panose="02020603050405020304" pitchFamily="18" charset="0"/>
                      <a:ea typeface="宋体" panose="02010600030101010101" pitchFamily="2" charset="-122"/>
                    </a:endParaRPr>
                  </a:p>
                </p:txBody>
              </p:sp>
            </p:grpSp>
          </p:grpSp>
        </p:grpSp>
        <mc:AlternateContent xmlns:mc="http://schemas.openxmlformats.org/markup-compatibility/2006" xmlns:a14="http://schemas.microsoft.com/office/drawing/2010/main">
          <mc:Choice Requires="a14">
            <p:sp>
              <p:nvSpPr>
                <p:cNvPr id="27" name="文本框 317">
                  <a:extLst>
                    <a:ext uri="{FF2B5EF4-FFF2-40B4-BE49-F238E27FC236}">
                      <a16:creationId xmlns:a16="http://schemas.microsoft.com/office/drawing/2014/main" id="{20C7FF15-1A55-4D03-8474-884702642420}"/>
                    </a:ext>
                  </a:extLst>
                </p:cNvPr>
                <p:cNvSpPr txBox="1"/>
                <p:nvPr/>
              </p:nvSpPr>
              <p:spPr>
                <a:xfrm>
                  <a:off x="0" y="3888576"/>
                  <a:ext cx="4428354" cy="55473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5000"/>
                    </a:lnSpc>
                    <a:spcBef>
                      <a:spcPts val="600"/>
                    </a:spcBef>
                    <a:spcAft>
                      <a:spcPts val="600"/>
                    </a:spcAft>
                  </a:pPr>
                  <a:r>
                    <a:rPr lang="zh-CN" sz="2000" kern="100" spc="50" dirty="0">
                      <a:effectLst/>
                      <a:latin typeface="微软雅黑" panose="020B0503020204020204" pitchFamily="34" charset="-122"/>
                      <a:ea typeface="微软雅黑" panose="020B0503020204020204" pitchFamily="34" charset="-122"/>
                    </a:rPr>
                    <a:t>叠加条纹初始相位为</a:t>
                  </a:r>
                  <a:r>
                    <a:rPr lang="en-US" sz="2000" kern="100" spc="50" dirty="0">
                      <a:effectLst/>
                      <a:latin typeface="微软雅黑" panose="020B0503020204020204" pitchFamily="34" charset="-122"/>
                      <a:ea typeface="微软雅黑" panose="020B0503020204020204" pitchFamily="34" charset="-122"/>
                    </a:rPr>
                    <a:t>0</a:t>
                  </a:r>
                  <a:r>
                    <a:rPr lang="zh-CN" sz="2000" kern="100" spc="50" dirty="0">
                      <a:effectLst/>
                      <a:latin typeface="微软雅黑" panose="020B0503020204020204" pitchFamily="34" charset="-122"/>
                      <a:ea typeface="微软雅黑" panose="020B0503020204020204" pitchFamily="34" charset="-122"/>
                    </a:rPr>
                    <a:t>，</a:t>
                  </a:r>
                  <a14:m>
                    <m:oMath xmlns:m="http://schemas.openxmlformats.org/officeDocument/2006/math">
                      <m:r>
                        <m:rPr>
                          <m:sty m:val="p"/>
                        </m:rPr>
                        <a:rPr lang="en-US" sz="2000" kern="100" spc="50">
                          <a:effectLst/>
                          <a:latin typeface="Cambria Math" panose="02040503050406030204" pitchFamily="18" charset="0"/>
                          <a:ea typeface="宋体" panose="02010600030101010101" pitchFamily="2" charset="-122"/>
                        </a:rPr>
                        <m:t>π</m:t>
                      </m:r>
                    </m:oMath>
                  </a14:m>
                  <a:r>
                    <a:rPr lang="zh-CN" sz="2000" kern="100" spc="50" dirty="0">
                      <a:effectLst/>
                      <a:latin typeface="微软雅黑" panose="020B0503020204020204" pitchFamily="34" charset="-122"/>
                      <a:ea typeface="微软雅黑" panose="020B0503020204020204" pitchFamily="34" charset="-122"/>
                    </a:rPr>
                    <a:t>，</a:t>
                  </a:r>
                  <a14:m>
                    <m:oMath xmlns:m="http://schemas.openxmlformats.org/officeDocument/2006/math">
                      <m:r>
                        <m:rPr>
                          <m:sty m:val="p"/>
                        </m:rPr>
                        <a:rPr lang="en-US" sz="2000" kern="100" spc="50">
                          <a:effectLst/>
                          <a:latin typeface="Cambria Math" panose="02040503050406030204" pitchFamily="18" charset="0"/>
                          <a:ea typeface="宋体" panose="02010600030101010101" pitchFamily="2" charset="-122"/>
                        </a:rPr>
                        <m:t>δ</m:t>
                      </m:r>
                    </m:oMath>
                  </a14:m>
                  <a:r>
                    <a:rPr lang="zh-CN" sz="2000" kern="100" spc="50" dirty="0">
                      <a:effectLst/>
                      <a:latin typeface="微软雅黑" panose="020B0503020204020204" pitchFamily="34" charset="-122"/>
                      <a:ea typeface="微软雅黑" panose="020B0503020204020204" pitchFamily="34" charset="-122"/>
                    </a:rPr>
                    <a:t>，</a:t>
                  </a:r>
                  <a14:m>
                    <m:oMath xmlns:m="http://schemas.openxmlformats.org/officeDocument/2006/math">
                      <m:r>
                        <m:rPr>
                          <m:sty m:val="p"/>
                        </m:rPr>
                        <a:rPr lang="en-US" sz="2000" kern="100" spc="50">
                          <a:effectLst/>
                          <a:latin typeface="Cambria Math" panose="02040503050406030204" pitchFamily="18" charset="0"/>
                          <a:ea typeface="宋体" panose="02010600030101010101" pitchFamily="2" charset="-122"/>
                        </a:rPr>
                        <m:t>δ</m:t>
                      </m:r>
                      <m:r>
                        <a:rPr lang="en-US" sz="2000" kern="100" spc="50">
                          <a:effectLst/>
                          <a:latin typeface="Cambria Math" panose="02040503050406030204" pitchFamily="18" charset="0"/>
                          <a:ea typeface="宋体" panose="02010600030101010101" pitchFamily="2" charset="-122"/>
                        </a:rPr>
                        <m:t>+</m:t>
                      </m:r>
                      <m:r>
                        <m:rPr>
                          <m:sty m:val="p"/>
                        </m:rPr>
                        <a:rPr lang="en-US" sz="2000" kern="100" spc="50">
                          <a:effectLst/>
                          <a:latin typeface="Cambria Math" panose="02040503050406030204" pitchFamily="18" charset="0"/>
                          <a:ea typeface="宋体" panose="02010600030101010101" pitchFamily="2" charset="-122"/>
                        </a:rPr>
                        <m:t>π</m:t>
                      </m:r>
                    </m:oMath>
                  </a14:m>
                  <a:r>
                    <a:rPr lang="zh-CN" sz="2000" kern="100" spc="50" dirty="0">
                      <a:effectLst/>
                      <a:latin typeface="微软雅黑" panose="020B0503020204020204" pitchFamily="34" charset="-122"/>
                      <a:ea typeface="微软雅黑" panose="020B0503020204020204" pitchFamily="34" charset="-122"/>
                    </a:rPr>
                    <a:t>的，含有高频条纹的莫尔图样</a:t>
                  </a:r>
                </a:p>
              </p:txBody>
            </p:sp>
          </mc:Choice>
          <mc:Fallback xmlns="">
            <p:sp>
              <p:nvSpPr>
                <p:cNvPr id="27" name="文本框 317">
                  <a:extLst>
                    <a:ext uri="{FF2B5EF4-FFF2-40B4-BE49-F238E27FC236}">
                      <a16:creationId xmlns:a16="http://schemas.microsoft.com/office/drawing/2014/main" id="{20C7FF15-1A55-4D03-8474-884702642420}"/>
                    </a:ext>
                  </a:extLst>
                </p:cNvPr>
                <p:cNvSpPr txBox="1">
                  <a:spLocks noRot="1" noChangeAspect="1" noMove="1" noResize="1" noEditPoints="1" noAdjustHandles="1" noChangeArrowheads="1" noChangeShapeType="1" noTextEdit="1"/>
                </p:cNvSpPr>
                <p:nvPr/>
              </p:nvSpPr>
              <p:spPr>
                <a:xfrm>
                  <a:off x="0" y="3888576"/>
                  <a:ext cx="4428354" cy="554735"/>
                </a:xfrm>
                <a:prstGeom prst="rect">
                  <a:avLst/>
                </a:prstGeom>
                <a:blipFill>
                  <a:blip r:embed="rId4"/>
                  <a:stretch>
                    <a:fillRect l="-2418" t="-5263" r="-2527" b="-27193"/>
                  </a:stretch>
                </a:blipFill>
                <a:ln>
                  <a:noFill/>
                </a:ln>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4090418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1954</Words>
  <Application>Microsoft Office PowerPoint</Application>
  <PresentationFormat>全屏显示(4:3)</PresentationFormat>
  <Paragraphs>151</Paragraphs>
  <Slides>19</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Microsoft YaHei Light</vt:lpstr>
      <vt:lpstr>等线</vt:lpstr>
      <vt:lpstr>等线 Light</vt:lpstr>
      <vt:lpstr>黑体</vt:lpstr>
      <vt:lpstr>宋体</vt:lpstr>
      <vt:lpstr>微软雅黑</vt:lpstr>
      <vt:lpstr>Arial</vt:lpstr>
      <vt:lpstr>Calibri</vt:lpstr>
      <vt:lpstr>Calibri Light</vt:lpstr>
      <vt:lpstr>Cambria Math</vt:lpstr>
      <vt:lpstr>Times New Roman</vt:lpstr>
      <vt:lpstr>Wingdings</vt:lpstr>
      <vt:lpstr>Office 主题​​</vt:lpstr>
      <vt:lpstr>数字莫尔三维测量及精度分析</vt:lpstr>
      <vt:lpstr>PowerPoint 演示文稿</vt:lpstr>
      <vt:lpstr>莫尔三维测量发展</vt:lpstr>
      <vt:lpstr>PowerPoint 演示文稿</vt:lpstr>
      <vt:lpstr>PowerPoint 演示文稿</vt:lpstr>
      <vt:lpstr>PowerPoint 演示文稿</vt:lpstr>
      <vt:lpstr>数字莫尔条纹的产生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数字莫尔三维测量及精度分析</dc:title>
  <dc:creator>凡 张</dc:creator>
  <cp:lastModifiedBy>凡 张</cp:lastModifiedBy>
  <cp:revision>73</cp:revision>
  <dcterms:created xsi:type="dcterms:W3CDTF">2019-05-28T04:27:22Z</dcterms:created>
  <dcterms:modified xsi:type="dcterms:W3CDTF">2019-05-28T09:16:04Z</dcterms:modified>
</cp:coreProperties>
</file>