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8" r:id="rId3"/>
    <p:sldId id="259" r:id="rId4"/>
    <p:sldId id="260" r:id="rId5"/>
    <p:sldId id="262" r:id="rId6"/>
    <p:sldId id="263" r:id="rId7"/>
    <p:sldId id="264" r:id="rId8"/>
    <p:sldId id="265"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C869385-A23B-46A6-BEC8-05E94D137820}">
          <p14:sldIdLst>
            <p14:sldId id="256"/>
            <p14:sldId id="258"/>
          </p14:sldIdLst>
        </p14:section>
        <p14:section name="莫尔条纹产生的原理" id="{C5831CA4-2187-4DB3-9C34-4B697D7C073B}">
          <p14:sldIdLst>
            <p14:sldId id="259"/>
            <p14:sldId id="260"/>
            <p14:sldId id="262"/>
            <p14:sldId id="263"/>
          </p14:sldIdLst>
        </p14:section>
        <p14:section name="三角测量法" id="{7A3158C9-61A6-43D8-AB16-0FBF840F1F45}">
          <p14:sldIdLst>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574" autoAdjust="0"/>
    <p:restoredTop sz="67347" autoAdjust="0"/>
  </p:normalViewPr>
  <p:slideViewPr>
    <p:cSldViewPr snapToGrid="0">
      <p:cViewPr>
        <p:scale>
          <a:sx n="66" d="100"/>
          <a:sy n="66" d="100"/>
        </p:scale>
        <p:origin x="3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2FBD19-E80E-4E8D-8141-9EC22C1EBB54}" type="datetimeFigureOut">
              <a:rPr lang="zh-CN" altLang="en-US" smtClean="0"/>
              <a:t>2019/5/28 Tuesday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9AA1B-15E3-41C2-B67B-B8FFBC95098A}" type="slidenum">
              <a:rPr lang="zh-CN" altLang="en-US" smtClean="0"/>
              <a:t>‹#›</a:t>
            </a:fld>
            <a:endParaRPr lang="zh-CN" altLang="en-US"/>
          </a:p>
        </p:txBody>
      </p:sp>
    </p:spTree>
    <p:extLst>
      <p:ext uri="{BB962C8B-B14F-4D97-AF65-F5344CB8AC3E}">
        <p14:creationId xmlns:p14="http://schemas.microsoft.com/office/powerpoint/2010/main" val="1084771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谢谢袁老师的介绍！我是答辩人张凡，专业应用物理学，来自电物学院。</a:t>
            </a:r>
            <a:endParaRPr lang="en-US" altLang="zh-CN" dirty="0"/>
          </a:p>
          <a:p>
            <a:r>
              <a:rPr lang="zh-CN" altLang="en-US" dirty="0"/>
              <a:t>我的毕设内容是数字莫尔三维测量及精度分析。</a:t>
            </a:r>
            <a:endParaRPr lang="en-US" altLang="zh-CN" dirty="0"/>
          </a:p>
          <a:p>
            <a:r>
              <a:rPr lang="zh-CN" altLang="en-US" dirty="0"/>
              <a:t>莫尔三维测量是在物体上产生莫尔条纹。然后通过莫尔条纹得到待测物体高度分布的技术。</a:t>
            </a:r>
            <a:endParaRPr lang="en-US" altLang="zh-CN" dirty="0"/>
          </a:p>
          <a:p>
            <a:r>
              <a:rPr lang="zh-CN" altLang="en-US" dirty="0"/>
              <a:t>数字莫尔三维测量测量传统莫尔三维测量中的莫尔测量的产生，计算高度分布的两个步骤转移到计算上处理。</a:t>
            </a:r>
          </a:p>
        </p:txBody>
      </p:sp>
      <p:sp>
        <p:nvSpPr>
          <p:cNvPr id="4" name="灯片编号占位符 3"/>
          <p:cNvSpPr>
            <a:spLocks noGrp="1"/>
          </p:cNvSpPr>
          <p:nvPr>
            <p:ph type="sldNum" sz="quarter" idx="5"/>
          </p:nvPr>
        </p:nvSpPr>
        <p:spPr/>
        <p:txBody>
          <a:bodyPr/>
          <a:lstStyle/>
          <a:p>
            <a:fld id="{1479AA1B-15E3-41C2-B67B-B8FFBC95098A}" type="slidenum">
              <a:rPr lang="zh-CN" altLang="en-US" smtClean="0"/>
              <a:t>1</a:t>
            </a:fld>
            <a:endParaRPr lang="zh-CN" altLang="en-US"/>
          </a:p>
        </p:txBody>
      </p:sp>
    </p:spTree>
    <p:extLst>
      <p:ext uri="{BB962C8B-B14F-4D97-AF65-F5344CB8AC3E}">
        <p14:creationId xmlns:p14="http://schemas.microsoft.com/office/powerpoint/2010/main" val="3746806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我的答辩第一部分介绍了莫尔条纹产生的原理；</a:t>
            </a:r>
            <a:endParaRPr lang="en-US" altLang="zh-CN" dirty="0"/>
          </a:p>
          <a:p>
            <a:r>
              <a:rPr lang="zh-CN" altLang="en-US" dirty="0"/>
              <a:t>第二部分讨论了将莫尔条纹和物体等高线的联系</a:t>
            </a:r>
            <a:endParaRPr lang="en-US" altLang="zh-CN" dirty="0"/>
          </a:p>
          <a:p>
            <a:r>
              <a:rPr lang="zh-CN" altLang="en-US" dirty="0"/>
              <a:t>第三部分结合了第二部分的关系，引入了一个物理量莫尔波长，这一参数可以帮助计算最后的高度分布，</a:t>
            </a:r>
            <a:endParaRPr lang="en-US" altLang="zh-CN" dirty="0"/>
          </a:p>
          <a:p>
            <a:r>
              <a:rPr lang="zh-CN" altLang="en-US" dirty="0"/>
              <a:t>第四部分演示了数字莫尔条纹的产生。</a:t>
            </a:r>
            <a:endParaRPr lang="en-US" altLang="zh-CN" dirty="0"/>
          </a:p>
          <a:p>
            <a:r>
              <a:rPr lang="zh-CN" altLang="en-US" dirty="0"/>
              <a:t>第五部分讨论了如何处理产生的数字莫尔条纹最后得到物体的高度分布。</a:t>
            </a:r>
            <a:endParaRPr lang="en-US" altLang="zh-CN" dirty="0"/>
          </a:p>
          <a:p>
            <a:r>
              <a:rPr lang="zh-CN" altLang="en-US" dirty="0"/>
              <a:t>最后一份部分总结我的毕业论文，给出了我研究的结果和缺陷。</a:t>
            </a:r>
            <a:endParaRPr lang="en-US" altLang="zh-CN" dirty="0"/>
          </a:p>
          <a:p>
            <a:r>
              <a:rPr lang="zh-CN" altLang="en-US" dirty="0"/>
              <a:t>我们首先来看莫尔条纹是怎么形成的。</a:t>
            </a:r>
          </a:p>
        </p:txBody>
      </p:sp>
      <p:sp>
        <p:nvSpPr>
          <p:cNvPr id="4" name="灯片编号占位符 3"/>
          <p:cNvSpPr>
            <a:spLocks noGrp="1"/>
          </p:cNvSpPr>
          <p:nvPr>
            <p:ph type="sldNum" sz="quarter" idx="5"/>
          </p:nvPr>
        </p:nvSpPr>
        <p:spPr/>
        <p:txBody>
          <a:bodyPr/>
          <a:lstStyle/>
          <a:p>
            <a:fld id="{1479AA1B-15E3-41C2-B67B-B8FFBC95098A}" type="slidenum">
              <a:rPr lang="zh-CN" altLang="en-US" smtClean="0"/>
              <a:t>2</a:t>
            </a:fld>
            <a:endParaRPr lang="zh-CN" altLang="en-US"/>
          </a:p>
        </p:txBody>
      </p:sp>
    </p:spTree>
    <p:extLst>
      <p:ext uri="{BB962C8B-B14F-4D97-AF65-F5344CB8AC3E}">
        <p14:creationId xmlns:p14="http://schemas.microsoft.com/office/powerpoint/2010/main" val="3508656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莫尔条纹产生得方式很多。</a:t>
            </a:r>
            <a:endParaRPr lang="en-US" altLang="zh-CN" dirty="0"/>
          </a:p>
          <a:p>
            <a:r>
              <a:rPr lang="zh-CN" altLang="en-US" dirty="0"/>
              <a:t>在数字莫尔三维测量中，着重看不同间隔和不同夹角得莫尔条纹得产生。</a:t>
            </a:r>
            <a:endParaRPr lang="en-US" altLang="zh-CN" dirty="0"/>
          </a:p>
          <a:p>
            <a:r>
              <a:rPr lang="en-US" altLang="zh-CN" dirty="0"/>
              <a:t>A</a:t>
            </a:r>
            <a:r>
              <a:rPr lang="zh-CN" altLang="en-US" dirty="0"/>
              <a:t>是不同周期零夹角的条纹叠加。</a:t>
            </a:r>
            <a:endParaRPr lang="en-US" altLang="zh-CN" dirty="0"/>
          </a:p>
          <a:p>
            <a:r>
              <a:rPr lang="en-US" altLang="zh-CN" dirty="0"/>
              <a:t>B</a:t>
            </a:r>
            <a:r>
              <a:rPr lang="zh-CN" altLang="en-US" dirty="0"/>
              <a:t>是相同周期但有一定夹角的条纹叠加。</a:t>
            </a:r>
            <a:endParaRPr lang="en-US" altLang="zh-CN" dirty="0"/>
          </a:p>
          <a:p>
            <a:r>
              <a:rPr lang="en-US" altLang="zh-CN" dirty="0"/>
              <a:t>C</a:t>
            </a:r>
            <a:r>
              <a:rPr lang="zh-CN" altLang="en-US" dirty="0"/>
              <a:t>是由从圆心出的等角间距的条纹叠加形成。在外围周期大，在圆心处周期小。而且不同条纹的角度不一样，叠加的夹角也不相同。</a:t>
            </a:r>
          </a:p>
        </p:txBody>
      </p:sp>
      <p:sp>
        <p:nvSpPr>
          <p:cNvPr id="4" name="灯片编号占位符 3"/>
          <p:cNvSpPr>
            <a:spLocks noGrp="1"/>
          </p:cNvSpPr>
          <p:nvPr>
            <p:ph type="sldNum" sz="quarter" idx="5"/>
          </p:nvPr>
        </p:nvSpPr>
        <p:spPr/>
        <p:txBody>
          <a:bodyPr/>
          <a:lstStyle/>
          <a:p>
            <a:fld id="{1479AA1B-15E3-41C2-B67B-B8FFBC95098A}" type="slidenum">
              <a:rPr lang="zh-CN" altLang="en-US" smtClean="0"/>
              <a:t>3</a:t>
            </a:fld>
            <a:endParaRPr lang="zh-CN" altLang="en-US"/>
          </a:p>
        </p:txBody>
      </p:sp>
    </p:spTree>
    <p:extLst>
      <p:ext uri="{BB962C8B-B14F-4D97-AF65-F5344CB8AC3E}">
        <p14:creationId xmlns:p14="http://schemas.microsoft.com/office/powerpoint/2010/main" val="1954554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光栅间隔 </a:t>
                </a:r>
                <a:r>
                  <a:rPr lang="en-US" altLang="zh-CN" dirty="0"/>
                  <a:t>a, b</a:t>
                </a:r>
              </a:p>
              <a:p>
                <a:r>
                  <a:rPr lang="zh-CN" altLang="en-US" dirty="0"/>
                  <a:t>相对夹角</a:t>
                </a:r>
                <a14:m>
                  <m:oMath xmlns:m="http://schemas.openxmlformats.org/officeDocument/2006/math">
                    <m:r>
                      <a:rPr lang="zh-CN" altLang="en-US" i="1" smtClean="0">
                        <a:latin typeface="Cambria Math" panose="02040503050406030204" pitchFamily="18" charset="0"/>
                      </a:rPr>
                      <m:t>𝜃</m:t>
                    </m:r>
                  </m:oMath>
                </a14:m>
                <a:endParaRPr lang="en-US" altLang="zh-CN" dirty="0"/>
              </a:p>
              <a:p>
                <a:r>
                  <a:rPr lang="zh-CN" altLang="en-US" dirty="0"/>
                  <a:t>可以看到明暗相间的莫尔条纹</a:t>
                </a:r>
              </a:p>
            </p:txBody>
          </p:sp>
        </mc:Choice>
        <mc:Fallback>
          <p:sp>
            <p:nvSpPr>
              <p:cNvPr id="3" name="备注占位符 2"/>
              <p:cNvSpPr>
                <a:spLocks noGrp="1"/>
              </p:cNvSpPr>
              <p:nvPr>
                <p:ph type="body" idx="1"/>
              </p:nvPr>
            </p:nvSpPr>
            <p:spPr/>
            <p:txBody>
              <a:bodyPr/>
              <a:lstStyle/>
              <a:p>
                <a:r>
                  <a:rPr lang="zh-CN" altLang="en-US" dirty="0"/>
                  <a:t>光栅间隔 </a:t>
                </a:r>
                <a:r>
                  <a:rPr lang="en-US" altLang="zh-CN" dirty="0"/>
                  <a:t>a, b</a:t>
                </a:r>
              </a:p>
              <a:p>
                <a:r>
                  <a:rPr lang="zh-CN" altLang="en-US" dirty="0"/>
                  <a:t>相对夹角</a:t>
                </a:r>
                <a:r>
                  <a:rPr lang="zh-CN" altLang="en-US" i="0">
                    <a:latin typeface="Cambria Math" panose="02040503050406030204" pitchFamily="18" charset="0"/>
                  </a:rPr>
                  <a:t>𝜃</a:t>
                </a:r>
                <a:endParaRPr lang="en-US" altLang="zh-CN" dirty="0"/>
              </a:p>
              <a:p>
                <a:r>
                  <a:rPr lang="zh-CN" altLang="en-US" dirty="0"/>
                  <a:t>可以看到明暗相间的莫尔条纹</a:t>
                </a:r>
              </a:p>
            </p:txBody>
          </p:sp>
        </mc:Fallback>
      </mc:AlternateContent>
      <p:sp>
        <p:nvSpPr>
          <p:cNvPr id="4" name="灯片编号占位符 3"/>
          <p:cNvSpPr>
            <a:spLocks noGrp="1"/>
          </p:cNvSpPr>
          <p:nvPr>
            <p:ph type="sldNum" sz="quarter" idx="5"/>
          </p:nvPr>
        </p:nvSpPr>
        <p:spPr/>
        <p:txBody>
          <a:bodyPr/>
          <a:lstStyle/>
          <a:p>
            <a:fld id="{1479AA1B-15E3-41C2-B67B-B8FFBC95098A}" type="slidenum">
              <a:rPr lang="zh-CN" altLang="en-US" smtClean="0"/>
              <a:t>4</a:t>
            </a:fld>
            <a:endParaRPr lang="zh-CN" altLang="en-US"/>
          </a:p>
        </p:txBody>
      </p:sp>
    </p:spTree>
    <p:extLst>
      <p:ext uri="{BB962C8B-B14F-4D97-AF65-F5344CB8AC3E}">
        <p14:creationId xmlns:p14="http://schemas.microsoft.com/office/powerpoint/2010/main" val="1825125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使用激光笔</a:t>
            </a:r>
            <a:r>
              <a:rPr lang="en-US" altLang="zh-CN" dirty="0"/>
              <a:t>】</a:t>
            </a:r>
          </a:p>
          <a:p>
            <a:r>
              <a:rPr lang="zh-CN" altLang="en-US" dirty="0"/>
              <a:t>平行四边形面积等于底乘高</a:t>
            </a:r>
            <a:endParaRPr lang="en-US" altLang="zh-CN" dirty="0"/>
          </a:p>
          <a:p>
            <a:r>
              <a:rPr lang="zh-CN" altLang="en-US" dirty="0"/>
              <a:t>余弦定理</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479AA1B-15E3-41C2-B67B-B8FFBC95098A}" type="slidenum">
              <a:rPr lang="zh-CN" altLang="en-US" smtClean="0"/>
              <a:t>5</a:t>
            </a:fld>
            <a:endParaRPr lang="zh-CN" altLang="en-US"/>
          </a:p>
        </p:txBody>
      </p:sp>
    </p:spTree>
    <p:extLst>
      <p:ext uri="{BB962C8B-B14F-4D97-AF65-F5344CB8AC3E}">
        <p14:creationId xmlns:p14="http://schemas.microsoft.com/office/powerpoint/2010/main" val="4238225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使用激光笔</a:t>
            </a:r>
            <a:r>
              <a:rPr lang="en-US" altLang="zh-CN" dirty="0"/>
              <a:t>】</a:t>
            </a:r>
          </a:p>
          <a:p>
            <a:r>
              <a:rPr lang="zh-CN" altLang="en-US" dirty="0"/>
              <a:t>数字莫尔三维测量第一步就是将条纹投影到被测物体上</a:t>
            </a:r>
            <a:endParaRPr lang="en-US" altLang="zh-CN" dirty="0"/>
          </a:p>
          <a:p>
            <a:r>
              <a:rPr lang="zh-CN" altLang="en-US" dirty="0"/>
              <a:t>可以观察到物体高度信息扭曲了条纹，是条纹周期，角度反生变化。</a:t>
            </a:r>
            <a:endParaRPr lang="en-US" altLang="zh-CN" dirty="0"/>
          </a:p>
          <a:p>
            <a:r>
              <a:rPr lang="zh-CN" altLang="en-US" dirty="0"/>
              <a:t>这样，在后期叠加时，就会产生莫尔条纹。</a:t>
            </a:r>
            <a:endParaRPr lang="en-US" altLang="zh-CN" dirty="0"/>
          </a:p>
          <a:p>
            <a:r>
              <a:rPr lang="zh-CN" altLang="en-US" dirty="0"/>
              <a:t>物体高度分布如何扭曲条纹的？</a:t>
            </a:r>
            <a:endParaRPr lang="en-US" altLang="zh-CN" dirty="0"/>
          </a:p>
          <a:p>
            <a:r>
              <a:rPr lang="zh-CN" altLang="en-US" dirty="0"/>
              <a:t>可以从第二部分，三角测量法的几何模型得到。</a:t>
            </a:r>
          </a:p>
        </p:txBody>
      </p:sp>
      <p:sp>
        <p:nvSpPr>
          <p:cNvPr id="4" name="灯片编号占位符 3"/>
          <p:cNvSpPr>
            <a:spLocks noGrp="1"/>
          </p:cNvSpPr>
          <p:nvPr>
            <p:ph type="sldNum" sz="quarter" idx="5"/>
          </p:nvPr>
        </p:nvSpPr>
        <p:spPr/>
        <p:txBody>
          <a:bodyPr/>
          <a:lstStyle/>
          <a:p>
            <a:fld id="{1479AA1B-15E3-41C2-B67B-B8FFBC95098A}" type="slidenum">
              <a:rPr lang="zh-CN" altLang="en-US" smtClean="0"/>
              <a:t>6</a:t>
            </a:fld>
            <a:endParaRPr lang="zh-CN" altLang="en-US"/>
          </a:p>
        </p:txBody>
      </p:sp>
    </p:spTree>
    <p:extLst>
      <p:ext uri="{BB962C8B-B14F-4D97-AF65-F5344CB8AC3E}">
        <p14:creationId xmlns:p14="http://schemas.microsoft.com/office/powerpoint/2010/main" val="637788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使用激光笔</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1479AA1B-15E3-41C2-B67B-B8FFBC95098A}" type="slidenum">
              <a:rPr lang="zh-CN" altLang="en-US" smtClean="0"/>
              <a:t>7</a:t>
            </a:fld>
            <a:endParaRPr lang="zh-CN" altLang="en-US"/>
          </a:p>
        </p:txBody>
      </p:sp>
    </p:spTree>
    <p:extLst>
      <p:ext uri="{BB962C8B-B14F-4D97-AF65-F5344CB8AC3E}">
        <p14:creationId xmlns:p14="http://schemas.microsoft.com/office/powerpoint/2010/main" val="3052037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a:t>
            </a:r>
            <a:r>
              <a:rPr lang="zh-CN" altLang="en-US" dirty="0"/>
              <a:t>使用激光笔</a:t>
            </a:r>
            <a:r>
              <a:rPr lang="en-US" altLang="zh-CN" dirty="0"/>
              <a:t>】</a:t>
            </a:r>
          </a:p>
          <a:p>
            <a:r>
              <a:rPr lang="zh-CN" altLang="en-US" dirty="0"/>
              <a:t>三角形</a:t>
            </a:r>
            <a:r>
              <a:rPr lang="en-US" altLang="zh-CN" dirty="0"/>
              <a:t>ABO</a:t>
            </a:r>
            <a:r>
              <a:rPr lang="zh-CN" altLang="en-US" dirty="0"/>
              <a:t>和</a:t>
            </a:r>
            <a:r>
              <a:rPr lang="en-US" altLang="zh-CN" dirty="0"/>
              <a:t>CBO</a:t>
            </a:r>
            <a:r>
              <a:rPr lang="zh-CN" altLang="en-US" dirty="0"/>
              <a:t>相似</a:t>
            </a:r>
            <a:endParaRPr lang="en-US" altLang="zh-CN" dirty="0"/>
          </a:p>
          <a:p>
            <a:r>
              <a:rPr lang="zh-CN" altLang="en-US" dirty="0"/>
              <a:t>三角形</a:t>
            </a:r>
            <a:r>
              <a:rPr lang="en-US" altLang="zh-CN" dirty="0"/>
              <a:t>ODN</a:t>
            </a:r>
            <a:r>
              <a:rPr lang="zh-CN" altLang="en-US" dirty="0"/>
              <a:t>和</a:t>
            </a:r>
            <a:r>
              <a:rPr lang="en-US" altLang="zh-CN" dirty="0"/>
              <a:t>MEO</a:t>
            </a:r>
            <a:r>
              <a:rPr lang="zh-CN" altLang="en-US" dirty="0"/>
              <a:t>相似</a:t>
            </a:r>
            <a:endParaRPr lang="en-US" altLang="zh-CN" dirty="0"/>
          </a:p>
          <a:p>
            <a:r>
              <a:rPr lang="zh-CN" altLang="en-US" dirty="0"/>
              <a:t>对任何待测点成立</a:t>
            </a:r>
            <a:endParaRPr lang="en-US" altLang="zh-CN" dirty="0"/>
          </a:p>
          <a:p>
            <a:r>
              <a:rPr lang="zh-CN" altLang="en-US" dirty="0"/>
              <a:t>高度分布和条纹相位分布的相位分布关系</a:t>
            </a:r>
            <a:endParaRPr lang="en-US" altLang="zh-CN" dirty="0"/>
          </a:p>
        </p:txBody>
      </p:sp>
      <p:sp>
        <p:nvSpPr>
          <p:cNvPr id="4" name="灯片编号占位符 3"/>
          <p:cNvSpPr>
            <a:spLocks noGrp="1"/>
          </p:cNvSpPr>
          <p:nvPr>
            <p:ph type="sldNum" sz="quarter" idx="5"/>
          </p:nvPr>
        </p:nvSpPr>
        <p:spPr/>
        <p:txBody>
          <a:bodyPr/>
          <a:lstStyle/>
          <a:p>
            <a:fld id="{1479AA1B-15E3-41C2-B67B-B8FFBC95098A}" type="slidenum">
              <a:rPr lang="zh-CN" altLang="en-US" smtClean="0"/>
              <a:t>8</a:t>
            </a:fld>
            <a:endParaRPr lang="zh-CN" altLang="en-US"/>
          </a:p>
        </p:txBody>
      </p:sp>
    </p:spTree>
    <p:extLst>
      <p:ext uri="{BB962C8B-B14F-4D97-AF65-F5344CB8AC3E}">
        <p14:creationId xmlns:p14="http://schemas.microsoft.com/office/powerpoint/2010/main" val="1735352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86EF878-5C29-44BE-8176-13B2AE1ACB91}" type="datetimeFigureOut">
              <a:rPr lang="zh-CN" altLang="en-US" smtClean="0"/>
              <a:t>2019/5/28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2021506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86EF878-5C29-44BE-8176-13B2AE1ACB91}" type="datetimeFigureOut">
              <a:rPr lang="zh-CN" altLang="en-US" smtClean="0"/>
              <a:t>2019/5/28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94285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86EF878-5C29-44BE-8176-13B2AE1ACB91}" type="datetimeFigureOut">
              <a:rPr lang="zh-CN" altLang="en-US" smtClean="0"/>
              <a:t>2019/5/28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385408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86EF878-5C29-44BE-8176-13B2AE1ACB91}" type="datetimeFigureOut">
              <a:rPr lang="zh-CN" altLang="en-US" smtClean="0"/>
              <a:t>2019/5/28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3087096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86EF878-5C29-44BE-8176-13B2AE1ACB91}" type="datetimeFigureOut">
              <a:rPr lang="zh-CN" altLang="en-US" smtClean="0"/>
              <a:t>2019/5/28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410858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86EF878-5C29-44BE-8176-13B2AE1ACB91}" type="datetimeFigureOut">
              <a:rPr lang="zh-CN" altLang="en-US" smtClean="0"/>
              <a:t>2019/5/28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28908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86EF878-5C29-44BE-8176-13B2AE1ACB91}" type="datetimeFigureOut">
              <a:rPr lang="zh-CN" altLang="en-US" smtClean="0"/>
              <a:t>2019/5/28 Tuesday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675268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86EF878-5C29-44BE-8176-13B2AE1ACB91}" type="datetimeFigureOut">
              <a:rPr lang="zh-CN" altLang="en-US" smtClean="0"/>
              <a:t>2019/5/28 Tuesday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228726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6EF878-5C29-44BE-8176-13B2AE1ACB91}" type="datetimeFigureOut">
              <a:rPr lang="zh-CN" altLang="en-US" smtClean="0"/>
              <a:t>2019/5/28 Tuesday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1369005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86EF878-5C29-44BE-8176-13B2AE1ACB91}" type="datetimeFigureOut">
              <a:rPr lang="zh-CN" altLang="en-US" smtClean="0"/>
              <a:t>2019/5/28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60999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86EF878-5C29-44BE-8176-13B2AE1ACB91}" type="datetimeFigureOut">
              <a:rPr lang="zh-CN" altLang="en-US" smtClean="0"/>
              <a:t>2019/5/28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3418517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EF878-5C29-44BE-8176-13B2AE1ACB91}" type="datetimeFigureOut">
              <a:rPr lang="zh-CN" altLang="en-US" smtClean="0"/>
              <a:t>2019/5/28 Tuesday</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305728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6CF849-DC69-44E6-B345-06A15242CAEF}"/>
              </a:ext>
            </a:extLst>
          </p:cNvPr>
          <p:cNvSpPr>
            <a:spLocks noGrp="1"/>
          </p:cNvSpPr>
          <p:nvPr>
            <p:ph type="ctrTitle"/>
          </p:nvPr>
        </p:nvSpPr>
        <p:spPr/>
        <p:txBody>
          <a:bodyPr/>
          <a:lstStyle/>
          <a:p>
            <a:r>
              <a:rPr lang="zh-CN" altLang="en-US" dirty="0">
                <a:latin typeface="Microsoft YaHei Light" panose="020B0503020204020204" pitchFamily="34" charset="-122"/>
                <a:ea typeface="Microsoft YaHei Light" panose="020B0503020204020204" pitchFamily="34" charset="-122"/>
              </a:rPr>
              <a:t>数字莫尔三维测量及精度分析</a:t>
            </a:r>
          </a:p>
        </p:txBody>
      </p:sp>
      <p:sp>
        <p:nvSpPr>
          <p:cNvPr id="3" name="副标题 2">
            <a:extLst>
              <a:ext uri="{FF2B5EF4-FFF2-40B4-BE49-F238E27FC236}">
                <a16:creationId xmlns:a16="http://schemas.microsoft.com/office/drawing/2014/main" id="{DAC4AB6E-E035-4481-A0B8-5D1DF4128ACE}"/>
              </a:ext>
            </a:extLst>
          </p:cNvPr>
          <p:cNvSpPr>
            <a:spLocks noGrp="1"/>
          </p:cNvSpPr>
          <p:nvPr>
            <p:ph type="subTitle" idx="1"/>
          </p:nvPr>
        </p:nvSpPr>
        <p:spPr/>
        <p:txBody>
          <a:bodyPr/>
          <a:lstStyle/>
          <a:p>
            <a:r>
              <a:rPr lang="zh-CN" altLang="en-US" dirty="0">
                <a:latin typeface="Microsoft YaHei Light" panose="020B0502040204020203" pitchFamily="34" charset="-122"/>
                <a:ea typeface="Microsoft YaHei Light" panose="020B0502040204020203" pitchFamily="34" charset="-122"/>
              </a:rPr>
              <a:t>答辩人 张凡</a:t>
            </a:r>
            <a:endParaRPr lang="en-US" altLang="zh-CN" dirty="0">
              <a:latin typeface="Microsoft YaHei Light" panose="020B0502040204020203" pitchFamily="34" charset="-122"/>
              <a:ea typeface="Microsoft YaHei Light" panose="020B0502040204020203" pitchFamily="34" charset="-122"/>
            </a:endParaRPr>
          </a:p>
          <a:p>
            <a:r>
              <a:rPr lang="zh-CN" altLang="en-US" dirty="0">
                <a:latin typeface="Microsoft YaHei Light" panose="020B0502040204020203" pitchFamily="34" charset="-122"/>
                <a:ea typeface="Microsoft YaHei Light" panose="020B0502040204020203" pitchFamily="34" charset="-122"/>
              </a:rPr>
              <a:t>指导老师 袁自钧</a:t>
            </a:r>
            <a:endParaRPr lang="en-US" altLang="zh-CN" dirty="0">
              <a:latin typeface="Microsoft YaHei Light" panose="020B0502040204020203" pitchFamily="34" charset="-122"/>
              <a:ea typeface="Microsoft YaHei Light" panose="020B0502040204020203" pitchFamily="34" charset="-122"/>
            </a:endParaRPr>
          </a:p>
          <a:p>
            <a:r>
              <a:rPr lang="en-US" altLang="zh-CN" dirty="0">
                <a:latin typeface="Microsoft YaHei Light" panose="020B0502040204020203" pitchFamily="34" charset="-122"/>
                <a:ea typeface="Microsoft YaHei Light" panose="020B0502040204020203" pitchFamily="34" charset="-122"/>
              </a:rPr>
              <a:t>2019 </a:t>
            </a:r>
            <a:r>
              <a:rPr lang="zh-CN" altLang="en-US" dirty="0">
                <a:latin typeface="Microsoft YaHei Light" panose="020B0502040204020203" pitchFamily="34" charset="-122"/>
                <a:ea typeface="Microsoft YaHei Light" panose="020B0502040204020203" pitchFamily="34" charset="-122"/>
              </a:rPr>
              <a:t>年 </a:t>
            </a:r>
            <a:r>
              <a:rPr lang="en-US" altLang="zh-CN" dirty="0">
                <a:latin typeface="Microsoft YaHei Light" panose="020B0502040204020203" pitchFamily="34" charset="-122"/>
                <a:ea typeface="Microsoft YaHei Light" panose="020B0502040204020203" pitchFamily="34" charset="-122"/>
              </a:rPr>
              <a:t>5 </a:t>
            </a:r>
            <a:r>
              <a:rPr lang="zh-CN" altLang="en-US" dirty="0">
                <a:latin typeface="Microsoft YaHei Light" panose="020B0502040204020203" pitchFamily="34" charset="-122"/>
                <a:ea typeface="Microsoft YaHei Light" panose="020B0502040204020203" pitchFamily="34" charset="-122"/>
              </a:rPr>
              <a:t>月</a:t>
            </a:r>
            <a:r>
              <a:rPr lang="en-US" altLang="zh-CN" dirty="0">
                <a:latin typeface="Microsoft YaHei Light" panose="020B0502040204020203" pitchFamily="34" charset="-122"/>
                <a:ea typeface="Microsoft YaHei Light" panose="020B0502040204020203" pitchFamily="34" charset="-122"/>
              </a:rPr>
              <a:t>30</a:t>
            </a:r>
            <a:r>
              <a:rPr lang="zh-CN" altLang="en-US" dirty="0">
                <a:latin typeface="Microsoft YaHei Light" panose="020B0502040204020203" pitchFamily="34" charset="-122"/>
                <a:ea typeface="Microsoft YaHei Light" panose="020B0502040204020203" pitchFamily="34" charset="-122"/>
              </a:rPr>
              <a:t>日</a:t>
            </a:r>
          </a:p>
        </p:txBody>
      </p:sp>
    </p:spTree>
    <p:extLst>
      <p:ext uri="{BB962C8B-B14F-4D97-AF65-F5344CB8AC3E}">
        <p14:creationId xmlns:p14="http://schemas.microsoft.com/office/powerpoint/2010/main" val="109263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23348A0-66B3-466B-945A-C8D26BDA8B21}"/>
              </a:ext>
            </a:extLst>
          </p:cNvPr>
          <p:cNvSpPr txBox="1"/>
          <p:nvPr/>
        </p:nvSpPr>
        <p:spPr>
          <a:xfrm>
            <a:off x="4548810" y="172405"/>
            <a:ext cx="4184373"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数字莫尔三维测量及精度分析</a:t>
            </a:r>
          </a:p>
        </p:txBody>
      </p:sp>
      <p:sp>
        <p:nvSpPr>
          <p:cNvPr id="2" name="文本框 1">
            <a:extLst>
              <a:ext uri="{FF2B5EF4-FFF2-40B4-BE49-F238E27FC236}">
                <a16:creationId xmlns:a16="http://schemas.microsoft.com/office/drawing/2014/main" id="{AB8ADEB3-AD12-45E6-B5F7-3DDFBEB97830}"/>
              </a:ext>
            </a:extLst>
          </p:cNvPr>
          <p:cNvSpPr txBox="1"/>
          <p:nvPr/>
        </p:nvSpPr>
        <p:spPr>
          <a:xfrm>
            <a:off x="389558" y="1028343"/>
            <a:ext cx="8364883" cy="4801314"/>
          </a:xfrm>
          <a:prstGeom prst="rect">
            <a:avLst/>
          </a:prstGeom>
          <a:noFill/>
        </p:spPr>
        <p:txBody>
          <a:bodyPr wrap="square" rtlCol="0">
            <a:spAutoFit/>
          </a:bodyPr>
          <a:lstStyle/>
          <a:p>
            <a:pPr marL="914400" indent="-914400">
              <a:buFont typeface="+mj-ea"/>
              <a:buAutoNum type="circleNumDbPlain"/>
            </a:pPr>
            <a:r>
              <a:rPr lang="zh-CN" altLang="en-US" sz="4800" dirty="0">
                <a:latin typeface="微软雅黑" panose="020B0503020204020204" pitchFamily="34" charset="-122"/>
                <a:ea typeface="微软雅黑" panose="020B0503020204020204" pitchFamily="34" charset="-122"/>
              </a:rPr>
              <a:t>莫尔条纹产生的原理</a:t>
            </a:r>
            <a:endParaRPr lang="en-US" altLang="zh-CN" sz="4800" dirty="0">
              <a:latin typeface="微软雅黑" panose="020B0503020204020204" pitchFamily="34" charset="-122"/>
              <a:ea typeface="微软雅黑" panose="020B0503020204020204" pitchFamily="34" charset="-122"/>
            </a:endParaRPr>
          </a:p>
          <a:p>
            <a:pPr marL="914400" indent="-914400">
              <a:buFont typeface="+mj-ea"/>
              <a:buAutoNum type="circleNumDbPlain"/>
            </a:pPr>
            <a:r>
              <a:rPr lang="zh-CN" altLang="en-US" sz="4800" dirty="0">
                <a:latin typeface="微软雅黑" panose="020B0503020204020204" pitchFamily="34" charset="-122"/>
                <a:ea typeface="微软雅黑" panose="020B0503020204020204" pitchFamily="34" charset="-122"/>
              </a:rPr>
              <a:t>三角测量法</a:t>
            </a:r>
            <a:endParaRPr lang="en-US" altLang="zh-CN" sz="4800" dirty="0">
              <a:latin typeface="微软雅黑" panose="020B0503020204020204" pitchFamily="34" charset="-122"/>
              <a:ea typeface="微软雅黑" panose="020B0503020204020204" pitchFamily="34" charset="-122"/>
            </a:endParaRPr>
          </a:p>
          <a:p>
            <a:pPr marL="914400" indent="-914400">
              <a:buFont typeface="+mj-ea"/>
              <a:buAutoNum type="circleNumDbPlain"/>
            </a:pPr>
            <a:r>
              <a:rPr lang="zh-CN" altLang="en-US" sz="4800" dirty="0">
                <a:latin typeface="微软雅黑" panose="020B0503020204020204" pitchFamily="34" charset="-122"/>
                <a:ea typeface="微软雅黑" panose="020B0503020204020204" pitchFamily="34" charset="-122"/>
              </a:rPr>
              <a:t>莫尔波波长</a:t>
            </a:r>
            <a:endParaRPr lang="en-US" altLang="zh-CN" sz="4800" dirty="0">
              <a:latin typeface="微软雅黑" panose="020B0503020204020204" pitchFamily="34" charset="-122"/>
              <a:ea typeface="微软雅黑" panose="020B0503020204020204" pitchFamily="34" charset="-122"/>
            </a:endParaRPr>
          </a:p>
          <a:p>
            <a:pPr marL="914400" indent="-914400">
              <a:buFont typeface="+mj-ea"/>
              <a:buAutoNum type="circleNumDbPlain"/>
            </a:pPr>
            <a:r>
              <a:rPr lang="zh-CN" altLang="en-US" sz="4800" dirty="0">
                <a:latin typeface="微软雅黑" panose="020B0503020204020204" pitchFamily="34" charset="-122"/>
                <a:ea typeface="微软雅黑" panose="020B0503020204020204" pitchFamily="34" charset="-122"/>
              </a:rPr>
              <a:t>数字莫尔条纹的产生</a:t>
            </a:r>
            <a:endParaRPr lang="en-US" altLang="zh-CN" sz="4800" dirty="0">
              <a:latin typeface="微软雅黑" panose="020B0503020204020204" pitchFamily="34" charset="-122"/>
              <a:ea typeface="微软雅黑" panose="020B0503020204020204" pitchFamily="34" charset="-122"/>
            </a:endParaRPr>
          </a:p>
          <a:p>
            <a:pPr marL="914400" indent="-914400">
              <a:buFont typeface="+mj-ea"/>
              <a:buAutoNum type="circleNumDbPlain"/>
            </a:pPr>
            <a:r>
              <a:rPr lang="zh-CN" altLang="en-US" sz="4800" dirty="0">
                <a:latin typeface="微软雅黑" panose="020B0503020204020204" pitchFamily="34" charset="-122"/>
                <a:ea typeface="微软雅黑" panose="020B0503020204020204" pitchFamily="34" charset="-122"/>
              </a:rPr>
              <a:t>高度分布的计算</a:t>
            </a:r>
            <a:endParaRPr lang="en-US" altLang="zh-CN" sz="4800" dirty="0">
              <a:latin typeface="微软雅黑" panose="020B0503020204020204" pitchFamily="34" charset="-122"/>
              <a:ea typeface="微软雅黑" panose="020B0503020204020204" pitchFamily="34" charset="-122"/>
            </a:endParaRPr>
          </a:p>
          <a:p>
            <a:pPr marL="914400" indent="-914400">
              <a:buFont typeface="+mj-ea"/>
              <a:buAutoNum type="circleNumDbPlain"/>
            </a:pPr>
            <a:r>
              <a:rPr lang="zh-CN" altLang="en-US" sz="4800" dirty="0">
                <a:latin typeface="微软雅黑" panose="020B0503020204020204" pitchFamily="34" charset="-122"/>
                <a:ea typeface="微软雅黑" panose="020B0503020204020204" pitchFamily="34" charset="-122"/>
              </a:rPr>
              <a:t>总结</a:t>
            </a:r>
            <a:endParaRPr lang="en-US" altLang="zh-CN" sz="48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253197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3C4F087-29D9-407F-BC13-1EB1967DC483}"/>
              </a:ext>
            </a:extLst>
          </p:cNvPr>
          <p:cNvSpPr>
            <a:spLocks noGrp="1"/>
          </p:cNvSpPr>
          <p:nvPr>
            <p:ph type="title"/>
          </p:nvPr>
        </p:nvSpPr>
        <p:spPr>
          <a:xfrm>
            <a:off x="628650" y="816470"/>
            <a:ext cx="7886700" cy="890589"/>
          </a:xfrm>
        </p:spPr>
        <p:txBody>
          <a:bodyPr/>
          <a:lstStyle/>
          <a:p>
            <a:r>
              <a:rPr lang="zh-CN" altLang="en-US" dirty="0"/>
              <a:t>莫尔条纹产生的原理</a:t>
            </a:r>
          </a:p>
        </p:txBody>
      </p:sp>
      <p:grpSp>
        <p:nvGrpSpPr>
          <p:cNvPr id="15" name="组合 14">
            <a:extLst>
              <a:ext uri="{FF2B5EF4-FFF2-40B4-BE49-F238E27FC236}">
                <a16:creationId xmlns:a16="http://schemas.microsoft.com/office/drawing/2014/main" id="{FCE98203-CADC-484B-A55D-5F2770F3078E}"/>
              </a:ext>
            </a:extLst>
          </p:cNvPr>
          <p:cNvGrpSpPr>
            <a:grpSpLocks noChangeAspect="1"/>
          </p:cNvGrpSpPr>
          <p:nvPr/>
        </p:nvGrpSpPr>
        <p:grpSpPr>
          <a:xfrm>
            <a:off x="990000" y="1889459"/>
            <a:ext cx="7164000" cy="3473833"/>
            <a:chOff x="0" y="0"/>
            <a:chExt cx="5471795" cy="2653267"/>
          </a:xfrm>
        </p:grpSpPr>
        <p:grpSp>
          <p:nvGrpSpPr>
            <p:cNvPr id="16" name="组合 15">
              <a:extLst>
                <a:ext uri="{FF2B5EF4-FFF2-40B4-BE49-F238E27FC236}">
                  <a16:creationId xmlns:a16="http://schemas.microsoft.com/office/drawing/2014/main" id="{8F963204-9219-4E6D-B965-CEE0FAB3D088}"/>
                </a:ext>
              </a:extLst>
            </p:cNvPr>
            <p:cNvGrpSpPr/>
            <p:nvPr/>
          </p:nvGrpSpPr>
          <p:grpSpPr>
            <a:xfrm>
              <a:off x="0" y="0"/>
              <a:ext cx="5458483" cy="1558925"/>
              <a:chOff x="0" y="0"/>
              <a:chExt cx="5458483" cy="1558925"/>
            </a:xfrm>
          </p:grpSpPr>
          <p:pic>
            <p:nvPicPr>
              <p:cNvPr id="22" name="图片 21">
                <a:extLst>
                  <a:ext uri="{FF2B5EF4-FFF2-40B4-BE49-F238E27FC236}">
                    <a16:creationId xmlns:a16="http://schemas.microsoft.com/office/drawing/2014/main" id="{95D99F50-E468-4CFC-8937-CF385594DCF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817"/>
              <a:stretch/>
            </p:blipFill>
            <p:spPr bwMode="auto">
              <a:xfrm>
                <a:off x="3751603" y="0"/>
                <a:ext cx="1706880" cy="1552575"/>
              </a:xfrm>
              <a:prstGeom prst="rect">
                <a:avLst/>
              </a:prstGeom>
              <a:ln>
                <a:noFill/>
              </a:ln>
              <a:extLst>
                <a:ext uri="{53640926-AAD7-44D8-BBD7-CCE9431645EC}">
                  <a14:shadowObscured xmlns:a14="http://schemas.microsoft.com/office/drawing/2010/main"/>
                </a:ext>
              </a:extLst>
            </p:spPr>
          </p:pic>
          <p:pic>
            <p:nvPicPr>
              <p:cNvPr id="23" name="图片 22">
                <a:extLst>
                  <a:ext uri="{FF2B5EF4-FFF2-40B4-BE49-F238E27FC236}">
                    <a16:creationId xmlns:a16="http://schemas.microsoft.com/office/drawing/2014/main" id="{A0036073-357F-4A04-AD48-85B5190541C5}"/>
                  </a:ext>
                </a:extLst>
              </p:cNvPr>
              <p:cNvPicPr>
                <a:picLocks noChangeAspect="1"/>
              </p:cNvPicPr>
              <p:nvPr/>
            </p:nvPicPr>
            <p:blipFill rotWithShape="1">
              <a:blip r:embed="rId4">
                <a:extLst>
                  <a:ext uri="{28A0092B-C50C-407E-A947-70E740481C1C}">
                    <a14:useLocalDpi xmlns:a14="http://schemas.microsoft.com/office/drawing/2010/main" val="0"/>
                  </a:ext>
                </a:extLst>
              </a:blip>
              <a:srcRect l="18834" t="-1" r="15695" b="15295"/>
              <a:stretch/>
            </p:blipFill>
            <p:spPr bwMode="auto">
              <a:xfrm>
                <a:off x="1820254" y="0"/>
                <a:ext cx="1581150" cy="1558925"/>
              </a:xfrm>
              <a:prstGeom prst="rect">
                <a:avLst/>
              </a:prstGeom>
              <a:ln>
                <a:noFill/>
              </a:ln>
              <a:extLst>
                <a:ext uri="{53640926-AAD7-44D8-BBD7-CCE9431645EC}">
                  <a14:shadowObscured xmlns:a14="http://schemas.microsoft.com/office/drawing/2010/main"/>
                </a:ext>
              </a:extLst>
            </p:spPr>
          </p:pic>
          <p:pic>
            <p:nvPicPr>
              <p:cNvPr id="24" name="图片 23">
                <a:extLst>
                  <a:ext uri="{FF2B5EF4-FFF2-40B4-BE49-F238E27FC236}">
                    <a16:creationId xmlns:a16="http://schemas.microsoft.com/office/drawing/2014/main" id="{EBA82FBC-625E-429C-B84E-C84D4CA5ECF6}"/>
                  </a:ext>
                </a:extLst>
              </p:cNvPr>
              <p:cNvPicPr>
                <a:picLocks noChangeAspect="1"/>
              </p:cNvPicPr>
              <p:nvPr/>
            </p:nvPicPr>
            <p:blipFill rotWithShape="1">
              <a:blip r:embed="rId5">
                <a:extLst>
                  <a:ext uri="{28A0092B-C50C-407E-A947-70E740481C1C}">
                    <a14:useLocalDpi xmlns:a14="http://schemas.microsoft.com/office/drawing/2010/main" val="0"/>
                  </a:ext>
                </a:extLst>
              </a:blip>
              <a:srcRect t="11267" r="3125" b="12207"/>
              <a:stretch/>
            </p:blipFill>
            <p:spPr bwMode="auto">
              <a:xfrm>
                <a:off x="0" y="0"/>
                <a:ext cx="1476375" cy="1552575"/>
              </a:xfrm>
              <a:prstGeom prst="rect">
                <a:avLst/>
              </a:prstGeom>
              <a:ln>
                <a:noFill/>
              </a:ln>
              <a:extLst>
                <a:ext uri="{53640926-AAD7-44D8-BBD7-CCE9431645EC}">
                  <a14:shadowObscured xmlns:a14="http://schemas.microsoft.com/office/drawing/2010/main"/>
                </a:ext>
              </a:extLst>
            </p:spPr>
          </p:pic>
        </p:grpSp>
        <p:grpSp>
          <p:nvGrpSpPr>
            <p:cNvPr id="17" name="组合 16">
              <a:extLst>
                <a:ext uri="{FF2B5EF4-FFF2-40B4-BE49-F238E27FC236}">
                  <a16:creationId xmlns:a16="http://schemas.microsoft.com/office/drawing/2014/main" id="{15DB5E8D-16E2-4720-8872-7DB34090D6B9}"/>
                </a:ext>
              </a:extLst>
            </p:cNvPr>
            <p:cNvGrpSpPr/>
            <p:nvPr/>
          </p:nvGrpSpPr>
          <p:grpSpPr>
            <a:xfrm>
              <a:off x="0" y="1590675"/>
              <a:ext cx="5458467" cy="274819"/>
              <a:chOff x="0" y="0"/>
              <a:chExt cx="5458467" cy="274819"/>
            </a:xfrm>
          </p:grpSpPr>
          <p:sp>
            <p:nvSpPr>
              <p:cNvPr id="19" name="文本框 18">
                <a:extLst>
                  <a:ext uri="{FF2B5EF4-FFF2-40B4-BE49-F238E27FC236}">
                    <a16:creationId xmlns:a16="http://schemas.microsoft.com/office/drawing/2014/main" id="{1BBDAD45-AAE3-4860-9ADF-0182F8AD8619}"/>
                  </a:ext>
                </a:extLst>
              </p:cNvPr>
              <p:cNvSpPr txBox="1"/>
              <p:nvPr/>
            </p:nvSpPr>
            <p:spPr>
              <a:xfrm>
                <a:off x="3751587" y="0"/>
                <a:ext cx="1706880" cy="266273"/>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5000"/>
                  </a:lnSpc>
                  <a:spcBef>
                    <a:spcPts val="600"/>
                  </a:spcBef>
                  <a:spcAft>
                    <a:spcPts val="600"/>
                  </a:spcAft>
                </a:pPr>
                <a:r>
                  <a:rPr lang="en-US" sz="2000" kern="100" spc="50" dirty="0">
                    <a:effectLst/>
                    <a:latin typeface="Times New Roman" panose="02020603050405020304" pitchFamily="18" charset="0"/>
                    <a:ea typeface="宋体" panose="02010600030101010101" pitchFamily="2" charset="-122"/>
                  </a:rPr>
                  <a:t>(c)</a:t>
                </a:r>
                <a:endParaRPr lang="zh-CN" sz="2000" kern="100" spc="50" dirty="0">
                  <a:effectLst/>
                  <a:latin typeface="Times New Roman" panose="02020603050405020304" pitchFamily="18" charset="0"/>
                  <a:ea typeface="宋体" panose="02010600030101010101" pitchFamily="2" charset="-122"/>
                </a:endParaRPr>
              </a:p>
            </p:txBody>
          </p:sp>
          <p:sp>
            <p:nvSpPr>
              <p:cNvPr id="20" name="文本框 19">
                <a:extLst>
                  <a:ext uri="{FF2B5EF4-FFF2-40B4-BE49-F238E27FC236}">
                    <a16:creationId xmlns:a16="http://schemas.microsoft.com/office/drawing/2014/main" id="{47761A19-42ED-436D-A9E9-0886B4BF1A2A}"/>
                  </a:ext>
                </a:extLst>
              </p:cNvPr>
              <p:cNvSpPr txBox="1"/>
              <p:nvPr/>
            </p:nvSpPr>
            <p:spPr>
              <a:xfrm>
                <a:off x="1820252" y="8546"/>
                <a:ext cx="1581150" cy="266273"/>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5000"/>
                  </a:lnSpc>
                  <a:spcBef>
                    <a:spcPts val="600"/>
                  </a:spcBef>
                  <a:spcAft>
                    <a:spcPts val="600"/>
                  </a:spcAft>
                </a:pPr>
                <a:r>
                  <a:rPr lang="en-US" sz="2000" kern="100" spc="50" dirty="0">
                    <a:effectLst/>
                    <a:latin typeface="Times New Roman" panose="02020603050405020304" pitchFamily="18" charset="0"/>
                    <a:ea typeface="宋体" panose="02010600030101010101" pitchFamily="2" charset="-122"/>
                  </a:rPr>
                  <a:t>(b)</a:t>
                </a:r>
                <a:endParaRPr lang="zh-CN" sz="2000" kern="100" spc="50" dirty="0">
                  <a:effectLst/>
                  <a:latin typeface="Times New Roman" panose="02020603050405020304" pitchFamily="18" charset="0"/>
                  <a:ea typeface="宋体" panose="02010600030101010101" pitchFamily="2" charset="-122"/>
                </a:endParaRPr>
              </a:p>
            </p:txBody>
          </p:sp>
          <p:sp>
            <p:nvSpPr>
              <p:cNvPr id="21" name="文本框 21">
                <a:extLst>
                  <a:ext uri="{FF2B5EF4-FFF2-40B4-BE49-F238E27FC236}">
                    <a16:creationId xmlns:a16="http://schemas.microsoft.com/office/drawing/2014/main" id="{E62500A0-80FC-4E6D-B99F-5D27181BCA1C}"/>
                  </a:ext>
                </a:extLst>
              </p:cNvPr>
              <p:cNvSpPr txBox="1"/>
              <p:nvPr/>
            </p:nvSpPr>
            <p:spPr>
              <a:xfrm>
                <a:off x="0" y="0"/>
                <a:ext cx="1476375" cy="266273"/>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5000"/>
                  </a:lnSpc>
                  <a:spcBef>
                    <a:spcPts val="600"/>
                  </a:spcBef>
                  <a:spcAft>
                    <a:spcPts val="600"/>
                  </a:spcAft>
                </a:pPr>
                <a:r>
                  <a:rPr lang="en-US" sz="2000" kern="100" spc="50" dirty="0">
                    <a:effectLst/>
                    <a:latin typeface="Times New Roman" panose="02020603050405020304" pitchFamily="18" charset="0"/>
                    <a:ea typeface="宋体" panose="02010600030101010101" pitchFamily="2" charset="-122"/>
                  </a:rPr>
                  <a:t>(a)</a:t>
                </a:r>
                <a:endParaRPr lang="zh-CN" sz="2000" kern="100" spc="50" dirty="0">
                  <a:effectLst/>
                  <a:latin typeface="Times New Roman" panose="02020603050405020304" pitchFamily="18" charset="0"/>
                  <a:ea typeface="宋体" panose="02010600030101010101" pitchFamily="2" charset="-122"/>
                </a:endParaRPr>
              </a:p>
            </p:txBody>
          </p:sp>
        </p:grpSp>
        <p:sp>
          <p:nvSpPr>
            <p:cNvPr id="18" name="文本框 24">
              <a:extLst>
                <a:ext uri="{FF2B5EF4-FFF2-40B4-BE49-F238E27FC236}">
                  <a16:creationId xmlns:a16="http://schemas.microsoft.com/office/drawing/2014/main" id="{41C1B76A-CAEA-4B8F-A7A8-7112ED96CB70}"/>
                </a:ext>
              </a:extLst>
            </p:cNvPr>
            <p:cNvSpPr txBox="1"/>
            <p:nvPr/>
          </p:nvSpPr>
          <p:spPr>
            <a:xfrm>
              <a:off x="0" y="2095500"/>
              <a:ext cx="5471795" cy="55776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5000"/>
                </a:lnSpc>
                <a:spcBef>
                  <a:spcPts val="600"/>
                </a:spcBef>
                <a:spcAft>
                  <a:spcPts val="600"/>
                </a:spcAft>
              </a:pPr>
              <a:r>
                <a:rPr lang="zh-CN" sz="2000" kern="100" spc="50" dirty="0">
                  <a:effectLst/>
                  <a:latin typeface="微软雅黑" panose="020B0503020204020204" pitchFamily="34" charset="-122"/>
                  <a:ea typeface="微软雅黑" panose="020B0503020204020204" pitchFamily="34" charset="-122"/>
                </a:rPr>
                <a:t>莫尔条纹产生方式：</a:t>
              </a:r>
              <a:r>
                <a:rPr lang="en-US" sz="2000" kern="100" spc="50" dirty="0">
                  <a:effectLst/>
                  <a:latin typeface="微软雅黑" panose="020B0503020204020204" pitchFamily="34" charset="-122"/>
                  <a:ea typeface="微软雅黑" panose="020B0503020204020204" pitchFamily="34" charset="-122"/>
                </a:rPr>
                <a:t>(a)</a:t>
              </a:r>
              <a:r>
                <a:rPr lang="zh-CN" sz="2000" kern="100" spc="50" dirty="0">
                  <a:effectLst/>
                  <a:latin typeface="微软雅黑" panose="020B0503020204020204" pitchFamily="34" charset="-122"/>
                  <a:ea typeface="微软雅黑" panose="020B0503020204020204" pitchFamily="34" charset="-122"/>
                </a:rPr>
                <a:t>不同周期；</a:t>
              </a:r>
              <a:r>
                <a:rPr lang="en-US" sz="2000" kern="100" spc="50" dirty="0">
                  <a:effectLst/>
                  <a:latin typeface="微软雅黑" panose="020B0503020204020204" pitchFamily="34" charset="-122"/>
                  <a:ea typeface="微软雅黑" panose="020B0503020204020204" pitchFamily="34" charset="-122"/>
                </a:rPr>
                <a:t>(b)</a:t>
              </a:r>
              <a:r>
                <a:rPr lang="zh-CN" sz="2000" kern="100" spc="50" dirty="0">
                  <a:effectLst/>
                  <a:latin typeface="微软雅黑" panose="020B0503020204020204" pitchFamily="34" charset="-122"/>
                  <a:ea typeface="微软雅黑" panose="020B0503020204020204" pitchFamily="34" charset="-122"/>
                </a:rPr>
                <a:t>成角度；</a:t>
              </a:r>
              <a:r>
                <a:rPr lang="en-US" sz="2000" kern="100" spc="50" dirty="0">
                  <a:effectLst/>
                  <a:latin typeface="微软雅黑" panose="020B0503020204020204" pitchFamily="34" charset="-122"/>
                  <a:ea typeface="微软雅黑" panose="020B0503020204020204" pitchFamily="34" charset="-122"/>
                </a:rPr>
                <a:t>(c)</a:t>
              </a:r>
              <a:r>
                <a:rPr lang="zh-CN" sz="2000" kern="100" spc="50" dirty="0">
                  <a:effectLst/>
                  <a:latin typeface="微软雅黑" panose="020B0503020204020204" pitchFamily="34" charset="-122"/>
                  <a:ea typeface="微软雅黑" panose="020B0503020204020204" pitchFamily="34" charset="-122"/>
                </a:rPr>
                <a:t>不同周期和角度</a:t>
              </a:r>
            </a:p>
          </p:txBody>
        </p:sp>
      </p:grpSp>
      <p:sp>
        <p:nvSpPr>
          <p:cNvPr id="14" name="文本框 13">
            <a:extLst>
              <a:ext uri="{FF2B5EF4-FFF2-40B4-BE49-F238E27FC236}">
                <a16:creationId xmlns:a16="http://schemas.microsoft.com/office/drawing/2014/main" id="{E1F57858-7C73-408E-BEBE-AC4446492215}"/>
              </a:ext>
            </a:extLst>
          </p:cNvPr>
          <p:cNvSpPr txBox="1"/>
          <p:nvPr/>
        </p:nvSpPr>
        <p:spPr>
          <a:xfrm>
            <a:off x="4548810" y="172405"/>
            <a:ext cx="4184373"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数字莫尔三维测量及精度分析</a:t>
            </a:r>
          </a:p>
        </p:txBody>
      </p:sp>
    </p:spTree>
    <p:extLst>
      <p:ext uri="{BB962C8B-B14F-4D97-AF65-F5344CB8AC3E}">
        <p14:creationId xmlns:p14="http://schemas.microsoft.com/office/powerpoint/2010/main" val="2610957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23348A0-66B3-466B-945A-C8D26BDA8B21}"/>
              </a:ext>
            </a:extLst>
          </p:cNvPr>
          <p:cNvSpPr txBox="1"/>
          <p:nvPr/>
        </p:nvSpPr>
        <p:spPr>
          <a:xfrm>
            <a:off x="5781262" y="159152"/>
            <a:ext cx="2951921"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莫尔条纹产生的原理</a:t>
            </a:r>
          </a:p>
        </p:txBody>
      </p:sp>
      <p:grpSp>
        <p:nvGrpSpPr>
          <p:cNvPr id="14" name="组合 13">
            <a:extLst>
              <a:ext uri="{FF2B5EF4-FFF2-40B4-BE49-F238E27FC236}">
                <a16:creationId xmlns:a16="http://schemas.microsoft.com/office/drawing/2014/main" id="{42EC6B3F-8901-4C43-97AB-123494D21CE6}"/>
              </a:ext>
            </a:extLst>
          </p:cNvPr>
          <p:cNvGrpSpPr>
            <a:grpSpLocks noChangeAspect="1"/>
          </p:cNvGrpSpPr>
          <p:nvPr/>
        </p:nvGrpSpPr>
        <p:grpSpPr>
          <a:xfrm>
            <a:off x="1674000" y="996409"/>
            <a:ext cx="5796000" cy="4899161"/>
            <a:chOff x="0" y="0"/>
            <a:chExt cx="5543550" cy="3870936"/>
          </a:xfrm>
        </p:grpSpPr>
        <p:pic>
          <p:nvPicPr>
            <p:cNvPr id="25" name="图片 24">
              <a:extLst>
                <a:ext uri="{FF2B5EF4-FFF2-40B4-BE49-F238E27FC236}">
                  <a16:creationId xmlns:a16="http://schemas.microsoft.com/office/drawing/2014/main" id="{82E81BCC-D429-4B25-AB86-7688DA1B03AE}"/>
                </a:ext>
              </a:extLst>
            </p:cNvPr>
            <p:cNvPicPr>
              <a:picLocks noChangeAspect="1"/>
            </p:cNvPicPr>
            <p:nvPr/>
          </p:nvPicPr>
          <p:blipFill rotWithShape="1">
            <a:blip r:embed="rId3">
              <a:extLst>
                <a:ext uri="{28A0092B-C50C-407E-A947-70E740481C1C}">
                  <a14:useLocalDpi xmlns:a14="http://schemas.microsoft.com/office/drawing/2010/main" val="0"/>
                </a:ext>
              </a:extLst>
            </a:blip>
            <a:srcRect l="16667" t="14661" r="18213" b="20281"/>
            <a:stretch/>
          </p:blipFill>
          <p:spPr bwMode="auto">
            <a:xfrm>
              <a:off x="466725" y="0"/>
              <a:ext cx="4601210" cy="3448050"/>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26" name="文本框 17">
                  <a:extLst>
                    <a:ext uri="{FF2B5EF4-FFF2-40B4-BE49-F238E27FC236}">
                      <a16:creationId xmlns:a16="http://schemas.microsoft.com/office/drawing/2014/main" id="{6E9BB4AD-41AF-417D-B6AA-6EAC5C30247D}"/>
                    </a:ext>
                  </a:extLst>
                </p:cNvPr>
                <p:cNvSpPr txBox="1"/>
                <p:nvPr/>
              </p:nvSpPr>
              <p:spPr>
                <a:xfrm>
                  <a:off x="0" y="3543300"/>
                  <a:ext cx="5543550" cy="327636"/>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5000"/>
                    </a:lnSpc>
                    <a:spcBef>
                      <a:spcPts val="600"/>
                    </a:spcBef>
                    <a:spcAft>
                      <a:spcPts val="600"/>
                    </a:spcAft>
                  </a:pPr>
                  <a:r>
                    <a:rPr lang="en-US" altLang="zh-CN" sz="2400" kern="100" spc="50" dirty="0">
                      <a:latin typeface="Times New Roman" panose="02020603050405020304" pitchFamily="18" charset="0"/>
                      <a:ea typeface="宋体" panose="02010600030101010101" pitchFamily="2" charset="-122"/>
                    </a:rPr>
                    <a:t>a</a:t>
                  </a:r>
                  <a:r>
                    <a:rPr lang="zh-CN" altLang="en-US" sz="2400" kern="100" spc="50" dirty="0">
                      <a:latin typeface="Times New Roman" panose="02020603050405020304" pitchFamily="18" charset="0"/>
                      <a:ea typeface="宋体" panose="02010600030101010101" pitchFamily="2" charset="-122"/>
                    </a:rPr>
                    <a:t>，</a:t>
                  </a:r>
                  <a:r>
                    <a:rPr lang="en-US" altLang="zh-CN" sz="2400" kern="100" spc="50" dirty="0">
                      <a:latin typeface="Times New Roman" panose="02020603050405020304" pitchFamily="18" charset="0"/>
                      <a:ea typeface="宋体" panose="02010600030101010101" pitchFamily="2" charset="-122"/>
                    </a:rPr>
                    <a:t>b</a:t>
                  </a:r>
                  <a:r>
                    <a:rPr lang="zh-CN" sz="2400" kern="100" spc="50" dirty="0">
                      <a:solidFill>
                        <a:schemeClr val="tx1"/>
                      </a:solidFill>
                      <a:effectLst/>
                      <a:latin typeface="Times New Roman" panose="02020603050405020304" pitchFamily="18" charset="0"/>
                      <a:ea typeface="宋体" panose="02010600030101010101" pitchFamily="2" charset="-122"/>
                    </a:rPr>
                    <a:t>间隔</a:t>
                  </a:r>
                  <a:r>
                    <a:rPr lang="zh-CN" altLang="en-US" sz="2400" kern="100" spc="50" dirty="0">
                      <a:solidFill>
                        <a:schemeClr val="tx1"/>
                      </a:solidFill>
                      <a:effectLst/>
                      <a:latin typeface="Times New Roman" panose="02020603050405020304" pitchFamily="18" charset="0"/>
                      <a:ea typeface="宋体" panose="02010600030101010101" pitchFamily="2" charset="-122"/>
                    </a:rPr>
                    <a:t>两</a:t>
                  </a:r>
                  <a:r>
                    <a:rPr lang="zh-CN" sz="2400" kern="100" spc="50" dirty="0">
                      <a:solidFill>
                        <a:schemeClr val="tx1"/>
                      </a:solidFill>
                      <a:effectLst/>
                      <a:latin typeface="Times New Roman" panose="02020603050405020304" pitchFamily="18" charset="0"/>
                      <a:ea typeface="宋体" panose="02010600030101010101" pitchFamily="2" charset="-122"/>
                    </a:rPr>
                    <a:t>光栅以夹角</a:t>
                  </a:r>
                  <a14:m>
                    <m:oMath xmlns:m="http://schemas.openxmlformats.org/officeDocument/2006/math">
                      <m:r>
                        <m:rPr>
                          <m:sty m:val="p"/>
                        </m:rPr>
                        <a:rPr lang="en-US" sz="2400" kern="100" spc="50">
                          <a:solidFill>
                            <a:schemeClr val="tx1"/>
                          </a:solidFill>
                          <a:effectLst/>
                          <a:latin typeface="Cambria Math" panose="02040503050406030204" pitchFamily="18" charset="0"/>
                          <a:ea typeface="宋体" panose="02010600030101010101" pitchFamily="2" charset="-122"/>
                        </a:rPr>
                        <m:t>θ</m:t>
                      </m:r>
                    </m:oMath>
                  </a14:m>
                  <a:r>
                    <a:rPr lang="zh-CN" sz="2400" kern="100" spc="50" dirty="0">
                      <a:solidFill>
                        <a:schemeClr val="tx1"/>
                      </a:solidFill>
                      <a:effectLst/>
                      <a:latin typeface="Times New Roman" panose="02020603050405020304" pitchFamily="18" charset="0"/>
                      <a:ea typeface="宋体" panose="02010600030101010101" pitchFamily="2" charset="-122"/>
                    </a:rPr>
                    <a:t>重叠产生莫尔条纹</a:t>
                  </a:r>
                </a:p>
              </p:txBody>
            </p:sp>
          </mc:Choice>
          <mc:Fallback xmlns="">
            <p:sp>
              <p:nvSpPr>
                <p:cNvPr id="26" name="文本框 17">
                  <a:extLst>
                    <a:ext uri="{FF2B5EF4-FFF2-40B4-BE49-F238E27FC236}">
                      <a16:creationId xmlns:a16="http://schemas.microsoft.com/office/drawing/2014/main" id="{6E9BB4AD-41AF-417D-B6AA-6EAC5C30247D}"/>
                    </a:ext>
                  </a:extLst>
                </p:cNvPr>
                <p:cNvSpPr txBox="1">
                  <a:spLocks noRot="1" noChangeAspect="1" noMove="1" noResize="1" noEditPoints="1" noAdjustHandles="1" noChangeArrowheads="1" noChangeShapeType="1" noTextEdit="1"/>
                </p:cNvSpPr>
                <p:nvPr/>
              </p:nvSpPr>
              <p:spPr>
                <a:xfrm>
                  <a:off x="0" y="3543300"/>
                  <a:ext cx="5543550" cy="327636"/>
                </a:xfrm>
                <a:prstGeom prst="rect">
                  <a:avLst/>
                </a:prstGeom>
                <a:blipFill>
                  <a:blip r:embed="rId4"/>
                  <a:stretch>
                    <a:fillRect l="-2842" t="-16176" r="-2842" b="-45588"/>
                  </a:stretch>
                </a:blipFill>
                <a:ln>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406701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23348A0-66B3-466B-945A-C8D26BDA8B21}"/>
              </a:ext>
            </a:extLst>
          </p:cNvPr>
          <p:cNvSpPr txBox="1"/>
          <p:nvPr/>
        </p:nvSpPr>
        <p:spPr>
          <a:xfrm>
            <a:off x="5781262" y="159152"/>
            <a:ext cx="2951921"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莫尔条纹产生的原理</a:t>
            </a:r>
          </a:p>
        </p:txBody>
      </p:sp>
      <p:cxnSp>
        <p:nvCxnSpPr>
          <p:cNvPr id="3" name="直接连接符 2">
            <a:extLst>
              <a:ext uri="{FF2B5EF4-FFF2-40B4-BE49-F238E27FC236}">
                <a16:creationId xmlns:a16="http://schemas.microsoft.com/office/drawing/2014/main" id="{5DD739F0-F5A8-4489-BCC2-D6F9673A7A0D}"/>
              </a:ext>
            </a:extLst>
          </p:cNvPr>
          <p:cNvCxnSpPr>
            <a:cxnSpLocks noChangeAspect="1"/>
          </p:cNvCxnSpPr>
          <p:nvPr/>
        </p:nvCxnSpPr>
        <p:spPr>
          <a:xfrm>
            <a:off x="4969153" y="1696724"/>
            <a:ext cx="3598794"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DC162F2-BD3F-47E1-939D-2D9A791DF08A}"/>
              </a:ext>
            </a:extLst>
          </p:cNvPr>
          <p:cNvCxnSpPr>
            <a:cxnSpLocks noChangeAspect="1"/>
          </p:cNvCxnSpPr>
          <p:nvPr/>
        </p:nvCxnSpPr>
        <p:spPr>
          <a:xfrm>
            <a:off x="5917558" y="1271690"/>
            <a:ext cx="1701338" cy="148942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24E47E98-A32D-49A5-9622-A2DB28CD6EF0}"/>
              </a:ext>
            </a:extLst>
          </p:cNvPr>
          <p:cNvCxnSpPr>
            <a:cxnSpLocks noChangeAspect="1"/>
          </p:cNvCxnSpPr>
          <p:nvPr/>
        </p:nvCxnSpPr>
        <p:spPr>
          <a:xfrm>
            <a:off x="6291058" y="1131851"/>
            <a:ext cx="1766669" cy="154662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467CF11-290E-495A-877C-A2AD986F7E00}"/>
              </a:ext>
            </a:extLst>
          </p:cNvPr>
          <p:cNvCxnSpPr>
            <a:cxnSpLocks noChangeAspect="1"/>
          </p:cNvCxnSpPr>
          <p:nvPr/>
        </p:nvCxnSpPr>
        <p:spPr>
          <a:xfrm>
            <a:off x="4969153" y="2011879"/>
            <a:ext cx="3827394"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DD9A2269-9ABA-4586-BE3D-77F83128C507}"/>
              </a:ext>
            </a:extLst>
          </p:cNvPr>
          <p:cNvCxnSpPr>
            <a:cxnSpLocks noChangeAspect="1"/>
          </p:cNvCxnSpPr>
          <p:nvPr/>
        </p:nvCxnSpPr>
        <p:spPr>
          <a:xfrm>
            <a:off x="6802203" y="1093955"/>
            <a:ext cx="1696371" cy="148507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D714FAE-E207-49FC-9030-5203FEF55F55}"/>
              </a:ext>
            </a:extLst>
          </p:cNvPr>
          <p:cNvCxnSpPr>
            <a:cxnSpLocks noChangeAspect="1"/>
          </p:cNvCxnSpPr>
          <p:nvPr/>
        </p:nvCxnSpPr>
        <p:spPr>
          <a:xfrm>
            <a:off x="4897715" y="2271332"/>
            <a:ext cx="397026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5C14B852-1019-4FAB-A70B-CA2F915905B8}"/>
              </a:ext>
            </a:extLst>
          </p:cNvPr>
          <p:cNvCxnSpPr>
            <a:cxnSpLocks noChangeAspect="1"/>
          </p:cNvCxnSpPr>
          <p:nvPr/>
        </p:nvCxnSpPr>
        <p:spPr>
          <a:xfrm>
            <a:off x="5446606" y="1320388"/>
            <a:ext cx="1817918" cy="159148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8D6AFCA2-FECB-4EE9-841F-6F9E9255D031}"/>
              </a:ext>
            </a:extLst>
          </p:cNvPr>
          <p:cNvSpPr txBox="1">
            <a:spLocks noChangeAspect="1"/>
          </p:cNvSpPr>
          <p:nvPr/>
        </p:nvSpPr>
        <p:spPr>
          <a:xfrm>
            <a:off x="6038013" y="1640558"/>
            <a:ext cx="396000" cy="438713"/>
          </a:xfrm>
          <a:prstGeom prst="rect">
            <a:avLst/>
          </a:prstGeom>
          <a:noFill/>
        </p:spPr>
        <p:txBody>
          <a:bodyPr wrap="square" rtlCol="0">
            <a:spAutoFit/>
          </a:bodyPr>
          <a:lstStyle/>
          <a:p>
            <a:r>
              <a:rPr lang="en-US" altLang="zh-CN" dirty="0"/>
              <a:t>C</a:t>
            </a:r>
            <a:endParaRPr lang="zh-CN" altLang="en-US" dirty="0"/>
          </a:p>
        </p:txBody>
      </p:sp>
      <p:sp>
        <p:nvSpPr>
          <p:cNvPr id="38" name="文本框 37">
            <a:extLst>
              <a:ext uri="{FF2B5EF4-FFF2-40B4-BE49-F238E27FC236}">
                <a16:creationId xmlns:a16="http://schemas.microsoft.com/office/drawing/2014/main" id="{E642C392-2523-4961-B309-44480D159F7D}"/>
              </a:ext>
            </a:extLst>
          </p:cNvPr>
          <p:cNvSpPr txBox="1">
            <a:spLocks noChangeAspect="1"/>
          </p:cNvSpPr>
          <p:nvPr/>
        </p:nvSpPr>
        <p:spPr>
          <a:xfrm>
            <a:off x="5817036" y="1972429"/>
            <a:ext cx="396000" cy="667601"/>
          </a:xfrm>
          <a:prstGeom prst="rect">
            <a:avLst/>
          </a:prstGeom>
          <a:noFill/>
        </p:spPr>
        <p:txBody>
          <a:bodyPr wrap="square" rtlCol="0">
            <a:spAutoFit/>
          </a:bodyPr>
          <a:lstStyle/>
          <a:p>
            <a:r>
              <a:rPr lang="en-US" altLang="zh-CN" dirty="0"/>
              <a:t>D</a:t>
            </a:r>
            <a:endParaRPr lang="zh-CN" altLang="en-US" dirty="0"/>
          </a:p>
        </p:txBody>
      </p:sp>
      <p:sp>
        <p:nvSpPr>
          <p:cNvPr id="39" name="文本框 38">
            <a:extLst>
              <a:ext uri="{FF2B5EF4-FFF2-40B4-BE49-F238E27FC236}">
                <a16:creationId xmlns:a16="http://schemas.microsoft.com/office/drawing/2014/main" id="{3A9AD0CC-3B89-4E98-99B3-5A91A2E57F5D}"/>
              </a:ext>
            </a:extLst>
          </p:cNvPr>
          <p:cNvSpPr txBox="1">
            <a:spLocks noChangeAspect="1"/>
          </p:cNvSpPr>
          <p:nvPr/>
        </p:nvSpPr>
        <p:spPr>
          <a:xfrm>
            <a:off x="6435305" y="2239759"/>
            <a:ext cx="396000" cy="438713"/>
          </a:xfrm>
          <a:prstGeom prst="rect">
            <a:avLst/>
          </a:prstGeom>
          <a:noFill/>
        </p:spPr>
        <p:txBody>
          <a:bodyPr wrap="square" rtlCol="0">
            <a:spAutoFit/>
          </a:bodyPr>
          <a:lstStyle/>
          <a:p>
            <a:r>
              <a:rPr lang="en-US" altLang="zh-CN" dirty="0"/>
              <a:t>E</a:t>
            </a:r>
            <a:endParaRPr lang="zh-CN" altLang="en-US" dirty="0"/>
          </a:p>
        </p:txBody>
      </p:sp>
      <p:sp>
        <p:nvSpPr>
          <p:cNvPr id="40" name="文本框 39">
            <a:extLst>
              <a:ext uri="{FF2B5EF4-FFF2-40B4-BE49-F238E27FC236}">
                <a16:creationId xmlns:a16="http://schemas.microsoft.com/office/drawing/2014/main" id="{1870B1CB-D45D-4699-B0B1-B6504E88DFFA}"/>
              </a:ext>
            </a:extLst>
          </p:cNvPr>
          <p:cNvSpPr txBox="1">
            <a:spLocks noChangeAspect="1"/>
          </p:cNvSpPr>
          <p:nvPr/>
        </p:nvSpPr>
        <p:spPr>
          <a:xfrm>
            <a:off x="6624300" y="1696723"/>
            <a:ext cx="396000" cy="349316"/>
          </a:xfrm>
          <a:prstGeom prst="rect">
            <a:avLst/>
          </a:prstGeom>
          <a:noFill/>
        </p:spPr>
        <p:txBody>
          <a:bodyPr wrap="square" rtlCol="0">
            <a:spAutoFit/>
          </a:bodyPr>
          <a:lstStyle/>
          <a:p>
            <a:r>
              <a:rPr lang="en-US" altLang="zh-CN" dirty="0"/>
              <a:t>F</a:t>
            </a:r>
            <a:endParaRPr lang="zh-CN" altLang="en-US" dirty="0"/>
          </a:p>
        </p:txBody>
      </p:sp>
      <p:sp>
        <p:nvSpPr>
          <p:cNvPr id="46" name="文本框 45">
            <a:extLst>
              <a:ext uri="{FF2B5EF4-FFF2-40B4-BE49-F238E27FC236}">
                <a16:creationId xmlns:a16="http://schemas.microsoft.com/office/drawing/2014/main" id="{48EDEE32-9BC8-43A4-A03A-226A2477A00D}"/>
              </a:ext>
            </a:extLst>
          </p:cNvPr>
          <p:cNvSpPr txBox="1">
            <a:spLocks noChangeAspect="1"/>
          </p:cNvSpPr>
          <p:nvPr/>
        </p:nvSpPr>
        <p:spPr>
          <a:xfrm>
            <a:off x="8347851" y="1650778"/>
            <a:ext cx="396000" cy="240735"/>
          </a:xfrm>
          <a:prstGeom prst="rect">
            <a:avLst/>
          </a:prstGeom>
          <a:noFill/>
        </p:spPr>
        <p:txBody>
          <a:bodyPr wrap="square" rtlCol="0">
            <a:spAutoFit/>
          </a:bodyPr>
          <a:lstStyle/>
          <a:p>
            <a:r>
              <a:rPr lang="en-US" altLang="zh-CN" dirty="0"/>
              <a:t>a</a:t>
            </a:r>
            <a:endParaRPr lang="zh-CN" altLang="en-US" dirty="0"/>
          </a:p>
        </p:txBody>
      </p:sp>
      <p:sp>
        <p:nvSpPr>
          <p:cNvPr id="50" name="文本框 49">
            <a:extLst>
              <a:ext uri="{FF2B5EF4-FFF2-40B4-BE49-F238E27FC236}">
                <a16:creationId xmlns:a16="http://schemas.microsoft.com/office/drawing/2014/main" id="{DE12E813-0A65-4B6F-BC24-249C534134DE}"/>
              </a:ext>
            </a:extLst>
          </p:cNvPr>
          <p:cNvSpPr txBox="1">
            <a:spLocks noChangeAspect="1"/>
          </p:cNvSpPr>
          <p:nvPr/>
        </p:nvSpPr>
        <p:spPr>
          <a:xfrm>
            <a:off x="5977688" y="992403"/>
            <a:ext cx="396000" cy="321937"/>
          </a:xfrm>
          <a:prstGeom prst="rect">
            <a:avLst/>
          </a:prstGeom>
          <a:noFill/>
        </p:spPr>
        <p:txBody>
          <a:bodyPr wrap="square" rtlCol="0">
            <a:spAutoFit/>
          </a:bodyPr>
          <a:lstStyle/>
          <a:p>
            <a:r>
              <a:rPr lang="en-US" altLang="zh-CN" dirty="0"/>
              <a:t>b</a:t>
            </a:r>
            <a:endParaRPr lang="zh-CN" altLang="en-US" dirty="0"/>
          </a:p>
        </p:txBody>
      </p:sp>
      <p:cxnSp>
        <p:nvCxnSpPr>
          <p:cNvPr id="41" name="直接连接符 40">
            <a:extLst>
              <a:ext uri="{FF2B5EF4-FFF2-40B4-BE49-F238E27FC236}">
                <a16:creationId xmlns:a16="http://schemas.microsoft.com/office/drawing/2014/main" id="{E4828680-C64D-4C62-87B4-5885DCBFDD1D}"/>
              </a:ext>
            </a:extLst>
          </p:cNvPr>
          <p:cNvCxnSpPr>
            <a:cxnSpLocks noChangeAspect="1"/>
          </p:cNvCxnSpPr>
          <p:nvPr/>
        </p:nvCxnSpPr>
        <p:spPr>
          <a:xfrm>
            <a:off x="5026303" y="2579034"/>
            <a:ext cx="397026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C6CA9E9E-3321-4DD6-A5F8-21DCA4DE2B16}"/>
              </a:ext>
            </a:extLst>
          </p:cNvPr>
          <p:cNvCxnSpPr>
            <a:cxnSpLocks noChangeAspect="1"/>
          </p:cNvCxnSpPr>
          <p:nvPr/>
        </p:nvCxnSpPr>
        <p:spPr>
          <a:xfrm>
            <a:off x="5134187" y="1533120"/>
            <a:ext cx="1817918" cy="159148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8D93A10B-003A-455C-AD55-F41458F7C1F7}"/>
              </a:ext>
            </a:extLst>
          </p:cNvPr>
          <p:cNvCxnSpPr>
            <a:cxnSpLocks/>
          </p:cNvCxnSpPr>
          <p:nvPr/>
        </p:nvCxnSpPr>
        <p:spPr>
          <a:xfrm flipH="1">
            <a:off x="5629191" y="1148960"/>
            <a:ext cx="1186524" cy="1612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4C27782E-D629-4244-B5B7-A8C84C4F3BEA}"/>
              </a:ext>
            </a:extLst>
          </p:cNvPr>
          <p:cNvCxnSpPr>
            <a:cxnSpLocks/>
          </p:cNvCxnSpPr>
          <p:nvPr/>
        </p:nvCxnSpPr>
        <p:spPr>
          <a:xfrm flipH="1">
            <a:off x="6070037" y="1193772"/>
            <a:ext cx="1255568" cy="1759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03BE9A2F-21B9-4CC7-B7FF-4D05941A4A00}"/>
              </a:ext>
            </a:extLst>
          </p:cNvPr>
          <p:cNvCxnSpPr>
            <a:cxnSpLocks/>
          </p:cNvCxnSpPr>
          <p:nvPr/>
        </p:nvCxnSpPr>
        <p:spPr>
          <a:xfrm flipH="1">
            <a:off x="6581182" y="1213828"/>
            <a:ext cx="1255568" cy="1759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D77B2550-5880-43FC-B793-F706EB49C62B}"/>
              </a:ext>
            </a:extLst>
          </p:cNvPr>
          <p:cNvCxnSpPr/>
          <p:nvPr/>
        </p:nvCxnSpPr>
        <p:spPr>
          <a:xfrm>
            <a:off x="8374296" y="1696723"/>
            <a:ext cx="0" cy="3493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BA03F35-6B1D-4D6C-B8F1-992D812B1972}"/>
              </a:ext>
            </a:extLst>
          </p:cNvPr>
          <p:cNvCxnSpPr>
            <a:cxnSpLocks/>
          </p:cNvCxnSpPr>
          <p:nvPr/>
        </p:nvCxnSpPr>
        <p:spPr>
          <a:xfrm flipH="1">
            <a:off x="6140335" y="1193772"/>
            <a:ext cx="215230" cy="2519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1330FF22-D665-46F8-9DD1-8E0C664C8551}"/>
              </a:ext>
            </a:extLst>
          </p:cNvPr>
          <p:cNvCxnSpPr/>
          <p:nvPr/>
        </p:nvCxnSpPr>
        <p:spPr>
          <a:xfrm>
            <a:off x="7264524" y="1271690"/>
            <a:ext cx="354372" cy="2614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4DCF4E6C-AE4F-42EC-B57F-C2FEE058D7B4}"/>
              </a:ext>
            </a:extLst>
          </p:cNvPr>
          <p:cNvSpPr txBox="1"/>
          <p:nvPr/>
        </p:nvSpPr>
        <p:spPr>
          <a:xfrm>
            <a:off x="7441710" y="992403"/>
            <a:ext cx="209210" cy="369332"/>
          </a:xfrm>
          <a:prstGeom prst="rect">
            <a:avLst/>
          </a:prstGeom>
          <a:noFill/>
        </p:spPr>
        <p:txBody>
          <a:bodyPr wrap="square" rtlCol="0">
            <a:spAutoFit/>
          </a:bodyPr>
          <a:lstStyle/>
          <a:p>
            <a:r>
              <a:rPr lang="en-US" altLang="zh-CN" dirty="0"/>
              <a:t>d</a:t>
            </a:r>
            <a:endParaRPr lang="zh-CN" altLang="en-US" dirty="0"/>
          </a:p>
        </p:txBody>
      </p:sp>
      <mc:AlternateContent xmlns:mc="http://schemas.openxmlformats.org/markup-compatibility/2006">
        <mc:Choice xmlns:a14="http://schemas.microsoft.com/office/drawing/2010/main" Requires="a14">
          <p:sp>
            <p:nvSpPr>
              <p:cNvPr id="63" name="矩形 62">
                <a:extLst>
                  <a:ext uri="{FF2B5EF4-FFF2-40B4-BE49-F238E27FC236}">
                    <a16:creationId xmlns:a16="http://schemas.microsoft.com/office/drawing/2014/main" id="{20A09BFE-5FF5-442C-8862-BEBAEDA686C9}"/>
                  </a:ext>
                </a:extLst>
              </p:cNvPr>
              <p:cNvSpPr/>
              <p:nvPr/>
            </p:nvSpPr>
            <p:spPr>
              <a:xfrm>
                <a:off x="261425" y="1034952"/>
                <a:ext cx="3745705" cy="646331"/>
              </a:xfrm>
              <a:prstGeom prst="rect">
                <a:avLst/>
              </a:prstGeom>
              <a:solidFill>
                <a:schemeClr val="accent1">
                  <a:lumMod val="20000"/>
                  <a:lumOff val="80000"/>
                </a:schemeClr>
              </a:solidFill>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mtClean="0">
                              <a:latin typeface="Cambria Math" panose="02040503050406030204" pitchFamily="18" charset="0"/>
                            </a:rPr>
                          </m:ctrlPr>
                        </m:sSubPr>
                        <m:e>
                          <m:r>
                            <m:rPr>
                              <m:sty m:val="p"/>
                            </m:rPr>
                            <a:rPr lang="zh-CN" altLang="en-US">
                              <a:latin typeface="Cambria Math" panose="02040503050406030204" pitchFamily="18" charset="0"/>
                            </a:rPr>
                            <m:t>S</m:t>
                          </m:r>
                        </m:e>
                        <m:sub>
                          <m:r>
                            <m:rPr>
                              <m:sty m:val="p"/>
                            </m:rPr>
                            <a:rPr lang="zh-CN" altLang="en-US" i="0">
                              <a:latin typeface="Cambria Math" panose="02040503050406030204" pitchFamily="18" charset="0"/>
                            </a:rPr>
                            <m:t>CDEF</m:t>
                          </m:r>
                        </m:sub>
                      </m:sSub>
                      <m:r>
                        <a:rPr lang="zh-CN" altLang="en-US" i="0">
                          <a:latin typeface="Cambria Math" panose="02040503050406030204" pitchFamily="18" charset="0"/>
                        </a:rPr>
                        <m:t>=</m:t>
                      </m:r>
                      <m:r>
                        <m:rPr>
                          <m:sty m:val="p"/>
                        </m:rPr>
                        <a:rPr lang="zh-CN" altLang="en-US" i="0">
                          <a:latin typeface="Cambria Math" panose="02040503050406030204" pitchFamily="18" charset="0"/>
                        </a:rPr>
                        <m:t>DE</m:t>
                      </m:r>
                      <m:r>
                        <a:rPr lang="zh-CN" altLang="en-US" i="0">
                          <a:latin typeface="Cambria Math" panose="02040503050406030204" pitchFamily="18" charset="0"/>
                        </a:rPr>
                        <m:t>×</m:t>
                      </m:r>
                      <m:r>
                        <m:rPr>
                          <m:sty m:val="p"/>
                        </m:rPr>
                        <a:rPr lang="zh-CN" altLang="en-US" i="0">
                          <a:latin typeface="Cambria Math" panose="02040503050406030204" pitchFamily="18" charset="0"/>
                        </a:rPr>
                        <m:t>a</m:t>
                      </m:r>
                      <m:r>
                        <a:rPr lang="zh-CN" altLang="en-US" i="0">
                          <a:latin typeface="Cambria Math" panose="02040503050406030204" pitchFamily="18" charset="0"/>
                        </a:rPr>
                        <m:t>=</m:t>
                      </m:r>
                      <m:r>
                        <m:rPr>
                          <m:sty m:val="p"/>
                        </m:rPr>
                        <a:rPr lang="zh-CN" altLang="en-US" i="0">
                          <a:latin typeface="Cambria Math" panose="02040503050406030204" pitchFamily="18" charset="0"/>
                        </a:rPr>
                        <m:t>CD</m:t>
                      </m:r>
                      <m:r>
                        <a:rPr lang="zh-CN" altLang="en-US" i="0">
                          <a:latin typeface="Cambria Math" panose="02040503050406030204" pitchFamily="18" charset="0"/>
                        </a:rPr>
                        <m:t>×</m:t>
                      </m:r>
                      <m:r>
                        <m:rPr>
                          <m:sty m:val="p"/>
                        </m:rPr>
                        <a:rPr lang="zh-CN" altLang="en-US" i="0">
                          <a:latin typeface="Cambria Math" panose="02040503050406030204" pitchFamily="18" charset="0"/>
                        </a:rPr>
                        <m:t>d</m:t>
                      </m:r>
                      <m:r>
                        <a:rPr lang="zh-CN" altLang="en-US" i="0">
                          <a:latin typeface="Cambria Math" panose="02040503050406030204" pitchFamily="18" charset="0"/>
                        </a:rPr>
                        <m:t>=</m:t>
                      </m:r>
                      <m:r>
                        <m:rPr>
                          <m:sty m:val="p"/>
                        </m:rPr>
                        <a:rPr lang="zh-CN" altLang="en-US" i="0">
                          <a:latin typeface="Cambria Math" panose="02040503050406030204" pitchFamily="18" charset="0"/>
                        </a:rPr>
                        <m:t>CE</m:t>
                      </m:r>
                      <m:r>
                        <a:rPr lang="zh-CN" altLang="en-US" i="0">
                          <a:latin typeface="Cambria Math" panose="02040503050406030204" pitchFamily="18" charset="0"/>
                        </a:rPr>
                        <m:t>×</m:t>
                      </m:r>
                      <m:r>
                        <m:rPr>
                          <m:sty m:val="p"/>
                        </m:rPr>
                        <a:rPr lang="zh-CN" altLang="en-US" i="0">
                          <a:latin typeface="Cambria Math" panose="02040503050406030204" pitchFamily="18" charset="0"/>
                        </a:rPr>
                        <m:t>b</m:t>
                      </m:r>
                    </m:oMath>
                  </m:oMathPara>
                </a14:m>
                <a:endParaRPr lang="en-US" altLang="zh-CN" dirty="0"/>
              </a:p>
              <a:p>
                <a14:m>
                  <m:oMathPara xmlns:m="http://schemas.openxmlformats.org/officeDocument/2006/math">
                    <m:oMathParaPr>
                      <m:jc m:val="centerGroup"/>
                    </m:oMathParaPr>
                    <m:oMath xmlns:m="http://schemas.openxmlformats.org/officeDocument/2006/math">
                      <m:sSup>
                        <m:sSupPr>
                          <m:ctrlPr>
                            <a:rPr lang="zh-CN" altLang="zh-CN" i="1"/>
                          </m:ctrlPr>
                        </m:sSupPr>
                        <m:e>
                          <m:r>
                            <m:rPr>
                              <m:sty m:val="p"/>
                            </m:rPr>
                            <a:rPr lang="en-US" altLang="zh-CN"/>
                            <m:t>CD</m:t>
                          </m:r>
                        </m:e>
                        <m:sup>
                          <m:r>
                            <a:rPr lang="en-US" altLang="zh-CN"/>
                            <m:t>2</m:t>
                          </m:r>
                        </m:sup>
                      </m:sSup>
                      <m:r>
                        <a:rPr lang="en-US" altLang="zh-CN"/>
                        <m:t>=</m:t>
                      </m:r>
                      <m:sSup>
                        <m:sSupPr>
                          <m:ctrlPr>
                            <a:rPr lang="zh-CN" altLang="zh-CN" i="1"/>
                          </m:ctrlPr>
                        </m:sSupPr>
                        <m:e>
                          <m:r>
                            <m:rPr>
                              <m:sty m:val="p"/>
                            </m:rPr>
                            <a:rPr lang="en-US" altLang="zh-CN"/>
                            <m:t>CE</m:t>
                          </m:r>
                        </m:e>
                        <m:sup>
                          <m:r>
                            <a:rPr lang="en-US" altLang="zh-CN"/>
                            <m:t>2</m:t>
                          </m:r>
                        </m:sup>
                      </m:sSup>
                      <m:r>
                        <a:rPr lang="en-US" altLang="zh-CN"/>
                        <m:t>+</m:t>
                      </m:r>
                      <m:sSup>
                        <m:sSupPr>
                          <m:ctrlPr>
                            <a:rPr lang="zh-CN" altLang="zh-CN" i="1"/>
                          </m:ctrlPr>
                        </m:sSupPr>
                        <m:e>
                          <m:r>
                            <m:rPr>
                              <m:sty m:val="p"/>
                            </m:rPr>
                            <a:rPr lang="en-US" altLang="zh-CN"/>
                            <m:t>DE</m:t>
                          </m:r>
                        </m:e>
                        <m:sup>
                          <m:r>
                            <a:rPr lang="en-US" altLang="zh-CN"/>
                            <m:t>2</m:t>
                          </m:r>
                        </m:sup>
                      </m:sSup>
                      <m:r>
                        <a:rPr lang="en-US" altLang="zh-CN" i="1"/>
                        <m:t>−</m:t>
                      </m:r>
                      <m:r>
                        <a:rPr lang="en-US" altLang="zh-CN"/>
                        <m:t>2</m:t>
                      </m:r>
                      <m:r>
                        <m:rPr>
                          <m:sty m:val="p"/>
                        </m:rPr>
                        <a:rPr lang="en-US" altLang="zh-CN"/>
                        <m:t>CE</m:t>
                      </m:r>
                      <m:r>
                        <a:rPr lang="en-US" altLang="zh-CN"/>
                        <m:t>×</m:t>
                      </m:r>
                      <m:r>
                        <m:rPr>
                          <m:sty m:val="p"/>
                        </m:rPr>
                        <a:rPr lang="en-US" altLang="zh-CN"/>
                        <m:t>DEcos</m:t>
                      </m:r>
                      <m:r>
                        <m:rPr>
                          <m:sty m:val="p"/>
                        </m:rPr>
                        <a:rPr lang="el-GR" altLang="zh-CN" i="1" smtClean="0">
                          <a:latin typeface="Cambria Math" panose="02040503050406030204" pitchFamily="18" charset="0"/>
                          <a:ea typeface="Cambria Math" panose="02040503050406030204" pitchFamily="18" charset="0"/>
                        </a:rPr>
                        <m:t>θ</m:t>
                      </m:r>
                    </m:oMath>
                  </m:oMathPara>
                </a14:m>
                <a:endParaRPr lang="zh-CN" altLang="en-US" dirty="0"/>
              </a:p>
            </p:txBody>
          </p:sp>
        </mc:Choice>
        <mc:Fallback>
          <p:sp>
            <p:nvSpPr>
              <p:cNvPr id="63" name="矩形 62">
                <a:extLst>
                  <a:ext uri="{FF2B5EF4-FFF2-40B4-BE49-F238E27FC236}">
                    <a16:creationId xmlns:a16="http://schemas.microsoft.com/office/drawing/2014/main" id="{20A09BFE-5FF5-442C-8862-BEBAEDA686C9}"/>
                  </a:ext>
                </a:extLst>
              </p:cNvPr>
              <p:cNvSpPr>
                <a:spLocks noRot="1" noChangeAspect="1" noMove="1" noResize="1" noEditPoints="1" noAdjustHandles="1" noChangeArrowheads="1" noChangeShapeType="1" noTextEdit="1"/>
              </p:cNvSpPr>
              <p:nvPr/>
            </p:nvSpPr>
            <p:spPr>
              <a:xfrm>
                <a:off x="261425" y="1034952"/>
                <a:ext cx="3745705" cy="64633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4" name="文本框 63">
                <a:extLst>
                  <a:ext uri="{FF2B5EF4-FFF2-40B4-BE49-F238E27FC236}">
                    <a16:creationId xmlns:a16="http://schemas.microsoft.com/office/drawing/2014/main" id="{C90D24EC-ECB5-465F-AB5B-441420D311EF}"/>
                  </a:ext>
                </a:extLst>
              </p:cNvPr>
              <p:cNvSpPr txBox="1"/>
              <p:nvPr/>
            </p:nvSpPr>
            <p:spPr>
              <a:xfrm>
                <a:off x="261425" y="2660006"/>
                <a:ext cx="1227259" cy="1583254"/>
              </a:xfrm>
              <a:prstGeom prst="rect">
                <a:avLst/>
              </a:prstGeom>
              <a:solidFill>
                <a:schemeClr val="accent1">
                  <a:lumMod val="20000"/>
                  <a:lumOff val="80000"/>
                </a:schemeClr>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𝐷𝐸</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S</m:t>
                              </m:r>
                            </m:e>
                            <m:sub>
                              <m:r>
                                <m:rPr>
                                  <m:sty m:val="p"/>
                                </m:rPr>
                                <a:rPr lang="zh-CN" altLang="en-US">
                                  <a:latin typeface="Cambria Math" panose="02040503050406030204" pitchFamily="18" charset="0"/>
                                </a:rPr>
                                <m:t>CDEF</m:t>
                              </m:r>
                            </m:sub>
                          </m:sSub>
                        </m:num>
                        <m:den>
                          <m:r>
                            <a:rPr lang="en-US" altLang="zh-CN" b="0" i="1" smtClean="0">
                              <a:latin typeface="Cambria Math" panose="02040503050406030204" pitchFamily="18" charset="0"/>
                            </a:rPr>
                            <m:t>𝑎</m:t>
                          </m:r>
                        </m:den>
                      </m:f>
                    </m:oMath>
                  </m:oMathPara>
                </a14:m>
                <a:endParaRPr lang="en-US" altLang="zh-CN" b="0" dirty="0"/>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𝐶𝐷</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S</m:t>
                              </m:r>
                            </m:e>
                            <m:sub>
                              <m:r>
                                <m:rPr>
                                  <m:sty m:val="p"/>
                                </m:rPr>
                                <a:rPr lang="zh-CN" altLang="en-US">
                                  <a:latin typeface="Cambria Math" panose="02040503050406030204" pitchFamily="18" charset="0"/>
                                </a:rPr>
                                <m:t>CDEF</m:t>
                              </m:r>
                            </m:sub>
                          </m:sSub>
                        </m:num>
                        <m:den>
                          <m:r>
                            <a:rPr lang="en-US" altLang="zh-CN" b="0" i="1" smtClean="0">
                              <a:latin typeface="Cambria Math" panose="02040503050406030204" pitchFamily="18" charset="0"/>
                            </a:rPr>
                            <m:t>𝑑</m:t>
                          </m:r>
                        </m:den>
                      </m:f>
                    </m:oMath>
                  </m:oMathPara>
                </a14:m>
                <a:endParaRPr lang="en-US" altLang="zh-CN" b="0" dirty="0"/>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𝐶𝐸</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S</m:t>
                              </m:r>
                            </m:e>
                            <m:sub>
                              <m:r>
                                <m:rPr>
                                  <m:sty m:val="p"/>
                                </m:rPr>
                                <a:rPr lang="zh-CN" altLang="en-US">
                                  <a:latin typeface="Cambria Math" panose="02040503050406030204" pitchFamily="18" charset="0"/>
                                </a:rPr>
                                <m:t>CDEF</m:t>
                              </m:r>
                            </m:sub>
                          </m:sSub>
                        </m:num>
                        <m:den>
                          <m:r>
                            <a:rPr lang="en-US" altLang="zh-CN" b="0" i="1" smtClean="0">
                              <a:latin typeface="Cambria Math" panose="02040503050406030204" pitchFamily="18" charset="0"/>
                            </a:rPr>
                            <m:t>𝑏</m:t>
                          </m:r>
                        </m:den>
                      </m:f>
                    </m:oMath>
                  </m:oMathPara>
                </a14:m>
                <a:endParaRPr lang="zh-CN" altLang="en-US" dirty="0"/>
              </a:p>
            </p:txBody>
          </p:sp>
        </mc:Choice>
        <mc:Fallback>
          <p:sp>
            <p:nvSpPr>
              <p:cNvPr id="64" name="文本框 63">
                <a:extLst>
                  <a:ext uri="{FF2B5EF4-FFF2-40B4-BE49-F238E27FC236}">
                    <a16:creationId xmlns:a16="http://schemas.microsoft.com/office/drawing/2014/main" id="{C90D24EC-ECB5-465F-AB5B-441420D311EF}"/>
                  </a:ext>
                </a:extLst>
              </p:cNvPr>
              <p:cNvSpPr txBox="1">
                <a:spLocks noRot="1" noChangeAspect="1" noMove="1" noResize="1" noEditPoints="1" noAdjustHandles="1" noChangeArrowheads="1" noChangeShapeType="1" noTextEdit="1"/>
              </p:cNvSpPr>
              <p:nvPr/>
            </p:nvSpPr>
            <p:spPr>
              <a:xfrm>
                <a:off x="261425" y="2660006"/>
                <a:ext cx="1227259" cy="158325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文本框 64">
                <a:extLst>
                  <a:ext uri="{FF2B5EF4-FFF2-40B4-BE49-F238E27FC236}">
                    <a16:creationId xmlns:a16="http://schemas.microsoft.com/office/drawing/2014/main" id="{64D3FD58-0D4E-4F0B-A1FD-9806A1767DD1}"/>
                  </a:ext>
                </a:extLst>
              </p:cNvPr>
              <p:cNvSpPr txBox="1"/>
              <p:nvPr/>
            </p:nvSpPr>
            <p:spPr>
              <a:xfrm>
                <a:off x="2086394" y="3422214"/>
                <a:ext cx="3325782" cy="276999"/>
              </a:xfrm>
              <a:prstGeom prst="rect">
                <a:avLst/>
              </a:prstGeom>
              <a:solidFill>
                <a:schemeClr val="accent1">
                  <a:lumMod val="20000"/>
                  <a:lumOff val="80000"/>
                </a:schemeClr>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−1</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𝑐𝑜𝑠</m:t>
                      </m:r>
                      <m:r>
                        <a:rPr lang="zh-CN" altLang="en-US" b="0" i="1" smtClean="0">
                          <a:latin typeface="Cambria Math" panose="02040503050406030204" pitchFamily="18" charset="0"/>
                        </a:rPr>
                        <m:t>𝜃</m:t>
                      </m:r>
                    </m:oMath>
                  </m:oMathPara>
                </a14:m>
                <a:endParaRPr lang="zh-CN" altLang="en-US" dirty="0"/>
              </a:p>
            </p:txBody>
          </p:sp>
        </mc:Choice>
        <mc:Fallback>
          <p:sp>
            <p:nvSpPr>
              <p:cNvPr id="65" name="文本框 64">
                <a:extLst>
                  <a:ext uri="{FF2B5EF4-FFF2-40B4-BE49-F238E27FC236}">
                    <a16:creationId xmlns:a16="http://schemas.microsoft.com/office/drawing/2014/main" id="{64D3FD58-0D4E-4F0B-A1FD-9806A1767DD1}"/>
                  </a:ext>
                </a:extLst>
              </p:cNvPr>
              <p:cNvSpPr txBox="1">
                <a:spLocks noRot="1" noChangeAspect="1" noMove="1" noResize="1" noEditPoints="1" noAdjustHandles="1" noChangeArrowheads="1" noChangeShapeType="1" noTextEdit="1"/>
              </p:cNvSpPr>
              <p:nvPr/>
            </p:nvSpPr>
            <p:spPr>
              <a:xfrm>
                <a:off x="2086394" y="3422214"/>
                <a:ext cx="3325782" cy="276999"/>
              </a:xfrm>
              <a:prstGeom prst="rect">
                <a:avLst/>
              </a:prstGeom>
              <a:blipFill>
                <a:blip r:embed="rId5"/>
                <a:stretch>
                  <a:fillRect l="-1282" t="-4348" r="-1099" b="-6522"/>
                </a:stretch>
              </a:blipFill>
            </p:spPr>
            <p:txBody>
              <a:bodyPr/>
              <a:lstStyle/>
              <a:p>
                <a:r>
                  <a:rPr lang="zh-CN" altLang="en-US">
                    <a:noFill/>
                  </a:rPr>
                  <a:t> </a:t>
                </a:r>
              </a:p>
            </p:txBody>
          </p:sp>
        </mc:Fallback>
      </mc:AlternateContent>
      <p:sp>
        <p:nvSpPr>
          <p:cNvPr id="67" name="弧形 66">
            <a:extLst>
              <a:ext uri="{FF2B5EF4-FFF2-40B4-BE49-F238E27FC236}">
                <a16:creationId xmlns:a16="http://schemas.microsoft.com/office/drawing/2014/main" id="{4CD3DB88-B5EA-4933-913F-416007DDAA30}"/>
              </a:ext>
            </a:extLst>
          </p:cNvPr>
          <p:cNvSpPr/>
          <p:nvPr/>
        </p:nvSpPr>
        <p:spPr>
          <a:xfrm rot="13930178">
            <a:off x="6414703" y="2116130"/>
            <a:ext cx="60130" cy="18336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8" name="文本框 67">
                <a:extLst>
                  <a:ext uri="{FF2B5EF4-FFF2-40B4-BE49-F238E27FC236}">
                    <a16:creationId xmlns:a16="http://schemas.microsoft.com/office/drawing/2014/main" id="{407DF4E4-2153-435A-A2FA-C7DC011D1F9F}"/>
                  </a:ext>
                </a:extLst>
              </p:cNvPr>
              <p:cNvSpPr txBox="1"/>
              <p:nvPr/>
            </p:nvSpPr>
            <p:spPr>
              <a:xfrm>
                <a:off x="6196385" y="2031813"/>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𝜃</m:t>
                      </m:r>
                    </m:oMath>
                  </m:oMathPara>
                </a14:m>
                <a:endParaRPr lang="zh-CN" altLang="en-US" dirty="0"/>
              </a:p>
            </p:txBody>
          </p:sp>
        </mc:Choice>
        <mc:Fallback>
          <p:sp>
            <p:nvSpPr>
              <p:cNvPr id="68" name="文本框 67">
                <a:extLst>
                  <a:ext uri="{FF2B5EF4-FFF2-40B4-BE49-F238E27FC236}">
                    <a16:creationId xmlns:a16="http://schemas.microsoft.com/office/drawing/2014/main" id="{407DF4E4-2153-435A-A2FA-C7DC011D1F9F}"/>
                  </a:ext>
                </a:extLst>
              </p:cNvPr>
              <p:cNvSpPr txBox="1">
                <a:spLocks noRot="1" noChangeAspect="1" noMove="1" noResize="1" noEditPoints="1" noAdjustHandles="1" noChangeArrowheads="1" noChangeShapeType="1" noTextEdit="1"/>
              </p:cNvSpPr>
              <p:nvPr/>
            </p:nvSpPr>
            <p:spPr>
              <a:xfrm>
                <a:off x="6196385" y="2031813"/>
                <a:ext cx="189474" cy="276999"/>
              </a:xfrm>
              <a:prstGeom prst="rect">
                <a:avLst/>
              </a:prstGeom>
              <a:blipFill>
                <a:blip r:embed="rId6"/>
                <a:stretch>
                  <a:fillRect l="-28125" r="-21875" b="-65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文本框 69">
                <a:extLst>
                  <a:ext uri="{FF2B5EF4-FFF2-40B4-BE49-F238E27FC236}">
                    <a16:creationId xmlns:a16="http://schemas.microsoft.com/office/drawing/2014/main" id="{73006E74-1C09-4BDA-9C79-6B0C5B14244C}"/>
                  </a:ext>
                </a:extLst>
              </p:cNvPr>
              <p:cNvSpPr txBox="1"/>
              <p:nvPr/>
            </p:nvSpPr>
            <p:spPr>
              <a:xfrm>
                <a:off x="7428819" y="1742671"/>
                <a:ext cx="21493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𝜑</m:t>
                      </m:r>
                    </m:oMath>
                  </m:oMathPara>
                </a14:m>
                <a:endParaRPr lang="zh-CN" altLang="en-US" dirty="0"/>
              </a:p>
            </p:txBody>
          </p:sp>
        </mc:Choice>
        <mc:Fallback>
          <p:sp>
            <p:nvSpPr>
              <p:cNvPr id="70" name="文本框 69">
                <a:extLst>
                  <a:ext uri="{FF2B5EF4-FFF2-40B4-BE49-F238E27FC236}">
                    <a16:creationId xmlns:a16="http://schemas.microsoft.com/office/drawing/2014/main" id="{73006E74-1C09-4BDA-9C79-6B0C5B14244C}"/>
                  </a:ext>
                </a:extLst>
              </p:cNvPr>
              <p:cNvSpPr txBox="1">
                <a:spLocks noRot="1" noChangeAspect="1" noMove="1" noResize="1" noEditPoints="1" noAdjustHandles="1" noChangeArrowheads="1" noChangeShapeType="1" noTextEdit="1"/>
              </p:cNvSpPr>
              <p:nvPr/>
            </p:nvSpPr>
            <p:spPr>
              <a:xfrm>
                <a:off x="7428819" y="1742671"/>
                <a:ext cx="214931" cy="276999"/>
              </a:xfrm>
              <a:prstGeom prst="rect">
                <a:avLst/>
              </a:prstGeom>
              <a:blipFill>
                <a:blip r:embed="rId7"/>
                <a:stretch>
                  <a:fillRect l="-28571" r="-25714" b="-26667"/>
                </a:stretch>
              </a:blipFill>
            </p:spPr>
            <p:txBody>
              <a:bodyPr/>
              <a:lstStyle/>
              <a:p>
                <a:r>
                  <a:rPr lang="zh-CN" altLang="en-US">
                    <a:noFill/>
                  </a:rPr>
                  <a:t> </a:t>
                </a:r>
              </a:p>
            </p:txBody>
          </p:sp>
        </mc:Fallback>
      </mc:AlternateContent>
      <p:sp>
        <p:nvSpPr>
          <p:cNvPr id="72" name="弧形 71">
            <a:extLst>
              <a:ext uri="{FF2B5EF4-FFF2-40B4-BE49-F238E27FC236}">
                <a16:creationId xmlns:a16="http://schemas.microsoft.com/office/drawing/2014/main" id="{9D810109-5258-4C2E-B533-7F7B2ED14462}"/>
              </a:ext>
            </a:extLst>
          </p:cNvPr>
          <p:cNvSpPr/>
          <p:nvPr/>
        </p:nvSpPr>
        <p:spPr>
          <a:xfrm rot="320629">
            <a:off x="7342631" y="1901371"/>
            <a:ext cx="60130" cy="18336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3" name="矩形 72">
                <a:extLst>
                  <a:ext uri="{FF2B5EF4-FFF2-40B4-BE49-F238E27FC236}">
                    <a16:creationId xmlns:a16="http://schemas.microsoft.com/office/drawing/2014/main" id="{608350C9-1566-43F4-B13E-5B753FEAB353}"/>
                  </a:ext>
                </a:extLst>
              </p:cNvPr>
              <p:cNvSpPr/>
              <p:nvPr/>
            </p:nvSpPr>
            <p:spPr>
              <a:xfrm>
                <a:off x="6009886" y="3340265"/>
                <a:ext cx="2648674" cy="670183"/>
              </a:xfrm>
              <a:prstGeom prst="rect">
                <a:avLst/>
              </a:prstGeom>
              <a:solidFill>
                <a:schemeClr val="accent1">
                  <a:lumMod val="20000"/>
                  <a:lumOff val="80000"/>
                </a:schemeClr>
              </a:solidFill>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d</m:t>
                      </m:r>
                      <m:r>
                        <a:rPr lang="zh-CN" altLang="en-US" i="0">
                          <a:latin typeface="Cambria Math" panose="02040503050406030204" pitchFamily="18" charset="0"/>
                        </a:rPr>
                        <m:t>=</m:t>
                      </m:r>
                      <m:f>
                        <m:fPr>
                          <m:ctrlPr>
                            <a:rPr lang="zh-CN" altLang="en-US" i="1">
                              <a:latin typeface="Cambria Math" panose="02040503050406030204" pitchFamily="18" charset="0"/>
                            </a:rPr>
                          </m:ctrlPr>
                        </m:fPr>
                        <m:num>
                          <m:r>
                            <m:rPr>
                              <m:sty m:val="p"/>
                            </m:rPr>
                            <a:rPr lang="zh-CN" altLang="en-US" i="0">
                              <a:latin typeface="Cambria Math" panose="02040503050406030204" pitchFamily="18" charset="0"/>
                            </a:rPr>
                            <m:t>ab</m:t>
                          </m:r>
                        </m:num>
                        <m:den>
                          <m:rad>
                            <m:radPr>
                              <m:degHide m:val="on"/>
                              <m:ctrlPr>
                                <a:rPr lang="zh-CN" altLang="en-US" i="1">
                                  <a:latin typeface="Cambria Math" panose="02040503050406030204" pitchFamily="18" charset="0"/>
                                </a:rPr>
                              </m:ctrlPr>
                            </m:radPr>
                            <m:deg/>
                            <m:e>
                              <m:sSup>
                                <m:sSupPr>
                                  <m:ctrlPr>
                                    <a:rPr lang="zh-CN" altLang="en-US" i="1">
                                      <a:latin typeface="Cambria Math" panose="02040503050406030204" pitchFamily="18" charset="0"/>
                                    </a:rPr>
                                  </m:ctrlPr>
                                </m:sSupPr>
                                <m:e>
                                  <m:r>
                                    <m:rPr>
                                      <m:sty m:val="p"/>
                                    </m:rPr>
                                    <a:rPr lang="zh-CN" altLang="en-US" i="0">
                                      <a:latin typeface="Cambria Math" panose="02040503050406030204" pitchFamily="18" charset="0"/>
                                    </a:rPr>
                                    <m:t>a</m:t>
                                  </m:r>
                                </m:e>
                                <m:sup>
                                  <m:r>
                                    <a:rPr lang="zh-CN" altLang="en-US" i="0">
                                      <a:latin typeface="Cambria Math" panose="02040503050406030204" pitchFamily="18" charset="0"/>
                                    </a:rPr>
                                    <m:t>2</m:t>
                                  </m:r>
                                </m:sup>
                              </m:s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m:rPr>
                                      <m:sty m:val="p"/>
                                    </m:rPr>
                                    <a:rPr lang="zh-CN" altLang="en-US" i="0">
                                      <a:latin typeface="Cambria Math" panose="02040503050406030204" pitchFamily="18" charset="0"/>
                                    </a:rPr>
                                    <m:t>b</m:t>
                                  </m:r>
                                </m:e>
                                <m:sup>
                                  <m:r>
                                    <a:rPr lang="zh-CN" altLang="en-US" i="0">
                                      <a:latin typeface="Cambria Math" panose="02040503050406030204" pitchFamily="18" charset="0"/>
                                    </a:rPr>
                                    <m:t>2</m:t>
                                  </m:r>
                                </m:sup>
                              </m:sSup>
                              <m:r>
                                <a:rPr lang="zh-CN" altLang="en-US" i="0">
                                  <a:latin typeface="Cambria Math" panose="02040503050406030204" pitchFamily="18" charset="0"/>
                                </a:rPr>
                                <m:t>−2</m:t>
                              </m:r>
                              <m:r>
                                <m:rPr>
                                  <m:sty m:val="p"/>
                                </m:rPr>
                                <a:rPr lang="zh-CN" altLang="en-US" i="0">
                                  <a:latin typeface="Cambria Math" panose="02040503050406030204" pitchFamily="18" charset="0"/>
                                </a:rPr>
                                <m:t>abcosθ</m:t>
                              </m:r>
                            </m:e>
                          </m:rad>
                        </m:den>
                      </m:f>
                    </m:oMath>
                  </m:oMathPara>
                </a14:m>
                <a:endParaRPr lang="zh-CN" altLang="en-US" dirty="0"/>
              </a:p>
            </p:txBody>
          </p:sp>
        </mc:Choice>
        <mc:Fallback>
          <p:sp>
            <p:nvSpPr>
              <p:cNvPr id="73" name="矩形 72">
                <a:extLst>
                  <a:ext uri="{FF2B5EF4-FFF2-40B4-BE49-F238E27FC236}">
                    <a16:creationId xmlns:a16="http://schemas.microsoft.com/office/drawing/2014/main" id="{608350C9-1566-43F4-B13E-5B753FEAB353}"/>
                  </a:ext>
                </a:extLst>
              </p:cNvPr>
              <p:cNvSpPr>
                <a:spLocks noRot="1" noChangeAspect="1" noMove="1" noResize="1" noEditPoints="1" noAdjustHandles="1" noChangeArrowheads="1" noChangeShapeType="1" noTextEdit="1"/>
              </p:cNvSpPr>
              <p:nvPr/>
            </p:nvSpPr>
            <p:spPr>
              <a:xfrm>
                <a:off x="6009886" y="3340265"/>
                <a:ext cx="2648674" cy="670183"/>
              </a:xfrm>
              <a:prstGeom prst="rect">
                <a:avLst/>
              </a:prstGeom>
              <a:blipFill>
                <a:blip r:embed="rId8"/>
                <a:stretch>
                  <a:fillRect/>
                </a:stretch>
              </a:blipFill>
            </p:spPr>
            <p:txBody>
              <a:bodyPr/>
              <a:lstStyle/>
              <a:p>
                <a:r>
                  <a:rPr lang="zh-CN" altLang="en-US">
                    <a:noFill/>
                  </a:rPr>
                  <a:t> </a:t>
                </a:r>
              </a:p>
            </p:txBody>
          </p:sp>
        </mc:Fallback>
      </mc:AlternateContent>
      <p:sp>
        <p:nvSpPr>
          <p:cNvPr id="74" name="箭头: 右 73">
            <a:extLst>
              <a:ext uri="{FF2B5EF4-FFF2-40B4-BE49-F238E27FC236}">
                <a16:creationId xmlns:a16="http://schemas.microsoft.com/office/drawing/2014/main" id="{73C69F36-0F8A-4EC3-8F64-78840C57E4E9}"/>
              </a:ext>
            </a:extLst>
          </p:cNvPr>
          <p:cNvSpPr/>
          <p:nvPr/>
        </p:nvSpPr>
        <p:spPr>
          <a:xfrm>
            <a:off x="1587500" y="3451633"/>
            <a:ext cx="292100" cy="24758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箭头: 右 74">
            <a:extLst>
              <a:ext uri="{FF2B5EF4-FFF2-40B4-BE49-F238E27FC236}">
                <a16:creationId xmlns:a16="http://schemas.microsoft.com/office/drawing/2014/main" id="{12BD19CE-596E-47D9-A4F8-D7414F9A6FDF}"/>
              </a:ext>
            </a:extLst>
          </p:cNvPr>
          <p:cNvSpPr/>
          <p:nvPr/>
        </p:nvSpPr>
        <p:spPr>
          <a:xfrm>
            <a:off x="5564981" y="3400310"/>
            <a:ext cx="292100" cy="24758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6" name="矩形 75">
                <a:extLst>
                  <a:ext uri="{FF2B5EF4-FFF2-40B4-BE49-F238E27FC236}">
                    <a16:creationId xmlns:a16="http://schemas.microsoft.com/office/drawing/2014/main" id="{26A92114-DBB4-4181-811D-452703FAAF17}"/>
                  </a:ext>
                </a:extLst>
              </p:cNvPr>
              <p:cNvSpPr/>
              <p:nvPr/>
            </p:nvSpPr>
            <p:spPr>
              <a:xfrm>
                <a:off x="189128" y="4605468"/>
                <a:ext cx="1295547" cy="1142557"/>
              </a:xfrm>
              <a:prstGeom prst="rect">
                <a:avLst/>
              </a:prstGeom>
              <a:solidFill>
                <a:schemeClr val="accent1">
                  <a:lumMod val="20000"/>
                  <a:lumOff val="80000"/>
                </a:schemeClr>
              </a:solidFill>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S</m:t>
                      </m:r>
                      <m:r>
                        <m:rPr>
                          <m:sty m:val="p"/>
                        </m:rPr>
                        <a:rPr lang="zh-CN" altLang="en-US" i="0">
                          <a:latin typeface="Cambria Math" panose="02040503050406030204" pitchFamily="18" charset="0"/>
                        </a:rPr>
                        <m:t>inφ</m:t>
                      </m:r>
                      <m:r>
                        <a:rPr lang="zh-CN" altLang="en-US" i="0">
                          <a:latin typeface="Cambria Math" panose="02040503050406030204" pitchFamily="18" charset="0"/>
                        </a:rPr>
                        <m:t>=</m:t>
                      </m:r>
                      <m:f>
                        <m:fPr>
                          <m:ctrlPr>
                            <a:rPr lang="zh-CN" altLang="en-US" i="1">
                              <a:latin typeface="Cambria Math" panose="02040503050406030204" pitchFamily="18" charset="0"/>
                            </a:rPr>
                          </m:ctrlPr>
                        </m:fPr>
                        <m:num>
                          <m:r>
                            <m:rPr>
                              <m:sty m:val="p"/>
                            </m:rPr>
                            <a:rPr lang="zh-CN" altLang="en-US" i="0">
                              <a:latin typeface="Cambria Math" panose="02040503050406030204" pitchFamily="18" charset="0"/>
                            </a:rPr>
                            <m:t>d</m:t>
                          </m:r>
                        </m:num>
                        <m:den>
                          <m:r>
                            <m:rPr>
                              <m:sty m:val="p"/>
                            </m:rPr>
                            <a:rPr lang="zh-CN" altLang="en-US" i="0">
                              <a:latin typeface="Cambria Math" panose="02040503050406030204" pitchFamily="18" charset="0"/>
                            </a:rPr>
                            <m:t>DE</m:t>
                          </m:r>
                        </m:den>
                      </m:f>
                    </m:oMath>
                  </m:oMathPara>
                </a14:m>
                <a:endParaRPr lang="en-US" altLang="zh-CN" dirty="0"/>
              </a:p>
              <a:p>
                <a14:m>
                  <m:oMathPara xmlns:m="http://schemas.openxmlformats.org/officeDocument/2006/math">
                    <m:oMathParaPr>
                      <m:jc m:val="centerGroup"/>
                    </m:oMathParaPr>
                    <m:oMath xmlns:m="http://schemas.openxmlformats.org/officeDocument/2006/math">
                      <m:r>
                        <m:rPr>
                          <m:sty m:val="p"/>
                        </m:rPr>
                        <a:rPr lang="en-US" altLang="zh-CN"/>
                        <m:t>DE</m:t>
                      </m:r>
                      <m:r>
                        <a:rPr lang="en-US" altLang="zh-CN"/>
                        <m:t>=</m:t>
                      </m:r>
                      <m:f>
                        <m:fPr>
                          <m:ctrlPr>
                            <a:rPr lang="zh-CN" altLang="zh-CN" i="1"/>
                          </m:ctrlPr>
                        </m:fPr>
                        <m:num>
                          <m:r>
                            <m:rPr>
                              <m:sty m:val="p"/>
                            </m:rPr>
                            <a:rPr lang="en-US" altLang="zh-CN"/>
                            <m:t>b</m:t>
                          </m:r>
                        </m:num>
                        <m:den>
                          <m:r>
                            <a:rPr lang="en-US" altLang="zh-CN"/>
                            <m:t> </m:t>
                          </m:r>
                          <m:r>
                            <m:rPr>
                              <m:sty m:val="p"/>
                            </m:rPr>
                            <a:rPr lang="en-US" altLang="zh-CN"/>
                            <m:t>sinθ</m:t>
                          </m:r>
                        </m:den>
                      </m:f>
                    </m:oMath>
                  </m:oMathPara>
                </a14:m>
                <a:endParaRPr lang="zh-CN" altLang="en-US" dirty="0"/>
              </a:p>
            </p:txBody>
          </p:sp>
        </mc:Choice>
        <mc:Fallback>
          <p:sp>
            <p:nvSpPr>
              <p:cNvPr id="76" name="矩形 75">
                <a:extLst>
                  <a:ext uri="{FF2B5EF4-FFF2-40B4-BE49-F238E27FC236}">
                    <a16:creationId xmlns:a16="http://schemas.microsoft.com/office/drawing/2014/main" id="{26A92114-DBB4-4181-811D-452703FAAF17}"/>
                  </a:ext>
                </a:extLst>
              </p:cNvPr>
              <p:cNvSpPr>
                <a:spLocks noRot="1" noChangeAspect="1" noMove="1" noResize="1" noEditPoints="1" noAdjustHandles="1" noChangeArrowheads="1" noChangeShapeType="1" noTextEdit="1"/>
              </p:cNvSpPr>
              <p:nvPr/>
            </p:nvSpPr>
            <p:spPr>
              <a:xfrm>
                <a:off x="189128" y="4605468"/>
                <a:ext cx="1295547" cy="1142557"/>
              </a:xfrm>
              <a:prstGeom prst="rect">
                <a:avLst/>
              </a:prstGeom>
              <a:blipFill>
                <a:blip r:embed="rId9"/>
                <a:stretch>
                  <a:fillRect/>
                </a:stretch>
              </a:blipFill>
            </p:spPr>
            <p:txBody>
              <a:bodyPr/>
              <a:lstStyle/>
              <a:p>
                <a:r>
                  <a:rPr lang="zh-CN" altLang="en-US">
                    <a:noFill/>
                  </a:rPr>
                  <a:t> </a:t>
                </a:r>
              </a:p>
            </p:txBody>
          </p:sp>
        </mc:Fallback>
      </mc:AlternateContent>
      <p:sp>
        <p:nvSpPr>
          <p:cNvPr id="77" name="箭头: 右 76">
            <a:extLst>
              <a:ext uri="{FF2B5EF4-FFF2-40B4-BE49-F238E27FC236}">
                <a16:creationId xmlns:a16="http://schemas.microsoft.com/office/drawing/2014/main" id="{62848BFC-61A6-4B92-AA80-AE11EC58C81E}"/>
              </a:ext>
            </a:extLst>
          </p:cNvPr>
          <p:cNvSpPr/>
          <p:nvPr/>
        </p:nvSpPr>
        <p:spPr>
          <a:xfrm>
            <a:off x="1603389" y="5052956"/>
            <a:ext cx="292100" cy="24758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8" name="矩形 77">
                <a:extLst>
                  <a:ext uri="{FF2B5EF4-FFF2-40B4-BE49-F238E27FC236}">
                    <a16:creationId xmlns:a16="http://schemas.microsoft.com/office/drawing/2014/main" id="{73F40FDA-30E0-4E1E-959E-2BE8FA19B46F}"/>
                  </a:ext>
                </a:extLst>
              </p:cNvPr>
              <p:cNvSpPr/>
              <p:nvPr/>
            </p:nvSpPr>
            <p:spPr>
              <a:xfrm>
                <a:off x="2014203" y="4708982"/>
                <a:ext cx="2674963" cy="731162"/>
              </a:xfrm>
              <a:prstGeom prst="rect">
                <a:avLst/>
              </a:prstGeom>
              <a:solidFill>
                <a:schemeClr val="accent1">
                  <a:lumMod val="20000"/>
                  <a:lumOff val="80000"/>
                </a:schemeClr>
              </a:solidFill>
            </p:spPr>
            <p:txBody>
              <a:bodyPr wrap="none">
                <a:spAutoFit/>
              </a:bodyPr>
              <a:lstStyle/>
              <a:p>
                <a14:m>
                  <m:oMathPara xmlns:m="http://schemas.openxmlformats.org/officeDocument/2006/math">
                    <m:oMathParaPr>
                      <m:jc m:val="centerGroup"/>
                    </m:oMathParaPr>
                    <m:oMath xmlns:m="http://schemas.openxmlformats.org/officeDocument/2006/math">
                      <m:r>
                        <m:rPr>
                          <m:nor/>
                        </m:rPr>
                        <a:rPr lang="zh-CN" altLang="en-US"/>
                        <m:t>Sinφ</m:t>
                      </m:r>
                      <m:r>
                        <m:rPr>
                          <m:nor/>
                        </m:rPr>
                        <a:rPr lang="zh-CN" altLang="en-US"/>
                        <m:t>=</m:t>
                      </m:r>
                      <m:f>
                        <m:fPr>
                          <m:ctrlPr>
                            <a:rPr lang="zh-CN" altLang="en-US" i="1">
                              <a:latin typeface="Cambria Math" panose="02040503050406030204" pitchFamily="18" charset="0"/>
                            </a:rPr>
                          </m:ctrlPr>
                        </m:fPr>
                        <m:num>
                          <m:r>
                            <m:rPr>
                              <m:nor/>
                            </m:rPr>
                            <a:rPr lang="zh-CN" altLang="en-US" i="1"/>
                            <m:t>asin</m:t>
                          </m:r>
                          <m:r>
                            <a:rPr lang="zh-CN" altLang="en-US" i="1" smtClean="0">
                              <a:latin typeface="Cambria Math" panose="02040503050406030204" pitchFamily="18" charset="0"/>
                            </a:rPr>
                            <m:t>𝜃</m:t>
                          </m:r>
                        </m:num>
                        <m:den>
                          <m:rad>
                            <m:radPr>
                              <m:degHide m:val="on"/>
                              <m:ctrlPr>
                                <a:rPr lang="zh-CN" altLang="en-US" i="1">
                                  <a:latin typeface="Cambria Math" panose="02040503050406030204" pitchFamily="18" charset="0"/>
                                </a:rPr>
                              </m:ctrlPr>
                            </m:radPr>
                            <m:deg/>
                            <m:e>
                              <m:sSup>
                                <m:sSupPr>
                                  <m:ctrlPr>
                                    <a:rPr lang="zh-CN" altLang="en-US" i="1">
                                      <a:latin typeface="Cambria Math" panose="02040503050406030204" pitchFamily="18" charset="0"/>
                                    </a:rPr>
                                  </m:ctrlPr>
                                </m:sSupPr>
                                <m:e>
                                  <m:r>
                                    <m:rPr>
                                      <m:nor/>
                                    </m:rPr>
                                    <a:rPr lang="zh-CN" altLang="en-US" i="1"/>
                                    <m:t>a</m:t>
                                  </m:r>
                                </m:e>
                                <m:sup>
                                  <m:r>
                                    <m:rPr>
                                      <m:nor/>
                                    </m:rPr>
                                    <a:rPr lang="zh-CN" altLang="en-US" i="1"/>
                                    <m:t>2</m:t>
                                  </m:r>
                                </m:sup>
                              </m:sSup>
                              <m:r>
                                <m:rPr>
                                  <m:nor/>
                                </m:rPr>
                                <a:rPr lang="zh-CN" altLang="en-US" i="1">
                                  <a:latin typeface="Cambria Math" panose="02040503050406030204" pitchFamily="18" charset="0"/>
                                </a:rPr>
                                <m:t>+</m:t>
                              </m:r>
                              <m:sSup>
                                <m:sSupPr>
                                  <m:ctrlPr>
                                    <a:rPr lang="zh-CN" altLang="en-US" i="1">
                                      <a:latin typeface="Cambria Math" panose="02040503050406030204" pitchFamily="18" charset="0"/>
                                    </a:rPr>
                                  </m:ctrlPr>
                                </m:sSupPr>
                                <m:e>
                                  <m:r>
                                    <m:rPr>
                                      <m:nor/>
                                    </m:rPr>
                                    <a:rPr lang="zh-CN" altLang="en-US" i="1">
                                      <a:latin typeface="Cambria Math" panose="02040503050406030204" pitchFamily="18" charset="0"/>
                                    </a:rPr>
                                    <m:t>b</m:t>
                                  </m:r>
                                </m:e>
                                <m:sup>
                                  <m:r>
                                    <m:rPr>
                                      <m:nor/>
                                    </m:rPr>
                                    <a:rPr lang="zh-CN" altLang="en-US" i="1">
                                      <a:latin typeface="Cambria Math" panose="02040503050406030204" pitchFamily="18" charset="0"/>
                                    </a:rPr>
                                    <m:t>2</m:t>
                                  </m:r>
                                </m:sup>
                              </m:sSup>
                              <m:r>
                                <m:rPr>
                                  <m:nor/>
                                </m:rPr>
                                <a:rPr lang="zh-CN" altLang="en-US" i="1">
                                  <a:latin typeface="Cambria Math" panose="02040503050406030204" pitchFamily="18" charset="0"/>
                                </a:rPr>
                                <m:t>−2</m:t>
                              </m:r>
                              <m:r>
                                <m:rPr>
                                  <m:nor/>
                                </m:rPr>
                                <a:rPr lang="zh-CN" altLang="en-US" i="1">
                                  <a:latin typeface="Cambria Math" panose="02040503050406030204" pitchFamily="18" charset="0"/>
                                </a:rPr>
                                <m:t>abcosθ</m:t>
                              </m:r>
                            </m:e>
                          </m:rad>
                        </m:den>
                      </m:f>
                    </m:oMath>
                  </m:oMathPara>
                </a14:m>
                <a:endParaRPr lang="zh-CN" altLang="en-US" dirty="0"/>
              </a:p>
            </p:txBody>
          </p:sp>
        </mc:Choice>
        <mc:Fallback>
          <p:sp>
            <p:nvSpPr>
              <p:cNvPr id="78" name="矩形 77">
                <a:extLst>
                  <a:ext uri="{FF2B5EF4-FFF2-40B4-BE49-F238E27FC236}">
                    <a16:creationId xmlns:a16="http://schemas.microsoft.com/office/drawing/2014/main" id="{73F40FDA-30E0-4E1E-959E-2BE8FA19B46F}"/>
                  </a:ext>
                </a:extLst>
              </p:cNvPr>
              <p:cNvSpPr>
                <a:spLocks noRot="1" noChangeAspect="1" noMove="1" noResize="1" noEditPoints="1" noAdjustHandles="1" noChangeArrowheads="1" noChangeShapeType="1" noTextEdit="1"/>
              </p:cNvSpPr>
              <p:nvPr/>
            </p:nvSpPr>
            <p:spPr>
              <a:xfrm>
                <a:off x="2014203" y="4708982"/>
                <a:ext cx="2674963" cy="73116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19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23348A0-66B3-466B-945A-C8D26BDA8B21}"/>
              </a:ext>
            </a:extLst>
          </p:cNvPr>
          <p:cNvSpPr txBox="1"/>
          <p:nvPr/>
        </p:nvSpPr>
        <p:spPr>
          <a:xfrm>
            <a:off x="324852" y="5091762"/>
            <a:ext cx="5875644" cy="1264588"/>
          </a:xfrm>
          <a:prstGeom prst="rect">
            <a:avLst/>
          </a:prstGeom>
        </p:spPr>
        <p:txBody>
          <a:bodyPr vert="horz" lIns="91440" tIns="45720" rIns="91440" bIns="45720" rtlCol="0" anchor="ctr">
            <a:normAutofit lnSpcReduction="10000"/>
          </a:bodyPr>
          <a:lstStyle/>
          <a:p>
            <a:pPr algn="r" defTabSz="914400">
              <a:lnSpc>
                <a:spcPct val="90000"/>
              </a:lnSpc>
              <a:spcBef>
                <a:spcPct val="0"/>
              </a:spcBef>
              <a:spcAft>
                <a:spcPts val="600"/>
              </a:spcAft>
            </a:pPr>
            <a:r>
              <a:rPr lang="zh-CN" altLang="en-US" sz="4700" dirty="0">
                <a:latin typeface="+mj-lt"/>
                <a:ea typeface="+mj-ea"/>
                <a:cs typeface="+mj-cs"/>
              </a:rPr>
              <a:t>物体高度改变条纹周期和夹角</a:t>
            </a:r>
          </a:p>
        </p:txBody>
      </p:sp>
      <p:pic>
        <p:nvPicPr>
          <p:cNvPr id="3" name="图片 2">
            <a:extLst>
              <a:ext uri="{FF2B5EF4-FFF2-40B4-BE49-F238E27FC236}">
                <a16:creationId xmlns:a16="http://schemas.microsoft.com/office/drawing/2014/main" id="{FCDF2956-50A4-487C-B450-A92E22B57DCE}"/>
              </a:ext>
            </a:extLst>
          </p:cNvPr>
          <p:cNvPicPr>
            <a:picLocks noChangeAspect="1"/>
          </p:cNvPicPr>
          <p:nvPr/>
        </p:nvPicPr>
        <p:blipFill rotWithShape="1">
          <a:blip r:embed="rId3">
            <a:extLst>
              <a:ext uri="{28A0092B-C50C-407E-A947-70E740481C1C}">
                <a14:useLocalDpi xmlns:a14="http://schemas.microsoft.com/office/drawing/2010/main" val="0"/>
              </a:ext>
            </a:extLst>
          </a:blip>
          <a:srcRect b="1961"/>
          <a:stretch/>
        </p:blipFill>
        <p:spPr>
          <a:xfrm>
            <a:off x="-2987" y="10"/>
            <a:ext cx="9143999" cy="4571990"/>
          </a:xfrm>
          <a:prstGeom prst="rect">
            <a:avLst/>
          </a:prstGeom>
        </p:spPr>
      </p:pic>
      <p:cxnSp>
        <p:nvCxnSpPr>
          <p:cNvPr id="9" name="Straight Connector 8">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9A2E8139-3D57-4B15-B71A-D5C6954AD8AC}"/>
              </a:ext>
            </a:extLst>
          </p:cNvPr>
          <p:cNvSpPr/>
          <p:nvPr/>
        </p:nvSpPr>
        <p:spPr>
          <a:xfrm>
            <a:off x="2235200" y="0"/>
            <a:ext cx="4445000" cy="1498600"/>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C4F338D5-09C1-4BFC-8D15-CDF22090CA9C}"/>
              </a:ext>
            </a:extLst>
          </p:cNvPr>
          <p:cNvSpPr/>
          <p:nvPr/>
        </p:nvSpPr>
        <p:spPr>
          <a:xfrm rot="6670796">
            <a:off x="373479" y="2013316"/>
            <a:ext cx="2703587" cy="606686"/>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723917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68A9A2B-D563-4CF3-AF34-145E22AB9BFF}"/>
              </a:ext>
            </a:extLst>
          </p:cNvPr>
          <p:cNvSpPr txBox="1"/>
          <p:nvPr/>
        </p:nvSpPr>
        <p:spPr>
          <a:xfrm>
            <a:off x="4548810" y="172405"/>
            <a:ext cx="4184373"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数字莫尔三维测量及精度分析</a:t>
            </a:r>
          </a:p>
        </p:txBody>
      </p:sp>
      <p:sp>
        <p:nvSpPr>
          <p:cNvPr id="2" name="标题 1">
            <a:extLst>
              <a:ext uri="{FF2B5EF4-FFF2-40B4-BE49-F238E27FC236}">
                <a16:creationId xmlns:a16="http://schemas.microsoft.com/office/drawing/2014/main" id="{3751217F-095D-45B0-91AB-67ADB74FBE7E}"/>
              </a:ext>
            </a:extLst>
          </p:cNvPr>
          <p:cNvSpPr>
            <a:spLocks noGrp="1"/>
          </p:cNvSpPr>
          <p:nvPr>
            <p:ph type="title"/>
          </p:nvPr>
        </p:nvSpPr>
        <p:spPr>
          <a:xfrm>
            <a:off x="628650" y="876300"/>
            <a:ext cx="7886700" cy="814389"/>
          </a:xfrm>
        </p:spPr>
        <p:txBody>
          <a:bodyPr/>
          <a:lstStyle/>
          <a:p>
            <a:r>
              <a:rPr lang="zh-CN" altLang="en-US" dirty="0"/>
              <a:t>三角测量法</a:t>
            </a:r>
          </a:p>
        </p:txBody>
      </p:sp>
      <p:grpSp>
        <p:nvGrpSpPr>
          <p:cNvPr id="9" name="组合 8">
            <a:extLst>
              <a:ext uri="{FF2B5EF4-FFF2-40B4-BE49-F238E27FC236}">
                <a16:creationId xmlns:a16="http://schemas.microsoft.com/office/drawing/2014/main" id="{6FEA7929-94D6-46BB-91BD-903FA5D30FA3}"/>
              </a:ext>
            </a:extLst>
          </p:cNvPr>
          <p:cNvGrpSpPr>
            <a:grpSpLocks noChangeAspect="1"/>
          </p:cNvGrpSpPr>
          <p:nvPr/>
        </p:nvGrpSpPr>
        <p:grpSpPr>
          <a:xfrm>
            <a:off x="628650" y="1932919"/>
            <a:ext cx="4824000" cy="4260014"/>
            <a:chOff x="0" y="0"/>
            <a:chExt cx="3514725" cy="3103816"/>
          </a:xfrm>
        </p:grpSpPr>
        <p:pic>
          <p:nvPicPr>
            <p:cNvPr id="10" name="图片 9">
              <a:extLst>
                <a:ext uri="{FF2B5EF4-FFF2-40B4-BE49-F238E27FC236}">
                  <a16:creationId xmlns:a16="http://schemas.microsoft.com/office/drawing/2014/main" id="{E9E76DFD-485A-49E0-B5DD-814575E2BB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514725" cy="2511425"/>
            </a:xfrm>
            <a:prstGeom prst="rect">
              <a:avLst/>
            </a:prstGeom>
          </p:spPr>
        </p:pic>
        <p:sp>
          <p:nvSpPr>
            <p:cNvPr id="11" name="文本框 144">
              <a:extLst>
                <a:ext uri="{FF2B5EF4-FFF2-40B4-BE49-F238E27FC236}">
                  <a16:creationId xmlns:a16="http://schemas.microsoft.com/office/drawing/2014/main" id="{C1AAE315-64C4-43A0-AED6-45B4F276EF6C}"/>
                </a:ext>
              </a:extLst>
            </p:cNvPr>
            <p:cNvSpPr txBox="1"/>
            <p:nvPr/>
          </p:nvSpPr>
          <p:spPr>
            <a:xfrm>
              <a:off x="0" y="2571750"/>
              <a:ext cx="3514725" cy="532066"/>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5000"/>
                </a:lnSpc>
                <a:spcBef>
                  <a:spcPts val="600"/>
                </a:spcBef>
                <a:spcAft>
                  <a:spcPts val="600"/>
                </a:spcAft>
              </a:pPr>
              <a:r>
                <a:rPr lang="zh-CN" sz="2000" kern="100" spc="50" dirty="0">
                  <a:effectLst/>
                  <a:latin typeface="微软雅黑" panose="020B0503020204020204" pitchFamily="34" charset="-122"/>
                  <a:ea typeface="微软雅黑" panose="020B0503020204020204" pitchFamily="34" charset="-122"/>
                </a:rPr>
                <a:t>三角测量法，其中</a:t>
              </a:r>
              <a:r>
                <a:rPr lang="en-US" sz="2000" kern="100" spc="50" dirty="0">
                  <a:effectLst/>
                  <a:latin typeface="微软雅黑" panose="020B0503020204020204" pitchFamily="34" charset="-122"/>
                  <a:ea typeface="微软雅黑" panose="020B0503020204020204" pitchFamily="34" charset="-122"/>
                </a:rPr>
                <a:t>O</a:t>
              </a:r>
              <a:r>
                <a:rPr lang="zh-CN" sz="2000" kern="100" spc="50" dirty="0">
                  <a:effectLst/>
                  <a:latin typeface="微软雅黑" panose="020B0503020204020204" pitchFamily="34" charset="-122"/>
                  <a:ea typeface="微软雅黑" panose="020B0503020204020204" pitchFamily="34" charset="-122"/>
                </a:rPr>
                <a:t>，</a:t>
              </a:r>
              <a:r>
                <a:rPr lang="en-US" sz="2000" kern="100" spc="50" dirty="0">
                  <a:effectLst/>
                  <a:latin typeface="微软雅黑" panose="020B0503020204020204" pitchFamily="34" charset="-122"/>
                  <a:ea typeface="微软雅黑" panose="020B0503020204020204" pitchFamily="34" charset="-122"/>
                </a:rPr>
                <a:t>A</a:t>
              </a:r>
              <a:r>
                <a:rPr lang="zh-CN" sz="2000" kern="100" spc="50" dirty="0">
                  <a:effectLst/>
                  <a:latin typeface="微软雅黑" panose="020B0503020204020204" pitchFamily="34" charset="-122"/>
                  <a:ea typeface="微软雅黑" panose="020B0503020204020204" pitchFamily="34" charset="-122"/>
                </a:rPr>
                <a:t>两点相位相同，故</a:t>
              </a:r>
              <a:r>
                <a:rPr lang="en-US" sz="2000" kern="100" spc="50" dirty="0">
                  <a:effectLst/>
                  <a:latin typeface="微软雅黑" panose="020B0503020204020204" pitchFamily="34" charset="-122"/>
                  <a:ea typeface="微软雅黑" panose="020B0503020204020204" pitchFamily="34" charset="-122"/>
                </a:rPr>
                <a:t>AB</a:t>
              </a:r>
              <a:r>
                <a:rPr lang="zh-CN" sz="2000" kern="100" spc="50" dirty="0">
                  <a:effectLst/>
                  <a:latin typeface="微软雅黑" panose="020B0503020204020204" pitchFamily="34" charset="-122"/>
                  <a:ea typeface="微软雅黑" panose="020B0503020204020204" pitchFamily="34" charset="-122"/>
                </a:rPr>
                <a:t>相差等于</a:t>
              </a:r>
              <a:r>
                <a:rPr lang="en-US" sz="2000" kern="100" spc="50" dirty="0">
                  <a:effectLst/>
                  <a:latin typeface="微软雅黑" panose="020B0503020204020204" pitchFamily="34" charset="-122"/>
                  <a:ea typeface="微软雅黑" panose="020B0503020204020204" pitchFamily="34" charset="-122"/>
                </a:rPr>
                <a:t>OB</a:t>
              </a:r>
              <a:r>
                <a:rPr lang="zh-CN" sz="2000" kern="100" spc="50" dirty="0">
                  <a:effectLst/>
                  <a:latin typeface="微软雅黑" panose="020B0503020204020204" pitchFamily="34" charset="-122"/>
                  <a:ea typeface="微软雅黑" panose="020B0503020204020204" pitchFamily="34" charset="-122"/>
                </a:rPr>
                <a:t>相差</a:t>
              </a:r>
            </a:p>
          </p:txBody>
        </p:sp>
      </p:gr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0AD91481-268F-4433-A03D-054F56BA6BB3}"/>
                  </a:ext>
                </a:extLst>
              </p:cNvPr>
              <p:cNvSpPr/>
              <p:nvPr/>
            </p:nvSpPr>
            <p:spPr>
              <a:xfrm>
                <a:off x="5844976" y="4086612"/>
                <a:ext cx="1587229" cy="886781"/>
              </a:xfrm>
              <a:prstGeom prst="rect">
                <a:avLst/>
              </a:prstGeom>
              <a:solidFill>
                <a:schemeClr val="accent1">
                  <a:lumMod val="20000"/>
                  <a:lumOff val="80000"/>
                </a:schemeClr>
              </a:solidFill>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altLang="zh-CN"/>
                        <m:t>h</m:t>
                      </m:r>
                      <m:r>
                        <a:rPr lang="en-US" altLang="zh-CN"/>
                        <m:t>=</m:t>
                      </m:r>
                      <m:f>
                        <m:fPr>
                          <m:ctrlPr>
                            <a:rPr lang="zh-CN" altLang="zh-CN" i="1"/>
                          </m:ctrlPr>
                        </m:fPr>
                        <m:num>
                          <m:r>
                            <a:rPr lang="en-US" altLang="zh-CN" i="1"/>
                            <m:t>𝐻</m:t>
                          </m:r>
                        </m:num>
                        <m:den>
                          <m:r>
                            <a:rPr lang="en-US" altLang="zh-CN"/>
                            <m:t>1+</m:t>
                          </m:r>
                          <m:f>
                            <m:fPr>
                              <m:ctrlPr>
                                <a:rPr lang="zh-CN" altLang="zh-CN" i="1"/>
                              </m:ctrlPr>
                            </m:fPr>
                            <m:num>
                              <m:r>
                                <a:rPr lang="en-US" altLang="zh-CN"/>
                                <m:t>2</m:t>
                              </m:r>
                              <m:r>
                                <a:rPr lang="en-US" altLang="zh-CN" i="1"/>
                                <m:t>𝜋</m:t>
                              </m:r>
                              <m:r>
                                <a:rPr lang="en-US" altLang="zh-CN" i="1"/>
                                <m:t>𝑑</m:t>
                              </m:r>
                            </m:num>
                            <m:den>
                              <m:r>
                                <a:rPr lang="en-US" altLang="zh-CN" i="1"/>
                                <m:t>𝐿</m:t>
                              </m:r>
                              <m:sSub>
                                <m:sSubPr>
                                  <m:ctrlPr>
                                    <a:rPr lang="zh-CN" altLang="zh-CN" i="1"/>
                                  </m:ctrlPr>
                                </m:sSubPr>
                                <m:e>
                                  <m:r>
                                    <a:rPr lang="en-US" altLang="zh-CN" i="1"/>
                                    <m:t>𝜑</m:t>
                                  </m:r>
                                </m:e>
                                <m:sub>
                                  <m:r>
                                    <a:rPr lang="en-US" altLang="zh-CN" i="1"/>
                                    <m:t>𝑂𝐴</m:t>
                                  </m:r>
                                </m:sub>
                              </m:sSub>
                            </m:den>
                          </m:f>
                        </m:den>
                      </m:f>
                    </m:oMath>
                  </m:oMathPara>
                </a14:m>
                <a:endParaRPr lang="zh-CN" altLang="zh-CN" dirty="0"/>
              </a:p>
            </p:txBody>
          </p:sp>
        </mc:Choice>
        <mc:Fallback>
          <p:sp>
            <p:nvSpPr>
              <p:cNvPr id="3" name="矩形 2">
                <a:extLst>
                  <a:ext uri="{FF2B5EF4-FFF2-40B4-BE49-F238E27FC236}">
                    <a16:creationId xmlns:a16="http://schemas.microsoft.com/office/drawing/2014/main" id="{0AD91481-268F-4433-A03D-054F56BA6BB3}"/>
                  </a:ext>
                </a:extLst>
              </p:cNvPr>
              <p:cNvSpPr>
                <a:spLocks noRot="1" noChangeAspect="1" noMove="1" noResize="1" noEditPoints="1" noAdjustHandles="1" noChangeArrowheads="1" noChangeShapeType="1" noTextEdit="1"/>
              </p:cNvSpPr>
              <p:nvPr/>
            </p:nvSpPr>
            <p:spPr>
              <a:xfrm>
                <a:off x="5844976" y="4086612"/>
                <a:ext cx="1587229" cy="88678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640BD80E-109A-4A10-8732-0513C163AFE8}"/>
                  </a:ext>
                </a:extLst>
              </p:cNvPr>
              <p:cNvSpPr/>
              <p:nvPr/>
            </p:nvSpPr>
            <p:spPr>
              <a:xfrm>
                <a:off x="5844976" y="2452307"/>
                <a:ext cx="1592039" cy="886781"/>
              </a:xfrm>
              <a:prstGeom prst="rect">
                <a:avLst/>
              </a:prstGeom>
              <a:solidFill>
                <a:schemeClr val="accent1">
                  <a:lumMod val="20000"/>
                  <a:lumOff val="80000"/>
                </a:schemeClr>
              </a:solidFill>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h</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𝐻</m:t>
                          </m:r>
                        </m:num>
                        <m:den>
                          <m:r>
                            <a:rPr lang="zh-CN" altLang="en-US" i="0">
                              <a:latin typeface="Cambria Math" panose="02040503050406030204" pitchFamily="18" charset="0"/>
                            </a:rPr>
                            <m:t>1+</m:t>
                          </m:r>
                          <m:f>
                            <m:fPr>
                              <m:ctrlPr>
                                <a:rPr lang="zh-CN" altLang="en-US" i="1">
                                  <a:latin typeface="Cambria Math" panose="02040503050406030204" pitchFamily="18" charset="0"/>
                                </a:rPr>
                              </m:ctrlPr>
                            </m:fPr>
                            <m:num>
                              <m:r>
                                <a:rPr lang="zh-CN" altLang="en-US" i="0">
                                  <a:latin typeface="Cambria Math" panose="02040503050406030204" pitchFamily="18" charset="0"/>
                                </a:rPr>
                                <m:t>2</m:t>
                              </m:r>
                              <m:r>
                                <a:rPr lang="zh-CN" altLang="en-US" i="1">
                                  <a:latin typeface="Cambria Math" panose="02040503050406030204" pitchFamily="18" charset="0"/>
                                </a:rPr>
                                <m:t>𝜋</m:t>
                              </m:r>
                              <m:r>
                                <a:rPr lang="zh-CN" altLang="en-US" i="1">
                                  <a:latin typeface="Cambria Math" panose="02040503050406030204" pitchFamily="18" charset="0"/>
                                </a:rPr>
                                <m:t>𝑑</m:t>
                              </m:r>
                            </m:num>
                            <m:den>
                              <m:r>
                                <a:rPr lang="zh-CN" altLang="en-US" i="1">
                                  <a:latin typeface="Cambria Math" panose="02040503050406030204" pitchFamily="18" charset="0"/>
                                </a:rPr>
                                <m:t>𝐿</m:t>
                              </m:r>
                              <m:sSub>
                                <m:sSubPr>
                                  <m:ctrlPr>
                                    <a:rPr lang="zh-CN" altLang="en-US" i="1">
                                      <a:latin typeface="Cambria Math" panose="02040503050406030204" pitchFamily="18" charset="0"/>
                                    </a:rPr>
                                  </m:ctrlPr>
                                </m:sSubPr>
                                <m:e>
                                  <m:r>
                                    <a:rPr lang="zh-CN" altLang="en-US" i="1">
                                      <a:latin typeface="Cambria Math" panose="02040503050406030204" pitchFamily="18" charset="0"/>
                                    </a:rPr>
                                    <m:t>𝜑</m:t>
                                  </m:r>
                                </m:e>
                                <m:sub>
                                  <m:r>
                                    <a:rPr lang="zh-CN" altLang="en-US" i="1">
                                      <a:latin typeface="Cambria Math" panose="02040503050406030204" pitchFamily="18" charset="0"/>
                                    </a:rPr>
                                    <m:t>𝐵𝐴</m:t>
                                  </m:r>
                                </m:sub>
                              </m:sSub>
                            </m:den>
                          </m:f>
                        </m:den>
                      </m:f>
                    </m:oMath>
                  </m:oMathPara>
                </a14:m>
                <a:endParaRPr lang="zh-CN" altLang="en-US" dirty="0"/>
              </a:p>
            </p:txBody>
          </p:sp>
        </mc:Choice>
        <mc:Fallback>
          <p:sp>
            <p:nvSpPr>
              <p:cNvPr id="5" name="矩形 4">
                <a:extLst>
                  <a:ext uri="{FF2B5EF4-FFF2-40B4-BE49-F238E27FC236}">
                    <a16:creationId xmlns:a16="http://schemas.microsoft.com/office/drawing/2014/main" id="{640BD80E-109A-4A10-8732-0513C163AFE8}"/>
                  </a:ext>
                </a:extLst>
              </p:cNvPr>
              <p:cNvSpPr>
                <a:spLocks noRot="1" noChangeAspect="1" noMove="1" noResize="1" noEditPoints="1" noAdjustHandles="1" noChangeArrowheads="1" noChangeShapeType="1" noTextEdit="1"/>
              </p:cNvSpPr>
              <p:nvPr/>
            </p:nvSpPr>
            <p:spPr>
              <a:xfrm>
                <a:off x="5844976" y="2452307"/>
                <a:ext cx="1592039" cy="886781"/>
              </a:xfrm>
              <a:prstGeom prst="rect">
                <a:avLst/>
              </a:prstGeom>
              <a:blipFill>
                <a:blip r:embed="rId5"/>
                <a:stretch>
                  <a:fillRect/>
                </a:stretch>
              </a:blipFill>
            </p:spPr>
            <p:txBody>
              <a:bodyPr/>
              <a:lstStyle/>
              <a:p>
                <a:r>
                  <a:rPr lang="zh-CN" altLang="en-US">
                    <a:noFill/>
                  </a:rPr>
                  <a:t> </a:t>
                </a:r>
              </a:p>
            </p:txBody>
          </p:sp>
        </mc:Fallback>
      </mc:AlternateContent>
      <p:sp>
        <p:nvSpPr>
          <p:cNvPr id="15" name="箭头: 右 14">
            <a:extLst>
              <a:ext uri="{FF2B5EF4-FFF2-40B4-BE49-F238E27FC236}">
                <a16:creationId xmlns:a16="http://schemas.microsoft.com/office/drawing/2014/main" id="{C2552468-160D-47C9-B753-A623395A840D}"/>
              </a:ext>
            </a:extLst>
          </p:cNvPr>
          <p:cNvSpPr/>
          <p:nvPr/>
        </p:nvSpPr>
        <p:spPr>
          <a:xfrm rot="5400000">
            <a:off x="6492540" y="3656395"/>
            <a:ext cx="292100" cy="24758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566729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68A9A2B-D563-4CF3-AF34-145E22AB9BFF}"/>
              </a:ext>
            </a:extLst>
          </p:cNvPr>
          <p:cNvSpPr txBox="1"/>
          <p:nvPr/>
        </p:nvSpPr>
        <p:spPr>
          <a:xfrm>
            <a:off x="7038011" y="133443"/>
            <a:ext cx="173769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三角测量法</a:t>
            </a:r>
          </a:p>
        </p:txBody>
      </p:sp>
      <p:grpSp>
        <p:nvGrpSpPr>
          <p:cNvPr id="12" name="组合 11">
            <a:extLst>
              <a:ext uri="{FF2B5EF4-FFF2-40B4-BE49-F238E27FC236}">
                <a16:creationId xmlns:a16="http://schemas.microsoft.com/office/drawing/2014/main" id="{5DA40B2F-B961-4A37-978E-EB7F2009A86B}"/>
              </a:ext>
            </a:extLst>
          </p:cNvPr>
          <p:cNvGrpSpPr>
            <a:grpSpLocks noChangeAspect="1"/>
          </p:cNvGrpSpPr>
          <p:nvPr/>
        </p:nvGrpSpPr>
        <p:grpSpPr>
          <a:xfrm>
            <a:off x="2990587" y="1077561"/>
            <a:ext cx="6318742" cy="4536000"/>
            <a:chOff x="0" y="0"/>
            <a:chExt cx="5542280" cy="3978608"/>
          </a:xfrm>
        </p:grpSpPr>
        <p:pic>
          <p:nvPicPr>
            <p:cNvPr id="13" name="图片 12">
              <a:extLst>
                <a:ext uri="{FF2B5EF4-FFF2-40B4-BE49-F238E27FC236}">
                  <a16:creationId xmlns:a16="http://schemas.microsoft.com/office/drawing/2014/main" id="{B2CDDD97-ED67-465B-9886-D02B0B3A43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5542280" cy="3573145"/>
            </a:xfrm>
            <a:prstGeom prst="rect">
              <a:avLst/>
            </a:prstGeom>
          </p:spPr>
        </p:pic>
        <p:sp>
          <p:nvSpPr>
            <p:cNvPr id="14" name="文本框 146">
              <a:extLst>
                <a:ext uri="{FF2B5EF4-FFF2-40B4-BE49-F238E27FC236}">
                  <a16:creationId xmlns:a16="http://schemas.microsoft.com/office/drawing/2014/main" id="{F0CD107D-CCDB-439D-89CB-B4C26159F469}"/>
                </a:ext>
              </a:extLst>
            </p:cNvPr>
            <p:cNvSpPr txBox="1"/>
            <p:nvPr/>
          </p:nvSpPr>
          <p:spPr>
            <a:xfrm>
              <a:off x="0" y="3629025"/>
              <a:ext cx="5542280" cy="349583"/>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5000"/>
                </a:lnSpc>
                <a:spcBef>
                  <a:spcPts val="600"/>
                </a:spcBef>
                <a:spcAft>
                  <a:spcPts val="600"/>
                </a:spcAft>
              </a:pPr>
              <a:r>
                <a:rPr lang="zh-CN" sz="2000" kern="100" spc="50" dirty="0">
                  <a:effectLst/>
                  <a:latin typeface="微软雅黑" panose="020B0503020204020204" pitchFamily="34" charset="-122"/>
                  <a:ea typeface="微软雅黑" panose="020B0503020204020204" pitchFamily="34" charset="-122"/>
                </a:rPr>
                <a:t>被测点在</a:t>
              </a:r>
              <a:r>
                <a:rPr lang="en-US" sz="2000" kern="100" spc="50" dirty="0">
                  <a:effectLst/>
                  <a:latin typeface="微软雅黑" panose="020B0503020204020204" pitchFamily="34" charset="-122"/>
                  <a:ea typeface="微软雅黑" panose="020B0503020204020204" pitchFamily="34" charset="-122"/>
                </a:rPr>
                <a:t>X-Z</a:t>
              </a:r>
              <a:r>
                <a:rPr lang="zh-CN" sz="2000" kern="100" spc="50" dirty="0">
                  <a:effectLst/>
                  <a:latin typeface="微软雅黑" panose="020B0503020204020204" pitchFamily="34" charset="-122"/>
                  <a:ea typeface="微软雅黑" panose="020B0503020204020204" pitchFamily="34" charset="-122"/>
                </a:rPr>
                <a:t>平面之外的三角测量法</a:t>
              </a:r>
            </a:p>
          </p:txBody>
        </p:sp>
      </p:grpSp>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7A90EFEE-9101-4966-A56C-54589397AB1D}"/>
                  </a:ext>
                </a:extLst>
              </p:cNvPr>
              <p:cNvSpPr/>
              <p:nvPr/>
            </p:nvSpPr>
            <p:spPr>
              <a:xfrm>
                <a:off x="443100" y="928687"/>
                <a:ext cx="3355599" cy="675121"/>
              </a:xfrm>
              <a:prstGeom prst="rect">
                <a:avLst/>
              </a:prstGeom>
              <a:solidFill>
                <a:schemeClr val="accent1">
                  <a:lumMod val="20000"/>
                  <a:lumOff val="80000"/>
                </a:schemeClr>
              </a:solidFill>
            </p:spPr>
            <p:txBody>
              <a:bodyPr wrap="none">
                <a:spAutoFit/>
              </a:bodyPr>
              <a:lstStyle/>
              <a:p>
                <a14:m>
                  <m:oMathPara xmlns:m="http://schemas.openxmlformats.org/officeDocument/2006/math">
                    <m:oMathParaPr>
                      <m:jc m:val="centerGroup"/>
                    </m:oMathParaPr>
                    <m:oMath xmlns:m="http://schemas.openxmlformats.org/officeDocument/2006/math">
                      <m:f>
                        <m:fPr>
                          <m:ctrlPr>
                            <a:rPr lang="zh-CN" altLang="en-US">
                              <a:latin typeface="Cambria Math" panose="02040503050406030204" pitchFamily="18" charset="0"/>
                            </a:rPr>
                          </m:ctrlPr>
                        </m:fPr>
                        <m:num>
                          <m:d>
                            <m:dPr>
                              <m:begChr m:val="|"/>
                              <m:endChr m:val="|"/>
                              <m:ctrlPr>
                                <a:rPr lang="zh-CN" altLang="en-US">
                                  <a:latin typeface="Cambria Math" panose="02040503050406030204" pitchFamily="18" charset="0"/>
                                </a:rPr>
                              </m:ctrlPr>
                            </m:dPr>
                            <m:e>
                              <m:r>
                                <a:rPr lang="zh-CN" altLang="en-US" i="1">
                                  <a:latin typeface="Cambria Math" panose="02040503050406030204" pitchFamily="18" charset="0"/>
                                </a:rPr>
                                <m:t>𝐶𝑃</m:t>
                              </m:r>
                            </m:e>
                          </m:d>
                        </m:num>
                        <m:den>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𝐴𝐵</m:t>
                              </m:r>
                            </m:e>
                          </m:d>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𝑑</m:t>
                          </m:r>
                        </m:num>
                        <m:den>
                          <m:f>
                            <m:fPr>
                              <m:type m:val="lin"/>
                              <m:ctrlPr>
                                <a:rPr lang="zh-CN" altLang="en-US" i="1">
                                  <a:latin typeface="Cambria Math" panose="02040503050406030204" pitchFamily="18" charset="0"/>
                                </a:rPr>
                              </m:ctrlPr>
                            </m:fPr>
                            <m:num>
                              <m:r>
                                <m:rPr>
                                  <m:sty m:val="p"/>
                                </m:rPr>
                                <a:rPr lang="zh-CN" altLang="en-US" i="0">
                                  <a:latin typeface="Cambria Math" panose="02040503050406030204" pitchFamily="18" charset="0"/>
                                </a:rPr>
                                <m:t>L</m:t>
                              </m:r>
                              <m:r>
                                <a:rPr lang="zh-CN" altLang="en-US" i="0">
                                  <a:latin typeface="Cambria Math" panose="02040503050406030204" pitchFamily="18" charset="0"/>
                                </a:rPr>
                                <m:t>∆</m:t>
                              </m:r>
                              <m:r>
                                <m:rPr>
                                  <m:sty m:val="p"/>
                                </m:rPr>
                                <a:rPr lang="zh-CN" altLang="en-US" i="0">
                                  <a:latin typeface="Cambria Math" panose="02040503050406030204" pitchFamily="18" charset="0"/>
                                </a:rPr>
                                <m:t>φ</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0</m:t>
                                      </m:r>
                                    </m:sub>
                                  </m:sSub>
                                </m:e>
                              </m:d>
                            </m:num>
                            <m:den>
                              <m:r>
                                <a:rPr lang="zh-CN" altLang="en-US" i="0">
                                  <a:latin typeface="Cambria Math" panose="02040503050406030204" pitchFamily="18" charset="0"/>
                                </a:rPr>
                                <m:t>2</m:t>
                              </m:r>
                              <m:r>
                                <a:rPr lang="zh-CN" altLang="en-US" i="1">
                                  <a:latin typeface="Cambria Math" panose="02040503050406030204" pitchFamily="18" charset="0"/>
                                </a:rPr>
                                <m:t>𝜋</m:t>
                              </m:r>
                            </m:den>
                          </m:f>
                        </m:den>
                      </m:f>
                      <m:r>
                        <a:rPr lang="zh-CN" altLang="en-US" i="0">
                          <a:latin typeface="Cambria Math" panose="02040503050406030204" pitchFamily="18" charset="0"/>
                        </a:rPr>
                        <m:t>=</m:t>
                      </m:r>
                      <m:f>
                        <m:fPr>
                          <m:ctrlPr>
                            <a:rPr lang="zh-CN" altLang="en-US" i="1">
                              <a:latin typeface="Cambria Math" panose="02040503050406030204" pitchFamily="18" charset="0"/>
                            </a:rPr>
                          </m:ctrlPr>
                        </m:fPr>
                        <m:num>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𝑀𝑂</m:t>
                              </m:r>
                            </m:e>
                          </m:d>
                        </m:num>
                        <m:den>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𝑁𝑂</m:t>
                              </m:r>
                            </m:e>
                          </m:d>
                        </m:den>
                      </m:f>
                    </m:oMath>
                  </m:oMathPara>
                </a14:m>
                <a:endParaRPr lang="zh-CN" altLang="en-US" dirty="0"/>
              </a:p>
            </p:txBody>
          </p:sp>
        </mc:Choice>
        <mc:Fallback>
          <p:sp>
            <p:nvSpPr>
              <p:cNvPr id="8" name="矩形 7">
                <a:extLst>
                  <a:ext uri="{FF2B5EF4-FFF2-40B4-BE49-F238E27FC236}">
                    <a16:creationId xmlns:a16="http://schemas.microsoft.com/office/drawing/2014/main" id="{7A90EFEE-9101-4966-A56C-54589397AB1D}"/>
                  </a:ext>
                </a:extLst>
              </p:cNvPr>
              <p:cNvSpPr>
                <a:spLocks noRot="1" noChangeAspect="1" noMove="1" noResize="1" noEditPoints="1" noAdjustHandles="1" noChangeArrowheads="1" noChangeShapeType="1" noTextEdit="1"/>
              </p:cNvSpPr>
              <p:nvPr/>
            </p:nvSpPr>
            <p:spPr>
              <a:xfrm>
                <a:off x="443100" y="928687"/>
                <a:ext cx="3355599" cy="67512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a:extLst>
                  <a:ext uri="{FF2B5EF4-FFF2-40B4-BE49-F238E27FC236}">
                    <a16:creationId xmlns:a16="http://schemas.microsoft.com/office/drawing/2014/main" id="{B4EB318C-4288-4958-9BE7-DEAE92B85C0C}"/>
                  </a:ext>
                </a:extLst>
              </p:cNvPr>
              <p:cNvSpPr/>
              <p:nvPr/>
            </p:nvSpPr>
            <p:spPr>
              <a:xfrm>
                <a:off x="443100" y="1961701"/>
                <a:ext cx="3161057" cy="677173"/>
              </a:xfrm>
              <a:prstGeom prst="rect">
                <a:avLst/>
              </a:prstGeom>
              <a:solidFill>
                <a:schemeClr val="accent1">
                  <a:lumMod val="20000"/>
                  <a:lumOff val="80000"/>
                </a:schemeClr>
              </a:solidFill>
            </p:spPr>
            <p:txBody>
              <a:bodyPr wrap="none">
                <a:spAutoFit/>
              </a:bodyPr>
              <a:lstStyle/>
              <a:p>
                <a14:m>
                  <m:oMathPara xmlns:m="http://schemas.openxmlformats.org/officeDocument/2006/math">
                    <m:oMathParaPr>
                      <m:jc m:val="centerGroup"/>
                    </m:oMathParaPr>
                    <m:oMath xmlns:m="http://schemas.openxmlformats.org/officeDocument/2006/math">
                      <m:f>
                        <m:fPr>
                          <m:ctrlPr>
                            <a:rPr lang="zh-CN" altLang="en-US">
                              <a:latin typeface="Cambria Math" panose="02040503050406030204" pitchFamily="18" charset="0"/>
                            </a:rPr>
                          </m:ctrlPr>
                        </m:fPr>
                        <m:num>
                          <m:d>
                            <m:dPr>
                              <m:begChr m:val="|"/>
                              <m:endChr m:val="|"/>
                              <m:ctrlPr>
                                <a:rPr lang="zh-CN" altLang="en-US">
                                  <a:latin typeface="Cambria Math" panose="02040503050406030204" pitchFamily="18" charset="0"/>
                                </a:rPr>
                              </m:ctrlPr>
                            </m:dPr>
                            <m:e>
                              <m:r>
                                <a:rPr lang="zh-CN" altLang="en-US" i="1">
                                  <a:latin typeface="Cambria Math" panose="02040503050406030204" pitchFamily="18" charset="0"/>
                                </a:rPr>
                                <m:t>𝑀𝑂</m:t>
                              </m:r>
                            </m:e>
                          </m:d>
                        </m:num>
                        <m:den>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𝑁𝑂</m:t>
                              </m:r>
                            </m:e>
                          </m:d>
                        </m:den>
                      </m:f>
                      <m:r>
                        <a:rPr lang="zh-CN" altLang="en-US" i="0">
                          <a:latin typeface="Cambria Math" panose="02040503050406030204" pitchFamily="18" charset="0"/>
                        </a:rPr>
                        <m:t>=</m:t>
                      </m:r>
                      <m:f>
                        <m:fPr>
                          <m:ctrlPr>
                            <a:rPr lang="zh-CN" altLang="en-US" i="1">
                              <a:latin typeface="Cambria Math" panose="02040503050406030204" pitchFamily="18" charset="0"/>
                            </a:rPr>
                          </m:ctrlPr>
                        </m:fPr>
                        <m:num>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𝑀𝐸</m:t>
                              </m:r>
                            </m:e>
                          </m:d>
                        </m:num>
                        <m:den>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𝑂𝐷</m:t>
                              </m:r>
                            </m:e>
                          </m:d>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𝐻</m:t>
                          </m:r>
                          <m:r>
                            <a:rPr lang="zh-CN" altLang="en-US" i="0">
                              <a:latin typeface="Cambria Math" panose="02040503050406030204" pitchFamily="18" charset="0"/>
                            </a:rPr>
                            <m:t>−</m:t>
                          </m:r>
                          <m:r>
                            <a:rPr lang="zh-CN" altLang="en-US" i="1">
                              <a:latin typeface="Cambria Math" panose="02040503050406030204" pitchFamily="18" charset="0"/>
                            </a:rPr>
                            <m:t>h</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0</m:t>
                                  </m:r>
                                </m:sub>
                              </m:sSub>
                            </m:e>
                          </m:d>
                        </m:num>
                        <m:den>
                          <m:r>
                            <a:rPr lang="zh-CN" altLang="en-US" i="1">
                              <a:latin typeface="Cambria Math" panose="02040503050406030204" pitchFamily="18" charset="0"/>
                            </a:rPr>
                            <m:t>h</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0</m:t>
                                  </m:r>
                                </m:sub>
                              </m:sSub>
                            </m:e>
                          </m:d>
                        </m:den>
                      </m:f>
                    </m:oMath>
                  </m:oMathPara>
                </a14:m>
                <a:endParaRPr lang="zh-CN" altLang="en-US" dirty="0"/>
              </a:p>
            </p:txBody>
          </p:sp>
        </mc:Choice>
        <mc:Fallback>
          <p:sp>
            <p:nvSpPr>
              <p:cNvPr id="16" name="矩形 15">
                <a:extLst>
                  <a:ext uri="{FF2B5EF4-FFF2-40B4-BE49-F238E27FC236}">
                    <a16:creationId xmlns:a16="http://schemas.microsoft.com/office/drawing/2014/main" id="{B4EB318C-4288-4958-9BE7-DEAE92B85C0C}"/>
                  </a:ext>
                </a:extLst>
              </p:cNvPr>
              <p:cNvSpPr>
                <a:spLocks noRot="1" noChangeAspect="1" noMove="1" noResize="1" noEditPoints="1" noAdjustHandles="1" noChangeArrowheads="1" noChangeShapeType="1" noTextEdit="1"/>
              </p:cNvSpPr>
              <p:nvPr/>
            </p:nvSpPr>
            <p:spPr>
              <a:xfrm>
                <a:off x="443100" y="1961701"/>
                <a:ext cx="3161057" cy="67717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a:extLst>
                  <a:ext uri="{FF2B5EF4-FFF2-40B4-BE49-F238E27FC236}">
                    <a16:creationId xmlns:a16="http://schemas.microsoft.com/office/drawing/2014/main" id="{4B4E24AB-A663-46F6-8A10-2AEFBCC62D73}"/>
                  </a:ext>
                </a:extLst>
              </p:cNvPr>
              <p:cNvSpPr/>
              <p:nvPr/>
            </p:nvSpPr>
            <p:spPr>
              <a:xfrm>
                <a:off x="443100" y="2990799"/>
                <a:ext cx="2974404" cy="900503"/>
              </a:xfrm>
              <a:prstGeom prst="rect">
                <a:avLst/>
              </a:prstGeom>
              <a:solidFill>
                <a:schemeClr val="accent1">
                  <a:lumMod val="20000"/>
                  <a:lumOff val="80000"/>
                </a:schemeClr>
              </a:solidFill>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rPr>
                        <m:t>h</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0</m:t>
                              </m:r>
                            </m:sub>
                          </m:sSub>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𝐻</m:t>
                          </m:r>
                        </m:num>
                        <m:den>
                          <m:r>
                            <a:rPr lang="zh-CN" altLang="en-US" i="0">
                              <a:latin typeface="Cambria Math" panose="02040503050406030204" pitchFamily="18" charset="0"/>
                            </a:rPr>
                            <m:t>1+</m:t>
                          </m:r>
                          <m:f>
                            <m:fPr>
                              <m:ctrlPr>
                                <a:rPr lang="zh-CN" altLang="en-US" i="1">
                                  <a:latin typeface="Cambria Math" panose="02040503050406030204" pitchFamily="18" charset="0"/>
                                </a:rPr>
                              </m:ctrlPr>
                            </m:fPr>
                            <m:num>
                              <m:r>
                                <a:rPr lang="zh-CN" altLang="en-US" i="0">
                                  <a:latin typeface="Cambria Math" panose="02040503050406030204" pitchFamily="18" charset="0"/>
                                </a:rPr>
                                <m:t>2</m:t>
                              </m:r>
                              <m:r>
                                <a:rPr lang="zh-CN" altLang="en-US" i="1">
                                  <a:latin typeface="Cambria Math" panose="02040503050406030204" pitchFamily="18" charset="0"/>
                                </a:rPr>
                                <m:t>𝜋</m:t>
                              </m:r>
                              <m:r>
                                <a:rPr lang="zh-CN" altLang="en-US" i="1">
                                  <a:latin typeface="Cambria Math" panose="02040503050406030204" pitchFamily="18" charset="0"/>
                                </a:rPr>
                                <m:t>𝑑</m:t>
                              </m:r>
                            </m:num>
                            <m:den>
                              <m:r>
                                <a:rPr lang="zh-CN" altLang="en-US" i="1">
                                  <a:latin typeface="Cambria Math" panose="02040503050406030204" pitchFamily="18" charset="0"/>
                                </a:rPr>
                                <m:t>𝐿</m:t>
                              </m:r>
                              <m:r>
                                <a:rPr lang="zh-CN" altLang="en-US" i="0">
                                  <a:latin typeface="Cambria Math" panose="02040503050406030204" pitchFamily="18" charset="0"/>
                                </a:rPr>
                                <m:t>∆</m:t>
                              </m:r>
                              <m:r>
                                <m:rPr>
                                  <m:sty m:val="p"/>
                                </m:rPr>
                                <a:rPr lang="zh-CN" altLang="en-US" i="0">
                                  <a:latin typeface="Cambria Math" panose="02040503050406030204" pitchFamily="18" charset="0"/>
                                </a:rPr>
                                <m:t>φ</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0</m:t>
                                      </m:r>
                                    </m:sub>
                                  </m:sSub>
                                </m:e>
                              </m:d>
                            </m:den>
                          </m:f>
                        </m:den>
                      </m:f>
                    </m:oMath>
                  </m:oMathPara>
                </a14:m>
                <a:endParaRPr lang="zh-CN" altLang="en-US" dirty="0"/>
              </a:p>
            </p:txBody>
          </p:sp>
        </mc:Choice>
        <mc:Fallback>
          <p:sp>
            <p:nvSpPr>
              <p:cNvPr id="17" name="矩形 16">
                <a:extLst>
                  <a:ext uri="{FF2B5EF4-FFF2-40B4-BE49-F238E27FC236}">
                    <a16:creationId xmlns:a16="http://schemas.microsoft.com/office/drawing/2014/main" id="{4B4E24AB-A663-46F6-8A10-2AEFBCC62D73}"/>
                  </a:ext>
                </a:extLst>
              </p:cNvPr>
              <p:cNvSpPr>
                <a:spLocks noRot="1" noChangeAspect="1" noMove="1" noResize="1" noEditPoints="1" noAdjustHandles="1" noChangeArrowheads="1" noChangeShapeType="1" noTextEdit="1"/>
              </p:cNvSpPr>
              <p:nvPr/>
            </p:nvSpPr>
            <p:spPr>
              <a:xfrm>
                <a:off x="443100" y="2990799"/>
                <a:ext cx="2974404" cy="90050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0D0D6949-F48C-435E-A305-4217E43AF793}"/>
                  </a:ext>
                </a:extLst>
              </p:cNvPr>
              <p:cNvSpPr/>
              <p:nvPr/>
            </p:nvSpPr>
            <p:spPr>
              <a:xfrm>
                <a:off x="443100" y="4243227"/>
                <a:ext cx="2515432" cy="900759"/>
              </a:xfrm>
              <a:prstGeom prst="rect">
                <a:avLst/>
              </a:prstGeom>
              <a:solidFill>
                <a:schemeClr val="accent1">
                  <a:lumMod val="20000"/>
                  <a:lumOff val="80000"/>
                </a:schemeClr>
              </a:solidFill>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rPr>
                        <m:t>h</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 </m:t>
                          </m:r>
                          <m:r>
                            <m:rPr>
                              <m:sty m:val="p"/>
                            </m:rPr>
                            <a:rPr lang="zh-CN" altLang="en-US" i="0">
                              <a:latin typeface="Cambria Math" panose="02040503050406030204" pitchFamily="18" charset="0"/>
                            </a:rPr>
                            <m:t>y</m:t>
                          </m:r>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𝐻</m:t>
                          </m:r>
                        </m:num>
                        <m:den>
                          <m:r>
                            <a:rPr lang="zh-CN" altLang="en-US" i="0">
                              <a:latin typeface="Cambria Math" panose="02040503050406030204" pitchFamily="18" charset="0"/>
                            </a:rPr>
                            <m:t>1+</m:t>
                          </m:r>
                          <m:f>
                            <m:fPr>
                              <m:ctrlPr>
                                <a:rPr lang="zh-CN" altLang="en-US" i="1">
                                  <a:latin typeface="Cambria Math" panose="02040503050406030204" pitchFamily="18" charset="0"/>
                                </a:rPr>
                              </m:ctrlPr>
                            </m:fPr>
                            <m:num>
                              <m:r>
                                <a:rPr lang="zh-CN" altLang="en-US" i="0">
                                  <a:latin typeface="Cambria Math" panose="02040503050406030204" pitchFamily="18" charset="0"/>
                                </a:rPr>
                                <m:t>2</m:t>
                              </m:r>
                              <m:r>
                                <a:rPr lang="zh-CN" altLang="en-US" i="1">
                                  <a:latin typeface="Cambria Math" panose="02040503050406030204" pitchFamily="18" charset="0"/>
                                </a:rPr>
                                <m:t>𝜋</m:t>
                              </m:r>
                              <m:r>
                                <a:rPr lang="zh-CN" altLang="en-US" i="1">
                                  <a:latin typeface="Cambria Math" panose="02040503050406030204" pitchFamily="18" charset="0"/>
                                </a:rPr>
                                <m:t>𝑑</m:t>
                              </m:r>
                            </m:num>
                            <m:den>
                              <m:r>
                                <a:rPr lang="zh-CN" altLang="en-US" i="1">
                                  <a:latin typeface="Cambria Math" panose="02040503050406030204" pitchFamily="18" charset="0"/>
                                </a:rPr>
                                <m:t>𝐿</m:t>
                              </m:r>
                              <m:r>
                                <a:rPr lang="zh-CN" altLang="en-US" i="0">
                                  <a:latin typeface="Cambria Math" panose="02040503050406030204" pitchFamily="18" charset="0"/>
                                </a:rPr>
                                <m:t>∆</m:t>
                              </m:r>
                              <m:r>
                                <m:rPr>
                                  <m:sty m:val="p"/>
                                </m:rPr>
                                <a:rPr lang="zh-CN" altLang="en-US" i="0">
                                  <a:latin typeface="Cambria Math" panose="02040503050406030204" pitchFamily="18" charset="0"/>
                                </a:rPr>
                                <m:t>φ</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 </m:t>
                                  </m:r>
                                  <m:r>
                                    <m:rPr>
                                      <m:sty m:val="p"/>
                                    </m:rPr>
                                    <a:rPr lang="zh-CN" altLang="en-US" i="0">
                                      <a:latin typeface="Cambria Math" panose="02040503050406030204" pitchFamily="18" charset="0"/>
                                    </a:rPr>
                                    <m:t>y</m:t>
                                  </m:r>
                                </m:e>
                              </m:d>
                            </m:den>
                          </m:f>
                        </m:den>
                      </m:f>
                    </m:oMath>
                  </m:oMathPara>
                </a14:m>
                <a:endParaRPr lang="zh-CN" altLang="en-US" dirty="0"/>
              </a:p>
            </p:txBody>
          </p:sp>
        </mc:Choice>
        <mc:Fallback>
          <p:sp>
            <p:nvSpPr>
              <p:cNvPr id="18" name="矩形 17">
                <a:extLst>
                  <a:ext uri="{FF2B5EF4-FFF2-40B4-BE49-F238E27FC236}">
                    <a16:creationId xmlns:a16="http://schemas.microsoft.com/office/drawing/2014/main" id="{0D0D6949-F48C-435E-A305-4217E43AF793}"/>
                  </a:ext>
                </a:extLst>
              </p:cNvPr>
              <p:cNvSpPr>
                <a:spLocks noRot="1" noChangeAspect="1" noMove="1" noResize="1" noEditPoints="1" noAdjustHandles="1" noChangeArrowheads="1" noChangeShapeType="1" noTextEdit="1"/>
              </p:cNvSpPr>
              <p:nvPr/>
            </p:nvSpPr>
            <p:spPr>
              <a:xfrm>
                <a:off x="443100" y="4243227"/>
                <a:ext cx="2515432" cy="900759"/>
              </a:xfrm>
              <a:prstGeom prst="rect">
                <a:avLst/>
              </a:prstGeom>
              <a:blipFill>
                <a:blip r:embed="rId7"/>
                <a:stretch>
                  <a:fillRect/>
                </a:stretch>
              </a:blipFill>
            </p:spPr>
            <p:txBody>
              <a:bodyPr/>
              <a:lstStyle/>
              <a:p>
                <a:r>
                  <a:rPr lang="zh-CN" altLang="en-US">
                    <a:noFill/>
                  </a:rPr>
                  <a:t> </a:t>
                </a:r>
              </a:p>
            </p:txBody>
          </p:sp>
        </mc:Fallback>
      </mc:AlternateContent>
      <p:sp>
        <p:nvSpPr>
          <p:cNvPr id="19" name="箭头: 右 18">
            <a:extLst>
              <a:ext uri="{FF2B5EF4-FFF2-40B4-BE49-F238E27FC236}">
                <a16:creationId xmlns:a16="http://schemas.microsoft.com/office/drawing/2014/main" id="{CA86BFF4-9EF4-472F-8D85-68A15BA07BC9}"/>
              </a:ext>
            </a:extLst>
          </p:cNvPr>
          <p:cNvSpPr/>
          <p:nvPr/>
        </p:nvSpPr>
        <p:spPr>
          <a:xfrm rot="5400000">
            <a:off x="1666830" y="2691046"/>
            <a:ext cx="216000" cy="24758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箭头: 右 20">
            <a:extLst>
              <a:ext uri="{FF2B5EF4-FFF2-40B4-BE49-F238E27FC236}">
                <a16:creationId xmlns:a16="http://schemas.microsoft.com/office/drawing/2014/main" id="{D8CB5568-04B9-4BD9-BD6D-B552A619F329}"/>
              </a:ext>
            </a:extLst>
          </p:cNvPr>
          <p:cNvSpPr/>
          <p:nvPr/>
        </p:nvSpPr>
        <p:spPr>
          <a:xfrm rot="5400000">
            <a:off x="1608846" y="1661948"/>
            <a:ext cx="216000" cy="24758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箭头: 右 21">
            <a:extLst>
              <a:ext uri="{FF2B5EF4-FFF2-40B4-BE49-F238E27FC236}">
                <a16:creationId xmlns:a16="http://schemas.microsoft.com/office/drawing/2014/main" id="{C19D8C88-1A83-4B0D-9CEF-55C34583B8FF}"/>
              </a:ext>
            </a:extLst>
          </p:cNvPr>
          <p:cNvSpPr/>
          <p:nvPr/>
        </p:nvSpPr>
        <p:spPr>
          <a:xfrm rot="5400000">
            <a:off x="1608846" y="3949757"/>
            <a:ext cx="216000" cy="24758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176536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68F095-A443-4974-87DE-4AD03428E5F8}"/>
              </a:ext>
            </a:extLst>
          </p:cNvPr>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67034316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TotalTime>
  <Words>678</Words>
  <Application>Microsoft Office PowerPoint</Application>
  <PresentationFormat>全屏显示(4:3)</PresentationFormat>
  <Paragraphs>93</Paragraphs>
  <Slides>9</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Microsoft YaHei Light</vt:lpstr>
      <vt:lpstr>等线</vt:lpstr>
      <vt:lpstr>等线 Light</vt:lpstr>
      <vt:lpstr>黑体</vt:lpstr>
      <vt:lpstr>宋体</vt:lpstr>
      <vt:lpstr>微软雅黑</vt:lpstr>
      <vt:lpstr>Arial</vt:lpstr>
      <vt:lpstr>Calibri</vt:lpstr>
      <vt:lpstr>Calibri Light</vt:lpstr>
      <vt:lpstr>Cambria Math</vt:lpstr>
      <vt:lpstr>Times New Roman</vt:lpstr>
      <vt:lpstr>Office 主题​​</vt:lpstr>
      <vt:lpstr>数字莫尔三维测量及精度分析</vt:lpstr>
      <vt:lpstr>PowerPoint 演示文稿</vt:lpstr>
      <vt:lpstr>莫尔条纹产生的原理</vt:lpstr>
      <vt:lpstr>PowerPoint 演示文稿</vt:lpstr>
      <vt:lpstr>PowerPoint 演示文稿</vt:lpstr>
      <vt:lpstr>PowerPoint 演示文稿</vt:lpstr>
      <vt:lpstr>三角测量法</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工大后院儿</dc:creator>
  <cp:lastModifiedBy>凡 张</cp:lastModifiedBy>
  <cp:revision>60</cp:revision>
  <dcterms:created xsi:type="dcterms:W3CDTF">2018-05-31T16:09:04Z</dcterms:created>
  <dcterms:modified xsi:type="dcterms:W3CDTF">2019-05-28T03:12:58Z</dcterms:modified>
</cp:coreProperties>
</file>