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64" r:id="rId6"/>
    <p:sldId id="265"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36" autoAdjust="0"/>
  </p:normalViewPr>
  <p:slideViewPr>
    <p:cSldViewPr snapToGrid="0">
      <p:cViewPr varScale="1">
        <p:scale>
          <a:sx n="34" d="100"/>
          <a:sy n="34" d="100"/>
        </p:scale>
        <p:origin x="1900" y="256"/>
      </p:cViewPr>
      <p:guideLst/>
    </p:cSldViewPr>
  </p:slideViewPr>
  <p:notesTextViewPr>
    <p:cViewPr>
      <p:scale>
        <a:sx n="1" d="1"/>
        <a:sy n="1" d="1"/>
      </p:scale>
      <p:origin x="0" y="-30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iurlia" userId="51569b7448d221b7" providerId="LiveId" clId="{128FC603-E66D-4984-A701-7EF63EE015C2}"/>
    <pc:docChg chg="modSld">
      <pc:chgData name="Matteo Ciurlia" userId="51569b7448d221b7" providerId="LiveId" clId="{128FC603-E66D-4984-A701-7EF63EE015C2}" dt="2025-05-05T04:57:43.035" v="436" actId="20577"/>
      <pc:docMkLst>
        <pc:docMk/>
      </pc:docMkLst>
      <pc:sldChg chg="modNotesTx">
        <pc:chgData name="Matteo Ciurlia" userId="51569b7448d221b7" providerId="LiveId" clId="{128FC603-E66D-4984-A701-7EF63EE015C2}" dt="2025-05-05T04:55:34.795" v="266" actId="20577"/>
        <pc:sldMkLst>
          <pc:docMk/>
          <pc:sldMk cId="2081063543" sldId="262"/>
        </pc:sldMkLst>
      </pc:sldChg>
      <pc:sldChg chg="modNotesTx">
        <pc:chgData name="Matteo Ciurlia" userId="51569b7448d221b7" providerId="LiveId" clId="{128FC603-E66D-4984-A701-7EF63EE015C2}" dt="2025-05-05T04:57:43.035" v="436" actId="20577"/>
        <pc:sldMkLst>
          <pc:docMk/>
          <pc:sldMk cId="1180935815" sldId="263"/>
        </pc:sldMkLst>
      </pc:sldChg>
      <pc:sldChg chg="modNotesTx">
        <pc:chgData name="Matteo Ciurlia" userId="51569b7448d221b7" providerId="LiveId" clId="{128FC603-E66D-4984-A701-7EF63EE015C2}" dt="2025-05-05T04:49:48.103" v="40" actId="20577"/>
        <pc:sldMkLst>
          <pc:docMk/>
          <pc:sldMk cId="425944634" sldId="264"/>
        </pc:sldMkLst>
      </pc:sldChg>
      <pc:sldChg chg="modNotesTx">
        <pc:chgData name="Matteo Ciurlia" userId="51569b7448d221b7" providerId="LiveId" clId="{128FC603-E66D-4984-A701-7EF63EE015C2}" dt="2025-05-05T04:56:26.303" v="351" actId="20577"/>
        <pc:sldMkLst>
          <pc:docMk/>
          <pc:sldMk cId="167457780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34E83-B4D5-4BC7-91EB-1449F9FA950E}" type="datetimeFigureOut">
              <a:rPr lang="de-CH" smtClean="0"/>
              <a:t>05.05.2025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B107-8891-4771-9675-5B9ED2A954AC}" type="slidenum">
              <a:rPr lang="de-CH" smtClean="0"/>
              <a:t>‹Nr.›</a:t>
            </a:fld>
            <a:endParaRPr lang="de-CH"/>
          </a:p>
        </p:txBody>
      </p:sp>
    </p:spTree>
    <p:extLst>
      <p:ext uri="{BB962C8B-B14F-4D97-AF65-F5344CB8AC3E}">
        <p14:creationId xmlns:p14="http://schemas.microsoft.com/office/powerpoint/2010/main" val="202347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Damit </a:t>
            </a:r>
            <a:r>
              <a:rPr lang="de-DE" dirty="0" err="1"/>
              <a:t>begrüssen</a:t>
            </a:r>
            <a:r>
              <a:rPr lang="de-DE" dirty="0"/>
              <a:t> wir euch zu unserer Zwischenpräsentation in BINA. In unserer Arbeit untersuchen wir, ob und welche Ökonomischen Auswirkungen durch Immobilien-Projekte der SBB für Städte und Gemeinde entstehen.</a:t>
            </a:r>
          </a:p>
          <a:p>
            <a:endParaRPr lang="de-DE" dirty="0"/>
          </a:p>
        </p:txBody>
      </p:sp>
      <p:sp>
        <p:nvSpPr>
          <p:cNvPr id="4" name="Foliennummernplatzhalter 3"/>
          <p:cNvSpPr>
            <a:spLocks noGrp="1"/>
          </p:cNvSpPr>
          <p:nvPr>
            <p:ph type="sldNum" sz="quarter" idx="5"/>
          </p:nvPr>
        </p:nvSpPr>
        <p:spPr/>
        <p:txBody>
          <a:bodyPr/>
          <a:lstStyle/>
          <a:p>
            <a:fld id="{E54AB107-8891-4771-9675-5B9ED2A954AC}" type="slidenum">
              <a:rPr lang="de-CH" smtClean="0"/>
              <a:t>1</a:t>
            </a:fld>
            <a:endParaRPr lang="de-CH"/>
          </a:p>
        </p:txBody>
      </p:sp>
    </p:spTree>
    <p:extLst>
      <p:ext uri="{BB962C8B-B14F-4D97-AF65-F5344CB8AC3E}">
        <p14:creationId xmlns:p14="http://schemas.microsoft.com/office/powerpoint/2010/main" val="312142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ADD7E-92A9-AB34-034A-4377585FCA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5D9E7BB-BB9B-CAB5-6CD7-413D1ECF20A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36209E-9D49-54A9-83B1-096FF0B34DA5}"/>
              </a:ext>
            </a:extLst>
          </p:cNvPr>
          <p:cNvSpPr>
            <a:spLocks noGrp="1"/>
          </p:cNvSpPr>
          <p:nvPr>
            <p:ph type="body" idx="1"/>
          </p:nvPr>
        </p:nvSpPr>
        <p:spPr/>
        <p:txBody>
          <a:bodyPr/>
          <a:lstStyle/>
          <a:p>
            <a:r>
              <a:rPr lang="de-DE" dirty="0"/>
              <a:t>Im Fokus der Arbeit steht die Frage, welchen Einfluss solche Immobilienprojekte auf Städte und Gemeinden haben. Um diese übergeordnete Frage zu beantworten, wurden zu Beginn der Untersuchung 5 Schlüsselfragen definiert. </a:t>
            </a:r>
          </a:p>
          <a:p>
            <a:endParaRPr lang="de-DE" dirty="0"/>
          </a:p>
          <a:p>
            <a:r>
              <a:rPr lang="de-DE" dirty="0"/>
              <a:t>Beispielsweise</a:t>
            </a:r>
          </a:p>
          <a:p>
            <a:endParaRPr lang="de-DE" dirty="0"/>
          </a:p>
          <a:p>
            <a:pPr algn="l">
              <a:buFont typeface="Arial" panose="020B0604020202020204" pitchFamily="34" charset="0"/>
              <a:buChar char="•"/>
            </a:pPr>
            <a:r>
              <a:rPr lang="de-DE" sz="1200" b="0" i="0" dirty="0">
                <a:effectLst/>
                <a:latin typeface="Roboto" panose="02000000000000000000" pitchFamily="2" charset="0"/>
              </a:rPr>
              <a:t>Haben Gemeinden mit SBB-Projekten im Zeitraum 2011–2022 ein signifikant stärkeres Beschäftigungswachstum als vergleichbare Gemeinden ohne solche Projekte?</a:t>
            </a:r>
          </a:p>
          <a:p>
            <a:pPr algn="l">
              <a:buFont typeface="Arial" panose="020B0604020202020204" pitchFamily="34" charset="0"/>
              <a:buChar char="•"/>
            </a:pPr>
            <a:r>
              <a:rPr lang="de-DE" sz="1200" b="0" i="0" dirty="0">
                <a:effectLst/>
                <a:latin typeface="Roboto" panose="02000000000000000000" pitchFamily="2" charset="0"/>
              </a:rPr>
              <a:t>Gibt es Anzeichen dafür, dass SBB-Investitionen die Standortattraktivität für Unternehmen erhöhen?</a:t>
            </a:r>
          </a:p>
          <a:p>
            <a:pPr algn="l">
              <a:buFont typeface="Arial" panose="020B0604020202020204" pitchFamily="34" charset="0"/>
              <a:buChar char="•"/>
            </a:pPr>
            <a:r>
              <a:rPr lang="de-DE" sz="1200" b="0" i="0" dirty="0">
                <a:effectLst/>
                <a:latin typeface="Roboto" panose="02000000000000000000" pitchFamily="2" charset="0"/>
              </a:rPr>
              <a:t>Welchen Einfluss hat das Bevölkerungswachstum im Vergleich zu den SBB-Projekten auf die Anzahl an Neugründungen?</a:t>
            </a:r>
          </a:p>
          <a:p>
            <a:pPr algn="l">
              <a:buFont typeface="Arial" panose="020B0604020202020204" pitchFamily="34" charset="0"/>
              <a:buChar char="•"/>
            </a:pPr>
            <a:r>
              <a:rPr lang="de-DE" sz="1200" b="0" i="0" dirty="0">
                <a:effectLst/>
                <a:latin typeface="Roboto" panose="02000000000000000000" pitchFamily="2" charset="0"/>
              </a:rPr>
              <a:t>Welche wirtschaftlichen Branchen profitieren besonders stark von den Immobilienprojekten?</a:t>
            </a:r>
          </a:p>
          <a:p>
            <a:pPr algn="l">
              <a:buFont typeface="Arial" panose="020B0604020202020204" pitchFamily="34" charset="0"/>
              <a:buChar char="•"/>
            </a:pPr>
            <a:r>
              <a:rPr lang="de-DE" sz="1200" b="0" i="0" dirty="0">
                <a:effectLst/>
                <a:latin typeface="Roboto" panose="02000000000000000000" pitchFamily="2" charset="0"/>
              </a:rPr>
              <a:t>Können aus den analysierten Daten Empfehlungen für Gemeinden, Investoren oder die SBB selbst abgeleitet werden?</a:t>
            </a:r>
          </a:p>
          <a:p>
            <a:endParaRPr lang="de-DE" dirty="0"/>
          </a:p>
        </p:txBody>
      </p:sp>
      <p:sp>
        <p:nvSpPr>
          <p:cNvPr id="4" name="Foliennummernplatzhalter 3">
            <a:extLst>
              <a:ext uri="{FF2B5EF4-FFF2-40B4-BE49-F238E27FC236}">
                <a16:creationId xmlns:a16="http://schemas.microsoft.com/office/drawing/2014/main" id="{547D8578-822F-F9F9-4ED7-AD2FB168AD3F}"/>
              </a:ext>
            </a:extLst>
          </p:cNvPr>
          <p:cNvSpPr>
            <a:spLocks noGrp="1"/>
          </p:cNvSpPr>
          <p:nvPr>
            <p:ph type="sldNum" sz="quarter" idx="5"/>
          </p:nvPr>
        </p:nvSpPr>
        <p:spPr/>
        <p:txBody>
          <a:bodyPr/>
          <a:lstStyle/>
          <a:p>
            <a:fld id="{E54AB107-8891-4771-9675-5B9ED2A954AC}" type="slidenum">
              <a:rPr lang="de-CH" smtClean="0"/>
              <a:t>2</a:t>
            </a:fld>
            <a:endParaRPr lang="de-CH"/>
          </a:p>
        </p:txBody>
      </p:sp>
    </p:spTree>
    <p:extLst>
      <p:ext uri="{BB962C8B-B14F-4D97-AF65-F5344CB8AC3E}">
        <p14:creationId xmlns:p14="http://schemas.microsoft.com/office/powerpoint/2010/main" val="2894448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0B436-D362-6C83-742D-C7B6CCDD3D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8C486-3862-9C92-4279-B72B880B9C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17DEB4-8444-577F-C7C0-9152B0BDFEFB}"/>
              </a:ext>
            </a:extLst>
          </p:cNvPr>
          <p:cNvSpPr>
            <a:spLocks noGrp="1"/>
          </p:cNvSpPr>
          <p:nvPr>
            <p:ph type="body" idx="1"/>
          </p:nvPr>
        </p:nvSpPr>
        <p:spPr/>
        <p:txBody>
          <a:bodyPr/>
          <a:lstStyle/>
          <a:p>
            <a:r>
              <a:rPr lang="de-DE" b="0" i="0" dirty="0">
                <a:solidFill>
                  <a:srgbClr val="1F1F1F"/>
                </a:solidFill>
                <a:effectLst/>
                <a:latin typeface="Roboto" panose="02000000000000000000" pitchFamily="2" charset="0"/>
              </a:rPr>
              <a:t>Die Untersuchung basiert auf drei zentralen Datenquellen:</a:t>
            </a:r>
          </a:p>
          <a:p>
            <a:endParaRPr lang="de-CH"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Bundesamt für Statistik (BFS): Von dort haben </a:t>
            </a:r>
            <a:r>
              <a:rPr lang="de-CH" b="0" i="0" dirty="0">
                <a:solidFill>
                  <a:srgbClr val="1F1F1F"/>
                </a:solidFill>
                <a:effectLst/>
                <a:latin typeface="Roboto" panose="02000000000000000000" pitchFamily="2" charset="0"/>
              </a:rPr>
              <a:t>wir Daten zu Bevölkerungsentwicklung und Unternehmensgründungen pro Gemeinde und Jahr bezogen.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SBB Open Data: Dort wurden </a:t>
            </a:r>
            <a:r>
              <a:rPr lang="de-DE" b="0" i="0" dirty="0">
                <a:solidFill>
                  <a:srgbClr val="1F1F1F"/>
                </a:solidFill>
                <a:effectLst/>
                <a:latin typeface="Roboto" panose="02000000000000000000" pitchFamily="2" charset="0"/>
              </a:rPr>
              <a:t>Informationen zu aktuellen und geplanten Immobilienprojekten mit Ortsangabe, Baujahr und Projektstatus herangezogen</a:t>
            </a:r>
            <a:endParaRPr lang="de-DE"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swissBOUNDARIES3D (Swisstopo): </a:t>
            </a:r>
            <a:r>
              <a:rPr lang="de-CH" b="0" i="0" dirty="0">
                <a:solidFill>
                  <a:srgbClr val="1F1F1F"/>
                </a:solidFill>
                <a:effectLst/>
                <a:latin typeface="Roboto" panose="02000000000000000000" pitchFamily="2" charset="0"/>
              </a:rPr>
              <a:t>Geodaten aller Schweizer Gemeinden, </a:t>
            </a:r>
            <a:r>
              <a:rPr lang="de-DE" b="0" i="0" dirty="0">
                <a:solidFill>
                  <a:srgbClr val="1F1F1F"/>
                </a:solidFill>
                <a:effectLst/>
                <a:latin typeface="Roboto" panose="02000000000000000000" pitchFamily="2" charset="0"/>
              </a:rPr>
              <a:t>diese wurden zur geografischen Visualisierung der Analyseergebnisse genutzt.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latin typeface="Roboto" panose="02000000000000000000" pitchFamily="2" charset="0"/>
              </a:rPr>
              <a:t>-&gt; Dazu zeigen wir euch noch ein Beispiel am Ende der Präsentation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latin typeface="Roboto" panose="02000000000000000000" pitchFamily="2" charset="0"/>
              </a:rPr>
              <a:t>Nachdem wir die Quellen herangezogen haben, wurde im nächsten Schritt eine Datenbereinigung durchgeführt. Unser Ziel war es Gemeindebezeichnungen sowie zeitliche und standortabhängige Daten zu harmonisieren. Beispielsweise haben wir für das Beschäftigungswachstum nach „Vollzeitäquivalenten“ gefiltert. Auch wurden die Daten auf die Jahre 2011 bis 2022 eingegrenzt und Gemeindebezeichnungen wurden vereinheitlicht (z. B. Kleinbuchstaben, Entfernung von Sonderzeichen), um eine spätere Verknüpfung zu ermöglichen.</a:t>
            </a:r>
          </a:p>
          <a:p>
            <a:endParaRPr lang="de-DE" dirty="0"/>
          </a:p>
        </p:txBody>
      </p:sp>
      <p:sp>
        <p:nvSpPr>
          <p:cNvPr id="4" name="Foliennummernplatzhalter 3">
            <a:extLst>
              <a:ext uri="{FF2B5EF4-FFF2-40B4-BE49-F238E27FC236}">
                <a16:creationId xmlns:a16="http://schemas.microsoft.com/office/drawing/2014/main" id="{95ED4D01-A185-F1F1-134F-4D85DA11B1E3}"/>
              </a:ext>
            </a:extLst>
          </p:cNvPr>
          <p:cNvSpPr>
            <a:spLocks noGrp="1"/>
          </p:cNvSpPr>
          <p:nvPr>
            <p:ph type="sldNum" sz="quarter" idx="5"/>
          </p:nvPr>
        </p:nvSpPr>
        <p:spPr/>
        <p:txBody>
          <a:bodyPr/>
          <a:lstStyle/>
          <a:p>
            <a:fld id="{E54AB107-8891-4771-9675-5B9ED2A954AC}" type="slidenum">
              <a:rPr lang="de-CH" smtClean="0"/>
              <a:t>3</a:t>
            </a:fld>
            <a:endParaRPr lang="de-CH"/>
          </a:p>
        </p:txBody>
      </p:sp>
    </p:spTree>
    <p:extLst>
      <p:ext uri="{BB962C8B-B14F-4D97-AF65-F5344CB8AC3E}">
        <p14:creationId xmlns:p14="http://schemas.microsoft.com/office/powerpoint/2010/main" val="253299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2B858-E427-3618-C6DE-39187DB4E7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F9AA56-9E7D-78A5-8AC9-689E94402C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56678F-CE19-4E37-7975-AAEA88C486DC}"/>
              </a:ext>
            </a:extLst>
          </p:cNvPr>
          <p:cNvSpPr>
            <a:spLocks noGrp="1"/>
          </p:cNvSpPr>
          <p:nvPr>
            <p:ph type="body" idx="1"/>
          </p:nvPr>
        </p:nvSpPr>
        <p:spPr/>
        <p:txBody>
          <a:bodyPr/>
          <a:lstStyle/>
          <a:p>
            <a:pPr algn="l">
              <a:buNone/>
            </a:pPr>
            <a:r>
              <a:rPr lang="de-DE" b="0" i="0" dirty="0">
                <a:solidFill>
                  <a:srgbClr val="1F1F1F"/>
                </a:solidFill>
                <a:effectLst/>
                <a:latin typeface="Roboto" panose="02000000000000000000" pitchFamily="2" charset="0"/>
              </a:rPr>
              <a:t>Nach der Zusammenführung und Bereinigung der Datenquellen, wurde ein Datenmodell in Form eines Entity-Relationship-Diagramms strukturiert. Das sieht man auf dem Bild.</a:t>
            </a:r>
          </a:p>
          <a:p>
            <a:pPr algn="l">
              <a:buNone/>
            </a:pPr>
            <a:endParaRPr lang="de-DE" b="0" i="0" dirty="0">
              <a:solidFill>
                <a:srgbClr val="1F1F1F"/>
              </a:solidFill>
              <a:effectLst/>
              <a:latin typeface="Roboto" panose="02000000000000000000" pitchFamily="2" charset="0"/>
            </a:endParaRPr>
          </a:p>
          <a:p>
            <a:pPr algn="l">
              <a:buNone/>
            </a:pPr>
            <a:r>
              <a:rPr lang="de-DE" b="0" i="0" dirty="0">
                <a:solidFill>
                  <a:srgbClr val="1F1F1F"/>
                </a:solidFill>
                <a:effectLst/>
                <a:latin typeface="Roboto" panose="02000000000000000000" pitchFamily="2" charset="0"/>
              </a:rPr>
              <a:t>Ziel der Modellierung war es, eine möglichst klare Trennung der verschiedenen Datenbereiche zu erreichen und zugleich die logischen Beziehungen zwischen diesen Bereichen abzubilden. Die modellierte Datenbank umfasst fünf zentrale Tabellen, welche ihr auf dem Diagramm seht, z.B. Unternehmen, Gemeinden, Beschäftigungswachstum. Das Diagramm visualisiert die Beziehungen zwischen den einzelnen Tabellen. Die Gemeinde-Tabelle steht dabei im Zentrum und dient als verbindendes Element zwischen den anderen Tabellen über den eindeutigen BFS_ID (Primärschlüssel).</a:t>
            </a:r>
          </a:p>
          <a:p>
            <a:pPr algn="l">
              <a:buNone/>
            </a:pPr>
            <a:r>
              <a:rPr lang="de-DE" b="0" i="0" dirty="0" err="1">
                <a:solidFill>
                  <a:srgbClr val="1F1F1F"/>
                </a:solidFill>
                <a:effectLst/>
                <a:latin typeface="Roboto" panose="02000000000000000000" pitchFamily="2" charset="0"/>
              </a:rPr>
              <a:t>heisst</a:t>
            </a:r>
            <a:r>
              <a:rPr lang="de-DE" b="0" i="0" dirty="0">
                <a:solidFill>
                  <a:srgbClr val="1F1F1F"/>
                </a:solidFill>
                <a:effectLst/>
                <a:latin typeface="Roboto" panose="02000000000000000000" pitchFamily="2" charset="0"/>
              </a:rPr>
              <a:t>; die BFS_ID ist die Verbindung zwischen den Tabellen.</a:t>
            </a:r>
          </a:p>
          <a:p>
            <a:pPr algn="l"/>
            <a:endParaRPr lang="de-DE" b="0" i="0" dirty="0">
              <a:solidFill>
                <a:srgbClr val="1F1F1F"/>
              </a:solidFill>
              <a:effectLst/>
              <a:latin typeface="Roboto" panose="02000000000000000000" pitchFamily="2" charset="0"/>
            </a:endParaRPr>
          </a:p>
          <a:p>
            <a:pPr algn="l">
              <a:buNone/>
            </a:pPr>
            <a:r>
              <a:rPr lang="de-DE" b="0" i="0" dirty="0">
                <a:solidFill>
                  <a:srgbClr val="1F1F1F"/>
                </a:solidFill>
                <a:effectLst/>
                <a:latin typeface="Roboto" panose="02000000000000000000" pitchFamily="2" charset="0"/>
              </a:rPr>
              <a:t>Gemeinde: Enthält alle raumbezogenen Informationen auf Ebene der politischen Gemeinde inklusive des BFS-Codes, des Kantons sowie der Geometrie.</a:t>
            </a:r>
          </a:p>
          <a:p>
            <a:pPr algn="l">
              <a:buFont typeface="Arial" panose="020B0604020202020204" pitchFamily="34" charset="0"/>
              <a:buChar char="•"/>
            </a:pPr>
            <a:r>
              <a:rPr lang="de-DE" b="0" i="0" dirty="0" err="1">
                <a:solidFill>
                  <a:srgbClr val="1F1F1F"/>
                </a:solidFill>
                <a:effectLst/>
                <a:latin typeface="Roboto" panose="02000000000000000000" pitchFamily="2" charset="0"/>
              </a:rPr>
              <a:t>SBB_Bauprojekte</a:t>
            </a:r>
            <a:r>
              <a:rPr lang="de-DE" b="0" i="0" dirty="0">
                <a:solidFill>
                  <a:srgbClr val="1F1F1F"/>
                </a:solidFill>
                <a:effectLst/>
                <a:latin typeface="Roboto" panose="02000000000000000000" pitchFamily="2" charset="0"/>
              </a:rPr>
              <a:t>: Enthält projektspezifische Informationen zu Bauprojekten</a:t>
            </a:r>
          </a:p>
          <a:p>
            <a:pPr algn="l">
              <a:buFont typeface="Arial" panose="020B0604020202020204" pitchFamily="34" charset="0"/>
              <a:buChar char="•"/>
            </a:pPr>
            <a:r>
              <a:rPr lang="de-DE" b="0" i="0" dirty="0">
                <a:solidFill>
                  <a:srgbClr val="1F1F1F"/>
                </a:solidFill>
                <a:effectLst/>
                <a:latin typeface="Roboto" panose="02000000000000000000" pitchFamily="2" charset="0"/>
              </a:rPr>
              <a:t>Unternehmen: Beinhaltet strukturierte Informationen zu aktiven Unternehmen, Neugründungen und </a:t>
            </a:r>
            <a:r>
              <a:rPr lang="de-DE" b="0" i="0" dirty="0" err="1">
                <a:solidFill>
                  <a:srgbClr val="1F1F1F"/>
                </a:solidFill>
                <a:effectLst/>
                <a:latin typeface="Roboto" panose="02000000000000000000" pitchFamily="2" charset="0"/>
              </a:rPr>
              <a:t>Schliessungen</a:t>
            </a:r>
            <a:r>
              <a:rPr lang="de-DE" b="0" i="0" dirty="0">
                <a:solidFill>
                  <a:srgbClr val="1F1F1F"/>
                </a:solidFill>
                <a:effectLst/>
                <a:latin typeface="Roboto" panose="02000000000000000000" pitchFamily="2" charset="0"/>
              </a:rPr>
              <a:t>.</a:t>
            </a:r>
          </a:p>
          <a:p>
            <a:pPr algn="l">
              <a:buFont typeface="Arial" panose="020B0604020202020204" pitchFamily="34" charset="0"/>
              <a:buChar char="•"/>
            </a:pPr>
            <a:r>
              <a:rPr lang="de-DE" b="0" i="0" dirty="0">
                <a:solidFill>
                  <a:srgbClr val="1F1F1F"/>
                </a:solidFill>
                <a:effectLst/>
                <a:latin typeface="Roboto" panose="02000000000000000000" pitchFamily="2" charset="0"/>
              </a:rPr>
              <a:t>FTE: Enthält Angaben zu Vollzeitäquivalenten nach Branche und Jahr, ebenfalls über den BFS-Code verknüpft.</a:t>
            </a:r>
          </a:p>
          <a:p>
            <a:pPr algn="l">
              <a:buFont typeface="Arial" panose="020B0604020202020204" pitchFamily="34" charset="0"/>
              <a:buChar char="•"/>
            </a:pPr>
            <a:r>
              <a:rPr lang="de-DE" b="0" i="0" dirty="0">
                <a:solidFill>
                  <a:srgbClr val="1F1F1F"/>
                </a:solidFill>
                <a:effectLst/>
                <a:latin typeface="Roboto" panose="02000000000000000000" pitchFamily="2" charset="0"/>
              </a:rPr>
              <a:t>Zeitdimension: Dient zur Normierung und </a:t>
            </a:r>
            <a:r>
              <a:rPr lang="de-DE" b="0" i="0" dirty="0" err="1">
                <a:solidFill>
                  <a:srgbClr val="1F1F1F"/>
                </a:solidFill>
                <a:effectLst/>
                <a:latin typeface="Roboto" panose="02000000000000000000" pitchFamily="2" charset="0"/>
              </a:rPr>
              <a:t>Referenzierung</a:t>
            </a:r>
            <a:r>
              <a:rPr lang="de-DE" b="0" i="0" dirty="0">
                <a:solidFill>
                  <a:srgbClr val="1F1F1F"/>
                </a:solidFill>
                <a:effectLst/>
                <a:latin typeface="Roboto" panose="02000000000000000000" pitchFamily="2" charset="0"/>
              </a:rPr>
              <a:t> der Jahresangaben und ermöglicht eine saubere zeitliche Analyse der Entwicklungen.</a:t>
            </a:r>
          </a:p>
          <a:p>
            <a:pPr algn="l">
              <a:buFont typeface="Arial" panose="020B0604020202020204" pitchFamily="34" charset="0"/>
              <a:buChar char="•"/>
            </a:pPr>
            <a:r>
              <a:rPr lang="de-DE" b="0" i="0" dirty="0">
                <a:solidFill>
                  <a:srgbClr val="1F1F1F"/>
                </a:solidFill>
                <a:effectLst/>
                <a:latin typeface="Roboto" panose="02000000000000000000" pitchFamily="2" charset="0"/>
              </a:rPr>
              <a:t>Bevölkerungswachstum: Dient als weitere Variable zur Validierung der Zusammenhänge um den effektiven Impact der SBB-Bauten genauer zu identifizieren oder einen Zusammenhang </a:t>
            </a:r>
            <a:r>
              <a:rPr lang="de-DE" b="0" i="0" dirty="0" err="1">
                <a:solidFill>
                  <a:srgbClr val="1F1F1F"/>
                </a:solidFill>
                <a:effectLst/>
                <a:latin typeface="Roboto" panose="02000000000000000000" pitchFamily="2" charset="0"/>
              </a:rPr>
              <a:t>auszuschliessen</a:t>
            </a:r>
            <a:r>
              <a:rPr lang="de-DE" b="0" i="0" dirty="0">
                <a:solidFill>
                  <a:srgbClr val="1F1F1F"/>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chemeClr val="tx1">
                  <a:alpha val="80000"/>
                </a:schemeClr>
              </a:solidFill>
            </a:endParaRPr>
          </a:p>
          <a:p>
            <a:endParaRPr lang="de-DE" b="0" i="0" dirty="0">
              <a:solidFill>
                <a:srgbClr val="1F1F1F"/>
              </a:solidFill>
              <a:effectLst/>
              <a:latin typeface="Roboto" panose="02000000000000000000" pitchFamily="2" charset="0"/>
            </a:endParaRPr>
          </a:p>
        </p:txBody>
      </p:sp>
      <p:sp>
        <p:nvSpPr>
          <p:cNvPr id="4" name="Foliennummernplatzhalter 3">
            <a:extLst>
              <a:ext uri="{FF2B5EF4-FFF2-40B4-BE49-F238E27FC236}">
                <a16:creationId xmlns:a16="http://schemas.microsoft.com/office/drawing/2014/main" id="{9DC7B70C-7136-F33C-314A-B62DC0CF27FB}"/>
              </a:ext>
            </a:extLst>
          </p:cNvPr>
          <p:cNvSpPr>
            <a:spLocks noGrp="1"/>
          </p:cNvSpPr>
          <p:nvPr>
            <p:ph type="sldNum" sz="quarter" idx="5"/>
          </p:nvPr>
        </p:nvSpPr>
        <p:spPr/>
        <p:txBody>
          <a:bodyPr/>
          <a:lstStyle/>
          <a:p>
            <a:fld id="{E54AB107-8891-4771-9675-5B9ED2A954AC}" type="slidenum">
              <a:rPr lang="de-CH" smtClean="0"/>
              <a:t>4</a:t>
            </a:fld>
            <a:endParaRPr lang="de-CH"/>
          </a:p>
        </p:txBody>
      </p:sp>
    </p:spTree>
    <p:extLst>
      <p:ext uri="{BB962C8B-B14F-4D97-AF65-F5344CB8AC3E}">
        <p14:creationId xmlns:p14="http://schemas.microsoft.com/office/powerpoint/2010/main" val="406535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D050D-724D-0DEB-CBE3-887A32D034C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59E689-9A5E-C0E6-87A3-2AE43BEB53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DF657D-4AE7-2EC9-24EC-A630A8DAA473}"/>
              </a:ext>
            </a:extLst>
          </p:cNvPr>
          <p:cNvSpPr>
            <a:spLocks noGrp="1"/>
          </p:cNvSpPr>
          <p:nvPr>
            <p:ph type="body" idx="1"/>
          </p:nvPr>
        </p:nvSpPr>
        <p:spPr/>
        <p:txBody>
          <a:bodyPr/>
          <a:lstStyle/>
          <a:p>
            <a:r>
              <a:rPr lang="de-DE" b="0" i="0" dirty="0">
                <a:solidFill>
                  <a:srgbClr val="1F1F1F"/>
                </a:solidFill>
                <a:effectLst/>
                <a:latin typeface="Roboto" panose="02000000000000000000" pitchFamily="2" charset="0"/>
              </a:rPr>
              <a:t>Im folgenden Bild sieht man eine interaktive Karte der Schweiz, in welcher man nach </a:t>
            </a:r>
            <a:r>
              <a:rPr lang="de-CH" dirty="0">
                <a:effectLst/>
              </a:rPr>
              <a:t>Beschäftigungswachstum, Unternehmensgründungen, Bevölkerungsveränderung und SBB-Bauprojekten filtern kann</a:t>
            </a:r>
          </a:p>
          <a:p>
            <a:r>
              <a:rPr lang="de-CH" b="0" i="0" dirty="0">
                <a:solidFill>
                  <a:srgbClr val="1F1F1F"/>
                </a:solidFill>
                <a:effectLst/>
                <a:latin typeface="Roboto" panose="02000000000000000000" pitchFamily="2" charset="0"/>
              </a:rPr>
              <a:t>Auf dem linken Bild sieht man die Karte, wenn man alle Daten präsentiert und auf der rechten Seite wird nur das Bevölkerungswachstum angezeigt. Beim Bevölkerungswachstum fällt vielleicht der rote Bereich auf, dort gab es das grösste Bevölkerungswachstum im Zeitraum 2011-2022.</a:t>
            </a:r>
          </a:p>
          <a:p>
            <a:endParaRPr lang="de-CH" b="0" i="0" dirty="0">
              <a:solidFill>
                <a:srgbClr val="1F1F1F"/>
              </a:solidFill>
              <a:effectLst/>
              <a:latin typeface="Roboto" panose="02000000000000000000" pitchFamily="2" charset="0"/>
            </a:endParaRPr>
          </a:p>
          <a:p>
            <a:r>
              <a:rPr lang="de-CH" b="0" i="0" dirty="0">
                <a:solidFill>
                  <a:srgbClr val="1F1F1F"/>
                </a:solidFill>
                <a:effectLst/>
                <a:latin typeface="Roboto" panose="02000000000000000000" pitchFamily="2" charset="0"/>
              </a:rPr>
              <a:t>Ausblick:</a:t>
            </a:r>
          </a:p>
          <a:p>
            <a:r>
              <a:rPr lang="de-DE" dirty="0"/>
              <a:t>Nun sind wir noch im Endspurt unserer Arbeit, es sind noch Arbeiten nötig wie das Schreiben des Fazits, Reflexion und allgemein die Dokumentation fertigzustellen. Auch benötigt es noch vereinzelt Korrekturen in den Codes.</a:t>
            </a:r>
          </a:p>
          <a:p>
            <a:endParaRPr lang="de-DE" dirty="0"/>
          </a:p>
          <a:p>
            <a:r>
              <a:rPr lang="de-DE" dirty="0"/>
              <a:t>Damit sind wir am Ende unserer Präsentation, merci.</a:t>
            </a:r>
            <a:endParaRPr lang="de-CH" dirty="0"/>
          </a:p>
          <a:p>
            <a:endParaRPr lang="de-DE" b="0" i="0" dirty="0">
              <a:solidFill>
                <a:srgbClr val="1F1F1F"/>
              </a:solidFill>
              <a:effectLst/>
              <a:latin typeface="Roboto" panose="02000000000000000000" pitchFamily="2" charset="0"/>
            </a:endParaRPr>
          </a:p>
        </p:txBody>
      </p:sp>
      <p:sp>
        <p:nvSpPr>
          <p:cNvPr id="4" name="Foliennummernplatzhalter 3">
            <a:extLst>
              <a:ext uri="{FF2B5EF4-FFF2-40B4-BE49-F238E27FC236}">
                <a16:creationId xmlns:a16="http://schemas.microsoft.com/office/drawing/2014/main" id="{1AC4C909-C618-1C02-F5AA-657E5906C14C}"/>
              </a:ext>
            </a:extLst>
          </p:cNvPr>
          <p:cNvSpPr>
            <a:spLocks noGrp="1"/>
          </p:cNvSpPr>
          <p:nvPr>
            <p:ph type="sldNum" sz="quarter" idx="5"/>
          </p:nvPr>
        </p:nvSpPr>
        <p:spPr/>
        <p:txBody>
          <a:bodyPr/>
          <a:lstStyle/>
          <a:p>
            <a:fld id="{E54AB107-8891-4771-9675-5B9ED2A954AC}" type="slidenum">
              <a:rPr lang="de-CH" smtClean="0"/>
              <a:t>5</a:t>
            </a:fld>
            <a:endParaRPr lang="de-CH"/>
          </a:p>
        </p:txBody>
      </p:sp>
    </p:spTree>
    <p:extLst>
      <p:ext uri="{BB962C8B-B14F-4D97-AF65-F5344CB8AC3E}">
        <p14:creationId xmlns:p14="http://schemas.microsoft.com/office/powerpoint/2010/main" val="8765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EDA32-D107-4CB9-D9CF-1BEC0182D9D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028821C-A03A-B052-6B5B-314EDC789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B7CE919-039D-2B50-9758-CA9DDF4410F6}"/>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5CE8897F-62F2-5AD6-5A8A-B462A5443A7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E6C12D9-F086-BD30-01B9-4C663E5194A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88022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6AFAD-A849-6329-F6D3-4349C9CE8A91}"/>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92F78CCF-7F9D-8987-138D-17BEBEE0197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7A547E-5BD9-8D74-8DCD-DAAADEDF5C73}"/>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DF8C4243-4A3A-9B80-FF1D-31C619A8790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127464D-4702-2C52-484B-864B050EA0B3}"/>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11732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F2FE341-9912-3ADE-0229-4C89BD2105F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CED4EC57-ACDF-6A10-F171-C84F0D664DA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9DB8CC3-C99F-C7EF-1B63-3BAB6DC5E812}"/>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2C47D4B9-82BA-FAB4-33D0-A129747124B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B9F394A-3988-6205-08D3-0D9A5141FC0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56667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1D37-17BE-2832-9E33-9541805CCB62}"/>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F9F7E4A8-9808-6D96-8747-7FFE734F47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3BB8D1A6-6DFA-7CFF-BD98-EB38C91EBBEA}"/>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E9C2308B-FFFC-01B5-9273-FDA94305F24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0601B09-F39B-CF89-79D1-5C927B3558B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11210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1F2D9-F44B-B2D6-5D65-6D440D94F6A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3A8FFEDF-E0EC-3871-3B6A-BAB189603A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4450E23-7124-1175-93BA-F1D714790499}"/>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27229CB3-0C6F-7EE8-3BA0-BC896AC8505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459506B-4F2D-6ABD-A5FA-6C1B6BE8F54E}"/>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407612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4A286-8CCB-9023-DE72-0CCE14941B40}"/>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DA2613A9-401E-9A1E-7605-0ECC1D98FF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2E2250C0-E533-D8A4-EFF6-24CE30C1A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0D1FBA52-7F4A-AD65-14D1-D47D100038FB}"/>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514FC9B3-82B4-0413-0C23-CC04DC7341A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883BDB69-EA22-6405-442F-137703ECE69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45287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A54458-D012-92E8-C5F4-DEDE1FAD0D70}"/>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E12A2EF5-A05C-9045-FEF6-1ECBAD451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52B3990-EFD2-59FC-E2B5-105CC6ED824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411A3FFE-7EA1-E1E1-A449-6AD2C03C3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0CE5DF0-B5CC-E810-9EB4-418C7A7E1D6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9EACEBA2-1E07-4E1F-66A2-3DD970853094}"/>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8" name="Fußzeilenplatzhalter 7">
            <a:extLst>
              <a:ext uri="{FF2B5EF4-FFF2-40B4-BE49-F238E27FC236}">
                <a16:creationId xmlns:a16="http://schemas.microsoft.com/office/drawing/2014/main" id="{FE6E2DFF-FFF6-7119-A97A-E29D81E8ECFA}"/>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CA0A608-9671-7D65-8835-969A17724AA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25224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36B64-C974-BA95-B30E-8CE96465A4D5}"/>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ADBCC4D2-7D4C-9238-3A56-2454F4B3637A}"/>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4" name="Fußzeilenplatzhalter 3">
            <a:extLst>
              <a:ext uri="{FF2B5EF4-FFF2-40B4-BE49-F238E27FC236}">
                <a16:creationId xmlns:a16="http://schemas.microsoft.com/office/drawing/2014/main" id="{FEA37C95-1D8C-E943-73A6-B9B7FFFA0226}"/>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11124701-3A69-8ED7-F999-79384C6C1D4A}"/>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81583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87CFF9-98D2-135F-0099-88E09EF137F1}"/>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3" name="Fußzeilenplatzhalter 2">
            <a:extLst>
              <a:ext uri="{FF2B5EF4-FFF2-40B4-BE49-F238E27FC236}">
                <a16:creationId xmlns:a16="http://schemas.microsoft.com/office/drawing/2014/main" id="{9E754524-92B4-244F-4E17-26100003E1E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92F36CED-263C-0C05-29F3-3CE813E37CF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180997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3AA5B-0E4A-F375-732D-1B022C81551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E229FFF-FCCA-695D-0BC8-8E0EF2C44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6C1ED6E-3415-588E-43FB-F45A7C9B0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85C62E-2C11-7D89-3658-844B9513A54C}"/>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6BB96E43-047E-A0B9-FEE3-A4E855F2DC6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5618CF2-E7EA-1816-9927-E0CD32DBF243}"/>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286600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E424A-3112-0A82-DB82-04CC91475E9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2DBC518B-F11C-D173-6873-8F0803269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CBF9102-A49A-C499-D0A5-5B52084CC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50553D-21D8-6166-5DC4-A8B9C90672A3}"/>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2A45D465-6EC0-2F3B-6386-366300E03AA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4608A54-D3E6-C508-3C87-A5B0B5A89E5F}"/>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60198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78C4A71-E2E4-BAC0-4D10-C770D7914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380ED40-ADCB-A41A-A443-238C53362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BA1FD90-35B7-4833-9BB2-83B4DA1C1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6AAE4A71-99C3-F4A7-4AE6-63A3E474C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Foliennummernplatzhalter 5">
            <a:extLst>
              <a:ext uri="{FF2B5EF4-FFF2-40B4-BE49-F238E27FC236}">
                <a16:creationId xmlns:a16="http://schemas.microsoft.com/office/drawing/2014/main" id="{CE4E4502-9046-5D2D-2A31-3F491ABA8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76B1F4-C1D0-4505-84B7-F011411BEF8B}" type="slidenum">
              <a:rPr lang="de-CH" smtClean="0"/>
              <a:t>‹Nr.›</a:t>
            </a:fld>
            <a:endParaRPr lang="de-CH"/>
          </a:p>
        </p:txBody>
      </p:sp>
    </p:spTree>
    <p:extLst>
      <p:ext uri="{BB962C8B-B14F-4D97-AF65-F5344CB8AC3E}">
        <p14:creationId xmlns:p14="http://schemas.microsoft.com/office/powerpoint/2010/main" val="161969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067C3CD-0D9B-043E-6ED3-7777876BE6DC}"/>
              </a:ext>
            </a:extLst>
          </p:cNvPr>
          <p:cNvSpPr>
            <a:spLocks noGrp="1"/>
          </p:cNvSpPr>
          <p:nvPr>
            <p:ph type="ctrTitle"/>
          </p:nvPr>
        </p:nvSpPr>
        <p:spPr>
          <a:xfrm>
            <a:off x="838200" y="1174819"/>
            <a:ext cx="4375151" cy="2858363"/>
          </a:xfrm>
        </p:spPr>
        <p:txBody>
          <a:bodyPr>
            <a:noAutofit/>
          </a:bodyPr>
          <a:lstStyle/>
          <a:p>
            <a:pPr algn="l"/>
            <a:r>
              <a:rPr lang="en-US" sz="3200" dirty="0" err="1">
                <a:solidFill>
                  <a:srgbClr val="FFFFFF"/>
                </a:solidFill>
              </a:rPr>
              <a:t>Ökonomische</a:t>
            </a:r>
            <a:r>
              <a:rPr lang="en-US" sz="3200" dirty="0">
                <a:solidFill>
                  <a:srgbClr val="FFFFFF"/>
                </a:solidFill>
              </a:rPr>
              <a:t> </a:t>
            </a:r>
            <a:r>
              <a:rPr lang="en-US" sz="3200" dirty="0" err="1">
                <a:solidFill>
                  <a:srgbClr val="FFFFFF"/>
                </a:solidFill>
              </a:rPr>
              <a:t>Auswirkungen</a:t>
            </a:r>
            <a:r>
              <a:rPr lang="en-US" sz="3200" dirty="0">
                <a:solidFill>
                  <a:srgbClr val="FFFFFF"/>
                </a:solidFill>
              </a:rPr>
              <a:t> von SBB-</a:t>
            </a:r>
            <a:r>
              <a:rPr lang="en-US" sz="3200" dirty="0" err="1">
                <a:solidFill>
                  <a:srgbClr val="FFFFFF"/>
                </a:solidFill>
              </a:rPr>
              <a:t>Immobilienprojekten</a:t>
            </a:r>
            <a:r>
              <a:rPr lang="en-US" sz="3200" dirty="0">
                <a:solidFill>
                  <a:srgbClr val="FFFFFF"/>
                </a:solidFill>
              </a:rPr>
              <a:t> auf </a:t>
            </a:r>
            <a:r>
              <a:rPr lang="en-US" sz="3200" dirty="0" err="1">
                <a:solidFill>
                  <a:srgbClr val="FFFFFF"/>
                </a:solidFill>
              </a:rPr>
              <a:t>Städte</a:t>
            </a:r>
            <a:r>
              <a:rPr lang="en-US" sz="3200" dirty="0">
                <a:solidFill>
                  <a:srgbClr val="FFFFFF"/>
                </a:solidFill>
              </a:rPr>
              <a:t> und Gemeinden</a:t>
            </a:r>
            <a:endParaRPr lang="de-CH" sz="3200" dirty="0">
              <a:solidFill>
                <a:schemeClr val="bg1"/>
              </a:solidFill>
            </a:endParaRPr>
          </a:p>
        </p:txBody>
      </p:sp>
      <p:sp>
        <p:nvSpPr>
          <p:cNvPr id="3" name="Untertitel 2">
            <a:extLst>
              <a:ext uri="{FF2B5EF4-FFF2-40B4-BE49-F238E27FC236}">
                <a16:creationId xmlns:a16="http://schemas.microsoft.com/office/drawing/2014/main" id="{AC74E1FA-D514-52AF-04C6-DE4987BAA841}"/>
              </a:ext>
            </a:extLst>
          </p:cNvPr>
          <p:cNvSpPr>
            <a:spLocks noGrp="1"/>
          </p:cNvSpPr>
          <p:nvPr>
            <p:ph type="subTitle" idx="1"/>
          </p:nvPr>
        </p:nvSpPr>
        <p:spPr>
          <a:xfrm>
            <a:off x="838200" y="4414180"/>
            <a:ext cx="4377793" cy="1594508"/>
          </a:xfrm>
        </p:spPr>
        <p:txBody>
          <a:bodyPr>
            <a:normAutofit/>
          </a:bodyPr>
          <a:lstStyle/>
          <a:p>
            <a:pPr algn="l"/>
            <a:r>
              <a:rPr lang="en-US" sz="2400">
                <a:solidFill>
                  <a:srgbClr val="FFFFFF"/>
                </a:solidFill>
              </a:rPr>
              <a:t>BINA - Zwischenpräsentation</a:t>
            </a:r>
            <a:endParaRPr lang="de-CH">
              <a:solidFill>
                <a:schemeClr val="bg1"/>
              </a:solidFill>
            </a:endParaRPr>
          </a:p>
        </p:txBody>
      </p:sp>
      <p:pic>
        <p:nvPicPr>
          <p:cNvPr id="4" name="Picture 2">
            <a:extLst>
              <a:ext uri="{FF2B5EF4-FFF2-40B4-BE49-F238E27FC236}">
                <a16:creationId xmlns:a16="http://schemas.microsoft.com/office/drawing/2014/main" id="{4BD276A1-2DB3-05F6-27E4-CFC6B35B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4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B9A035-2C59-D56A-F2A9-CDFD820C4DB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8C8C46-452E-F8BD-58FF-E1980E415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3AF278-74D3-64BE-FC6B-05FD9B1DB6ED}"/>
              </a:ext>
            </a:extLst>
          </p:cNvPr>
          <p:cNvSpPr>
            <a:spLocks noGrp="1"/>
          </p:cNvSpPr>
          <p:nvPr>
            <p:ph type="ctrTitle"/>
          </p:nvPr>
        </p:nvSpPr>
        <p:spPr>
          <a:xfrm>
            <a:off x="653596" y="1462241"/>
            <a:ext cx="5171007" cy="3932974"/>
          </a:xfrm>
        </p:spPr>
        <p:txBody>
          <a:bodyPr>
            <a:noAutofit/>
          </a:bodyPr>
          <a:lstStyle/>
          <a:p>
            <a:pPr algn="l"/>
            <a:r>
              <a:rPr lang="de-DE" sz="4800">
                <a:solidFill>
                  <a:schemeClr val="bg1"/>
                </a:solidFill>
              </a:rPr>
              <a:t>Fragestellung und Ziel</a:t>
            </a:r>
            <a:br>
              <a:rPr lang="de-DE" sz="5400">
                <a:solidFill>
                  <a:schemeClr val="bg1"/>
                </a:solidFill>
              </a:rPr>
            </a:br>
            <a:br>
              <a:rPr lang="de-DE" sz="5400">
                <a:solidFill>
                  <a:schemeClr val="bg1"/>
                </a:solidFill>
              </a:rPr>
            </a:br>
            <a:r>
              <a:rPr lang="de-DE" sz="3200" b="0" i="0">
                <a:solidFill>
                  <a:schemeClr val="bg1"/>
                </a:solidFill>
                <a:effectLst/>
                <a:latin typeface="Roboto" panose="02000000000000000000" pitchFamily="2" charset="0"/>
              </a:rPr>
              <a:t>Welchen messbaren Einfluss haben Immobilienprojekte der SBB auf Städte und Gemeinden?</a:t>
            </a:r>
            <a:endParaRPr lang="de-CH" sz="3200">
              <a:solidFill>
                <a:schemeClr val="bg1"/>
              </a:solidFill>
            </a:endParaRPr>
          </a:p>
        </p:txBody>
      </p:sp>
      <p:pic>
        <p:nvPicPr>
          <p:cNvPr id="4" name="Picture 2">
            <a:extLst>
              <a:ext uri="{FF2B5EF4-FFF2-40B4-BE49-F238E27FC236}">
                <a16:creationId xmlns:a16="http://schemas.microsoft.com/office/drawing/2014/main" id="{79411DC7-775A-4296-D801-CA99BE095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3562CABD-1A9E-F6A7-C8E0-9F1CFC64B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FC2CD68-1171-7789-F261-E8EAF2DFD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9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BFE8AF-8A4C-8CAD-C2F2-6446280CE45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84434D3-C138-026C-C35F-238284788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5EC0FDA-95AF-F1F0-27D4-679CA7435BE1}"/>
              </a:ext>
            </a:extLst>
          </p:cNvPr>
          <p:cNvSpPr>
            <a:spLocks noGrp="1"/>
          </p:cNvSpPr>
          <p:nvPr>
            <p:ph type="ctrTitle"/>
          </p:nvPr>
        </p:nvSpPr>
        <p:spPr>
          <a:xfrm>
            <a:off x="653596" y="1465545"/>
            <a:ext cx="5171007" cy="3391051"/>
          </a:xfrm>
        </p:spPr>
        <p:txBody>
          <a:bodyPr>
            <a:noAutofit/>
          </a:bodyPr>
          <a:lstStyle/>
          <a:p>
            <a:pPr algn="l"/>
            <a:r>
              <a:rPr lang="de-DE" sz="4400">
                <a:solidFill>
                  <a:schemeClr val="bg1"/>
                </a:solidFill>
              </a:rPr>
              <a:t>Datenquellen und Datenbereinigung</a:t>
            </a:r>
            <a:br>
              <a:rPr lang="de-DE" sz="4400">
                <a:solidFill>
                  <a:schemeClr val="bg1"/>
                </a:solidFill>
              </a:rPr>
            </a:br>
            <a:br>
              <a:rPr lang="de-DE" sz="3200">
                <a:solidFill>
                  <a:schemeClr val="bg1"/>
                </a:solidFill>
              </a:rPr>
            </a:br>
            <a:r>
              <a:rPr lang="de-DE" sz="2800">
                <a:solidFill>
                  <a:schemeClr val="bg1"/>
                </a:solidFill>
              </a:rPr>
              <a:t>Welche Quellen wurden verwendet?</a:t>
            </a:r>
            <a:br>
              <a:rPr lang="de-DE" sz="2800">
                <a:solidFill>
                  <a:schemeClr val="bg1"/>
                </a:solidFill>
              </a:rPr>
            </a:br>
            <a:r>
              <a:rPr lang="de-DE" sz="2800">
                <a:solidFill>
                  <a:schemeClr val="bg1"/>
                </a:solidFill>
              </a:rPr>
              <a:t>Wie wurden die Daten bereinigt?</a:t>
            </a:r>
            <a:br>
              <a:rPr lang="de-DE" sz="2800">
                <a:solidFill>
                  <a:schemeClr val="bg1"/>
                </a:solidFill>
              </a:rPr>
            </a:br>
            <a:r>
              <a:rPr lang="de-DE" sz="2800">
                <a:solidFill>
                  <a:schemeClr val="bg1"/>
                </a:solidFill>
              </a:rPr>
              <a:t>Wie wurden die Daten modelliert?</a:t>
            </a:r>
            <a:endParaRPr lang="de-CH" sz="1600">
              <a:solidFill>
                <a:schemeClr val="bg1"/>
              </a:solidFill>
            </a:endParaRPr>
          </a:p>
        </p:txBody>
      </p:sp>
      <p:pic>
        <p:nvPicPr>
          <p:cNvPr id="4" name="Picture 2">
            <a:extLst>
              <a:ext uri="{FF2B5EF4-FFF2-40B4-BE49-F238E27FC236}">
                <a16:creationId xmlns:a16="http://schemas.microsoft.com/office/drawing/2014/main" id="{D2411FE0-1F70-C04D-29F3-B2490C651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A65BB031-1712-0753-F08A-88FFA0E2B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89DF36DE-E618-B884-34FB-1E3E94AC7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57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883631-A439-CE2A-7BF9-FD7E0E5F7D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4ED314-F750-1837-585F-EA9F2998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74C3AC9-5B29-22CF-DC06-3DC70DC0F865}"/>
              </a:ext>
            </a:extLst>
          </p:cNvPr>
          <p:cNvSpPr>
            <a:spLocks noGrp="1"/>
          </p:cNvSpPr>
          <p:nvPr>
            <p:ph type="title"/>
          </p:nvPr>
        </p:nvSpPr>
        <p:spPr>
          <a:xfrm>
            <a:off x="827088" y="1641752"/>
            <a:ext cx="3527425" cy="4366936"/>
          </a:xfrm>
        </p:spPr>
        <p:txBody>
          <a:bodyPr anchor="t">
            <a:normAutofit/>
          </a:bodyPr>
          <a:lstStyle/>
          <a:p>
            <a:r>
              <a:rPr lang="de-DE" sz="4000" dirty="0"/>
              <a:t>Modellierung</a:t>
            </a:r>
            <a:endParaRPr lang="de-CH" sz="4000" dirty="0"/>
          </a:p>
        </p:txBody>
      </p:sp>
      <p:grpSp>
        <p:nvGrpSpPr>
          <p:cNvPr id="10" name="Group 9">
            <a:extLst>
              <a:ext uri="{FF2B5EF4-FFF2-40B4-BE49-F238E27FC236}">
                <a16:creationId xmlns:a16="http://schemas.microsoft.com/office/drawing/2014/main" id="{A6ADBFF1-9DB9-8E5D-DA03-F28A010ED1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5339F10E-E5E3-6FEC-7549-94F0C10FA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CC8B660-9D14-322D-A9CF-DBDFF68E9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descr="ERD_Datasets_BINA.drawio.png">
            <a:extLst>
              <a:ext uri="{FF2B5EF4-FFF2-40B4-BE49-F238E27FC236}">
                <a16:creationId xmlns:a16="http://schemas.microsoft.com/office/drawing/2014/main" id="{F4959636-861B-2781-9B89-FCE45873C22F}"/>
              </a:ext>
            </a:extLst>
          </p:cNvPr>
          <p:cNvPicPr>
            <a:picLocks noChangeAspect="1"/>
          </p:cNvPicPr>
          <p:nvPr/>
        </p:nvPicPr>
        <p:blipFill>
          <a:blip r:embed="rId4"/>
          <a:stretch>
            <a:fillRect/>
          </a:stretch>
        </p:blipFill>
        <p:spPr>
          <a:xfrm>
            <a:off x="4595871" y="459954"/>
            <a:ext cx="5910549" cy="5938092"/>
          </a:xfrm>
          <a:prstGeom prst="rect">
            <a:avLst/>
          </a:prstGeom>
        </p:spPr>
      </p:pic>
    </p:spTree>
    <p:extLst>
      <p:ext uri="{BB962C8B-B14F-4D97-AF65-F5344CB8AC3E}">
        <p14:creationId xmlns:p14="http://schemas.microsoft.com/office/powerpoint/2010/main" val="20810635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0BC4E0-4CF7-E115-585F-BF2AEFD3BB1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C26CF0-862C-8907-7AAF-F7C77501E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304C08-F6B4-4F5D-0E3B-23FB3C3701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A30DD3FB-5F0B-C657-DE1E-80C7FC658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A94099C-01F3-17DC-BEDC-5E690F4F9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fik 6">
            <a:extLst>
              <a:ext uri="{FF2B5EF4-FFF2-40B4-BE49-F238E27FC236}">
                <a16:creationId xmlns:a16="http://schemas.microsoft.com/office/drawing/2014/main" id="{5893EF5C-CBD5-98D2-AFDB-12A4EBD3F074}"/>
              </a:ext>
            </a:extLst>
          </p:cNvPr>
          <p:cNvPicPr>
            <a:picLocks noChangeAspect="1"/>
          </p:cNvPicPr>
          <p:nvPr/>
        </p:nvPicPr>
        <p:blipFill>
          <a:blip r:embed="rId4"/>
          <a:stretch>
            <a:fillRect/>
          </a:stretch>
        </p:blipFill>
        <p:spPr>
          <a:xfrm>
            <a:off x="575992" y="1594978"/>
            <a:ext cx="5365846" cy="3459807"/>
          </a:xfrm>
          <a:prstGeom prst="rect">
            <a:avLst/>
          </a:prstGeom>
        </p:spPr>
      </p:pic>
      <p:pic>
        <p:nvPicPr>
          <p:cNvPr id="15" name="Grafik 14">
            <a:extLst>
              <a:ext uri="{FF2B5EF4-FFF2-40B4-BE49-F238E27FC236}">
                <a16:creationId xmlns:a16="http://schemas.microsoft.com/office/drawing/2014/main" id="{E65A4037-8335-192F-AA20-8881C278DA4B}"/>
              </a:ext>
            </a:extLst>
          </p:cNvPr>
          <p:cNvPicPr>
            <a:picLocks noChangeAspect="1"/>
          </p:cNvPicPr>
          <p:nvPr/>
        </p:nvPicPr>
        <p:blipFill>
          <a:blip r:embed="rId5"/>
          <a:stretch>
            <a:fillRect/>
          </a:stretch>
        </p:blipFill>
        <p:spPr>
          <a:xfrm>
            <a:off x="6250164" y="1594978"/>
            <a:ext cx="5244234" cy="3459807"/>
          </a:xfrm>
          <a:prstGeom prst="rect">
            <a:avLst/>
          </a:prstGeom>
        </p:spPr>
      </p:pic>
    </p:spTree>
    <p:extLst>
      <p:ext uri="{BB962C8B-B14F-4D97-AF65-F5344CB8AC3E}">
        <p14:creationId xmlns:p14="http://schemas.microsoft.com/office/powerpoint/2010/main" val="11809358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BEF57579EE8F047963C9FF563317AE9" ma:contentTypeVersion="8" ma:contentTypeDescription="Ein neues Dokument erstellen." ma:contentTypeScope="" ma:versionID="b4775ed904ec3817b17b4a1ebae564dc">
  <xsd:schema xmlns:xsd="http://www.w3.org/2001/XMLSchema" xmlns:xs="http://www.w3.org/2001/XMLSchema" xmlns:p="http://schemas.microsoft.com/office/2006/metadata/properties" xmlns:ns2="e58894ef-58d5-4427-9633-390bc49eb232" targetNamespace="http://schemas.microsoft.com/office/2006/metadata/properties" ma:root="true" ma:fieldsID="9663ed5db191350cb1bb1aecfd39361d" ns2:_="">
    <xsd:import namespace="e58894ef-58d5-4427-9633-390bc49eb2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894ef-58d5-4427-9633-390bc49eb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87943C5-6779-47C6-A2EF-FBFC31BE4AE9}">
  <ds:schemaRefs>
    <ds:schemaRef ds:uri="http://schemas.microsoft.com/sharepoint/v3/contenttype/forms"/>
  </ds:schemaRefs>
</ds:datastoreItem>
</file>

<file path=customXml/itemProps2.xml><?xml version="1.0" encoding="utf-8"?>
<ds:datastoreItem xmlns:ds="http://schemas.openxmlformats.org/officeDocument/2006/customXml" ds:itemID="{B8C24683-C1D2-4132-AAAA-F444A11D3040}">
  <ds:schemaRefs>
    <ds:schemaRef ds:uri="e58894ef-58d5-4427-9633-390bc49eb2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BDB316E-C435-4883-AB71-C863E916E9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Breitbild</PresentationFormat>
  <Paragraphs>46</Paragraphs>
  <Slides>5</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Aptos</vt:lpstr>
      <vt:lpstr>Aptos Display</vt:lpstr>
      <vt:lpstr>Arial</vt:lpstr>
      <vt:lpstr>Roboto</vt:lpstr>
      <vt:lpstr>Office</vt:lpstr>
      <vt:lpstr>Ökonomische Auswirkungen von SBB-Immobilienprojekten auf Städte und Gemeinden</vt:lpstr>
      <vt:lpstr>Fragestellung und Ziel  Welchen messbaren Einfluss haben Immobilienprojekte der SBB auf Städte und Gemeinden?</vt:lpstr>
      <vt:lpstr>Datenquellen und Datenbereinigung  Welche Quellen wurden verwendet? Wie wurden die Daten bereinigt? Wie wurden die Daten modelliert?</vt:lpstr>
      <vt:lpstr>Modellierung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Ciurlia</dc:creator>
  <cp:lastModifiedBy>Matteo Ciurlia</cp:lastModifiedBy>
  <cp:revision>1</cp:revision>
  <dcterms:created xsi:type="dcterms:W3CDTF">2025-05-02T06:00:10Z</dcterms:created>
  <dcterms:modified xsi:type="dcterms:W3CDTF">2025-05-05T04:57:50Z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0x010100EBEF57579EE8F047963C9FF563317AE9</vt:lpwstr>
  </property>
</Properties>
</file>