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94" r:id="rId4"/>
  </p:sldMasterIdLst>
  <p:notesMasterIdLst>
    <p:notesMasterId r:id="rId24"/>
  </p:notesMasterIdLst>
  <p:sldIdLst>
    <p:sldId id="341" r:id="rId5"/>
    <p:sldId id="307" r:id="rId6"/>
    <p:sldId id="370" r:id="rId7"/>
    <p:sldId id="345" r:id="rId8"/>
    <p:sldId id="372" r:id="rId9"/>
    <p:sldId id="362" r:id="rId10"/>
    <p:sldId id="373" r:id="rId11"/>
    <p:sldId id="356" r:id="rId12"/>
    <p:sldId id="365" r:id="rId13"/>
    <p:sldId id="364" r:id="rId14"/>
    <p:sldId id="369" r:id="rId15"/>
    <p:sldId id="368" r:id="rId16"/>
    <p:sldId id="374" r:id="rId17"/>
    <p:sldId id="363" r:id="rId18"/>
    <p:sldId id="366" r:id="rId19"/>
    <p:sldId id="376" r:id="rId20"/>
    <p:sldId id="375" r:id="rId21"/>
    <p:sldId id="367" r:id="rId22"/>
    <p:sldId id="33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42053F45-39DE-47C7-9B43-A354D9CF21CB}">
          <p14:sldIdLst>
            <p14:sldId id="341"/>
            <p14:sldId id="307"/>
            <p14:sldId id="370"/>
            <p14:sldId id="345"/>
            <p14:sldId id="372"/>
            <p14:sldId id="362"/>
            <p14:sldId id="373"/>
            <p14:sldId id="356"/>
            <p14:sldId id="365"/>
            <p14:sldId id="364"/>
            <p14:sldId id="369"/>
            <p14:sldId id="368"/>
            <p14:sldId id="374"/>
            <p14:sldId id="363"/>
            <p14:sldId id="366"/>
            <p14:sldId id="376"/>
            <p14:sldId id="375"/>
            <p14:sldId id="367"/>
            <p14:sldId id="336"/>
          </p14:sldIdLst>
        </p14:section>
      </p14:sectionLst>
    </p:ext>
    <p:ext uri="{EFAFB233-063F-42B5-8137-9DF3F51BA10A}">
      <p15:sldGuideLst xmlns:p15="http://schemas.microsoft.com/office/powerpoint/2012/main">
        <p15:guide id="1" orient="horz" pos="3045" userDrawn="1">
          <p15:clr>
            <a:srgbClr val="A4A3A4"/>
          </p15:clr>
        </p15:guide>
        <p15:guide id="2" pos="386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D7D6D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D8D85B-1A73-584E-8BBC-E6DA78DDD66F}" v="20" dt="2025-05-12T13:53:40.759"/>
    <p1510:client id="{BE769405-6A9A-DEFD-2374-4526B61AE166}" v="412" dt="2025-05-12T14:26:27.868"/>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3045"/>
        <p:guide pos="3863"/>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utler Fabian" userId="94ae7308-840f-4531-8cea-634b7186edb0" providerId="ADAL" clId="{0FD8D85B-1A73-584E-8BBC-E6DA78DDD66F}"/>
    <pc:docChg chg="undo custSel addSld modSld modSection">
      <pc:chgData name="Beutler Fabian" userId="94ae7308-840f-4531-8cea-634b7186edb0" providerId="ADAL" clId="{0FD8D85B-1A73-584E-8BBC-E6DA78DDD66F}" dt="2025-05-12T13:53:40.758" v="71" actId="20577"/>
      <pc:docMkLst>
        <pc:docMk/>
      </pc:docMkLst>
      <pc:sldChg chg="modSp mod">
        <pc:chgData name="Beutler Fabian" userId="94ae7308-840f-4531-8cea-634b7186edb0" providerId="ADAL" clId="{0FD8D85B-1A73-584E-8BBC-E6DA78DDD66F}" dt="2025-05-12T12:57:48.971" v="6"/>
        <pc:sldMkLst>
          <pc:docMk/>
          <pc:sldMk cId="4259335783" sldId="307"/>
        </pc:sldMkLst>
        <pc:spChg chg="mod">
          <ac:chgData name="Beutler Fabian" userId="94ae7308-840f-4531-8cea-634b7186edb0" providerId="ADAL" clId="{0FD8D85B-1A73-584E-8BBC-E6DA78DDD66F}" dt="2025-05-12T12:57:38.843" v="4"/>
          <ac:spMkLst>
            <pc:docMk/>
            <pc:sldMk cId="4259335783" sldId="307"/>
            <ac:spMk id="6" creationId="{AFCC5E82-2763-A4B4-DA5C-EF5DBB233885}"/>
          </ac:spMkLst>
        </pc:spChg>
        <pc:spChg chg="mod">
          <ac:chgData name="Beutler Fabian" userId="94ae7308-840f-4531-8cea-634b7186edb0" providerId="ADAL" clId="{0FD8D85B-1A73-584E-8BBC-E6DA78DDD66F}" dt="2025-05-12T12:57:48.971" v="6"/>
          <ac:spMkLst>
            <pc:docMk/>
            <pc:sldMk cId="4259335783" sldId="307"/>
            <ac:spMk id="14" creationId="{62A3AA45-0340-0529-AB04-35461FF41A02}"/>
          </ac:spMkLst>
        </pc:spChg>
      </pc:sldChg>
      <pc:sldChg chg="modSp">
        <pc:chgData name="Beutler Fabian" userId="94ae7308-840f-4531-8cea-634b7186edb0" providerId="ADAL" clId="{0FD8D85B-1A73-584E-8BBC-E6DA78DDD66F}" dt="2025-05-12T13:53:40.758" v="71" actId="20577"/>
        <pc:sldMkLst>
          <pc:docMk/>
          <pc:sldMk cId="182563191" sldId="370"/>
        </pc:sldMkLst>
        <pc:spChg chg="mod">
          <ac:chgData name="Beutler Fabian" userId="94ae7308-840f-4531-8cea-634b7186edb0" providerId="ADAL" clId="{0FD8D85B-1A73-584E-8BBC-E6DA78DDD66F}" dt="2025-05-12T13:53:40.758" v="71" actId="20577"/>
          <ac:spMkLst>
            <pc:docMk/>
            <pc:sldMk cId="182563191" sldId="370"/>
            <ac:spMk id="2" creationId="{26200424-8B8E-A504-EE0D-574C833E2698}"/>
          </ac:spMkLst>
        </pc:spChg>
      </pc:sldChg>
      <pc:sldChg chg="modSp add mod">
        <pc:chgData name="Beutler Fabian" userId="94ae7308-840f-4531-8cea-634b7186edb0" providerId="ADAL" clId="{0FD8D85B-1A73-584E-8BBC-E6DA78DDD66F}" dt="2025-05-12T13:02:38.867" v="53" actId="20577"/>
        <pc:sldMkLst>
          <pc:docMk/>
          <pc:sldMk cId="2431450243" sldId="376"/>
        </pc:sldMkLst>
        <pc:spChg chg="mod">
          <ac:chgData name="Beutler Fabian" userId="94ae7308-840f-4531-8cea-634b7186edb0" providerId="ADAL" clId="{0FD8D85B-1A73-584E-8BBC-E6DA78DDD66F}" dt="2025-05-12T13:01:48.499" v="19" actId="20577"/>
          <ac:spMkLst>
            <pc:docMk/>
            <pc:sldMk cId="2431450243" sldId="376"/>
            <ac:spMk id="2" creationId="{748CD329-ADB4-D1A2-7393-DBCA7F5C61FB}"/>
          </ac:spMkLst>
        </pc:spChg>
        <pc:spChg chg="mod">
          <ac:chgData name="Beutler Fabian" userId="94ae7308-840f-4531-8cea-634b7186edb0" providerId="ADAL" clId="{0FD8D85B-1A73-584E-8BBC-E6DA78DDD66F}" dt="2025-05-12T13:02:38.867" v="53" actId="20577"/>
          <ac:spMkLst>
            <pc:docMk/>
            <pc:sldMk cId="2431450243" sldId="376"/>
            <ac:spMk id="3" creationId="{142BE179-B3E2-CC4B-EF5B-DEEE655B0F08}"/>
          </ac:spMkLst>
        </pc:spChg>
      </pc:sldChg>
    </pc:docChg>
  </pc:docChgLst>
  <pc:docChgLst>
    <pc:chgData name="Rindlisbacher Björn" userId="S::rindb3@bfh.ch::7819dec6-c6c0-45d3-a5f0-6091419a7e37" providerId="AD" clId="Web-{BE769405-6A9A-DEFD-2374-4526B61AE166}"/>
    <pc:docChg chg="modSld">
      <pc:chgData name="Rindlisbacher Björn" userId="S::rindb3@bfh.ch::7819dec6-c6c0-45d3-a5f0-6091419a7e37" providerId="AD" clId="Web-{BE769405-6A9A-DEFD-2374-4526B61AE166}" dt="2025-05-12T14:26:27.868" v="410" actId="20577"/>
      <pc:docMkLst>
        <pc:docMk/>
      </pc:docMkLst>
      <pc:sldChg chg="modSp">
        <pc:chgData name="Rindlisbacher Björn" userId="S::rindb3@bfh.ch::7819dec6-c6c0-45d3-a5f0-6091419a7e37" providerId="AD" clId="Web-{BE769405-6A9A-DEFD-2374-4526B61AE166}" dt="2025-05-12T14:24:17.631" v="409" actId="20577"/>
        <pc:sldMkLst>
          <pc:docMk/>
          <pc:sldMk cId="1263700119" sldId="366"/>
        </pc:sldMkLst>
        <pc:spChg chg="mod">
          <ac:chgData name="Rindlisbacher Björn" userId="S::rindb3@bfh.ch::7819dec6-c6c0-45d3-a5f0-6091419a7e37" providerId="AD" clId="Web-{BE769405-6A9A-DEFD-2374-4526B61AE166}" dt="2025-05-12T14:24:17.631" v="409" actId="20577"/>
          <ac:spMkLst>
            <pc:docMk/>
            <pc:sldMk cId="1263700119" sldId="366"/>
            <ac:spMk id="3" creationId="{5A206EAA-9BF1-42DE-9FD0-9AB833862612}"/>
          </ac:spMkLst>
        </pc:spChg>
      </pc:sldChg>
      <pc:sldChg chg="addSp delSp modSp">
        <pc:chgData name="Rindlisbacher Björn" userId="S::rindb3@bfh.ch::7819dec6-c6c0-45d3-a5f0-6091419a7e37" providerId="AD" clId="Web-{BE769405-6A9A-DEFD-2374-4526B61AE166}" dt="2025-05-12T14:13:30.021" v="35" actId="20577"/>
        <pc:sldMkLst>
          <pc:docMk/>
          <pc:sldMk cId="2659006108" sldId="368"/>
        </pc:sldMkLst>
        <pc:spChg chg="mod">
          <ac:chgData name="Rindlisbacher Björn" userId="S::rindb3@bfh.ch::7819dec6-c6c0-45d3-a5f0-6091419a7e37" providerId="AD" clId="Web-{BE769405-6A9A-DEFD-2374-4526B61AE166}" dt="2025-05-12T14:09:53.672" v="10" actId="20577"/>
          <ac:spMkLst>
            <pc:docMk/>
            <pc:sldMk cId="2659006108" sldId="368"/>
            <ac:spMk id="2" creationId="{3E9FA4D5-D71E-1A51-9BEA-D7F5CEFD26FE}"/>
          </ac:spMkLst>
        </pc:spChg>
        <pc:spChg chg="add del mod">
          <ac:chgData name="Rindlisbacher Björn" userId="S::rindb3@bfh.ch::7819dec6-c6c0-45d3-a5f0-6091419a7e37" providerId="AD" clId="Web-{BE769405-6A9A-DEFD-2374-4526B61AE166}" dt="2025-05-12T14:11:54.831" v="25"/>
          <ac:spMkLst>
            <pc:docMk/>
            <pc:sldMk cId="2659006108" sldId="368"/>
            <ac:spMk id="5" creationId="{C5B4EDB7-E3DD-E641-E008-6682D7F908EB}"/>
          </ac:spMkLst>
        </pc:spChg>
        <pc:spChg chg="mod">
          <ac:chgData name="Rindlisbacher Björn" userId="S::rindb3@bfh.ch::7819dec6-c6c0-45d3-a5f0-6091419a7e37" providerId="AD" clId="Web-{BE769405-6A9A-DEFD-2374-4526B61AE166}" dt="2025-05-12T14:13:18.958" v="32" actId="20577"/>
          <ac:spMkLst>
            <pc:docMk/>
            <pc:sldMk cId="2659006108" sldId="368"/>
            <ac:spMk id="7" creationId="{8BF9AAB2-07BA-662F-20B3-1F8E0D1C805F}"/>
          </ac:spMkLst>
        </pc:spChg>
        <pc:spChg chg="mod">
          <ac:chgData name="Rindlisbacher Björn" userId="S::rindb3@bfh.ch::7819dec6-c6c0-45d3-a5f0-6091419a7e37" providerId="AD" clId="Web-{BE769405-6A9A-DEFD-2374-4526B61AE166}" dt="2025-05-12T14:13:30.021" v="35" actId="20577"/>
          <ac:spMkLst>
            <pc:docMk/>
            <pc:sldMk cId="2659006108" sldId="368"/>
            <ac:spMk id="9" creationId="{70A131EA-AAF3-FF62-490A-B121A97E084B}"/>
          </ac:spMkLst>
        </pc:spChg>
        <pc:spChg chg="add del mod">
          <ac:chgData name="Rindlisbacher Björn" userId="S::rindb3@bfh.ch::7819dec6-c6c0-45d3-a5f0-6091419a7e37" providerId="AD" clId="Web-{BE769405-6A9A-DEFD-2374-4526B61AE166}" dt="2025-05-12T14:12:29.566" v="28"/>
          <ac:spMkLst>
            <pc:docMk/>
            <pc:sldMk cId="2659006108" sldId="368"/>
            <ac:spMk id="13" creationId="{F650972F-331A-FDA6-C7B5-DE5D61B33C5E}"/>
          </ac:spMkLst>
        </pc:spChg>
        <pc:picChg chg="del">
          <ac:chgData name="Rindlisbacher Björn" userId="S::rindb3@bfh.ch::7819dec6-c6c0-45d3-a5f0-6091419a7e37" providerId="AD" clId="Web-{BE769405-6A9A-DEFD-2374-4526B61AE166}" dt="2025-05-12T14:11:51.878" v="24"/>
          <ac:picMkLst>
            <pc:docMk/>
            <pc:sldMk cId="2659006108" sldId="368"/>
            <ac:picMk id="6" creationId="{D0D80CB7-AC04-6FAB-80D7-9907422CF42C}"/>
          </ac:picMkLst>
        </pc:picChg>
        <pc:picChg chg="add del mod ord">
          <ac:chgData name="Rindlisbacher Björn" userId="S::rindb3@bfh.ch::7819dec6-c6c0-45d3-a5f0-6091419a7e37" providerId="AD" clId="Web-{BE769405-6A9A-DEFD-2374-4526B61AE166}" dt="2025-05-12T14:12:02.128" v="27"/>
          <ac:picMkLst>
            <pc:docMk/>
            <pc:sldMk cId="2659006108" sldId="368"/>
            <ac:picMk id="11" creationId="{BB3C6872-27F0-3825-B53C-D9EBE6B4DB39}"/>
          </ac:picMkLst>
        </pc:picChg>
        <pc:picChg chg="add mod ord">
          <ac:chgData name="Rindlisbacher Björn" userId="S::rindb3@bfh.ch::7819dec6-c6c0-45d3-a5f0-6091419a7e37" providerId="AD" clId="Web-{BE769405-6A9A-DEFD-2374-4526B61AE166}" dt="2025-05-12T14:12:34.223" v="29" actId="14100"/>
          <ac:picMkLst>
            <pc:docMk/>
            <pc:sldMk cId="2659006108" sldId="368"/>
            <ac:picMk id="14" creationId="{0CB1C33D-DD8D-348E-77A0-A28CC223A2B6}"/>
          </ac:picMkLst>
        </pc:picChg>
      </pc:sldChg>
      <pc:sldChg chg="addSp delSp modSp">
        <pc:chgData name="Rindlisbacher Björn" userId="S::rindb3@bfh.ch::7819dec6-c6c0-45d3-a5f0-6091419a7e37" providerId="AD" clId="Web-{BE769405-6A9A-DEFD-2374-4526B61AE166}" dt="2025-05-12T14:26:27.868" v="410" actId="20577"/>
        <pc:sldMkLst>
          <pc:docMk/>
          <pc:sldMk cId="2431450243" sldId="376"/>
        </pc:sldMkLst>
        <pc:spChg chg="del mod">
          <ac:chgData name="Rindlisbacher Björn" userId="S::rindb3@bfh.ch::7819dec6-c6c0-45d3-a5f0-6091419a7e37" providerId="AD" clId="Web-{BE769405-6A9A-DEFD-2374-4526B61AE166}" dt="2025-05-12T14:21:31.017" v="387"/>
          <ac:spMkLst>
            <pc:docMk/>
            <pc:sldMk cId="2431450243" sldId="376"/>
            <ac:spMk id="3" creationId="{142BE179-B3E2-CC4B-EF5B-DEEE655B0F08}"/>
          </ac:spMkLst>
        </pc:spChg>
        <pc:spChg chg="add mod">
          <ac:chgData name="Rindlisbacher Björn" userId="S::rindb3@bfh.ch::7819dec6-c6c0-45d3-a5f0-6091419a7e37" providerId="AD" clId="Web-{BE769405-6A9A-DEFD-2374-4526B61AE166}" dt="2025-05-12T14:22:06.424" v="398" actId="1076"/>
          <ac:spMkLst>
            <pc:docMk/>
            <pc:sldMk cId="2431450243" sldId="376"/>
            <ac:spMk id="5" creationId="{324E8BF2-F1D5-3EFC-4ADC-AED9AE35B5C6}"/>
          </ac:spMkLst>
        </pc:spChg>
        <pc:spChg chg="add mod">
          <ac:chgData name="Rindlisbacher Björn" userId="S::rindb3@bfh.ch::7819dec6-c6c0-45d3-a5f0-6091419a7e37" providerId="AD" clId="Web-{BE769405-6A9A-DEFD-2374-4526B61AE166}" dt="2025-05-12T14:22:36.800" v="402" actId="1076"/>
          <ac:spMkLst>
            <pc:docMk/>
            <pc:sldMk cId="2431450243" sldId="376"/>
            <ac:spMk id="7" creationId="{AB1FAD79-0654-43CF-1A3D-52D71F0ECA40}"/>
          </ac:spMkLst>
        </pc:spChg>
        <pc:spChg chg="add mod">
          <ac:chgData name="Rindlisbacher Björn" userId="S::rindb3@bfh.ch::7819dec6-c6c0-45d3-a5f0-6091419a7e37" providerId="AD" clId="Web-{BE769405-6A9A-DEFD-2374-4526B61AE166}" dt="2025-05-12T14:22:45.878" v="404" actId="1076"/>
          <ac:spMkLst>
            <pc:docMk/>
            <pc:sldMk cId="2431450243" sldId="376"/>
            <ac:spMk id="9" creationId="{0D21C510-72A0-41EA-F235-FC05F3E5E5E8}"/>
          </ac:spMkLst>
        </pc:spChg>
        <pc:spChg chg="add mod">
          <ac:chgData name="Rindlisbacher Björn" userId="S::rindb3@bfh.ch::7819dec6-c6c0-45d3-a5f0-6091419a7e37" providerId="AD" clId="Web-{BE769405-6A9A-DEFD-2374-4526B61AE166}" dt="2025-05-12T14:26:27.868" v="410" actId="20577"/>
          <ac:spMkLst>
            <pc:docMk/>
            <pc:sldMk cId="2431450243" sldId="376"/>
            <ac:spMk id="11" creationId="{B4EB37A3-8C18-8D22-C0AF-2C56CE09A8A0}"/>
          </ac:spMkLst>
        </pc:spChg>
        <pc:spChg chg="add del mod">
          <ac:chgData name="Rindlisbacher Björn" userId="S::rindb3@bfh.ch::7819dec6-c6c0-45d3-a5f0-6091419a7e37" providerId="AD" clId="Web-{BE769405-6A9A-DEFD-2374-4526B61AE166}" dt="2025-05-12T14:21:38.486" v="388"/>
          <ac:spMkLst>
            <pc:docMk/>
            <pc:sldMk cId="2431450243" sldId="376"/>
            <ac:spMk id="14" creationId="{9254ADB6-5532-EBFA-35CE-8C10A69B9521}"/>
          </ac:spMkLst>
        </pc:spChg>
        <pc:picChg chg="add mod">
          <ac:chgData name="Rindlisbacher Björn" userId="S::rindb3@bfh.ch::7819dec6-c6c0-45d3-a5f0-6091419a7e37" providerId="AD" clId="Web-{BE769405-6A9A-DEFD-2374-4526B61AE166}" dt="2025-05-12T14:22:22.315" v="401" actId="1076"/>
          <ac:picMkLst>
            <pc:docMk/>
            <pc:sldMk cId="2431450243" sldId="376"/>
            <ac:picMk id="6" creationId="{E2747E6F-1628-33C9-4399-917458E2F835}"/>
          </ac:picMkLst>
        </pc:picChg>
        <pc:picChg chg="add mod">
          <ac:chgData name="Rindlisbacher Björn" userId="S::rindb3@bfh.ch::7819dec6-c6c0-45d3-a5f0-6091419a7e37" providerId="AD" clId="Web-{BE769405-6A9A-DEFD-2374-4526B61AE166}" dt="2025-05-12T14:22:36.816" v="403" actId="1076"/>
          <ac:picMkLst>
            <pc:docMk/>
            <pc:sldMk cId="2431450243" sldId="376"/>
            <ac:picMk id="8" creationId="{676D725C-BCCF-A3CE-594C-7E21FEBF48DA}"/>
          </ac:picMkLst>
        </pc:picChg>
        <pc:picChg chg="add mod">
          <ac:chgData name="Rindlisbacher Björn" userId="S::rindb3@bfh.ch::7819dec6-c6c0-45d3-a5f0-6091419a7e37" providerId="AD" clId="Web-{BE769405-6A9A-DEFD-2374-4526B61AE166}" dt="2025-05-12T14:22:45.894" v="405" actId="1076"/>
          <ac:picMkLst>
            <pc:docMk/>
            <pc:sldMk cId="2431450243" sldId="376"/>
            <ac:picMk id="10" creationId="{96DAB166-EB8D-8A32-2AB0-13C6D1E7D84B}"/>
          </ac:picMkLst>
        </pc:picChg>
        <pc:picChg chg="add mod">
          <ac:chgData name="Rindlisbacher Björn" userId="S::rindb3@bfh.ch::7819dec6-c6c0-45d3-a5f0-6091419a7e37" providerId="AD" clId="Web-{BE769405-6A9A-DEFD-2374-4526B61AE166}" dt="2025-05-12T14:21:44.908" v="390" actId="1076"/>
          <ac:picMkLst>
            <pc:docMk/>
            <pc:sldMk cId="2431450243" sldId="376"/>
            <ac:picMk id="12" creationId="{7894B79A-2548-E962-047E-21B795360AF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39612-11F5-4833-B419-554E6208C8E1}" type="datetimeFigureOut">
              <a:rPr lang="de-CH" smtClean="0"/>
              <a:t>12.05.2025</a:t>
            </a:fld>
            <a:endParaRPr lang="de-CH"/>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B460B7-2501-4767-BCE0-7BE44A964317}" type="slidenum">
              <a:rPr lang="de-CH" smtClean="0"/>
              <a:t>‹#›</a:t>
            </a:fld>
            <a:endParaRPr lang="de-CH"/>
          </a:p>
        </p:txBody>
      </p:sp>
    </p:spTree>
    <p:extLst>
      <p:ext uri="{BB962C8B-B14F-4D97-AF65-F5344CB8AC3E}">
        <p14:creationId xmlns:p14="http://schemas.microsoft.com/office/powerpoint/2010/main" val="1991333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880" userDrawn="1">
          <p15:clr>
            <a:srgbClr val="F26B43"/>
          </p15:clr>
        </p15:guide>
        <p15:guide id="2" pos="2160"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553D7D-854D-EDFC-F371-C76A5229A584}"/>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0428D0C-96CE-0E61-62E5-1159E5B4E699}"/>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D44D43CB-A457-AB41-6DE7-26F26E410D66}"/>
              </a:ext>
            </a:extLst>
          </p:cNvPr>
          <p:cNvSpPr>
            <a:spLocks noGrp="1"/>
          </p:cNvSpPr>
          <p:nvPr>
            <p:ph type="body" idx="1"/>
          </p:nvPr>
        </p:nvSpPr>
        <p:spPr/>
        <p:txBody>
          <a:bodyPr/>
          <a:lstStyle/>
          <a:p>
            <a:endParaRPr lang="de-CH">
              <a:cs typeface="Calibri"/>
            </a:endParaRPr>
          </a:p>
        </p:txBody>
      </p:sp>
      <p:sp>
        <p:nvSpPr>
          <p:cNvPr id="4" name="Foliennummernplatzhalter 3">
            <a:extLst>
              <a:ext uri="{FF2B5EF4-FFF2-40B4-BE49-F238E27FC236}">
                <a16:creationId xmlns:a16="http://schemas.microsoft.com/office/drawing/2014/main" id="{2EAA2838-8377-B748-22EB-EFD24795AD00}"/>
              </a:ext>
            </a:extLst>
          </p:cNvPr>
          <p:cNvSpPr>
            <a:spLocks noGrp="1"/>
          </p:cNvSpPr>
          <p:nvPr>
            <p:ph type="sldNum" sz="quarter" idx="5"/>
          </p:nvPr>
        </p:nvSpPr>
        <p:spPr/>
        <p:txBody>
          <a:bodyPr/>
          <a:lstStyle/>
          <a:p>
            <a:fld id="{6AB460B7-2501-4767-BCE0-7BE44A964317}" type="slidenum">
              <a:rPr lang="de-CH" smtClean="0"/>
              <a:t>1</a:t>
            </a:fld>
            <a:endParaRPr lang="de-CH"/>
          </a:p>
        </p:txBody>
      </p:sp>
    </p:spTree>
    <p:extLst>
      <p:ext uri="{BB962C8B-B14F-4D97-AF65-F5344CB8AC3E}">
        <p14:creationId xmlns:p14="http://schemas.microsoft.com/office/powerpoint/2010/main" val="1837999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a:p>
        </p:txBody>
      </p:sp>
      <p:sp>
        <p:nvSpPr>
          <p:cNvPr id="4" name="Foliennummernplatzhalter 3"/>
          <p:cNvSpPr>
            <a:spLocks noGrp="1"/>
          </p:cNvSpPr>
          <p:nvPr>
            <p:ph type="sldNum" sz="quarter" idx="5"/>
          </p:nvPr>
        </p:nvSpPr>
        <p:spPr/>
        <p:txBody>
          <a:bodyPr/>
          <a:lstStyle/>
          <a:p>
            <a:fld id="{6AB460B7-2501-4767-BCE0-7BE44A964317}" type="slidenum">
              <a:rPr lang="de-CH" smtClean="0"/>
              <a:t>2</a:t>
            </a:fld>
            <a:endParaRPr lang="de-CH"/>
          </a:p>
        </p:txBody>
      </p:sp>
    </p:spTree>
    <p:extLst>
      <p:ext uri="{BB962C8B-B14F-4D97-AF65-F5344CB8AC3E}">
        <p14:creationId xmlns:p14="http://schemas.microsoft.com/office/powerpoint/2010/main" val="2788967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a:p>
        </p:txBody>
      </p:sp>
      <p:sp>
        <p:nvSpPr>
          <p:cNvPr id="4" name="Foliennummernplatzhalter 3"/>
          <p:cNvSpPr>
            <a:spLocks noGrp="1"/>
          </p:cNvSpPr>
          <p:nvPr>
            <p:ph type="sldNum" sz="quarter" idx="5"/>
          </p:nvPr>
        </p:nvSpPr>
        <p:spPr/>
        <p:txBody>
          <a:bodyPr/>
          <a:lstStyle/>
          <a:p>
            <a:fld id="{6AB460B7-2501-4767-BCE0-7BE44A964317}" type="slidenum">
              <a:rPr lang="de-CH" smtClean="0"/>
              <a:t>8</a:t>
            </a:fld>
            <a:endParaRPr lang="de-CH"/>
          </a:p>
        </p:txBody>
      </p:sp>
    </p:spTree>
    <p:extLst>
      <p:ext uri="{BB962C8B-B14F-4D97-AF65-F5344CB8AC3E}">
        <p14:creationId xmlns:p14="http://schemas.microsoft.com/office/powerpoint/2010/main" val="6901034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6C7D70-899E-722D-CEC2-9EF0FB3005E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974FB194-7121-4639-CAE3-4474505F3D88}"/>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035579E0-FB05-8025-B7FF-67C14DFDFEDE}"/>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a:effectLst/>
                <a:latin typeface="-apple-system"/>
              </a:rPr>
              <a:t>Gibt es Anzeichen dafür, dass SBB-Investitionen die Standortattraktivität für Unternehmen erhöhen?</a:t>
            </a:r>
          </a:p>
          <a:p>
            <a:endParaRPr lang="de-CH"/>
          </a:p>
        </p:txBody>
      </p:sp>
      <p:sp>
        <p:nvSpPr>
          <p:cNvPr id="4" name="Foliennummernplatzhalter 3">
            <a:extLst>
              <a:ext uri="{FF2B5EF4-FFF2-40B4-BE49-F238E27FC236}">
                <a16:creationId xmlns:a16="http://schemas.microsoft.com/office/drawing/2014/main" id="{DC47B407-B09B-8109-FF0A-3FEC09AA0A22}"/>
              </a:ext>
            </a:extLst>
          </p:cNvPr>
          <p:cNvSpPr>
            <a:spLocks noGrp="1"/>
          </p:cNvSpPr>
          <p:nvPr>
            <p:ph type="sldNum" sz="quarter" idx="5"/>
          </p:nvPr>
        </p:nvSpPr>
        <p:spPr/>
        <p:txBody>
          <a:bodyPr/>
          <a:lstStyle/>
          <a:p>
            <a:fld id="{6AB460B7-2501-4767-BCE0-7BE44A964317}" type="slidenum">
              <a:rPr lang="de-CH" smtClean="0"/>
              <a:t>9</a:t>
            </a:fld>
            <a:endParaRPr lang="de-CH"/>
          </a:p>
        </p:txBody>
      </p:sp>
    </p:spTree>
    <p:extLst>
      <p:ext uri="{BB962C8B-B14F-4D97-AF65-F5344CB8AC3E}">
        <p14:creationId xmlns:p14="http://schemas.microsoft.com/office/powerpoint/2010/main" val="42697384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BC3772-5FEE-8F40-1055-07F6E53DA529}"/>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0E29FEAC-B3D0-86C1-B006-50CA2DC0298F}"/>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2DC6B331-0528-17C2-604F-8150E94D796F}"/>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a:effectLst/>
                <a:latin typeface="-apple-system"/>
              </a:rPr>
              <a:t>Gibt es Anzeichen dafür, dass SBB-Investitionen die Standortattraktivität für Unternehmen erhöhen?</a:t>
            </a:r>
          </a:p>
          <a:p>
            <a:endParaRPr lang="de-CH"/>
          </a:p>
        </p:txBody>
      </p:sp>
      <p:sp>
        <p:nvSpPr>
          <p:cNvPr id="4" name="Foliennummernplatzhalter 3">
            <a:extLst>
              <a:ext uri="{FF2B5EF4-FFF2-40B4-BE49-F238E27FC236}">
                <a16:creationId xmlns:a16="http://schemas.microsoft.com/office/drawing/2014/main" id="{927B6047-4360-F801-7842-5CACD66DED38}"/>
              </a:ext>
            </a:extLst>
          </p:cNvPr>
          <p:cNvSpPr>
            <a:spLocks noGrp="1"/>
          </p:cNvSpPr>
          <p:nvPr>
            <p:ph type="sldNum" sz="quarter" idx="5"/>
          </p:nvPr>
        </p:nvSpPr>
        <p:spPr/>
        <p:txBody>
          <a:bodyPr/>
          <a:lstStyle/>
          <a:p>
            <a:fld id="{6AB460B7-2501-4767-BCE0-7BE44A964317}" type="slidenum">
              <a:rPr lang="de-CH" smtClean="0"/>
              <a:t>10</a:t>
            </a:fld>
            <a:endParaRPr lang="de-CH"/>
          </a:p>
        </p:txBody>
      </p:sp>
    </p:spTree>
    <p:extLst>
      <p:ext uri="{BB962C8B-B14F-4D97-AF65-F5344CB8AC3E}">
        <p14:creationId xmlns:p14="http://schemas.microsoft.com/office/powerpoint/2010/main" val="18570946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78745B-6D66-50DB-939A-59E2A9AC8132}"/>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17C69C23-317B-C260-6E0F-9FD090E3575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9439ABEC-AECA-0C15-6A47-94CE9D0DE18C}"/>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a:effectLst/>
                <a:latin typeface="-apple-system"/>
              </a:rPr>
              <a:t>Gibt es Anzeichen dafür, dass SBB-Investitionen die Standortattraktivität für Unternehmen erhöhen?</a:t>
            </a:r>
          </a:p>
          <a:p>
            <a:endParaRPr lang="de-CH"/>
          </a:p>
        </p:txBody>
      </p:sp>
      <p:sp>
        <p:nvSpPr>
          <p:cNvPr id="4" name="Foliennummernplatzhalter 3">
            <a:extLst>
              <a:ext uri="{FF2B5EF4-FFF2-40B4-BE49-F238E27FC236}">
                <a16:creationId xmlns:a16="http://schemas.microsoft.com/office/drawing/2014/main" id="{83575ECF-8375-96AF-C9A8-1317EC9A859E}"/>
              </a:ext>
            </a:extLst>
          </p:cNvPr>
          <p:cNvSpPr>
            <a:spLocks noGrp="1"/>
          </p:cNvSpPr>
          <p:nvPr>
            <p:ph type="sldNum" sz="quarter" idx="5"/>
          </p:nvPr>
        </p:nvSpPr>
        <p:spPr/>
        <p:txBody>
          <a:bodyPr/>
          <a:lstStyle/>
          <a:p>
            <a:fld id="{6AB460B7-2501-4767-BCE0-7BE44A964317}" type="slidenum">
              <a:rPr lang="de-CH" smtClean="0"/>
              <a:t>11</a:t>
            </a:fld>
            <a:endParaRPr lang="de-CH"/>
          </a:p>
        </p:txBody>
      </p:sp>
    </p:spTree>
    <p:extLst>
      <p:ext uri="{BB962C8B-B14F-4D97-AF65-F5344CB8AC3E}">
        <p14:creationId xmlns:p14="http://schemas.microsoft.com/office/powerpoint/2010/main" val="13217571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A34B04-4A45-6C9F-D425-CBA5EFD441DD}"/>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37161456-DB30-16D2-0695-E1FA2A88D55F}"/>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2D487B61-6AD7-F5D9-EDD5-2EB0B9C79F4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0" i="0">
                <a:effectLst/>
                <a:latin typeface="-apple-system"/>
              </a:rPr>
              <a:t>Gibt es Anzeichen dafür, dass SBB-Investitionen die Standortattraktivität für Unternehmen erhöhen?</a:t>
            </a:r>
          </a:p>
          <a:p>
            <a:endParaRPr lang="de-CH"/>
          </a:p>
        </p:txBody>
      </p:sp>
      <p:sp>
        <p:nvSpPr>
          <p:cNvPr id="4" name="Foliennummernplatzhalter 3">
            <a:extLst>
              <a:ext uri="{FF2B5EF4-FFF2-40B4-BE49-F238E27FC236}">
                <a16:creationId xmlns:a16="http://schemas.microsoft.com/office/drawing/2014/main" id="{2F36649F-5584-D257-E3AF-DF40235DBD8E}"/>
              </a:ext>
            </a:extLst>
          </p:cNvPr>
          <p:cNvSpPr>
            <a:spLocks noGrp="1"/>
          </p:cNvSpPr>
          <p:nvPr>
            <p:ph type="sldNum" sz="quarter" idx="5"/>
          </p:nvPr>
        </p:nvSpPr>
        <p:spPr/>
        <p:txBody>
          <a:bodyPr/>
          <a:lstStyle/>
          <a:p>
            <a:fld id="{6AB460B7-2501-4767-BCE0-7BE44A964317}" type="slidenum">
              <a:rPr lang="de-CH" smtClean="0"/>
              <a:t>12</a:t>
            </a:fld>
            <a:endParaRPr lang="de-CH"/>
          </a:p>
        </p:txBody>
      </p:sp>
    </p:spTree>
    <p:extLst>
      <p:ext uri="{BB962C8B-B14F-4D97-AF65-F5344CB8AC3E}">
        <p14:creationId xmlns:p14="http://schemas.microsoft.com/office/powerpoint/2010/main" val="3451644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a:p>
        </p:txBody>
      </p:sp>
      <p:sp>
        <p:nvSpPr>
          <p:cNvPr id="4" name="Foliennummernplatzhalter 3"/>
          <p:cNvSpPr>
            <a:spLocks noGrp="1"/>
          </p:cNvSpPr>
          <p:nvPr>
            <p:ph type="sldNum" sz="quarter" idx="5"/>
          </p:nvPr>
        </p:nvSpPr>
        <p:spPr/>
        <p:txBody>
          <a:bodyPr/>
          <a:lstStyle/>
          <a:p>
            <a:fld id="{6AB460B7-2501-4767-BCE0-7BE44A964317}" type="slidenum">
              <a:rPr lang="de-CH" smtClean="0"/>
              <a:t>16</a:t>
            </a:fld>
            <a:endParaRPr lang="de-CH"/>
          </a:p>
        </p:txBody>
      </p:sp>
    </p:spTree>
    <p:extLst>
      <p:ext uri="{BB962C8B-B14F-4D97-AF65-F5344CB8AC3E}">
        <p14:creationId xmlns:p14="http://schemas.microsoft.com/office/powerpoint/2010/main" val="32984143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3999A0-3CE2-C488-112E-15240404BE16}"/>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997061F5-5BDA-FD68-8DCC-A1AB5397A389}"/>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6102572D-B09D-5A58-0362-B404504E73B7}"/>
              </a:ext>
            </a:extLst>
          </p:cNvPr>
          <p:cNvSpPr>
            <a:spLocks noGrp="1"/>
          </p:cNvSpPr>
          <p:nvPr>
            <p:ph type="body" idx="1"/>
          </p:nvPr>
        </p:nvSpPr>
        <p:spPr/>
        <p:txBody>
          <a:bodyPr/>
          <a:lstStyle/>
          <a:p>
            <a:endParaRPr lang="de-CH"/>
          </a:p>
        </p:txBody>
      </p:sp>
      <p:sp>
        <p:nvSpPr>
          <p:cNvPr id="4" name="Foliennummernplatzhalter 3">
            <a:extLst>
              <a:ext uri="{FF2B5EF4-FFF2-40B4-BE49-F238E27FC236}">
                <a16:creationId xmlns:a16="http://schemas.microsoft.com/office/drawing/2014/main" id="{97C5F89A-702C-7382-FD09-39661DBD10DF}"/>
              </a:ext>
            </a:extLst>
          </p:cNvPr>
          <p:cNvSpPr>
            <a:spLocks noGrp="1"/>
          </p:cNvSpPr>
          <p:nvPr>
            <p:ph type="sldNum" sz="quarter" idx="5"/>
          </p:nvPr>
        </p:nvSpPr>
        <p:spPr/>
        <p:txBody>
          <a:bodyPr/>
          <a:lstStyle/>
          <a:p>
            <a:fld id="{6AB460B7-2501-4767-BCE0-7BE44A964317}" type="slidenum">
              <a:rPr lang="de-CH" smtClean="0"/>
              <a:t>19</a:t>
            </a:fld>
            <a:endParaRPr lang="de-CH"/>
          </a:p>
        </p:txBody>
      </p:sp>
    </p:spTree>
    <p:extLst>
      <p:ext uri="{BB962C8B-B14F-4D97-AF65-F5344CB8AC3E}">
        <p14:creationId xmlns:p14="http://schemas.microsoft.com/office/powerpoint/2010/main" val="2373490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4800" spc="200" baseline="0"/>
            </a:lvl1pPr>
          </a:lstStyle>
          <a:p>
            <a:r>
              <a:rPr lang="de-DE"/>
              <a:t>Mastertitelformat bearbeiten</a:t>
            </a:r>
            <a:endParaRPr lang="en-US"/>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de-DE"/>
              <a:t>Master-Untertitelformat bearbeiten</a:t>
            </a:r>
            <a:endParaRPr lang="en-US"/>
          </a:p>
        </p:txBody>
      </p:sp>
      <p:sp>
        <p:nvSpPr>
          <p:cNvPr id="4" name="Date Placeholder 3"/>
          <p:cNvSpPr>
            <a:spLocks noGrp="1"/>
          </p:cNvSpPr>
          <p:nvPr>
            <p:ph type="dt" sz="half" idx="10"/>
          </p:nvPr>
        </p:nvSpPr>
        <p:spPr>
          <a:xfrm>
            <a:off x="457200" y="6470704"/>
            <a:ext cx="2154143" cy="274320"/>
          </a:xfrm>
        </p:spPr>
        <p:txBody>
          <a:bodyPr/>
          <a:lstStyle>
            <a:lvl1pPr algn="l">
              <a:defRPr/>
            </a:lvl1pPr>
          </a:lstStyle>
          <a:p>
            <a:fld id="{5EE18BBB-8D50-9949-A70F-7310D25F20FB}" type="datetime1">
              <a:rPr lang="de-CH" smtClean="0"/>
              <a:t>12.05.2025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802006FE-6571-4354-8775-F8708372C227}" type="slidenum">
              <a:rPr lang="de-DE" smtClean="0"/>
              <a:t>‹#›</a:t>
            </a:fld>
            <a:endParaRPr lang="de-DE"/>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209824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e Placeholder 3"/>
          <p:cNvSpPr>
            <a:spLocks noGrp="1"/>
          </p:cNvSpPr>
          <p:nvPr>
            <p:ph type="dt" sz="half" idx="10"/>
          </p:nvPr>
        </p:nvSpPr>
        <p:spPr/>
        <p:txBody>
          <a:bodyPr/>
          <a:lstStyle/>
          <a:p>
            <a:fld id="{A2E9D38D-83C2-F746-8C76-60E76E1CBACD}" type="datetime1">
              <a:rPr lang="de-CH" smtClean="0"/>
              <a:t>12.05.2025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802006FE-6571-4354-8775-F8708372C227}" type="slidenum">
              <a:rPr lang="de-DE" smtClean="0"/>
              <a:t>‹#›</a:t>
            </a:fld>
            <a:endParaRPr lang="de-DE"/>
          </a:p>
        </p:txBody>
      </p:sp>
    </p:spTree>
    <p:extLst>
      <p:ext uri="{BB962C8B-B14F-4D97-AF65-F5344CB8AC3E}">
        <p14:creationId xmlns:p14="http://schemas.microsoft.com/office/powerpoint/2010/main" val="757768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de-DE"/>
              <a:t>Mastertitelformat bearbeiten</a:t>
            </a:r>
            <a:endParaRPr lang="en-US"/>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e Placeholder 3"/>
          <p:cNvSpPr>
            <a:spLocks noGrp="1"/>
          </p:cNvSpPr>
          <p:nvPr>
            <p:ph type="dt" sz="half" idx="10"/>
          </p:nvPr>
        </p:nvSpPr>
        <p:spPr/>
        <p:txBody>
          <a:bodyPr/>
          <a:lstStyle/>
          <a:p>
            <a:fld id="{E256CC7C-C5EE-A142-9E4F-1030280FDB78}" type="datetime1">
              <a:rPr lang="de-CH" smtClean="0"/>
              <a:t>12.05.2025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802006FE-6571-4354-8775-F8708372C227}" type="slidenum">
              <a:rPr lang="de-DE" smtClean="0"/>
              <a:t>‹#›</a:t>
            </a:fld>
            <a:endParaRPr lang="de-DE"/>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6617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e Placeholder 3"/>
          <p:cNvSpPr>
            <a:spLocks noGrp="1"/>
          </p:cNvSpPr>
          <p:nvPr>
            <p:ph type="dt" sz="half" idx="10"/>
          </p:nvPr>
        </p:nvSpPr>
        <p:spPr/>
        <p:txBody>
          <a:bodyPr/>
          <a:lstStyle/>
          <a:p>
            <a:fld id="{4F8ACA7F-49CE-DF4A-BE52-6A8D9E1252BD}" type="datetime1">
              <a:rPr lang="de-CH" smtClean="0"/>
              <a:t>12.05.2025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802006FE-6571-4354-8775-F8708372C227}" type="slidenum">
              <a:rPr lang="de-DE" smtClean="0"/>
              <a:t>‹#›</a:t>
            </a:fld>
            <a:endParaRPr lang="de-DE"/>
          </a:p>
        </p:txBody>
      </p:sp>
    </p:spTree>
    <p:extLst>
      <p:ext uri="{BB962C8B-B14F-4D97-AF65-F5344CB8AC3E}">
        <p14:creationId xmlns:p14="http://schemas.microsoft.com/office/powerpoint/2010/main" val="3450153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a:xfrm>
            <a:off x="1024128" y="695680"/>
            <a:ext cx="10786872" cy="900000"/>
          </a:xfrm>
        </p:spPr>
        <p:txBody>
          <a:bodyPr/>
          <a:lstStyle/>
          <a:p>
            <a:r>
              <a:rPr lang="de-DE"/>
              <a:t>Mastertitelformat bearbeiten</a:t>
            </a:r>
            <a:endParaRPr lang="en-US"/>
          </a:p>
        </p:txBody>
      </p:sp>
      <p:sp>
        <p:nvSpPr>
          <p:cNvPr id="3" name="Content Placeholder 2"/>
          <p:cNvSpPr>
            <a:spLocks noGrp="1"/>
          </p:cNvSpPr>
          <p:nvPr>
            <p:ph idx="1"/>
          </p:nvPr>
        </p:nvSpPr>
        <p:spPr>
          <a:xfrm>
            <a:off x="1024128" y="2055866"/>
            <a:ext cx="10786873" cy="425349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e Placeholder 3"/>
          <p:cNvSpPr>
            <a:spLocks noGrp="1"/>
          </p:cNvSpPr>
          <p:nvPr>
            <p:ph type="dt" sz="half" idx="10"/>
          </p:nvPr>
        </p:nvSpPr>
        <p:spPr/>
        <p:txBody>
          <a:bodyPr/>
          <a:lstStyle/>
          <a:p>
            <a:fld id="{4F8ACA7F-49CE-DF4A-BE52-6A8D9E1252BD}" type="datetime1">
              <a:rPr lang="de-CH" smtClean="0"/>
              <a:t>12.05.2025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802006FE-6571-4354-8775-F8708372C227}" type="slidenum">
              <a:rPr lang="de-DE" smtClean="0"/>
              <a:t>‹#›</a:t>
            </a:fld>
            <a:endParaRPr lang="de-DE"/>
          </a:p>
        </p:txBody>
      </p:sp>
    </p:spTree>
    <p:extLst>
      <p:ext uri="{BB962C8B-B14F-4D97-AF65-F5344CB8AC3E}">
        <p14:creationId xmlns:p14="http://schemas.microsoft.com/office/powerpoint/2010/main" val="255457722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10;überschrift">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4800" b="0" spc="200" baseline="0"/>
            </a:lvl1pPr>
          </a:lstStyle>
          <a:p>
            <a:r>
              <a:rPr lang="de-DE"/>
              <a:t>Mastertitelformat bearbeiten</a:t>
            </a:r>
            <a:endParaRPr lang="en-US"/>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a:xfrm>
            <a:off x="457200" y="6470704"/>
            <a:ext cx="2154143" cy="274320"/>
          </a:xfrm>
        </p:spPr>
        <p:txBody>
          <a:bodyPr/>
          <a:lstStyle/>
          <a:p>
            <a:fld id="{283F671E-9C2C-4E45-BF99-A1EE77BE5EA8}" type="datetime1">
              <a:rPr lang="de-CH" smtClean="0"/>
              <a:t>12.05.2025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802006FE-6571-4354-8775-F8708372C227}" type="slidenum">
              <a:rPr lang="de-DE" smtClean="0"/>
              <a:t>‹#›</a:t>
            </a:fld>
            <a:endParaRPr lang="de-DE"/>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847378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a:xfrm>
            <a:off x="1024128" y="695680"/>
            <a:ext cx="10786872" cy="900000"/>
          </a:xfrm>
        </p:spPr>
        <p:txBody>
          <a:bodyPr/>
          <a:lstStyle/>
          <a:p>
            <a:r>
              <a:rPr lang="de-DE"/>
              <a:t>Mastertitelformat bearbeiten</a:t>
            </a:r>
            <a:endParaRPr lang="en-US"/>
          </a:p>
        </p:txBody>
      </p:sp>
      <p:sp>
        <p:nvSpPr>
          <p:cNvPr id="3" name="Content Placeholder 2"/>
          <p:cNvSpPr>
            <a:spLocks noGrp="1"/>
          </p:cNvSpPr>
          <p:nvPr>
            <p:ph sz="half" idx="1"/>
          </p:nvPr>
        </p:nvSpPr>
        <p:spPr>
          <a:xfrm>
            <a:off x="1024126" y="2286000"/>
            <a:ext cx="5071873" cy="402336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Content Placeholder 3"/>
          <p:cNvSpPr>
            <a:spLocks noGrp="1"/>
          </p:cNvSpPr>
          <p:nvPr>
            <p:ph sz="half" idx="2"/>
          </p:nvPr>
        </p:nvSpPr>
        <p:spPr>
          <a:xfrm>
            <a:off x="6739126" y="2286000"/>
            <a:ext cx="5071873" cy="402336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e Placeholder 4"/>
          <p:cNvSpPr>
            <a:spLocks noGrp="1"/>
          </p:cNvSpPr>
          <p:nvPr>
            <p:ph type="dt" sz="half" idx="10"/>
          </p:nvPr>
        </p:nvSpPr>
        <p:spPr/>
        <p:txBody>
          <a:bodyPr/>
          <a:lstStyle/>
          <a:p>
            <a:fld id="{0FB06BBE-700A-0D4D-A266-518C26259CA0}" type="datetime1">
              <a:rPr lang="de-CH" smtClean="0"/>
              <a:t>12.05.2025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802006FE-6571-4354-8775-F8708372C227}" type="slidenum">
              <a:rPr lang="de-DE" smtClean="0"/>
              <a:t>‹#›</a:t>
            </a:fld>
            <a:endParaRPr lang="de-DE"/>
          </a:p>
        </p:txBody>
      </p:sp>
    </p:spTree>
    <p:extLst>
      <p:ext uri="{BB962C8B-B14F-4D97-AF65-F5344CB8AC3E}">
        <p14:creationId xmlns:p14="http://schemas.microsoft.com/office/powerpoint/2010/main" val="155843400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de-DE"/>
              <a:t>Mastertitelformat bearbeiten</a:t>
            </a:r>
            <a:endParaRPr lang="en-US"/>
          </a:p>
        </p:txBody>
      </p:sp>
      <p:sp>
        <p:nvSpPr>
          <p:cNvPr id="3" name="Text Placeholder 2"/>
          <p:cNvSpPr>
            <a:spLocks noGrp="1"/>
          </p:cNvSpPr>
          <p:nvPr>
            <p:ph type="body" idx="1"/>
          </p:nvPr>
        </p:nvSpPr>
        <p:spPr>
          <a:xfrm>
            <a:off x="1024128" y="2069170"/>
            <a:ext cx="522000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024128" y="2857322"/>
            <a:ext cx="5220000" cy="334157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 Placeholder 4"/>
          <p:cNvSpPr>
            <a:spLocks noGrp="1"/>
          </p:cNvSpPr>
          <p:nvPr>
            <p:ph type="body" sz="quarter" idx="3"/>
          </p:nvPr>
        </p:nvSpPr>
        <p:spPr>
          <a:xfrm>
            <a:off x="6590999" y="2069170"/>
            <a:ext cx="522000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de-DE"/>
              <a:t>Mastertextformat bearbeiten</a:t>
            </a:r>
          </a:p>
        </p:txBody>
      </p:sp>
      <p:sp>
        <p:nvSpPr>
          <p:cNvPr id="6" name="Content Placeholder 5"/>
          <p:cNvSpPr>
            <a:spLocks noGrp="1"/>
          </p:cNvSpPr>
          <p:nvPr>
            <p:ph sz="quarter" idx="4"/>
          </p:nvPr>
        </p:nvSpPr>
        <p:spPr>
          <a:xfrm>
            <a:off x="6590999" y="2857322"/>
            <a:ext cx="5220000" cy="3341572"/>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e Placeholder 6"/>
          <p:cNvSpPr>
            <a:spLocks noGrp="1"/>
          </p:cNvSpPr>
          <p:nvPr>
            <p:ph type="dt" sz="half" idx="10"/>
          </p:nvPr>
        </p:nvSpPr>
        <p:spPr/>
        <p:txBody>
          <a:bodyPr/>
          <a:lstStyle/>
          <a:p>
            <a:fld id="{AEF6967E-7F5F-AF41-8024-A5EAE82B9E9E}" type="datetime1">
              <a:rPr lang="de-CH" smtClean="0"/>
              <a:t>12.05.2025</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802006FE-6571-4354-8775-F8708372C227}" type="slidenum">
              <a:rPr lang="de-DE" smtClean="0"/>
              <a:t>‹#›</a:t>
            </a:fld>
            <a:endParaRPr lang="de-DE"/>
          </a:p>
        </p:txBody>
      </p:sp>
    </p:spTree>
    <p:extLst>
      <p:ext uri="{BB962C8B-B14F-4D97-AF65-F5344CB8AC3E}">
        <p14:creationId xmlns:p14="http://schemas.microsoft.com/office/powerpoint/2010/main" val="37864202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a:p>
        </p:txBody>
      </p:sp>
      <p:sp>
        <p:nvSpPr>
          <p:cNvPr id="3" name="Date Placeholder 2"/>
          <p:cNvSpPr>
            <a:spLocks noGrp="1"/>
          </p:cNvSpPr>
          <p:nvPr>
            <p:ph type="dt" sz="half" idx="10"/>
          </p:nvPr>
        </p:nvSpPr>
        <p:spPr/>
        <p:txBody>
          <a:bodyPr/>
          <a:lstStyle/>
          <a:p>
            <a:fld id="{CA696F66-1046-3747-B883-86A82129A22C}" type="datetime1">
              <a:rPr lang="de-CH" smtClean="0"/>
              <a:t>12.05.2025</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802006FE-6571-4354-8775-F8708372C227}" type="slidenum">
              <a:rPr lang="de-DE" smtClean="0"/>
              <a:t>‹#›</a:t>
            </a:fld>
            <a:endParaRPr lang="de-DE"/>
          </a:p>
        </p:txBody>
      </p:sp>
    </p:spTree>
    <p:extLst>
      <p:ext uri="{BB962C8B-B14F-4D97-AF65-F5344CB8AC3E}">
        <p14:creationId xmlns:p14="http://schemas.microsoft.com/office/powerpoint/2010/main" val="176458461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0563CE-4926-6442-97DE-C9DAC1D110BB}" type="datetime1">
              <a:rPr lang="de-CH" smtClean="0"/>
              <a:t>12.05.2025</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802006FE-6571-4354-8775-F8708372C227}" type="slidenum">
              <a:rPr lang="de-DE" smtClean="0"/>
              <a:t>‹#›</a:t>
            </a:fld>
            <a:endParaRPr lang="de-DE"/>
          </a:p>
        </p:txBody>
      </p:sp>
    </p:spTree>
    <p:extLst>
      <p:ext uri="{BB962C8B-B14F-4D97-AF65-F5344CB8AC3E}">
        <p14:creationId xmlns:p14="http://schemas.microsoft.com/office/powerpoint/2010/main" val="354682895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de-DE"/>
              <a:t>Mastertitelformat bearbeiten</a:t>
            </a:r>
            <a:endParaRPr lang="en-US"/>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F1A7AD9A-187F-CE4A-8D8B-38EA7F792B2A}" type="datetime1">
              <a:rPr lang="de-CH" smtClean="0"/>
              <a:t>12.05.2025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802006FE-6571-4354-8775-F8708372C227}" type="slidenum">
              <a:rPr lang="de-DE" smtClean="0"/>
              <a:t>‹#›</a:t>
            </a:fld>
            <a:endParaRPr lang="de-DE"/>
          </a:p>
        </p:txBody>
      </p:sp>
    </p:spTree>
    <p:extLst>
      <p:ext uri="{BB962C8B-B14F-4D97-AF65-F5344CB8AC3E}">
        <p14:creationId xmlns:p14="http://schemas.microsoft.com/office/powerpoint/2010/main" val="73398476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4800" spc="200" baseline="0"/>
            </a:lvl1pPr>
          </a:lstStyle>
          <a:p>
            <a:r>
              <a:rPr lang="de-DE"/>
              <a:t>Mastertitelformat bearbeiten</a:t>
            </a:r>
            <a:endParaRPr lang="en-US"/>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35654FD-6E5D-3C48-B511-720EA6A9B89D}" type="datetime1">
              <a:rPr lang="de-CH" smtClean="0"/>
              <a:t>12.05.2025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802006FE-6571-4354-8775-F8708372C227}" type="slidenum">
              <a:rPr lang="de-DE" smtClean="0"/>
              <a:t>‹#›</a:t>
            </a:fld>
            <a:endParaRPr lang="de-DE"/>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956206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698510"/>
            <a:ext cx="10786871" cy="900000"/>
          </a:xfrm>
          <a:prstGeom prst="rect">
            <a:avLst/>
          </a:prstGeom>
        </p:spPr>
        <p:txBody>
          <a:bodyPr vert="horz" lIns="91440" tIns="45720" rIns="91440" bIns="45720" rtlCol="0" anchor="ctr">
            <a:normAutofit/>
          </a:bodyPr>
          <a:lstStyle/>
          <a:p>
            <a:r>
              <a:rPr lang="de-DE"/>
              <a:t>Mastertitelformat bearbeiten</a:t>
            </a:r>
            <a:endParaRPr lang="en-US"/>
          </a:p>
        </p:txBody>
      </p:sp>
      <p:sp>
        <p:nvSpPr>
          <p:cNvPr id="3" name="Text Placeholder 2"/>
          <p:cNvSpPr>
            <a:spLocks noGrp="1"/>
          </p:cNvSpPr>
          <p:nvPr>
            <p:ph type="body" idx="1"/>
          </p:nvPr>
        </p:nvSpPr>
        <p:spPr>
          <a:xfrm>
            <a:off x="1024128" y="2055867"/>
            <a:ext cx="10786872" cy="4253494"/>
          </a:xfrm>
          <a:prstGeom prst="rect">
            <a:avLst/>
          </a:prstGeom>
        </p:spPr>
        <p:txBody>
          <a:bodyPr vert="horz" lIns="45720" tIns="45720" rIns="4572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22E659F-A530-CB4F-B87B-5D069FC86CFA}" type="datetime1">
              <a:rPr lang="de-CH" smtClean="0"/>
              <a:t>12.05.2025</a:t>
            </a:fld>
            <a:endParaRPr lang="de-DE"/>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de-DE"/>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r">
              <a:defRPr sz="1000">
                <a:solidFill>
                  <a:schemeClr val="tx1">
                    <a:lumMod val="95000"/>
                    <a:lumOff val="5000"/>
                  </a:schemeClr>
                </a:solidFill>
                <a:latin typeface="+mj-lt"/>
              </a:defRPr>
            </a:lvl1pPr>
          </a:lstStyle>
          <a:p>
            <a:fld id="{802006FE-6571-4354-8775-F8708372C227}" type="slidenum">
              <a:rPr lang="de-DE" smtClean="0"/>
              <a:pPr/>
              <a:t>‹#›</a:t>
            </a:fld>
            <a:endParaRPr lang="de-DE"/>
          </a:p>
        </p:txBody>
      </p:sp>
      <p:cxnSp>
        <p:nvCxnSpPr>
          <p:cNvPr id="7" name="Straight Connector 6"/>
          <p:cNvCxnSpPr/>
          <p:nvPr/>
        </p:nvCxnSpPr>
        <p:spPr>
          <a:xfrm flipV="1">
            <a:off x="762000" y="691310"/>
            <a:ext cx="0" cy="9000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9890251"/>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864" r:id="rId12"/>
  </p:sldLayoutIdLst>
  <p:hf hdr="0" ftr="0" dt="0"/>
  <p:txStyles>
    <p:titleStyle>
      <a:lvl1pPr algn="l" defTabSz="914400" rtl="0" eaLnBrk="1" latinLnBrk="0" hangingPunct="1">
        <a:lnSpc>
          <a:spcPct val="80000"/>
        </a:lnSpc>
        <a:spcBef>
          <a:spcPct val="0"/>
        </a:spcBef>
        <a:buNone/>
        <a:defRPr sz="4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5.svg"/><Relationship Id="rId5" Type="http://schemas.openxmlformats.org/officeDocument/2006/relationships/image" Target="../media/image24.png"/><Relationship Id="rId10" Type="http://schemas.openxmlformats.org/officeDocument/2006/relationships/image" Target="../media/image29.svg"/><Relationship Id="rId4" Type="http://schemas.openxmlformats.org/officeDocument/2006/relationships/image" Target="../media/image23.svg"/><Relationship Id="rId9" Type="http://schemas.openxmlformats.org/officeDocument/2006/relationships/image" Target="../media/image2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s://nbviewer.org/github/Fa-commits/BINA/blob/main/BINA.ipynb" TargetMode="External"/><Relationship Id="rId1" Type="http://schemas.openxmlformats.org/officeDocument/2006/relationships/slideLayout" Target="../slideLayouts/slideLayout4.xml"/><Relationship Id="rId6" Type="http://schemas.openxmlformats.org/officeDocument/2006/relationships/image" Target="../media/image32.svg"/><Relationship Id="rId5" Type="http://schemas.openxmlformats.org/officeDocument/2006/relationships/hyperlink" Target="https://github.com/Fa-commits/BINA" TargetMode="External"/><Relationship Id="rId4" Type="http://schemas.openxmlformats.org/officeDocument/2006/relationships/image" Target="../media/image31.svg"/></Relationships>
</file>

<file path=ppt/slides/_rels/slide19.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9.xml"/><Relationship Id="rId1" Type="http://schemas.openxmlformats.org/officeDocument/2006/relationships/slideLayout" Target="../slideLayouts/slideLayout9.xml"/><Relationship Id="rId5" Type="http://schemas.openxmlformats.org/officeDocument/2006/relationships/image" Target="../media/image35.svg"/><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sv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FCB860F-C396-367D-1A28-84FA625DB2AE}"/>
            </a:ext>
          </a:extLst>
        </p:cNvPr>
        <p:cNvGrpSpPr/>
        <p:nvPr/>
      </p:nvGrpSpPr>
      <p:grpSpPr>
        <a:xfrm>
          <a:off x="0" y="0"/>
          <a:ext cx="0" cy="0"/>
          <a:chOff x="0" y="0"/>
          <a:chExt cx="0" cy="0"/>
        </a:xfrm>
      </p:grpSpPr>
      <p:sp useBgFill="1">
        <p:nvSpPr>
          <p:cNvPr id="37" name="Rectangle 39">
            <a:extLst>
              <a:ext uri="{FF2B5EF4-FFF2-40B4-BE49-F238E27FC236}">
                <a16:creationId xmlns:a16="http://schemas.microsoft.com/office/drawing/2014/main" id="{D119CF66-66F8-809C-E155-C6E000582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566DFA21-ED03-052B-477C-C8B9C9CE16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1996" cy="6857998"/>
          </a:xfrm>
          <a:prstGeom prst="rect">
            <a:avLst/>
          </a:prstGeom>
          <a:noFill/>
          <a:extLst>
            <a:ext uri="{909E8E84-426E-40DD-AFC4-6F175D3DCCD1}">
              <a14:hiddenFill xmlns:a14="http://schemas.microsoft.com/office/drawing/2010/main">
                <a:solidFill>
                  <a:srgbClr val="FFFFFF"/>
                </a:solidFill>
              </a14:hiddenFill>
            </a:ext>
          </a:extLst>
        </p:spPr>
      </p:pic>
      <p:sp>
        <p:nvSpPr>
          <p:cNvPr id="13" name="Rechteck 12">
            <a:extLst>
              <a:ext uri="{FF2B5EF4-FFF2-40B4-BE49-F238E27FC236}">
                <a16:creationId xmlns:a16="http://schemas.microsoft.com/office/drawing/2014/main" id="{CDB21EF3-D448-2B0E-8351-3DAAECFC7B27}"/>
              </a:ext>
            </a:extLst>
          </p:cNvPr>
          <p:cNvSpPr/>
          <p:nvPr/>
        </p:nvSpPr>
        <p:spPr>
          <a:xfrm>
            <a:off x="0" y="1"/>
            <a:ext cx="12192000" cy="6857999"/>
          </a:xfrm>
          <a:prstGeom prst="rect">
            <a:avLst/>
          </a:prstGeom>
          <a:solidFill>
            <a:srgbClr val="F2F2F2">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38" name="Straight Connector 41">
            <a:extLst>
              <a:ext uri="{FF2B5EF4-FFF2-40B4-BE49-F238E27FC236}">
                <a16:creationId xmlns:a16="http://schemas.microsoft.com/office/drawing/2014/main" id="{BEA79221-DC0A-70A4-A9D2-FFDFE495474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39605" y="1828800"/>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el 1">
            <a:extLst>
              <a:ext uri="{FF2B5EF4-FFF2-40B4-BE49-F238E27FC236}">
                <a16:creationId xmlns:a16="http://schemas.microsoft.com/office/drawing/2014/main" id="{400B79FD-7C70-A148-9901-74D8B76E90D1}"/>
              </a:ext>
            </a:extLst>
          </p:cNvPr>
          <p:cNvSpPr>
            <a:spLocks noGrp="1"/>
          </p:cNvSpPr>
          <p:nvPr>
            <p:ph type="ctrTitle"/>
          </p:nvPr>
        </p:nvSpPr>
        <p:spPr>
          <a:xfrm>
            <a:off x="643467" y="643467"/>
            <a:ext cx="7164674" cy="5571066"/>
          </a:xfrm>
        </p:spPr>
        <p:txBody>
          <a:bodyPr vert="horz" lIns="91440" tIns="45720" rIns="91440" bIns="45720" rtlCol="0">
            <a:normAutofit/>
          </a:bodyPr>
          <a:lstStyle/>
          <a:p>
            <a:r>
              <a:rPr lang="de-DE" sz="4800">
                <a:solidFill>
                  <a:schemeClr val="bg1"/>
                </a:solidFill>
              </a:rPr>
              <a:t>Ökonomische Auswirkungen von SBB-Immobilienprojekten auf Städte und Gemeinden</a:t>
            </a:r>
          </a:p>
        </p:txBody>
      </p:sp>
      <p:sp>
        <p:nvSpPr>
          <p:cNvPr id="5" name="Untertitel 4">
            <a:extLst>
              <a:ext uri="{FF2B5EF4-FFF2-40B4-BE49-F238E27FC236}">
                <a16:creationId xmlns:a16="http://schemas.microsoft.com/office/drawing/2014/main" id="{A4C93B66-9A65-ED22-BD96-1A4A7CCDE24C}"/>
              </a:ext>
            </a:extLst>
          </p:cNvPr>
          <p:cNvSpPr>
            <a:spLocks noGrp="1"/>
          </p:cNvSpPr>
          <p:nvPr>
            <p:ph type="subTitle" idx="1"/>
          </p:nvPr>
        </p:nvSpPr>
        <p:spPr>
          <a:xfrm>
            <a:off x="8451608" y="643467"/>
            <a:ext cx="3096926" cy="5571066"/>
          </a:xfrm>
        </p:spPr>
        <p:txBody>
          <a:bodyPr>
            <a:normAutofit/>
          </a:bodyPr>
          <a:lstStyle/>
          <a:p>
            <a:r>
              <a:rPr lang="de-CH" sz="2000" b="1">
                <a:solidFill>
                  <a:schemeClr val="bg1"/>
                </a:solidFill>
              </a:rPr>
              <a:t>Fabian Beutler</a:t>
            </a:r>
          </a:p>
          <a:p>
            <a:r>
              <a:rPr lang="de-CH" sz="2000" b="1">
                <a:solidFill>
                  <a:schemeClr val="bg1"/>
                </a:solidFill>
              </a:rPr>
              <a:t>Matteo </a:t>
            </a:r>
            <a:r>
              <a:rPr lang="de-CH" sz="2000" b="1" err="1">
                <a:solidFill>
                  <a:schemeClr val="bg1"/>
                </a:solidFill>
              </a:rPr>
              <a:t>Ciurlia</a:t>
            </a:r>
            <a:endParaRPr lang="de-CH" sz="2000" b="1">
              <a:solidFill>
                <a:schemeClr val="bg1"/>
              </a:solidFill>
            </a:endParaRPr>
          </a:p>
          <a:p>
            <a:r>
              <a:rPr lang="de-CH" sz="2000" b="1">
                <a:solidFill>
                  <a:schemeClr val="bg1"/>
                </a:solidFill>
              </a:rPr>
              <a:t>Björn Rindlisbacher</a:t>
            </a:r>
          </a:p>
          <a:p>
            <a:r>
              <a:rPr lang="de-CH" sz="2000" b="1">
                <a:solidFill>
                  <a:schemeClr val="bg1"/>
                </a:solidFill>
              </a:rPr>
              <a:t>Tim Zürcher</a:t>
            </a:r>
          </a:p>
        </p:txBody>
      </p:sp>
      <p:cxnSp>
        <p:nvCxnSpPr>
          <p:cNvPr id="11" name="Gerader Verbinder 10">
            <a:extLst>
              <a:ext uri="{FF2B5EF4-FFF2-40B4-BE49-F238E27FC236}">
                <a16:creationId xmlns:a16="http://schemas.microsoft.com/office/drawing/2014/main" id="{73DE674D-A3C6-FE96-47E0-10B4D18CC1ED}"/>
              </a:ext>
            </a:extLst>
          </p:cNvPr>
          <p:cNvCxnSpPr/>
          <p:nvPr/>
        </p:nvCxnSpPr>
        <p:spPr>
          <a:xfrm>
            <a:off x="8139605" y="1828800"/>
            <a:ext cx="0" cy="32004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Untertitel 4">
            <a:extLst>
              <a:ext uri="{FF2B5EF4-FFF2-40B4-BE49-F238E27FC236}">
                <a16:creationId xmlns:a16="http://schemas.microsoft.com/office/drawing/2014/main" id="{54B2A120-2ED0-53B1-4413-4AA4F12B0C28}"/>
              </a:ext>
            </a:extLst>
          </p:cNvPr>
          <p:cNvSpPr txBox="1">
            <a:spLocks/>
          </p:cNvSpPr>
          <p:nvPr/>
        </p:nvSpPr>
        <p:spPr>
          <a:xfrm>
            <a:off x="643466" y="6056670"/>
            <a:ext cx="11057468" cy="310261"/>
          </a:xfrm>
          <a:prstGeom prst="rect">
            <a:avLst/>
          </a:prstGeom>
        </p:spPr>
        <p:txBody>
          <a:bodyPr vert="horz" lIns="91440" tIns="45720" rIns="91440" bIns="45720" rtlCol="0" anchor="ctr">
            <a:normAutofit fontScale="85000" lnSpcReduction="20000"/>
          </a:bodyPr>
          <a:lstStyle>
            <a:lvl1pPr marL="0" indent="0" algn="l" defTabSz="914400" rtl="0" eaLnBrk="1" latinLnBrk="0" hangingPunct="1">
              <a:lnSpc>
                <a:spcPct val="100000"/>
              </a:lnSpc>
              <a:spcBef>
                <a:spcPts val="0"/>
              </a:spcBef>
              <a:spcAft>
                <a:spcPts val="200"/>
              </a:spcAft>
              <a:buClr>
                <a:schemeClr val="accent1"/>
              </a:buClr>
              <a:buSzPct val="100000"/>
              <a:buFont typeface="Tw Cen MT" panose="020B0602020104020603" pitchFamily="34" charset="0"/>
              <a:buNone/>
              <a:defRPr sz="1800" kern="1200">
                <a:solidFill>
                  <a:schemeClr val="tx1">
                    <a:lumMod val="95000"/>
                    <a:lumOff val="5000"/>
                  </a:schemeClr>
                </a:solidFill>
                <a:latin typeface="+mn-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Wingdings 3" pitchFamily="18" charset="2"/>
              <a:buNone/>
              <a:defRPr sz="1800" kern="1200">
                <a:solidFill>
                  <a:schemeClr val="tx1"/>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Wingdings 3" pitchFamily="18" charset="2"/>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Wingdings 3" pitchFamily="18" charset="2"/>
              <a:buNone/>
              <a:defRPr sz="1800" kern="1200">
                <a:solidFill>
                  <a:schemeClr val="tx1"/>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Wingdings 3" pitchFamily="18" charset="2"/>
              <a:buNone/>
              <a:defRPr sz="1800" kern="1200">
                <a:solidFill>
                  <a:schemeClr val="tx1"/>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Wingdings 3" pitchFamily="18" charset="2"/>
              <a:buNone/>
              <a:defRPr sz="1800" kern="1200">
                <a:solidFill>
                  <a:schemeClr val="tx1"/>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Wingdings 3" pitchFamily="18" charset="2"/>
              <a:buNone/>
              <a:defRPr sz="1800" kern="1200">
                <a:solidFill>
                  <a:schemeClr val="tx1"/>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Wingdings 3" pitchFamily="18" charset="2"/>
              <a:buNone/>
              <a:defRPr sz="1800" kern="1200">
                <a:solidFill>
                  <a:schemeClr val="tx1"/>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Wingdings 3" pitchFamily="18" charset="2"/>
              <a:buNone/>
              <a:defRPr sz="1800" kern="1200">
                <a:solidFill>
                  <a:schemeClr val="tx1"/>
                </a:solidFill>
                <a:latin typeface="+mn-lt"/>
                <a:ea typeface="+mn-ea"/>
                <a:cs typeface="+mn-cs"/>
              </a:defRPr>
            </a:lvl9pPr>
          </a:lstStyle>
          <a:p>
            <a:pPr algn="r"/>
            <a:r>
              <a:rPr lang="de-DE" sz="2000" err="1">
                <a:solidFill>
                  <a:schemeClr val="bg1"/>
                </a:solidFill>
              </a:rPr>
              <a:t>MSc</a:t>
            </a:r>
            <a:r>
              <a:rPr lang="de-DE" sz="2000">
                <a:solidFill>
                  <a:schemeClr val="bg1"/>
                </a:solidFill>
              </a:rPr>
              <a:t> Wirtschaftsinformatik, BINA FS 2025</a:t>
            </a:r>
            <a:endParaRPr lang="de-CH" sz="2000">
              <a:solidFill>
                <a:schemeClr val="bg1"/>
              </a:solidFill>
            </a:endParaRPr>
          </a:p>
        </p:txBody>
      </p:sp>
    </p:spTree>
    <p:extLst>
      <p:ext uri="{BB962C8B-B14F-4D97-AF65-F5344CB8AC3E}">
        <p14:creationId xmlns:p14="http://schemas.microsoft.com/office/powerpoint/2010/main" val="380929511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46A379-15C0-40DF-451B-0F273BEB2204}"/>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6B5B3C1A-79C2-3D9D-D318-88B51E1FF4A4}"/>
              </a:ext>
            </a:extLst>
          </p:cNvPr>
          <p:cNvSpPr>
            <a:spLocks noGrp="1"/>
          </p:cNvSpPr>
          <p:nvPr>
            <p:ph type="title"/>
          </p:nvPr>
        </p:nvSpPr>
        <p:spPr/>
        <p:txBody>
          <a:bodyPr/>
          <a:lstStyle/>
          <a:p>
            <a:r>
              <a:rPr lang="de-CH"/>
              <a:t>F2: Unternehmensneugründungen im Vergleich</a:t>
            </a:r>
          </a:p>
        </p:txBody>
      </p:sp>
      <p:sp>
        <p:nvSpPr>
          <p:cNvPr id="3" name="Foliennummernplatzhalter 2">
            <a:extLst>
              <a:ext uri="{FF2B5EF4-FFF2-40B4-BE49-F238E27FC236}">
                <a16:creationId xmlns:a16="http://schemas.microsoft.com/office/drawing/2014/main" id="{15E7ACCA-73FF-4BC4-C770-AB1C6D580A8A}"/>
              </a:ext>
            </a:extLst>
          </p:cNvPr>
          <p:cNvSpPr>
            <a:spLocks noGrp="1"/>
          </p:cNvSpPr>
          <p:nvPr>
            <p:ph type="sldNum" sz="quarter" idx="12"/>
          </p:nvPr>
        </p:nvSpPr>
        <p:spPr/>
        <p:txBody>
          <a:bodyPr/>
          <a:lstStyle/>
          <a:p>
            <a:fld id="{802006FE-6571-4354-8775-F8708372C227}" type="slidenum">
              <a:rPr lang="de-DE" smtClean="0"/>
              <a:t>10</a:t>
            </a:fld>
            <a:endParaRPr lang="de-DE"/>
          </a:p>
        </p:txBody>
      </p:sp>
      <p:pic>
        <p:nvPicPr>
          <p:cNvPr id="6" name="Picture 2">
            <a:extLst>
              <a:ext uri="{FF2B5EF4-FFF2-40B4-BE49-F238E27FC236}">
                <a16:creationId xmlns:a16="http://schemas.microsoft.com/office/drawing/2014/main" id="{87FBDDA5-E570-3BF0-8BD2-856F8F6614EA}"/>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738938" y="2610197"/>
            <a:ext cx="5072062" cy="3374330"/>
          </a:xfrm>
          <a:prstGeom prst="rect">
            <a:avLst/>
          </a:prstGeom>
          <a:noFill/>
          <a:extLst>
            <a:ext uri="{909E8E84-426E-40DD-AFC4-6F175D3DCCD1}">
              <a14:hiddenFill xmlns:a14="http://schemas.microsoft.com/office/drawing/2010/main">
                <a:solidFill>
                  <a:srgbClr val="FFFFFF"/>
                </a:solidFill>
              </a14:hiddenFill>
            </a:ext>
          </a:extLst>
        </p:spPr>
      </p:pic>
      <p:sp>
        <p:nvSpPr>
          <p:cNvPr id="7" name="Inhaltsplatzhalter 3">
            <a:extLst>
              <a:ext uri="{FF2B5EF4-FFF2-40B4-BE49-F238E27FC236}">
                <a16:creationId xmlns:a16="http://schemas.microsoft.com/office/drawing/2014/main" id="{AAEE245A-75C7-1501-C9EB-AF8BDFC668EC}"/>
              </a:ext>
            </a:extLst>
          </p:cNvPr>
          <p:cNvSpPr txBox="1">
            <a:spLocks/>
          </p:cNvSpPr>
          <p:nvPr/>
        </p:nvSpPr>
        <p:spPr>
          <a:xfrm>
            <a:off x="788152" y="2286001"/>
            <a:ext cx="5071873" cy="1519084"/>
          </a:xfrm>
          <a:prstGeom prst="rect">
            <a:avLst/>
          </a:prstGeom>
          <a:solidFill>
            <a:schemeClr val="bg1">
              <a:lumMod val="95000"/>
            </a:schemeClr>
          </a:solidFill>
        </p:spPr>
        <p:txBody>
          <a:bodyPr vert="horz" lIns="45720" tIns="45720" rIns="4572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de-DE" sz="1800"/>
              <a:t>Der Boxplot stellt die Anzahl der Neugründungen (2013–2022) ohne </a:t>
            </a:r>
            <a:r>
              <a:rPr lang="de-DE" sz="1800" err="1"/>
              <a:t>Ausreisser</a:t>
            </a:r>
            <a:r>
              <a:rPr lang="de-DE" sz="1800"/>
              <a:t> gegenüber. Jede Box zeigt Median, </a:t>
            </a:r>
            <a:r>
              <a:rPr lang="de-DE" sz="1800" err="1"/>
              <a:t>Quartile</a:t>
            </a:r>
            <a:r>
              <a:rPr lang="de-DE" sz="1800"/>
              <a:t> und </a:t>
            </a:r>
            <a:r>
              <a:rPr lang="de-DE" sz="1800" err="1"/>
              <a:t>Ausreisser</a:t>
            </a:r>
            <a:r>
              <a:rPr lang="de-DE" sz="1800"/>
              <a:t>.</a:t>
            </a:r>
          </a:p>
        </p:txBody>
      </p:sp>
      <p:sp>
        <p:nvSpPr>
          <p:cNvPr id="8" name="Textfeld 7">
            <a:extLst>
              <a:ext uri="{FF2B5EF4-FFF2-40B4-BE49-F238E27FC236}">
                <a16:creationId xmlns:a16="http://schemas.microsoft.com/office/drawing/2014/main" id="{B4567DFC-EEBA-6431-2500-9CD4C2347E22}"/>
              </a:ext>
            </a:extLst>
          </p:cNvPr>
          <p:cNvSpPr txBox="1"/>
          <p:nvPr/>
        </p:nvSpPr>
        <p:spPr>
          <a:xfrm>
            <a:off x="788152" y="1947446"/>
            <a:ext cx="5071873" cy="338554"/>
          </a:xfrm>
          <a:prstGeom prst="rect">
            <a:avLst/>
          </a:prstGeom>
          <a:noFill/>
        </p:spPr>
        <p:txBody>
          <a:bodyPr wrap="square">
            <a:spAutoFit/>
          </a:bodyPr>
          <a:lstStyle/>
          <a:p>
            <a:r>
              <a:rPr lang="de-CH" sz="1600" b="1" cap="all"/>
              <a:t>Inhalt</a:t>
            </a:r>
            <a:endParaRPr lang="de-CH" sz="1600"/>
          </a:p>
        </p:txBody>
      </p:sp>
      <p:sp>
        <p:nvSpPr>
          <p:cNvPr id="9" name="Inhaltsplatzhalter 3">
            <a:extLst>
              <a:ext uri="{FF2B5EF4-FFF2-40B4-BE49-F238E27FC236}">
                <a16:creationId xmlns:a16="http://schemas.microsoft.com/office/drawing/2014/main" id="{078EAB0D-2E5F-E1D1-2EAB-9901D0507B3E}"/>
              </a:ext>
            </a:extLst>
          </p:cNvPr>
          <p:cNvSpPr txBox="1">
            <a:spLocks/>
          </p:cNvSpPr>
          <p:nvPr/>
        </p:nvSpPr>
        <p:spPr>
          <a:xfrm>
            <a:off x="788152" y="4643236"/>
            <a:ext cx="5071873" cy="1519084"/>
          </a:xfrm>
          <a:prstGeom prst="rect">
            <a:avLst/>
          </a:prstGeom>
          <a:solidFill>
            <a:schemeClr val="bg1">
              <a:lumMod val="95000"/>
            </a:schemeClr>
          </a:solidFill>
        </p:spPr>
        <p:txBody>
          <a:bodyPr vert="horz" lIns="45720" tIns="45720" rIns="4572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de-DE" sz="1800"/>
              <a:t>Gemeinden mit SBB-Projekten verzeichnen deutlich höhere Gründungszahlen (Median 224 vs. 179), und der Unterschied ist mit p &lt; 0,01 statistisch signifikant.</a:t>
            </a:r>
          </a:p>
        </p:txBody>
      </p:sp>
      <p:sp>
        <p:nvSpPr>
          <p:cNvPr id="10" name="Textfeld 9">
            <a:extLst>
              <a:ext uri="{FF2B5EF4-FFF2-40B4-BE49-F238E27FC236}">
                <a16:creationId xmlns:a16="http://schemas.microsoft.com/office/drawing/2014/main" id="{A41CDEE8-1F7F-F944-E81E-BBD530202973}"/>
              </a:ext>
            </a:extLst>
          </p:cNvPr>
          <p:cNvSpPr txBox="1"/>
          <p:nvPr/>
        </p:nvSpPr>
        <p:spPr>
          <a:xfrm>
            <a:off x="788152" y="4304681"/>
            <a:ext cx="5071873" cy="338554"/>
          </a:xfrm>
          <a:prstGeom prst="rect">
            <a:avLst/>
          </a:prstGeom>
          <a:noFill/>
        </p:spPr>
        <p:txBody>
          <a:bodyPr wrap="square">
            <a:spAutoFit/>
          </a:bodyPr>
          <a:lstStyle/>
          <a:p>
            <a:r>
              <a:rPr lang="de-CH" sz="1600" b="1" cap="all" err="1"/>
              <a:t>KErnaussage</a:t>
            </a:r>
            <a:endParaRPr lang="de-CH" sz="1600"/>
          </a:p>
        </p:txBody>
      </p:sp>
    </p:spTree>
    <p:extLst>
      <p:ext uri="{BB962C8B-B14F-4D97-AF65-F5344CB8AC3E}">
        <p14:creationId xmlns:p14="http://schemas.microsoft.com/office/powerpoint/2010/main" val="2742411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4FA7D9-F3BB-BE2C-AE8B-FDE59F1063E2}"/>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3EAEEE24-3697-D1F5-68CA-DFFA8D4DF9B3}"/>
              </a:ext>
            </a:extLst>
          </p:cNvPr>
          <p:cNvSpPr>
            <a:spLocks noGrp="1"/>
          </p:cNvSpPr>
          <p:nvPr>
            <p:ph type="title"/>
          </p:nvPr>
        </p:nvSpPr>
        <p:spPr/>
        <p:txBody>
          <a:bodyPr>
            <a:normAutofit fontScale="90000"/>
          </a:bodyPr>
          <a:lstStyle/>
          <a:p>
            <a:r>
              <a:rPr lang="de-CH"/>
              <a:t>F3: Einfluss von Bevölkerungswachstum und SBB-Projekte Auf Neugründungen von Unternehmen</a:t>
            </a:r>
          </a:p>
        </p:txBody>
      </p:sp>
      <p:sp>
        <p:nvSpPr>
          <p:cNvPr id="3" name="Foliennummernplatzhalter 2">
            <a:extLst>
              <a:ext uri="{FF2B5EF4-FFF2-40B4-BE49-F238E27FC236}">
                <a16:creationId xmlns:a16="http://schemas.microsoft.com/office/drawing/2014/main" id="{BBACA697-6C76-5A6C-FB73-FD520C0C2745}"/>
              </a:ext>
            </a:extLst>
          </p:cNvPr>
          <p:cNvSpPr>
            <a:spLocks noGrp="1"/>
          </p:cNvSpPr>
          <p:nvPr>
            <p:ph type="sldNum" sz="quarter" idx="12"/>
          </p:nvPr>
        </p:nvSpPr>
        <p:spPr/>
        <p:txBody>
          <a:bodyPr/>
          <a:lstStyle/>
          <a:p>
            <a:fld id="{802006FE-6571-4354-8775-F8708372C227}" type="slidenum">
              <a:rPr lang="de-DE" smtClean="0"/>
              <a:t>11</a:t>
            </a:fld>
            <a:endParaRPr lang="de-DE"/>
          </a:p>
        </p:txBody>
      </p:sp>
      <p:pic>
        <p:nvPicPr>
          <p:cNvPr id="6" name="Picture 2">
            <a:extLst>
              <a:ext uri="{FF2B5EF4-FFF2-40B4-BE49-F238E27FC236}">
                <a16:creationId xmlns:a16="http://schemas.microsoft.com/office/drawing/2014/main" id="{5A7C0579-3C0E-50D7-FF98-54F6C2328EE0}"/>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t="13574" b="13574"/>
          <a:stretch/>
        </p:blipFill>
        <p:spPr bwMode="auto">
          <a:xfrm>
            <a:off x="6738938" y="2285999"/>
            <a:ext cx="5072062" cy="3695075"/>
          </a:xfrm>
          <a:prstGeom prst="rect">
            <a:avLst/>
          </a:prstGeom>
          <a:noFill/>
          <a:extLst>
            <a:ext uri="{909E8E84-426E-40DD-AFC4-6F175D3DCCD1}">
              <a14:hiddenFill xmlns:a14="http://schemas.microsoft.com/office/drawing/2010/main">
                <a:solidFill>
                  <a:srgbClr val="FFFFFF"/>
                </a:solidFill>
              </a14:hiddenFill>
            </a:ext>
          </a:extLst>
        </p:spPr>
      </p:pic>
      <p:sp>
        <p:nvSpPr>
          <p:cNvPr id="7" name="Inhaltsplatzhalter 3">
            <a:extLst>
              <a:ext uri="{FF2B5EF4-FFF2-40B4-BE49-F238E27FC236}">
                <a16:creationId xmlns:a16="http://schemas.microsoft.com/office/drawing/2014/main" id="{1595E2ED-7F20-A3DC-8B44-F34B147ACD0E}"/>
              </a:ext>
            </a:extLst>
          </p:cNvPr>
          <p:cNvSpPr txBox="1">
            <a:spLocks/>
          </p:cNvSpPr>
          <p:nvPr/>
        </p:nvSpPr>
        <p:spPr>
          <a:xfrm>
            <a:off x="788152" y="2286001"/>
            <a:ext cx="5071873" cy="1519084"/>
          </a:xfrm>
          <a:prstGeom prst="rect">
            <a:avLst/>
          </a:prstGeom>
          <a:solidFill>
            <a:schemeClr val="bg1">
              <a:lumMod val="95000"/>
            </a:schemeClr>
          </a:solidFill>
        </p:spPr>
        <p:txBody>
          <a:bodyPr vert="horz" lIns="45720" tIns="45720" rIns="4572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de-DE" sz="1800"/>
              <a:t>Beide Variablen sind Statistisch signifikant (p&lt;0.05). Jedoch haben SBB-Projekte einen negativen Einfluss, wogegen eine wachsende Bevölkerung einen positiven Einfluss auf die Neugründung von Unternehmen hat.</a:t>
            </a:r>
          </a:p>
        </p:txBody>
      </p:sp>
      <p:sp>
        <p:nvSpPr>
          <p:cNvPr id="8" name="Textfeld 7">
            <a:extLst>
              <a:ext uri="{FF2B5EF4-FFF2-40B4-BE49-F238E27FC236}">
                <a16:creationId xmlns:a16="http://schemas.microsoft.com/office/drawing/2014/main" id="{ACB284CE-7630-9D8A-6A07-085EC9FF73F9}"/>
              </a:ext>
            </a:extLst>
          </p:cNvPr>
          <p:cNvSpPr txBox="1"/>
          <p:nvPr/>
        </p:nvSpPr>
        <p:spPr>
          <a:xfrm>
            <a:off x="788152" y="1947446"/>
            <a:ext cx="5071873" cy="338554"/>
          </a:xfrm>
          <a:prstGeom prst="rect">
            <a:avLst/>
          </a:prstGeom>
          <a:noFill/>
        </p:spPr>
        <p:txBody>
          <a:bodyPr wrap="square">
            <a:spAutoFit/>
          </a:bodyPr>
          <a:lstStyle/>
          <a:p>
            <a:r>
              <a:rPr lang="de-CH" sz="1600" b="1" cap="all"/>
              <a:t>Inhalt</a:t>
            </a:r>
            <a:endParaRPr lang="de-CH" sz="1600"/>
          </a:p>
        </p:txBody>
      </p:sp>
      <p:sp>
        <p:nvSpPr>
          <p:cNvPr id="9" name="Inhaltsplatzhalter 3">
            <a:extLst>
              <a:ext uri="{FF2B5EF4-FFF2-40B4-BE49-F238E27FC236}">
                <a16:creationId xmlns:a16="http://schemas.microsoft.com/office/drawing/2014/main" id="{8B0B71A6-18D7-59D5-E13E-E2B4F13F1A7A}"/>
              </a:ext>
            </a:extLst>
          </p:cNvPr>
          <p:cNvSpPr txBox="1">
            <a:spLocks/>
          </p:cNvSpPr>
          <p:nvPr/>
        </p:nvSpPr>
        <p:spPr>
          <a:xfrm>
            <a:off x="788152" y="4643236"/>
            <a:ext cx="5071873" cy="1519084"/>
          </a:xfrm>
          <a:prstGeom prst="rect">
            <a:avLst/>
          </a:prstGeom>
          <a:solidFill>
            <a:schemeClr val="bg1">
              <a:lumMod val="95000"/>
            </a:schemeClr>
          </a:solidFill>
        </p:spPr>
        <p:txBody>
          <a:bodyPr vert="horz" lIns="45720" tIns="45720" rIns="4572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de-DE" sz="1800"/>
              <a:t>Trotz statistischer Signifikanz ist der Erklärungswert des Modells insgesamt sehr gering (R² = 0.001), was darauf hindeutet, dass der </a:t>
            </a:r>
            <a:r>
              <a:rPr lang="de-DE" sz="1800" err="1"/>
              <a:t>Grossteil</a:t>
            </a:r>
            <a:r>
              <a:rPr lang="de-DE" sz="1800"/>
              <a:t> der Varianz der Gründungszahlen durch andere, nicht erfasste Faktoren beeinflusst wird.</a:t>
            </a:r>
          </a:p>
        </p:txBody>
      </p:sp>
      <p:sp>
        <p:nvSpPr>
          <p:cNvPr id="10" name="Textfeld 9">
            <a:extLst>
              <a:ext uri="{FF2B5EF4-FFF2-40B4-BE49-F238E27FC236}">
                <a16:creationId xmlns:a16="http://schemas.microsoft.com/office/drawing/2014/main" id="{064B1DB3-BF4E-2359-4A31-8BE7CB61A799}"/>
              </a:ext>
            </a:extLst>
          </p:cNvPr>
          <p:cNvSpPr txBox="1"/>
          <p:nvPr/>
        </p:nvSpPr>
        <p:spPr>
          <a:xfrm>
            <a:off x="788152" y="4304681"/>
            <a:ext cx="5071873" cy="338554"/>
          </a:xfrm>
          <a:prstGeom prst="rect">
            <a:avLst/>
          </a:prstGeom>
          <a:noFill/>
        </p:spPr>
        <p:txBody>
          <a:bodyPr wrap="square">
            <a:spAutoFit/>
          </a:bodyPr>
          <a:lstStyle/>
          <a:p>
            <a:r>
              <a:rPr lang="de-CH" sz="1600" b="1" cap="all" err="1"/>
              <a:t>KErnaussage</a:t>
            </a:r>
            <a:endParaRPr lang="de-CH" sz="1600"/>
          </a:p>
        </p:txBody>
      </p:sp>
      <p:pic>
        <p:nvPicPr>
          <p:cNvPr id="13" name="Picture 2">
            <a:extLst>
              <a:ext uri="{FF2B5EF4-FFF2-40B4-BE49-F238E27FC236}">
                <a16:creationId xmlns:a16="http://schemas.microsoft.com/office/drawing/2014/main" id="{8ECE06EC-06AF-93A5-C576-D2C1543B85B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921" b="-1427"/>
          <a:stretch/>
        </p:blipFill>
        <p:spPr bwMode="auto">
          <a:xfrm>
            <a:off x="6738749" y="2085310"/>
            <a:ext cx="5072062" cy="4077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4746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2B577F-2340-9484-BAC4-920D18283216}"/>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3E9FA4D5-D71E-1A51-9BEA-D7F5CEFD26FE}"/>
              </a:ext>
            </a:extLst>
          </p:cNvPr>
          <p:cNvSpPr>
            <a:spLocks noGrp="1"/>
          </p:cNvSpPr>
          <p:nvPr>
            <p:ph type="title"/>
          </p:nvPr>
        </p:nvSpPr>
        <p:spPr/>
        <p:txBody>
          <a:bodyPr/>
          <a:lstStyle/>
          <a:p>
            <a:r>
              <a:rPr lang="de-CH"/>
              <a:t>F4: profitierende </a:t>
            </a:r>
            <a:r>
              <a:rPr lang="de-CH" err="1"/>
              <a:t>branchen</a:t>
            </a:r>
            <a:r>
              <a:rPr lang="de-CH"/>
              <a:t> von </a:t>
            </a:r>
            <a:r>
              <a:rPr lang="de-CH" err="1"/>
              <a:t>sbb</a:t>
            </a:r>
            <a:r>
              <a:rPr lang="de-CH"/>
              <a:t>-Immobilienprojekten</a:t>
            </a:r>
          </a:p>
        </p:txBody>
      </p:sp>
      <p:sp>
        <p:nvSpPr>
          <p:cNvPr id="3" name="Foliennummernplatzhalter 2">
            <a:extLst>
              <a:ext uri="{FF2B5EF4-FFF2-40B4-BE49-F238E27FC236}">
                <a16:creationId xmlns:a16="http://schemas.microsoft.com/office/drawing/2014/main" id="{28386A68-BDCA-AA86-2D1B-58FF7AB558CB}"/>
              </a:ext>
            </a:extLst>
          </p:cNvPr>
          <p:cNvSpPr>
            <a:spLocks noGrp="1"/>
          </p:cNvSpPr>
          <p:nvPr>
            <p:ph type="sldNum" sz="quarter" idx="12"/>
          </p:nvPr>
        </p:nvSpPr>
        <p:spPr/>
        <p:txBody>
          <a:bodyPr/>
          <a:lstStyle/>
          <a:p>
            <a:fld id="{802006FE-6571-4354-8775-F8708372C227}" type="slidenum">
              <a:rPr lang="de-DE" smtClean="0"/>
              <a:t>12</a:t>
            </a:fld>
            <a:endParaRPr lang="de-DE"/>
          </a:p>
        </p:txBody>
      </p:sp>
      <p:sp>
        <p:nvSpPr>
          <p:cNvPr id="7" name="Inhaltsplatzhalter 3">
            <a:extLst>
              <a:ext uri="{FF2B5EF4-FFF2-40B4-BE49-F238E27FC236}">
                <a16:creationId xmlns:a16="http://schemas.microsoft.com/office/drawing/2014/main" id="{8BF9AAB2-07BA-662F-20B3-1F8E0D1C805F}"/>
              </a:ext>
            </a:extLst>
          </p:cNvPr>
          <p:cNvSpPr txBox="1">
            <a:spLocks/>
          </p:cNvSpPr>
          <p:nvPr/>
        </p:nvSpPr>
        <p:spPr>
          <a:xfrm>
            <a:off x="788152" y="2286001"/>
            <a:ext cx="5071873" cy="1519084"/>
          </a:xfrm>
          <a:prstGeom prst="rect">
            <a:avLst/>
          </a:prstGeom>
          <a:solidFill>
            <a:schemeClr val="bg1">
              <a:lumMod val="95000"/>
            </a:schemeClr>
          </a:solidFill>
        </p:spPr>
        <p:txBody>
          <a:bodyPr vert="horz" lIns="45720" tIns="45720" rIns="45720" bIns="45720" rtlCol="0" anchor="ctr">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de-DE" sz="1800">
                <a:ea typeface="+mn-lt"/>
                <a:cs typeface="+mn-lt"/>
              </a:rPr>
              <a:t>Es wurde analysiert, wie sich das sektorale Beschäftigungswachstum in Schweizer Gemeinden mit und ohne SBB-Immobilienprojekte zwischen 2011 und 2022 entwickelt hat. Die Auswertung basiert auf aggregierten FTE-Daten und berücksichtigt die drei Hauptwirtschaftssektoren. </a:t>
            </a:r>
            <a:endParaRPr lang="de-DE" sz="1800"/>
          </a:p>
        </p:txBody>
      </p:sp>
      <p:sp>
        <p:nvSpPr>
          <p:cNvPr id="8" name="Textfeld 7">
            <a:extLst>
              <a:ext uri="{FF2B5EF4-FFF2-40B4-BE49-F238E27FC236}">
                <a16:creationId xmlns:a16="http://schemas.microsoft.com/office/drawing/2014/main" id="{F3DF2A52-3F7D-A78F-AA37-036C0811ACB5}"/>
              </a:ext>
            </a:extLst>
          </p:cNvPr>
          <p:cNvSpPr txBox="1"/>
          <p:nvPr/>
        </p:nvSpPr>
        <p:spPr>
          <a:xfrm>
            <a:off x="788152" y="1947446"/>
            <a:ext cx="5071873" cy="338554"/>
          </a:xfrm>
          <a:prstGeom prst="rect">
            <a:avLst/>
          </a:prstGeom>
          <a:noFill/>
        </p:spPr>
        <p:txBody>
          <a:bodyPr wrap="square">
            <a:spAutoFit/>
          </a:bodyPr>
          <a:lstStyle/>
          <a:p>
            <a:r>
              <a:rPr lang="de-CH" sz="1600" b="1" cap="all"/>
              <a:t>Inhalt</a:t>
            </a:r>
            <a:endParaRPr lang="de-CH" sz="1600"/>
          </a:p>
        </p:txBody>
      </p:sp>
      <p:sp>
        <p:nvSpPr>
          <p:cNvPr id="9" name="Inhaltsplatzhalter 3">
            <a:extLst>
              <a:ext uri="{FF2B5EF4-FFF2-40B4-BE49-F238E27FC236}">
                <a16:creationId xmlns:a16="http://schemas.microsoft.com/office/drawing/2014/main" id="{70A131EA-AAF3-FF62-490A-B121A97E084B}"/>
              </a:ext>
            </a:extLst>
          </p:cNvPr>
          <p:cNvSpPr txBox="1">
            <a:spLocks/>
          </p:cNvSpPr>
          <p:nvPr/>
        </p:nvSpPr>
        <p:spPr>
          <a:xfrm>
            <a:off x="788152" y="4643236"/>
            <a:ext cx="5071873" cy="1519084"/>
          </a:xfrm>
          <a:prstGeom prst="rect">
            <a:avLst/>
          </a:prstGeom>
          <a:solidFill>
            <a:schemeClr val="bg1">
              <a:lumMod val="95000"/>
            </a:schemeClr>
          </a:solidFill>
        </p:spPr>
        <p:txBody>
          <a:bodyPr vert="horz" lIns="45720" tIns="45720" rIns="45720" bIns="45720" rtlCol="0" anchor="ctr">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de-DE" sz="1800">
                <a:ea typeface="+mn-lt"/>
                <a:cs typeface="+mn-lt"/>
              </a:rPr>
              <a:t>Der tertiäre Sektor dominiert das Wachstum in beiden Gemeindegruppen. Weder Industrie (sekundärer Sektor) noch Landwirtschaft (primärer Sektor) zeigen in Projektgemeinden signifikant stärkere Zuwächse. SBB-Projekte scheinen eher in bestehende Dienstleistungszentren integriert zu sein, als gezielt bestimmte Branchen zu fördern.</a:t>
            </a:r>
            <a:endParaRPr lang="en-US">
              <a:ea typeface="+mn-lt"/>
              <a:cs typeface="+mn-lt"/>
            </a:endParaRPr>
          </a:p>
        </p:txBody>
      </p:sp>
      <p:sp>
        <p:nvSpPr>
          <p:cNvPr id="10" name="Textfeld 9">
            <a:extLst>
              <a:ext uri="{FF2B5EF4-FFF2-40B4-BE49-F238E27FC236}">
                <a16:creationId xmlns:a16="http://schemas.microsoft.com/office/drawing/2014/main" id="{5B27107D-A4DC-181B-8B20-7D214DCF79DD}"/>
              </a:ext>
            </a:extLst>
          </p:cNvPr>
          <p:cNvSpPr txBox="1"/>
          <p:nvPr/>
        </p:nvSpPr>
        <p:spPr>
          <a:xfrm>
            <a:off x="788152" y="4304681"/>
            <a:ext cx="5071873" cy="338554"/>
          </a:xfrm>
          <a:prstGeom prst="rect">
            <a:avLst/>
          </a:prstGeom>
          <a:noFill/>
        </p:spPr>
        <p:txBody>
          <a:bodyPr wrap="square">
            <a:spAutoFit/>
          </a:bodyPr>
          <a:lstStyle/>
          <a:p>
            <a:r>
              <a:rPr lang="de-CH" sz="1600" b="1" cap="all" err="1"/>
              <a:t>KErnaussage</a:t>
            </a:r>
            <a:endParaRPr lang="de-CH" sz="1600"/>
          </a:p>
        </p:txBody>
      </p:sp>
      <p:pic>
        <p:nvPicPr>
          <p:cNvPr id="14" name="Content Placeholder 13">
            <a:extLst>
              <a:ext uri="{FF2B5EF4-FFF2-40B4-BE49-F238E27FC236}">
                <a16:creationId xmlns:a16="http://schemas.microsoft.com/office/drawing/2014/main" id="{0CB1C33D-DD8D-348E-77A0-A28CC223A2B6}"/>
              </a:ext>
            </a:extLst>
          </p:cNvPr>
          <p:cNvPicPr>
            <a:picLocks noGrp="1" noChangeAspect="1"/>
          </p:cNvPicPr>
          <p:nvPr>
            <p:ph sz="half" idx="2"/>
          </p:nvPr>
        </p:nvPicPr>
        <p:blipFill>
          <a:blip r:embed="rId3"/>
          <a:stretch>
            <a:fillRect/>
          </a:stretch>
        </p:blipFill>
        <p:spPr>
          <a:xfrm>
            <a:off x="6007205" y="2685899"/>
            <a:ext cx="5803794" cy="2862614"/>
          </a:xfrm>
        </p:spPr>
      </p:pic>
    </p:spTree>
    <p:extLst>
      <p:ext uri="{BB962C8B-B14F-4D97-AF65-F5344CB8AC3E}">
        <p14:creationId xmlns:p14="http://schemas.microsoft.com/office/powerpoint/2010/main" val="26590061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8E4B236-64F2-4E9E-07F9-8863E2FCEE70}"/>
            </a:ext>
          </a:extLst>
        </p:cNvPr>
        <p:cNvGrpSpPr/>
        <p:nvPr/>
      </p:nvGrpSpPr>
      <p:grpSpPr>
        <a:xfrm>
          <a:off x="0" y="0"/>
          <a:ext cx="0" cy="0"/>
          <a:chOff x="0" y="0"/>
          <a:chExt cx="0" cy="0"/>
        </a:xfrm>
      </p:grpSpPr>
      <p:sp>
        <p:nvSpPr>
          <p:cNvPr id="62" name="Rectangle 37">
            <a:extLst>
              <a:ext uri="{FF2B5EF4-FFF2-40B4-BE49-F238E27FC236}">
                <a16:creationId xmlns:a16="http://schemas.microsoft.com/office/drawing/2014/main" id="{BCB90F75-C18A-6F7B-2F55-D3C661750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CH"/>
          </a:p>
        </p:txBody>
      </p:sp>
      <p:sp>
        <p:nvSpPr>
          <p:cNvPr id="63" name="Oval 5">
            <a:extLst>
              <a:ext uri="{FF2B5EF4-FFF2-40B4-BE49-F238E27FC236}">
                <a16:creationId xmlns:a16="http://schemas.microsoft.com/office/drawing/2014/main" id="{4BEE081C-3A43-AB5C-7A78-2C0D87627C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CH"/>
          </a:p>
        </p:txBody>
      </p:sp>
      <p:cxnSp>
        <p:nvCxnSpPr>
          <p:cNvPr id="64" name="Straight Connector 41">
            <a:extLst>
              <a:ext uri="{FF2B5EF4-FFF2-40B4-BE49-F238E27FC236}">
                <a16:creationId xmlns:a16="http://schemas.microsoft.com/office/drawing/2014/main" id="{AB620A0B-184A-665B-D80E-2F9E7E8F042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65" name="Rectangle 43">
            <a:extLst>
              <a:ext uri="{FF2B5EF4-FFF2-40B4-BE49-F238E27FC236}">
                <a16:creationId xmlns:a16="http://schemas.microsoft.com/office/drawing/2014/main" id="{F2BF78D3-E8F3-DE40-31EF-0CEF9EA9BE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45">
            <a:extLst>
              <a:ext uri="{FF2B5EF4-FFF2-40B4-BE49-F238E27FC236}">
                <a16:creationId xmlns:a16="http://schemas.microsoft.com/office/drawing/2014/main" id="{790EAC55-BCBA-F7AD-D543-C38909AB85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3792E391-11E9-EFF1-4F5A-AC6BB1D84792}"/>
              </a:ext>
            </a:extLst>
          </p:cNvPr>
          <p:cNvSpPr>
            <a:spLocks noGrp="1"/>
          </p:cNvSpPr>
          <p:nvPr>
            <p:ph type="title"/>
          </p:nvPr>
        </p:nvSpPr>
        <p:spPr>
          <a:xfrm>
            <a:off x="636530" y="640080"/>
            <a:ext cx="4206402" cy="3034857"/>
          </a:xfrm>
        </p:spPr>
        <p:txBody>
          <a:bodyPr vert="horz" lIns="91440" tIns="45720" rIns="91440" bIns="45720" rtlCol="0" anchor="b">
            <a:normAutofit/>
          </a:bodyPr>
          <a:lstStyle/>
          <a:p>
            <a:pPr algn="r"/>
            <a:r>
              <a:rPr lang="de-CH" sz="4400" kern="1200" cap="all" spc="200" baseline="0" noProof="0" err="1">
                <a:solidFill>
                  <a:srgbClr val="FFFFFF"/>
                </a:solidFill>
                <a:latin typeface="+mj-lt"/>
                <a:ea typeface="+mj-ea"/>
                <a:cs typeface="+mj-cs"/>
              </a:rPr>
              <a:t>Cpa</a:t>
            </a:r>
            <a:r>
              <a:rPr lang="de-CH" sz="4400" kern="1200" cap="all" spc="200" baseline="0" noProof="0">
                <a:solidFill>
                  <a:srgbClr val="FFFFFF"/>
                </a:solidFill>
                <a:latin typeface="+mj-lt"/>
                <a:ea typeface="+mj-ea"/>
                <a:cs typeface="+mj-cs"/>
              </a:rPr>
              <a:t> schritt 5</a:t>
            </a:r>
            <a:br>
              <a:rPr lang="de-CH" sz="4400" kern="1200" cap="all" spc="200" baseline="0" noProof="0">
                <a:solidFill>
                  <a:srgbClr val="FFFFFF"/>
                </a:solidFill>
                <a:latin typeface="+mj-lt"/>
                <a:ea typeface="+mj-ea"/>
                <a:cs typeface="+mj-cs"/>
              </a:rPr>
            </a:br>
            <a:r>
              <a:rPr lang="de-CH" sz="4400" kern="1200" cap="all" spc="200" baseline="0" noProof="0">
                <a:solidFill>
                  <a:srgbClr val="FFFFFF"/>
                </a:solidFill>
                <a:latin typeface="+mj-lt"/>
                <a:ea typeface="+mj-ea"/>
                <a:cs typeface="+mj-cs"/>
              </a:rPr>
              <a:t>Entscheidungen / Handlungs-empfehlungen</a:t>
            </a:r>
          </a:p>
        </p:txBody>
      </p:sp>
      <p:cxnSp>
        <p:nvCxnSpPr>
          <p:cNvPr id="67" name="Straight Connector 47">
            <a:extLst>
              <a:ext uri="{FF2B5EF4-FFF2-40B4-BE49-F238E27FC236}">
                <a16:creationId xmlns:a16="http://schemas.microsoft.com/office/drawing/2014/main" id="{F7CCC338-62C9-D816-6BA9-CCCA4F417B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765314"/>
            <a:ext cx="3931920" cy="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pic>
        <p:nvPicPr>
          <p:cNvPr id="68" name="Graphic 34" descr="Lehrer mit einfarbiger Füllung">
            <a:extLst>
              <a:ext uri="{FF2B5EF4-FFF2-40B4-BE49-F238E27FC236}">
                <a16:creationId xmlns:a16="http://schemas.microsoft.com/office/drawing/2014/main" id="{2A5075CA-618B-9EFD-2180-98C4757E46B5}"/>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6096000" y="699753"/>
            <a:ext cx="5459470" cy="5459470"/>
          </a:xfrm>
          <a:prstGeom prst="rect">
            <a:avLst/>
          </a:prstGeom>
        </p:spPr>
      </p:pic>
      <p:sp>
        <p:nvSpPr>
          <p:cNvPr id="3" name="Foliennummernplatzhalter 2">
            <a:extLst>
              <a:ext uri="{FF2B5EF4-FFF2-40B4-BE49-F238E27FC236}">
                <a16:creationId xmlns:a16="http://schemas.microsoft.com/office/drawing/2014/main" id="{6F806065-3D08-253F-3F54-9DA494B9A1EA}"/>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lgn="l" defTabSz="914400">
              <a:spcAft>
                <a:spcPts val="600"/>
              </a:spcAft>
            </a:pPr>
            <a:fld id="{802006FE-6571-4354-8775-F8708372C227}" type="slidenum">
              <a:rPr lang="en-US"/>
              <a:pPr algn="l" defTabSz="914400">
                <a:spcAft>
                  <a:spcPts val="600"/>
                </a:spcAft>
              </a:pPr>
              <a:t>13</a:t>
            </a:fld>
            <a:endParaRPr lang="en-US"/>
          </a:p>
        </p:txBody>
      </p:sp>
    </p:spTree>
    <p:extLst>
      <p:ext uri="{BB962C8B-B14F-4D97-AF65-F5344CB8AC3E}">
        <p14:creationId xmlns:p14="http://schemas.microsoft.com/office/powerpoint/2010/main" val="601947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9DD989-A49F-B16A-93A1-F88B7065276B}"/>
              </a:ext>
            </a:extLst>
          </p:cNvPr>
          <p:cNvSpPr>
            <a:spLocks noGrp="1"/>
          </p:cNvSpPr>
          <p:nvPr>
            <p:ph type="title"/>
          </p:nvPr>
        </p:nvSpPr>
        <p:spPr/>
        <p:txBody>
          <a:bodyPr/>
          <a:lstStyle/>
          <a:p>
            <a:r>
              <a:rPr lang="de-CH"/>
              <a:t>Diskussion der Ergebnisse Muster</a:t>
            </a:r>
          </a:p>
        </p:txBody>
      </p:sp>
      <p:sp>
        <p:nvSpPr>
          <p:cNvPr id="6" name="Inhaltsplatzhalter 5">
            <a:extLst>
              <a:ext uri="{FF2B5EF4-FFF2-40B4-BE49-F238E27FC236}">
                <a16:creationId xmlns:a16="http://schemas.microsoft.com/office/drawing/2014/main" id="{9EE09CDB-A87E-2A60-8FF6-98F879DF3278}"/>
              </a:ext>
            </a:extLst>
          </p:cNvPr>
          <p:cNvSpPr>
            <a:spLocks noGrp="1"/>
          </p:cNvSpPr>
          <p:nvPr>
            <p:ph idx="1"/>
          </p:nvPr>
        </p:nvSpPr>
        <p:spPr/>
        <p:txBody>
          <a:bodyPr>
            <a:normAutofit fontScale="85000" lnSpcReduction="20000"/>
          </a:bodyPr>
          <a:lstStyle/>
          <a:p>
            <a:pPr>
              <a:buFont typeface="Arial" panose="020B0604020202020204" pitchFamily="34" charset="0"/>
              <a:buChar char="•"/>
            </a:pPr>
            <a:r>
              <a:rPr lang="de-DE"/>
              <a:t>Die Analysen zeigen, dass SBB-Immobilienprojekte zwischen 2011 und 2022 tendenziell mit positiven ökonomischen Effekten verbunden sind, das Gesamtbild jedoch ambivalent bleibt.</a:t>
            </a:r>
          </a:p>
          <a:p>
            <a:pPr>
              <a:buFont typeface="Arial" panose="020B0604020202020204" pitchFamily="34" charset="0"/>
              <a:buChar char="•"/>
            </a:pPr>
            <a:r>
              <a:rPr lang="de-DE"/>
              <a:t>Im Beschäftigungswachstum verzeichnen Projektgemeinden im Median einen Anstieg von +7 322 FTE, Kontrollgemeinden lediglich +27 FTE; </a:t>
            </a:r>
            <a:r>
              <a:rPr lang="de-DE" err="1"/>
              <a:t>Cohen’s</a:t>
            </a:r>
            <a:r>
              <a:rPr lang="de-DE"/>
              <a:t> d = 0,88 signalisiert eine </a:t>
            </a:r>
            <a:r>
              <a:rPr lang="de-DE" err="1"/>
              <a:t>grosse</a:t>
            </a:r>
            <a:r>
              <a:rPr lang="de-DE"/>
              <a:t> Effektstärke, der Welch-Test bleibt mit p ≈ 0,10 jedoch nicht signifikant.</a:t>
            </a:r>
          </a:p>
          <a:p>
            <a:pPr>
              <a:buFont typeface="Arial" panose="020B0604020202020204" pitchFamily="34" charset="0"/>
              <a:buChar char="•"/>
            </a:pPr>
            <a:r>
              <a:rPr lang="de-DE"/>
              <a:t>Bei den Unternehmensgründungen liefern T-Tests vor und nach </a:t>
            </a:r>
            <a:r>
              <a:rPr lang="de-DE" err="1"/>
              <a:t>Ausreisserbereinigung</a:t>
            </a:r>
            <a:r>
              <a:rPr lang="de-DE"/>
              <a:t> robuste, signifikant höhere Werte für Projektgemeinden, und eine einfache OLS-Regression bestätigt diesen positiven Zusammenhang.</a:t>
            </a:r>
          </a:p>
          <a:p>
            <a:pPr>
              <a:buFont typeface="Arial" panose="020B0604020202020204" pitchFamily="34" charset="0"/>
              <a:buChar char="•"/>
            </a:pPr>
            <a:r>
              <a:rPr lang="de-DE"/>
              <a:t>Das demografische Wachstum wirkt sich signifikant positiv auf die Gründungszahlen aus, während der SBB-Projektstatus in der multivariaten Analyse überraschend negativ korreliert, was auf eine mögliche Selektion strukturschwächerer Gemeinden hinweist.</a:t>
            </a:r>
          </a:p>
          <a:p>
            <a:pPr>
              <a:buFont typeface="Arial" panose="020B0604020202020204" pitchFamily="34" charset="0"/>
              <a:buChar char="•"/>
            </a:pPr>
            <a:r>
              <a:rPr lang="de-DE"/>
              <a:t>Branchenspezifische Effekte bleiben aus: Weder Bau- noch Industriesektor profitieren signifikant; in beiden Gruppen dominiert der tertiäre Sektor.</a:t>
            </a:r>
          </a:p>
          <a:p>
            <a:pPr>
              <a:buFont typeface="Arial" panose="020B0604020202020204" pitchFamily="34" charset="0"/>
              <a:buChar char="•"/>
            </a:pPr>
            <a:r>
              <a:rPr lang="de-DE"/>
              <a:t>Insgesamt deuten die Ergebnisse auf ein komplexes Zusammenspiel hin, in dem SBB-Projekte Teil umfassender kommunaler Entwicklungsstrategien sind, deren Wirkung von lokalen Rahmenbedingungen beeinflusst wird.</a:t>
            </a:r>
            <a:endParaRPr lang="de-CH"/>
          </a:p>
        </p:txBody>
      </p:sp>
      <p:sp>
        <p:nvSpPr>
          <p:cNvPr id="5" name="Foliennummernplatzhalter 4">
            <a:extLst>
              <a:ext uri="{FF2B5EF4-FFF2-40B4-BE49-F238E27FC236}">
                <a16:creationId xmlns:a16="http://schemas.microsoft.com/office/drawing/2014/main" id="{C767A091-6CF5-4406-DD12-628BC70A7234}"/>
              </a:ext>
            </a:extLst>
          </p:cNvPr>
          <p:cNvSpPr>
            <a:spLocks noGrp="1"/>
          </p:cNvSpPr>
          <p:nvPr>
            <p:ph type="sldNum" sz="quarter" idx="12"/>
          </p:nvPr>
        </p:nvSpPr>
        <p:spPr/>
        <p:txBody>
          <a:bodyPr/>
          <a:lstStyle/>
          <a:p>
            <a:fld id="{802006FE-6571-4354-8775-F8708372C227}" type="slidenum">
              <a:rPr lang="de-DE" smtClean="0"/>
              <a:t>14</a:t>
            </a:fld>
            <a:endParaRPr lang="de-DE"/>
          </a:p>
        </p:txBody>
      </p:sp>
    </p:spTree>
    <p:extLst>
      <p:ext uri="{BB962C8B-B14F-4D97-AF65-F5344CB8AC3E}">
        <p14:creationId xmlns:p14="http://schemas.microsoft.com/office/powerpoint/2010/main" val="755971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8ADA5F2-E0B7-071B-AB68-691E794D739B}"/>
              </a:ext>
            </a:extLst>
          </p:cNvPr>
          <p:cNvSpPr>
            <a:spLocks noGrp="1"/>
          </p:cNvSpPr>
          <p:nvPr>
            <p:ph type="title"/>
          </p:nvPr>
        </p:nvSpPr>
        <p:spPr/>
        <p:txBody>
          <a:bodyPr/>
          <a:lstStyle/>
          <a:p>
            <a:r>
              <a:rPr lang="de-CH"/>
              <a:t>Präsentation der Ergebnisse</a:t>
            </a:r>
          </a:p>
        </p:txBody>
      </p:sp>
      <p:sp>
        <p:nvSpPr>
          <p:cNvPr id="3" name="Inhaltsplatzhalter 2">
            <a:extLst>
              <a:ext uri="{FF2B5EF4-FFF2-40B4-BE49-F238E27FC236}">
                <a16:creationId xmlns:a16="http://schemas.microsoft.com/office/drawing/2014/main" id="{5A206EAA-9BF1-42DE-9FD0-9AB833862612}"/>
              </a:ext>
            </a:extLst>
          </p:cNvPr>
          <p:cNvSpPr>
            <a:spLocks noGrp="1"/>
          </p:cNvSpPr>
          <p:nvPr>
            <p:ph idx="1"/>
          </p:nvPr>
        </p:nvSpPr>
        <p:spPr/>
        <p:txBody>
          <a:bodyPr vert="horz" lIns="45720" tIns="45720" rIns="45720" bIns="45720" rtlCol="0" anchor="t">
            <a:normAutofit fontScale="92500" lnSpcReduction="10000"/>
          </a:bodyPr>
          <a:lstStyle/>
          <a:p>
            <a:pPr>
              <a:buFont typeface="Arial" panose="020B0604020202020204" pitchFamily="34" charset="0"/>
              <a:buChar char="•"/>
            </a:pPr>
            <a:r>
              <a:rPr lang="de-DE"/>
              <a:t>Beschäftigungswachstum: Projektgemeinden verbessern ihre FTE-Zahlen im Median um +7 322, Kontrollgemeinden nur um +27. Statistische Signifikanz (p &lt; 0,05) wird jedoch nicht erreicht.</a:t>
            </a:r>
          </a:p>
          <a:p>
            <a:pPr>
              <a:buFont typeface="Arial" panose="020B0604020202020204" pitchFamily="34" charset="0"/>
              <a:buChar char="•"/>
            </a:pPr>
            <a:r>
              <a:rPr lang="de-DE"/>
              <a:t>Unternehmensgründungen: Sowohl T-Tests als auch Regressionsanalysen bestätigen signifikant mehr Neugründungen in Projektgemeinden, auch nach </a:t>
            </a:r>
            <a:r>
              <a:rPr lang="de-DE" err="1"/>
              <a:t>Ausreisserbereinigung</a:t>
            </a:r>
            <a:r>
              <a:rPr lang="de-DE"/>
              <a:t>.</a:t>
            </a:r>
          </a:p>
          <a:p>
            <a:pPr>
              <a:buFont typeface="Arial" panose="020B0604020202020204" pitchFamily="34" charset="0"/>
              <a:buChar char="•"/>
            </a:pPr>
            <a:r>
              <a:rPr lang="de-DE"/>
              <a:t>Einfluss des Bevölkerungswachstums: Demografische Zunahme korreliert signifikant positiv mit Gründungszahlen, während der SBB-Projektstatus multivariat negativ wirkt.</a:t>
            </a:r>
          </a:p>
          <a:p>
            <a:pPr>
              <a:buFont typeface="Arial" panose="020B0604020202020204" pitchFamily="34" charset="0"/>
              <a:buChar char="•"/>
            </a:pPr>
            <a:r>
              <a:rPr lang="de-DE"/>
              <a:t>Sektorale Struktur: Keine signifikanten Vorteile für Bau oder Industrie; der tertiäre Sektor dominiert in beiden Gruppen.</a:t>
            </a:r>
          </a:p>
          <a:p>
            <a:pPr>
              <a:buFont typeface="Arial" panose="020B0604020202020204" pitchFamily="34" charset="0"/>
              <a:buChar char="•"/>
            </a:pPr>
            <a:r>
              <a:rPr lang="de-DE"/>
              <a:t>Geografische Verteilung: Thematische Karten zeigen deutliche Cluster in urbanen Agglomerationen, aber kein flächendeckendes Wachstumsmuster.</a:t>
            </a:r>
          </a:p>
          <a:p>
            <a:pPr>
              <a:buFont typeface="Arial" panose="020B0604020202020204" pitchFamily="34" charset="0"/>
              <a:buChar char="•"/>
            </a:pPr>
            <a:r>
              <a:rPr lang="de-DE"/>
              <a:t>Visualisierungskombination: Boxplots, </a:t>
            </a:r>
            <a:r>
              <a:rPr lang="de-DE" err="1"/>
              <a:t>Dumbbell</a:t>
            </a:r>
            <a:r>
              <a:rPr lang="de-DE"/>
              <a:t>-Plots, </a:t>
            </a:r>
            <a:r>
              <a:rPr lang="de-DE" err="1"/>
              <a:t>Violin</a:t>
            </a:r>
            <a:r>
              <a:rPr lang="de-DE"/>
              <a:t>-Plots, </a:t>
            </a:r>
            <a:r>
              <a:rPr lang="de-DE" err="1"/>
              <a:t>Choropleth</a:t>
            </a:r>
            <a:r>
              <a:rPr lang="de-DE"/>
              <a:t>-Maps und Regressionsdiagramme sorgen für eine ganzheitliche Darstellung von deskriptiven und inferenzstatistischen Befunden.</a:t>
            </a:r>
            <a:endParaRPr lang="de-CH"/>
          </a:p>
        </p:txBody>
      </p:sp>
      <p:sp>
        <p:nvSpPr>
          <p:cNvPr id="4" name="Foliennummernplatzhalter 3">
            <a:extLst>
              <a:ext uri="{FF2B5EF4-FFF2-40B4-BE49-F238E27FC236}">
                <a16:creationId xmlns:a16="http://schemas.microsoft.com/office/drawing/2014/main" id="{4372AF6D-CA96-84E4-A0B6-B88776462B8D}"/>
              </a:ext>
            </a:extLst>
          </p:cNvPr>
          <p:cNvSpPr>
            <a:spLocks noGrp="1"/>
          </p:cNvSpPr>
          <p:nvPr>
            <p:ph type="sldNum" sz="quarter" idx="12"/>
          </p:nvPr>
        </p:nvSpPr>
        <p:spPr/>
        <p:txBody>
          <a:bodyPr/>
          <a:lstStyle/>
          <a:p>
            <a:fld id="{802006FE-6571-4354-8775-F8708372C227}" type="slidenum">
              <a:rPr lang="de-DE" smtClean="0"/>
              <a:t>15</a:t>
            </a:fld>
            <a:endParaRPr lang="de-DE"/>
          </a:p>
        </p:txBody>
      </p:sp>
    </p:spTree>
    <p:extLst>
      <p:ext uri="{BB962C8B-B14F-4D97-AF65-F5344CB8AC3E}">
        <p14:creationId xmlns:p14="http://schemas.microsoft.com/office/powerpoint/2010/main" val="1263700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8225EB-967D-5BE7-4269-A37D36ABB642}"/>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748CD329-ADB4-D1A2-7393-DBCA7F5C61FB}"/>
              </a:ext>
            </a:extLst>
          </p:cNvPr>
          <p:cNvSpPr>
            <a:spLocks noGrp="1"/>
          </p:cNvSpPr>
          <p:nvPr>
            <p:ph type="title"/>
          </p:nvPr>
        </p:nvSpPr>
        <p:spPr/>
        <p:txBody>
          <a:bodyPr/>
          <a:lstStyle/>
          <a:p>
            <a:r>
              <a:rPr lang="de-CH"/>
              <a:t>Empfehlungen</a:t>
            </a:r>
          </a:p>
        </p:txBody>
      </p:sp>
      <p:sp>
        <p:nvSpPr>
          <p:cNvPr id="4" name="Foliennummernplatzhalter 3">
            <a:extLst>
              <a:ext uri="{FF2B5EF4-FFF2-40B4-BE49-F238E27FC236}">
                <a16:creationId xmlns:a16="http://schemas.microsoft.com/office/drawing/2014/main" id="{ADAC7C47-9C70-270F-79BE-130396267DA6}"/>
              </a:ext>
            </a:extLst>
          </p:cNvPr>
          <p:cNvSpPr>
            <a:spLocks noGrp="1"/>
          </p:cNvSpPr>
          <p:nvPr>
            <p:ph type="sldNum" sz="quarter" idx="12"/>
          </p:nvPr>
        </p:nvSpPr>
        <p:spPr/>
        <p:txBody>
          <a:bodyPr/>
          <a:lstStyle/>
          <a:p>
            <a:fld id="{802006FE-6571-4354-8775-F8708372C227}" type="slidenum">
              <a:rPr lang="de-DE" smtClean="0"/>
              <a:t>16</a:t>
            </a:fld>
            <a:endParaRPr lang="de-DE"/>
          </a:p>
        </p:txBody>
      </p:sp>
      <p:sp>
        <p:nvSpPr>
          <p:cNvPr id="5" name="Rectangle: Rounded Corners 4">
            <a:extLst>
              <a:ext uri="{FF2B5EF4-FFF2-40B4-BE49-F238E27FC236}">
                <a16:creationId xmlns:a16="http://schemas.microsoft.com/office/drawing/2014/main" id="{324E8BF2-F1D5-3EFC-4ADC-AED9AE35B5C6}"/>
              </a:ext>
            </a:extLst>
          </p:cNvPr>
          <p:cNvSpPr/>
          <p:nvPr/>
        </p:nvSpPr>
        <p:spPr>
          <a:xfrm>
            <a:off x="922421" y="4341394"/>
            <a:ext cx="3759868" cy="183481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SBB-Projekte </a:t>
            </a:r>
            <a:r>
              <a:rPr lang="en-US" err="1"/>
              <a:t>als</a:t>
            </a:r>
            <a:r>
              <a:rPr lang="en-US"/>
              <a:t> </a:t>
            </a:r>
            <a:r>
              <a:rPr lang="en-US" err="1"/>
              <a:t>strategisches</a:t>
            </a:r>
            <a:r>
              <a:rPr lang="en-US"/>
              <a:t> </a:t>
            </a:r>
            <a:r>
              <a:rPr lang="en-US" err="1"/>
              <a:t>Werkzeug</a:t>
            </a:r>
            <a:r>
              <a:rPr lang="en-US"/>
              <a:t> - </a:t>
            </a:r>
            <a:r>
              <a:rPr lang="en-US" err="1"/>
              <a:t>wirken</a:t>
            </a:r>
            <a:r>
              <a:rPr lang="en-US"/>
              <a:t> </a:t>
            </a:r>
            <a:r>
              <a:rPr lang="en-US" err="1"/>
              <a:t>dort</a:t>
            </a:r>
            <a:r>
              <a:rPr lang="en-US"/>
              <a:t>, wo </a:t>
            </a:r>
            <a:r>
              <a:rPr lang="en-US" err="1"/>
              <a:t>bereits</a:t>
            </a:r>
            <a:r>
              <a:rPr lang="en-US"/>
              <a:t> </a:t>
            </a:r>
            <a:r>
              <a:rPr lang="en-US" err="1"/>
              <a:t>Entwicklungspotenzial</a:t>
            </a:r>
            <a:r>
              <a:rPr lang="en-US"/>
              <a:t> </a:t>
            </a:r>
            <a:r>
              <a:rPr lang="en-US" err="1"/>
              <a:t>besteht</a:t>
            </a:r>
            <a:endParaRPr lang="en-US"/>
          </a:p>
        </p:txBody>
      </p:sp>
      <p:pic>
        <p:nvPicPr>
          <p:cNvPr id="6" name="Graphic 5" descr="Schraubenschlüssel mit einfarbiger Füllung">
            <a:extLst>
              <a:ext uri="{FF2B5EF4-FFF2-40B4-BE49-F238E27FC236}">
                <a16:creationId xmlns:a16="http://schemas.microsoft.com/office/drawing/2014/main" id="{E2747E6F-1628-33C9-4399-917458E2F8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80773" y="4475747"/>
            <a:ext cx="413085" cy="433138"/>
          </a:xfrm>
          <a:prstGeom prst="rect">
            <a:avLst/>
          </a:prstGeom>
        </p:spPr>
      </p:pic>
      <p:sp>
        <p:nvSpPr>
          <p:cNvPr id="7" name="Rectangle: Rounded Corners 6">
            <a:extLst>
              <a:ext uri="{FF2B5EF4-FFF2-40B4-BE49-F238E27FC236}">
                <a16:creationId xmlns:a16="http://schemas.microsoft.com/office/drawing/2014/main" id="{AB1FAD79-0654-43CF-1A3D-52D71F0ECA40}"/>
              </a:ext>
            </a:extLst>
          </p:cNvPr>
          <p:cNvSpPr/>
          <p:nvPr/>
        </p:nvSpPr>
        <p:spPr>
          <a:xfrm>
            <a:off x="6567236" y="4361447"/>
            <a:ext cx="3759868" cy="183481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SBB </a:t>
            </a:r>
            <a:r>
              <a:rPr lang="en-US" err="1"/>
              <a:t>kann</a:t>
            </a:r>
            <a:r>
              <a:rPr lang="en-US"/>
              <a:t> </a:t>
            </a:r>
            <a:r>
              <a:rPr lang="en-US" err="1"/>
              <a:t>mit</a:t>
            </a:r>
            <a:r>
              <a:rPr lang="en-US"/>
              <a:t> Projekt-Scouting </a:t>
            </a:r>
            <a:r>
              <a:rPr lang="en-US" err="1"/>
              <a:t>schwache</a:t>
            </a:r>
            <a:r>
              <a:rPr lang="en-US"/>
              <a:t> Regionen </a:t>
            </a:r>
            <a:r>
              <a:rPr lang="en-US" err="1"/>
              <a:t>aktivieren</a:t>
            </a:r>
          </a:p>
        </p:txBody>
      </p:sp>
      <p:pic>
        <p:nvPicPr>
          <p:cNvPr id="8" name="Graphic 7" descr="Augen Silhouette">
            <a:extLst>
              <a:ext uri="{FF2B5EF4-FFF2-40B4-BE49-F238E27FC236}">
                <a16:creationId xmlns:a16="http://schemas.microsoft.com/office/drawing/2014/main" id="{676D725C-BCCF-A3CE-594C-7E21FEBF4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015036" y="4215063"/>
            <a:ext cx="864269" cy="924427"/>
          </a:xfrm>
          <a:prstGeom prst="rect">
            <a:avLst/>
          </a:prstGeom>
        </p:spPr>
      </p:pic>
      <p:sp>
        <p:nvSpPr>
          <p:cNvPr id="9" name="Rectangle: Rounded Corners 8">
            <a:extLst>
              <a:ext uri="{FF2B5EF4-FFF2-40B4-BE49-F238E27FC236}">
                <a16:creationId xmlns:a16="http://schemas.microsoft.com/office/drawing/2014/main" id="{0D21C510-72A0-41EA-F235-FC05F3E5E5E8}"/>
              </a:ext>
            </a:extLst>
          </p:cNvPr>
          <p:cNvSpPr/>
          <p:nvPr/>
        </p:nvSpPr>
        <p:spPr>
          <a:xfrm>
            <a:off x="6567236" y="2005263"/>
            <a:ext cx="3759868" cy="183481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t>Für </a:t>
            </a:r>
            <a:r>
              <a:rPr lang="en-US" err="1"/>
              <a:t>Investoren</a:t>
            </a:r>
            <a:r>
              <a:rPr lang="en-US"/>
              <a:t> -&gt; </a:t>
            </a:r>
            <a:r>
              <a:rPr lang="en-US" err="1"/>
              <a:t>Tertiäre</a:t>
            </a:r>
            <a:r>
              <a:rPr lang="en-US"/>
              <a:t> Sektor </a:t>
            </a:r>
            <a:r>
              <a:rPr lang="en-US" err="1"/>
              <a:t>ist</a:t>
            </a:r>
            <a:r>
              <a:rPr lang="en-US"/>
              <a:t> der </a:t>
            </a:r>
            <a:r>
              <a:rPr lang="en-US" err="1"/>
              <a:t>Wachstumgsgewinner</a:t>
            </a:r>
          </a:p>
        </p:txBody>
      </p:sp>
      <p:pic>
        <p:nvPicPr>
          <p:cNvPr id="10" name="Graphic 9" descr="Aufwärtstrend Silhouette">
            <a:extLst>
              <a:ext uri="{FF2B5EF4-FFF2-40B4-BE49-F238E27FC236}">
                <a16:creationId xmlns:a16="http://schemas.microsoft.com/office/drawing/2014/main" id="{96DAB166-EB8D-8A32-2AB0-13C6D1E7D84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115299" y="2009274"/>
            <a:ext cx="663743" cy="663743"/>
          </a:xfrm>
          <a:prstGeom prst="rect">
            <a:avLst/>
          </a:prstGeom>
        </p:spPr>
      </p:pic>
      <p:sp>
        <p:nvSpPr>
          <p:cNvPr id="11" name="Rectangle: Rounded Corners 10">
            <a:extLst>
              <a:ext uri="{FF2B5EF4-FFF2-40B4-BE49-F238E27FC236}">
                <a16:creationId xmlns:a16="http://schemas.microsoft.com/office/drawing/2014/main" id="{B4EB37A3-8C18-8D22-C0AF-2C56CE09A8A0}"/>
              </a:ext>
            </a:extLst>
          </p:cNvPr>
          <p:cNvSpPr/>
          <p:nvPr/>
        </p:nvSpPr>
        <p:spPr>
          <a:xfrm>
            <a:off x="912393" y="1995236"/>
            <a:ext cx="3759868" cy="183481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err="1"/>
              <a:t>Projektstandorte</a:t>
            </a:r>
            <a:r>
              <a:rPr lang="en-US"/>
              <a:t> immer </a:t>
            </a:r>
            <a:r>
              <a:rPr lang="en-US" err="1"/>
              <a:t>zusammen</a:t>
            </a:r>
            <a:r>
              <a:rPr lang="en-US"/>
              <a:t> </a:t>
            </a:r>
            <a:r>
              <a:rPr lang="en-US" err="1"/>
              <a:t>mit</a:t>
            </a:r>
            <a:r>
              <a:rPr lang="en-US"/>
              <a:t> </a:t>
            </a:r>
            <a:r>
              <a:rPr lang="en-US" err="1"/>
              <a:t>Bevölkerungsentwicklung</a:t>
            </a:r>
            <a:r>
              <a:rPr lang="en-US"/>
              <a:t> und </a:t>
            </a:r>
            <a:r>
              <a:rPr lang="en-US" err="1"/>
              <a:t>Branchendynamik</a:t>
            </a:r>
            <a:r>
              <a:rPr lang="en-US"/>
              <a:t> </a:t>
            </a:r>
            <a:r>
              <a:rPr lang="en-US" err="1"/>
              <a:t>bewerten</a:t>
            </a:r>
            <a:endParaRPr lang="en-US"/>
          </a:p>
        </p:txBody>
      </p:sp>
      <p:pic>
        <p:nvPicPr>
          <p:cNvPr id="12" name="Graphic 11" descr="Prioritäten mit einfarbiger Füllung">
            <a:extLst>
              <a:ext uri="{FF2B5EF4-FFF2-40B4-BE49-F238E27FC236}">
                <a16:creationId xmlns:a16="http://schemas.microsoft.com/office/drawing/2014/main" id="{7894B79A-2548-E962-047E-21B795360AF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440403" y="1999247"/>
            <a:ext cx="563481" cy="523375"/>
          </a:xfrm>
          <a:prstGeom prst="rect">
            <a:avLst/>
          </a:prstGeom>
        </p:spPr>
      </p:pic>
    </p:spTree>
    <p:extLst>
      <p:ext uri="{BB962C8B-B14F-4D97-AF65-F5344CB8AC3E}">
        <p14:creationId xmlns:p14="http://schemas.microsoft.com/office/powerpoint/2010/main" val="24314502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E194971-2F2D-44B0-8AE6-FF2DCCEE0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CH"/>
          </a:p>
        </p:txBody>
      </p:sp>
      <p:sp>
        <p:nvSpPr>
          <p:cNvPr id="10" name="Oval 5">
            <a:extLst>
              <a:ext uri="{FF2B5EF4-FFF2-40B4-BE49-F238E27FC236}">
                <a16:creationId xmlns:a16="http://schemas.microsoft.com/office/drawing/2014/main" id="{1FF9A61E-EB11-4C46-82E1-3E00A3B4B4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CH"/>
          </a:p>
        </p:txBody>
      </p:sp>
      <p:cxnSp>
        <p:nvCxnSpPr>
          <p:cNvPr id="12" name="Straight Connector 11">
            <a:extLst>
              <a:ext uri="{FF2B5EF4-FFF2-40B4-BE49-F238E27FC236}">
                <a16:creationId xmlns:a16="http://schemas.microsoft.com/office/drawing/2014/main" id="{5E564EB3-35F2-4EFF-87DC-642DC02052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9238970C-19DE-438D-80D2-5CF969055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4B1E3F6-167B-40F3-B303-9A931BAB97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928" y="484632"/>
            <a:ext cx="11244036" cy="58809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D543F6C5-FEA4-D217-AD52-904CBCEEB3C9}"/>
              </a:ext>
            </a:extLst>
          </p:cNvPr>
          <p:cNvSpPr>
            <a:spLocks noGrp="1"/>
          </p:cNvSpPr>
          <p:nvPr>
            <p:ph type="title"/>
          </p:nvPr>
        </p:nvSpPr>
        <p:spPr>
          <a:xfrm>
            <a:off x="4365356" y="810275"/>
            <a:ext cx="7020747" cy="5229630"/>
          </a:xfrm>
        </p:spPr>
        <p:txBody>
          <a:bodyPr vert="horz" lIns="91440" tIns="45720" rIns="91440" bIns="45720" rtlCol="0" anchor="ctr">
            <a:normAutofit/>
          </a:bodyPr>
          <a:lstStyle/>
          <a:p>
            <a:r>
              <a:rPr lang="en-US" sz="6600" spc="200" err="1">
                <a:solidFill>
                  <a:srgbClr val="FFFFFF"/>
                </a:solidFill>
              </a:rPr>
              <a:t>Weitere</a:t>
            </a:r>
            <a:r>
              <a:rPr lang="en-US" sz="6600" spc="200">
                <a:solidFill>
                  <a:srgbClr val="FFFFFF"/>
                </a:solidFill>
              </a:rPr>
              <a:t> </a:t>
            </a:r>
            <a:r>
              <a:rPr lang="en-US" sz="6600" spc="200" err="1">
                <a:solidFill>
                  <a:srgbClr val="FFFFFF"/>
                </a:solidFill>
              </a:rPr>
              <a:t>Ressourcen</a:t>
            </a:r>
            <a:r>
              <a:rPr lang="en-US" sz="6600" spc="200">
                <a:solidFill>
                  <a:srgbClr val="FFFFFF"/>
                </a:solidFill>
              </a:rPr>
              <a:t> und </a:t>
            </a:r>
            <a:r>
              <a:rPr lang="en-US" sz="6600" spc="200" err="1">
                <a:solidFill>
                  <a:srgbClr val="FFFFFF"/>
                </a:solidFill>
              </a:rPr>
              <a:t>Informationen</a:t>
            </a:r>
            <a:endParaRPr lang="en-US" sz="6600" spc="200">
              <a:solidFill>
                <a:srgbClr val="FFFFFF"/>
              </a:solidFill>
            </a:endParaRPr>
          </a:p>
        </p:txBody>
      </p:sp>
      <p:cxnSp>
        <p:nvCxnSpPr>
          <p:cNvPr id="18" name="Straight Connector 17">
            <a:extLst>
              <a:ext uri="{FF2B5EF4-FFF2-40B4-BE49-F238E27FC236}">
                <a16:creationId xmlns:a16="http://schemas.microsoft.com/office/drawing/2014/main" id="{40465A9A-0B0E-4D7B-8150-D098AC71B3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9935" y="1596290"/>
            <a:ext cx="0" cy="3657600"/>
          </a:xfrm>
          <a:prstGeom prst="line">
            <a:avLst/>
          </a:prstGeom>
          <a:ln w="19050">
            <a:solidFill>
              <a:srgbClr val="FFFFFF">
                <a:alpha val="70000"/>
              </a:srgbClr>
            </a:solidFill>
          </a:ln>
        </p:spPr>
        <p:style>
          <a:lnRef idx="1">
            <a:schemeClr val="accent1"/>
          </a:lnRef>
          <a:fillRef idx="0">
            <a:schemeClr val="accent1"/>
          </a:fillRef>
          <a:effectRef idx="0">
            <a:schemeClr val="accent1"/>
          </a:effectRef>
          <a:fontRef idx="minor">
            <a:schemeClr val="tx1"/>
          </a:fontRef>
        </p:style>
      </p:cxnSp>
      <p:sp>
        <p:nvSpPr>
          <p:cNvPr id="3" name="Foliennummernplatzhalter 2">
            <a:extLst>
              <a:ext uri="{FF2B5EF4-FFF2-40B4-BE49-F238E27FC236}">
                <a16:creationId xmlns:a16="http://schemas.microsoft.com/office/drawing/2014/main" id="{FE4E2E86-72AF-F0C4-CE1E-319178607557}"/>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lgn="l">
              <a:spcAft>
                <a:spcPts val="600"/>
              </a:spcAft>
            </a:pPr>
            <a:fld id="{802006FE-6571-4354-8775-F8708372C227}" type="slidenum">
              <a:rPr lang="en-US" kern="1200" dirty="0">
                <a:solidFill>
                  <a:schemeClr val="tx1">
                    <a:lumMod val="95000"/>
                    <a:lumOff val="5000"/>
                  </a:schemeClr>
                </a:solidFill>
                <a:latin typeface="+mj-lt"/>
                <a:ea typeface="+mn-ea"/>
                <a:cs typeface="+mn-cs"/>
              </a:rPr>
              <a:pPr algn="l">
                <a:spcAft>
                  <a:spcPts val="600"/>
                </a:spcAft>
              </a:pPr>
              <a:t>17</a:t>
            </a:fld>
            <a:endParaRPr lang="en-US" kern="1200">
              <a:solidFill>
                <a:schemeClr val="tx1">
                  <a:lumMod val="95000"/>
                  <a:lumOff val="5000"/>
                </a:schemeClr>
              </a:solidFill>
              <a:latin typeface="+mj-lt"/>
              <a:ea typeface="+mn-ea"/>
              <a:cs typeface="+mn-cs"/>
            </a:endParaRPr>
          </a:p>
        </p:txBody>
      </p:sp>
    </p:spTree>
    <p:extLst>
      <p:ext uri="{BB962C8B-B14F-4D97-AF65-F5344CB8AC3E}">
        <p14:creationId xmlns:p14="http://schemas.microsoft.com/office/powerpoint/2010/main" val="15855117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1F05C-65E7-984D-6F58-59E2B489F221}"/>
              </a:ext>
            </a:extLst>
          </p:cNvPr>
          <p:cNvSpPr>
            <a:spLocks noGrp="1"/>
          </p:cNvSpPr>
          <p:nvPr>
            <p:ph type="title"/>
          </p:nvPr>
        </p:nvSpPr>
        <p:spPr/>
        <p:txBody>
          <a:bodyPr/>
          <a:lstStyle/>
          <a:p>
            <a:r>
              <a:rPr lang="en-US" err="1"/>
              <a:t>WeiterFührende</a:t>
            </a:r>
            <a:r>
              <a:rPr lang="en-US"/>
              <a:t> </a:t>
            </a:r>
            <a:r>
              <a:rPr lang="en-US" err="1"/>
              <a:t>Informationen</a:t>
            </a:r>
          </a:p>
        </p:txBody>
      </p:sp>
      <p:sp>
        <p:nvSpPr>
          <p:cNvPr id="5" name="Slide Number Placeholder 4">
            <a:extLst>
              <a:ext uri="{FF2B5EF4-FFF2-40B4-BE49-F238E27FC236}">
                <a16:creationId xmlns:a16="http://schemas.microsoft.com/office/drawing/2014/main" id="{B24791C0-72BC-67B7-A41D-C0188A75F617}"/>
              </a:ext>
            </a:extLst>
          </p:cNvPr>
          <p:cNvSpPr>
            <a:spLocks noGrp="1"/>
          </p:cNvSpPr>
          <p:nvPr>
            <p:ph type="sldNum" sz="quarter" idx="12"/>
          </p:nvPr>
        </p:nvSpPr>
        <p:spPr/>
        <p:txBody>
          <a:bodyPr/>
          <a:lstStyle/>
          <a:p>
            <a:fld id="{802006FE-6571-4354-8775-F8708372C227}" type="slidenum">
              <a:rPr lang="de-DE" smtClean="0"/>
              <a:t>18</a:t>
            </a:fld>
            <a:endParaRPr lang="de-DE"/>
          </a:p>
        </p:txBody>
      </p:sp>
      <p:sp>
        <p:nvSpPr>
          <p:cNvPr id="7" name="Inhaltsplatzhalter 3">
            <a:extLst>
              <a:ext uri="{FF2B5EF4-FFF2-40B4-BE49-F238E27FC236}">
                <a16:creationId xmlns:a16="http://schemas.microsoft.com/office/drawing/2014/main" id="{57D125B0-0EBF-785C-AA93-28F29F5DF047}"/>
              </a:ext>
            </a:extLst>
          </p:cNvPr>
          <p:cNvSpPr txBox="1">
            <a:spLocks/>
          </p:cNvSpPr>
          <p:nvPr/>
        </p:nvSpPr>
        <p:spPr>
          <a:xfrm>
            <a:off x="1693286" y="2407892"/>
            <a:ext cx="9606120" cy="1070051"/>
          </a:xfrm>
          <a:prstGeom prst="rect">
            <a:avLst/>
          </a:prstGeom>
          <a:solidFill>
            <a:srgbClr val="F2F2F2"/>
          </a:solidFill>
        </p:spPr>
        <p:txBody>
          <a:bodyPr vert="horz" lIns="108000" tIns="36000" rIns="36000" bIns="36000" rtlCol="0" anchor="ctr">
            <a:noAutofit/>
          </a:bodyPr>
          <a:lstStyle>
            <a:defPPr>
              <a:defRPr lang="en-US"/>
            </a:defPPr>
            <a:lvl1pPr marL="91440" indent="-91440" defTabSz="914400">
              <a:lnSpc>
                <a:spcPct val="110000"/>
              </a:lnSpc>
              <a:spcBef>
                <a:spcPts val="0"/>
              </a:spcBef>
              <a:spcAft>
                <a:spcPts val="200"/>
              </a:spcAft>
              <a:buClr>
                <a:schemeClr val="accent1"/>
              </a:buClr>
              <a:buSzPct val="100000"/>
              <a:buFont typeface="Arial" panose="020B0604020202020204" pitchFamily="34" charset="0"/>
              <a:buChar char="•"/>
              <a:defRPr sz="1600"/>
            </a:lvl1pPr>
            <a:lvl2pPr marL="265176" indent="-137160" defTabSz="914400">
              <a:lnSpc>
                <a:spcPct val="90000"/>
              </a:lnSpc>
              <a:spcBef>
                <a:spcPts val="200"/>
              </a:spcBef>
              <a:spcAft>
                <a:spcPts val="400"/>
              </a:spcAft>
              <a:buClr>
                <a:schemeClr val="accent1"/>
              </a:buClr>
              <a:buFont typeface="Wingdings 3" pitchFamily="18" charset="2"/>
              <a:buChar char=""/>
            </a:lvl2pPr>
            <a:lvl3pPr marL="448056" indent="-137160" defTabSz="914400">
              <a:lnSpc>
                <a:spcPct val="90000"/>
              </a:lnSpc>
              <a:spcBef>
                <a:spcPts val="200"/>
              </a:spcBef>
              <a:spcAft>
                <a:spcPts val="400"/>
              </a:spcAft>
              <a:buClr>
                <a:schemeClr val="accent1"/>
              </a:buClr>
              <a:buFont typeface="Wingdings 3" pitchFamily="18" charset="2"/>
              <a:buChar char=""/>
              <a:defRPr sz="1400"/>
            </a:lvl3pPr>
            <a:lvl4pPr marL="594360" indent="-137160" defTabSz="914400">
              <a:lnSpc>
                <a:spcPct val="90000"/>
              </a:lnSpc>
              <a:spcBef>
                <a:spcPts val="200"/>
              </a:spcBef>
              <a:spcAft>
                <a:spcPts val="400"/>
              </a:spcAft>
              <a:buClr>
                <a:schemeClr val="accent1"/>
              </a:buClr>
              <a:buFont typeface="Wingdings 3" pitchFamily="18" charset="2"/>
              <a:buChar char=""/>
              <a:defRPr sz="1400"/>
            </a:lvl4pPr>
            <a:lvl5pPr marL="777240" indent="-137160" defTabSz="914400">
              <a:lnSpc>
                <a:spcPct val="90000"/>
              </a:lnSpc>
              <a:spcBef>
                <a:spcPts val="200"/>
              </a:spcBef>
              <a:spcAft>
                <a:spcPts val="400"/>
              </a:spcAft>
              <a:buClr>
                <a:schemeClr val="accent1"/>
              </a:buClr>
              <a:buFont typeface="Wingdings 3" pitchFamily="18" charset="2"/>
              <a:buChar char=""/>
              <a:defRPr sz="1400"/>
            </a:lvl5pPr>
            <a:lvl6pPr marL="914400" indent="-137160" defTabSz="914400">
              <a:lnSpc>
                <a:spcPct val="90000"/>
              </a:lnSpc>
              <a:spcBef>
                <a:spcPts val="200"/>
              </a:spcBef>
              <a:spcAft>
                <a:spcPts val="400"/>
              </a:spcAft>
              <a:buClr>
                <a:schemeClr val="accent1"/>
              </a:buClr>
              <a:buFont typeface="Wingdings 3" pitchFamily="18" charset="2"/>
              <a:buChar char=""/>
              <a:defRPr sz="1400"/>
            </a:lvl6pPr>
            <a:lvl7pPr marL="1060704" indent="-137160" defTabSz="914400">
              <a:lnSpc>
                <a:spcPct val="90000"/>
              </a:lnSpc>
              <a:spcBef>
                <a:spcPts val="200"/>
              </a:spcBef>
              <a:spcAft>
                <a:spcPts val="400"/>
              </a:spcAft>
              <a:buClr>
                <a:schemeClr val="accent1"/>
              </a:buClr>
              <a:buFont typeface="Wingdings 3" pitchFamily="18" charset="2"/>
              <a:buChar char=""/>
              <a:defRPr sz="1400"/>
            </a:lvl7pPr>
            <a:lvl8pPr marL="1216152" indent="-137160" defTabSz="914400">
              <a:lnSpc>
                <a:spcPct val="90000"/>
              </a:lnSpc>
              <a:spcBef>
                <a:spcPts val="200"/>
              </a:spcBef>
              <a:spcAft>
                <a:spcPts val="400"/>
              </a:spcAft>
              <a:buClr>
                <a:schemeClr val="accent1"/>
              </a:buClr>
              <a:buFont typeface="Wingdings 3" pitchFamily="18" charset="2"/>
              <a:buChar char=""/>
              <a:defRPr sz="1400"/>
            </a:lvl8pPr>
            <a:lvl9pPr marL="1362456" indent="-137160" defTabSz="914400">
              <a:lnSpc>
                <a:spcPct val="90000"/>
              </a:lnSpc>
              <a:spcBef>
                <a:spcPts val="200"/>
              </a:spcBef>
              <a:spcAft>
                <a:spcPts val="400"/>
              </a:spcAft>
              <a:buClr>
                <a:schemeClr val="accent1"/>
              </a:buClr>
              <a:buFont typeface="Wingdings 3" pitchFamily="18" charset="2"/>
              <a:buChar char=""/>
              <a:defRPr sz="1400"/>
            </a:lvl9pPr>
          </a:lstStyle>
          <a:p>
            <a:pPr marL="0" indent="0">
              <a:lnSpc>
                <a:spcPct val="100000"/>
              </a:lnSpc>
              <a:buNone/>
            </a:pPr>
            <a:r>
              <a:rPr lang="de-DE" sz="2000" b="1">
                <a:solidFill>
                  <a:schemeClr val="accent1"/>
                </a:solidFill>
                <a:ea typeface="+mn-lt"/>
                <a:cs typeface="+mn-lt"/>
                <a:hlinkClick r:id="rId2">
                  <a:extLst>
                    <a:ext uri="{A12FA001-AC4F-418D-AE19-62706E023703}">
                      <ahyp:hlinkClr xmlns:ahyp="http://schemas.microsoft.com/office/drawing/2018/hyperlinkcolor" val="tx"/>
                    </a:ext>
                  </a:extLst>
                </a:hlinkClick>
              </a:rPr>
              <a:t>https://nbviewer.org/github/Fa-commits/BINA/blob/main/BINA.ipynb</a:t>
            </a:r>
            <a:r>
              <a:rPr lang="de-DE" sz="2000" b="1">
                <a:solidFill>
                  <a:schemeClr val="accent1"/>
                </a:solidFill>
                <a:ea typeface="+mn-lt"/>
                <a:cs typeface="+mn-lt"/>
              </a:rPr>
              <a:t> </a:t>
            </a:r>
            <a:endParaRPr lang="en-US" sz="2000" b="1">
              <a:solidFill>
                <a:schemeClr val="accent1"/>
              </a:solidFill>
            </a:endParaRPr>
          </a:p>
        </p:txBody>
      </p:sp>
      <p:sp>
        <p:nvSpPr>
          <p:cNvPr id="11" name="Textfeld 10">
            <a:extLst>
              <a:ext uri="{FF2B5EF4-FFF2-40B4-BE49-F238E27FC236}">
                <a16:creationId xmlns:a16="http://schemas.microsoft.com/office/drawing/2014/main" id="{F117D59F-6FBB-CF1F-1350-A4A5E54AFC20}"/>
              </a:ext>
            </a:extLst>
          </p:cNvPr>
          <p:cNvSpPr txBox="1"/>
          <p:nvPr/>
        </p:nvSpPr>
        <p:spPr>
          <a:xfrm>
            <a:off x="1693283" y="2070634"/>
            <a:ext cx="9606119" cy="338554"/>
          </a:xfrm>
          <a:prstGeom prst="rect">
            <a:avLst/>
          </a:prstGeom>
          <a:noFill/>
        </p:spPr>
        <p:txBody>
          <a:bodyPr wrap="square" lIns="91440" tIns="45720" rIns="91440" bIns="45720" anchor="t">
            <a:spAutoFit/>
          </a:bodyPr>
          <a:lstStyle/>
          <a:p>
            <a:r>
              <a:rPr lang="de-CH" sz="1600" b="1" cap="all" err="1"/>
              <a:t>GITHub</a:t>
            </a:r>
          </a:p>
        </p:txBody>
      </p:sp>
      <p:pic>
        <p:nvPicPr>
          <p:cNvPr id="12" name="Graphic 11" descr="Link mit einfarbiger Füllung">
            <a:extLst>
              <a:ext uri="{FF2B5EF4-FFF2-40B4-BE49-F238E27FC236}">
                <a16:creationId xmlns:a16="http://schemas.microsoft.com/office/drawing/2014/main" id="{5CB6CFED-399B-F744-7C98-D70E97146B2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1884" y="2487313"/>
            <a:ext cx="914400" cy="914400"/>
          </a:xfrm>
          <a:prstGeom prst="rect">
            <a:avLst/>
          </a:prstGeom>
        </p:spPr>
      </p:pic>
      <p:sp>
        <p:nvSpPr>
          <p:cNvPr id="3" name="Inhaltsplatzhalter 3">
            <a:extLst>
              <a:ext uri="{FF2B5EF4-FFF2-40B4-BE49-F238E27FC236}">
                <a16:creationId xmlns:a16="http://schemas.microsoft.com/office/drawing/2014/main" id="{19A4F60A-6C87-6CBC-6058-76638663A28C}"/>
              </a:ext>
            </a:extLst>
          </p:cNvPr>
          <p:cNvSpPr txBox="1">
            <a:spLocks/>
          </p:cNvSpPr>
          <p:nvPr/>
        </p:nvSpPr>
        <p:spPr>
          <a:xfrm>
            <a:off x="1693282" y="3556068"/>
            <a:ext cx="9606120" cy="1070051"/>
          </a:xfrm>
          <a:prstGeom prst="rect">
            <a:avLst/>
          </a:prstGeom>
          <a:solidFill>
            <a:srgbClr val="F2F2F2"/>
          </a:solidFill>
        </p:spPr>
        <p:txBody>
          <a:bodyPr vert="horz" lIns="108000" tIns="36000" rIns="36000" bIns="36000" rtlCol="0" anchor="ctr">
            <a:noAutofit/>
          </a:bodyPr>
          <a:lstStyle>
            <a:defPPr>
              <a:defRPr lang="en-US"/>
            </a:defPPr>
            <a:lvl1pPr marL="91440" indent="-91440" defTabSz="914400">
              <a:lnSpc>
                <a:spcPct val="110000"/>
              </a:lnSpc>
              <a:spcBef>
                <a:spcPts val="0"/>
              </a:spcBef>
              <a:spcAft>
                <a:spcPts val="200"/>
              </a:spcAft>
              <a:buClr>
                <a:schemeClr val="accent1"/>
              </a:buClr>
              <a:buSzPct val="100000"/>
              <a:buFont typeface="Arial" panose="020B0604020202020204" pitchFamily="34" charset="0"/>
              <a:buChar char="•"/>
              <a:defRPr sz="1600"/>
            </a:lvl1pPr>
            <a:lvl2pPr marL="265176" indent="-137160" defTabSz="914400">
              <a:lnSpc>
                <a:spcPct val="90000"/>
              </a:lnSpc>
              <a:spcBef>
                <a:spcPts val="200"/>
              </a:spcBef>
              <a:spcAft>
                <a:spcPts val="400"/>
              </a:spcAft>
              <a:buClr>
                <a:schemeClr val="accent1"/>
              </a:buClr>
              <a:buFont typeface="Wingdings 3" pitchFamily="18" charset="2"/>
              <a:buChar char=""/>
            </a:lvl2pPr>
            <a:lvl3pPr marL="448056" indent="-137160" defTabSz="914400">
              <a:lnSpc>
                <a:spcPct val="90000"/>
              </a:lnSpc>
              <a:spcBef>
                <a:spcPts val="200"/>
              </a:spcBef>
              <a:spcAft>
                <a:spcPts val="400"/>
              </a:spcAft>
              <a:buClr>
                <a:schemeClr val="accent1"/>
              </a:buClr>
              <a:buFont typeface="Wingdings 3" pitchFamily="18" charset="2"/>
              <a:buChar char=""/>
              <a:defRPr sz="1400"/>
            </a:lvl3pPr>
            <a:lvl4pPr marL="594360" indent="-137160" defTabSz="914400">
              <a:lnSpc>
                <a:spcPct val="90000"/>
              </a:lnSpc>
              <a:spcBef>
                <a:spcPts val="200"/>
              </a:spcBef>
              <a:spcAft>
                <a:spcPts val="400"/>
              </a:spcAft>
              <a:buClr>
                <a:schemeClr val="accent1"/>
              </a:buClr>
              <a:buFont typeface="Wingdings 3" pitchFamily="18" charset="2"/>
              <a:buChar char=""/>
              <a:defRPr sz="1400"/>
            </a:lvl4pPr>
            <a:lvl5pPr marL="777240" indent="-137160" defTabSz="914400">
              <a:lnSpc>
                <a:spcPct val="90000"/>
              </a:lnSpc>
              <a:spcBef>
                <a:spcPts val="200"/>
              </a:spcBef>
              <a:spcAft>
                <a:spcPts val="400"/>
              </a:spcAft>
              <a:buClr>
                <a:schemeClr val="accent1"/>
              </a:buClr>
              <a:buFont typeface="Wingdings 3" pitchFamily="18" charset="2"/>
              <a:buChar char=""/>
              <a:defRPr sz="1400"/>
            </a:lvl5pPr>
            <a:lvl6pPr marL="914400" indent="-137160" defTabSz="914400">
              <a:lnSpc>
                <a:spcPct val="90000"/>
              </a:lnSpc>
              <a:spcBef>
                <a:spcPts val="200"/>
              </a:spcBef>
              <a:spcAft>
                <a:spcPts val="400"/>
              </a:spcAft>
              <a:buClr>
                <a:schemeClr val="accent1"/>
              </a:buClr>
              <a:buFont typeface="Wingdings 3" pitchFamily="18" charset="2"/>
              <a:buChar char=""/>
              <a:defRPr sz="1400"/>
            </a:lvl6pPr>
            <a:lvl7pPr marL="1060704" indent="-137160" defTabSz="914400">
              <a:lnSpc>
                <a:spcPct val="90000"/>
              </a:lnSpc>
              <a:spcBef>
                <a:spcPts val="200"/>
              </a:spcBef>
              <a:spcAft>
                <a:spcPts val="400"/>
              </a:spcAft>
              <a:buClr>
                <a:schemeClr val="accent1"/>
              </a:buClr>
              <a:buFont typeface="Wingdings 3" pitchFamily="18" charset="2"/>
              <a:buChar char=""/>
              <a:defRPr sz="1400"/>
            </a:lvl7pPr>
            <a:lvl8pPr marL="1216152" indent="-137160" defTabSz="914400">
              <a:lnSpc>
                <a:spcPct val="90000"/>
              </a:lnSpc>
              <a:spcBef>
                <a:spcPts val="200"/>
              </a:spcBef>
              <a:spcAft>
                <a:spcPts val="400"/>
              </a:spcAft>
              <a:buClr>
                <a:schemeClr val="accent1"/>
              </a:buClr>
              <a:buFont typeface="Wingdings 3" pitchFamily="18" charset="2"/>
              <a:buChar char=""/>
              <a:defRPr sz="1400"/>
            </a:lvl8pPr>
            <a:lvl9pPr marL="1362456" indent="-137160" defTabSz="914400">
              <a:lnSpc>
                <a:spcPct val="90000"/>
              </a:lnSpc>
              <a:spcBef>
                <a:spcPts val="200"/>
              </a:spcBef>
              <a:spcAft>
                <a:spcPts val="400"/>
              </a:spcAft>
              <a:buClr>
                <a:schemeClr val="accent1"/>
              </a:buClr>
              <a:buFont typeface="Wingdings 3" pitchFamily="18" charset="2"/>
              <a:buChar char=""/>
              <a:defRPr sz="1400"/>
            </a:lvl9pPr>
          </a:lstStyle>
          <a:p>
            <a:pPr marL="0" indent="0">
              <a:lnSpc>
                <a:spcPct val="100000"/>
              </a:lnSpc>
              <a:buNone/>
            </a:pPr>
            <a:r>
              <a:rPr lang="en-US" sz="2000" b="1">
                <a:solidFill>
                  <a:schemeClr val="accent1"/>
                </a:solidFill>
                <a:hlinkClick r:id="rId5">
                  <a:extLst>
                    <a:ext uri="{A12FA001-AC4F-418D-AE19-62706E023703}">
                      <ahyp:hlinkClr xmlns:ahyp="http://schemas.microsoft.com/office/drawing/2018/hyperlinkcolor" val="tx"/>
                    </a:ext>
                  </a:extLst>
                </a:hlinkClick>
              </a:rPr>
              <a:t>https://</a:t>
            </a:r>
            <a:r>
              <a:rPr lang="en-US" sz="2000" b="1" err="1">
                <a:solidFill>
                  <a:schemeClr val="accent1"/>
                </a:solidFill>
                <a:hlinkClick r:id="rId5">
                  <a:extLst>
                    <a:ext uri="{A12FA001-AC4F-418D-AE19-62706E023703}">
                      <ahyp:hlinkClr xmlns:ahyp="http://schemas.microsoft.com/office/drawing/2018/hyperlinkcolor" val="tx"/>
                    </a:ext>
                  </a:extLst>
                </a:hlinkClick>
              </a:rPr>
              <a:t>github.com</a:t>
            </a:r>
            <a:r>
              <a:rPr lang="en-US" sz="2000" b="1">
                <a:solidFill>
                  <a:schemeClr val="accent1"/>
                </a:solidFill>
                <a:hlinkClick r:id="rId5">
                  <a:extLst>
                    <a:ext uri="{A12FA001-AC4F-418D-AE19-62706E023703}">
                      <ahyp:hlinkClr xmlns:ahyp="http://schemas.microsoft.com/office/drawing/2018/hyperlinkcolor" val="tx"/>
                    </a:ext>
                  </a:extLst>
                </a:hlinkClick>
              </a:rPr>
              <a:t>/Fa-commits/BINA</a:t>
            </a:r>
            <a:endParaRPr lang="en-US" sz="2000" b="1">
              <a:solidFill>
                <a:schemeClr val="accent1"/>
              </a:solidFill>
            </a:endParaRPr>
          </a:p>
        </p:txBody>
      </p:sp>
      <p:pic>
        <p:nvPicPr>
          <p:cNvPr id="4" name="Graphic 11" descr="Link mit einfarbiger Füllung">
            <a:extLst>
              <a:ext uri="{FF2B5EF4-FFF2-40B4-BE49-F238E27FC236}">
                <a16:creationId xmlns:a16="http://schemas.microsoft.com/office/drawing/2014/main" id="{48E85AA2-A727-5786-1AA9-F6F5DA733502}"/>
              </a:ext>
            </a:extLst>
          </p:cNvPr>
          <p:cNvPicPr>
            <a:picLocks noChangeAspect="1"/>
          </p:cNvPicPr>
          <p:nvPr/>
        </p:nvPicPr>
        <p:blipFill>
          <a:blip r:embed="rId3">
            <a:extLst>
              <a:ext uri="{96DAC541-7B7A-43D3-8B79-37D633B846F1}">
                <asvg:svgBlip xmlns:asvg="http://schemas.microsoft.com/office/drawing/2016/SVG/main" r:embed="rId6"/>
              </a:ext>
            </a:extLst>
          </a:blip>
          <a:stretch>
            <a:fillRect/>
          </a:stretch>
        </p:blipFill>
        <p:spPr>
          <a:xfrm>
            <a:off x="781880" y="3635489"/>
            <a:ext cx="914400" cy="914400"/>
          </a:xfrm>
          <a:prstGeom prst="rect">
            <a:avLst/>
          </a:prstGeom>
        </p:spPr>
      </p:pic>
    </p:spTree>
    <p:extLst>
      <p:ext uri="{BB962C8B-B14F-4D97-AF65-F5344CB8AC3E}">
        <p14:creationId xmlns:p14="http://schemas.microsoft.com/office/powerpoint/2010/main" val="25191050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D7682C2-6ECF-1716-1EEB-14E3060751A4}"/>
            </a:ext>
          </a:extLst>
        </p:cNvPr>
        <p:cNvGrpSpPr/>
        <p:nvPr/>
      </p:nvGrpSpPr>
      <p:grpSpPr>
        <a:xfrm>
          <a:off x="0" y="0"/>
          <a:ext cx="0" cy="0"/>
          <a:chOff x="0" y="0"/>
          <a:chExt cx="0" cy="0"/>
        </a:xfrm>
      </p:grpSpPr>
      <p:cxnSp>
        <p:nvCxnSpPr>
          <p:cNvPr id="35" name="Straight Connector 31">
            <a:extLst>
              <a:ext uri="{FF2B5EF4-FFF2-40B4-BE49-F238E27FC236}">
                <a16:creationId xmlns:a16="http://schemas.microsoft.com/office/drawing/2014/main" id="{15F1CC53-719A-4763-BF30-5E25A63CEF3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8" name="Bildplatzhalter 17" descr="Ein Bild, das Kleidung, Zuschauer, Person, Mann enthält.&#10;&#10;Automatisch generierte Beschreibung">
            <a:extLst>
              <a:ext uri="{FF2B5EF4-FFF2-40B4-BE49-F238E27FC236}">
                <a16:creationId xmlns:a16="http://schemas.microsoft.com/office/drawing/2014/main" id="{AE91458F-76DE-05A7-96AF-E427F79954E0}"/>
              </a:ext>
            </a:extLst>
          </p:cNvPr>
          <p:cNvPicPr>
            <a:picLocks noGrp="1" noChangeAspect="1"/>
          </p:cNvPicPr>
          <p:nvPr>
            <p:ph type="pic" idx="1"/>
          </p:nvPr>
        </p:nvPicPr>
        <p:blipFill>
          <a:blip r:embed="rId3" cstate="print">
            <a:extLst>
              <a:ext uri="{28A0092B-C50C-407E-A947-70E740481C1C}">
                <a14:useLocalDpi xmlns:a14="http://schemas.microsoft.com/office/drawing/2010/main" val="0"/>
              </a:ext>
            </a:extLst>
          </a:blip>
          <a:srcRect t="23391" r="9091"/>
          <a:stretch/>
        </p:blipFill>
        <p:spPr>
          <a:xfrm>
            <a:off x="-1" y="-1922"/>
            <a:ext cx="12191980" cy="6857990"/>
          </a:xfrm>
          <a:prstGeom prst="rect">
            <a:avLst/>
          </a:prstGeom>
        </p:spPr>
      </p:pic>
      <p:sp>
        <p:nvSpPr>
          <p:cNvPr id="34" name="Rectangle 33">
            <a:extLst>
              <a:ext uri="{FF2B5EF4-FFF2-40B4-BE49-F238E27FC236}">
                <a16:creationId xmlns:a16="http://schemas.microsoft.com/office/drawing/2014/main" id="{57D175FC-84CC-4D12-A5E2-FA27D934E9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52265" cy="6858000"/>
          </a:xfrm>
          <a:prstGeom prst="rect">
            <a:avLst/>
          </a:prstGeom>
          <a:solidFill>
            <a:srgbClr val="FFFFF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el 1">
            <a:extLst>
              <a:ext uri="{FF2B5EF4-FFF2-40B4-BE49-F238E27FC236}">
                <a16:creationId xmlns:a16="http://schemas.microsoft.com/office/drawing/2014/main" id="{02F3D323-C278-2234-D3ED-5100BF41F893}"/>
              </a:ext>
            </a:extLst>
          </p:cNvPr>
          <p:cNvSpPr>
            <a:spLocks noGrp="1"/>
          </p:cNvSpPr>
          <p:nvPr>
            <p:ph type="title"/>
          </p:nvPr>
        </p:nvSpPr>
        <p:spPr>
          <a:xfrm>
            <a:off x="1024128" y="585216"/>
            <a:ext cx="6066816" cy="1499616"/>
          </a:xfrm>
        </p:spPr>
        <p:txBody>
          <a:bodyPr vert="horz" lIns="91440" tIns="45720" rIns="91440" bIns="45720" rtlCol="0" anchor="ctr">
            <a:normAutofit/>
          </a:bodyPr>
          <a:lstStyle/>
          <a:p>
            <a:pPr algn="l"/>
            <a:r>
              <a:rPr lang="en-US" spc="100" err="1">
                <a:solidFill>
                  <a:srgbClr val="000000"/>
                </a:solidFill>
              </a:rPr>
              <a:t>Vielen</a:t>
            </a:r>
            <a:r>
              <a:rPr lang="en-US" spc="100">
                <a:solidFill>
                  <a:srgbClr val="000000"/>
                </a:solidFill>
              </a:rPr>
              <a:t> Dank für </a:t>
            </a:r>
            <a:r>
              <a:rPr lang="en-US" spc="100" err="1">
                <a:solidFill>
                  <a:srgbClr val="000000"/>
                </a:solidFill>
              </a:rPr>
              <a:t>eure</a:t>
            </a:r>
            <a:r>
              <a:rPr lang="en-US" spc="100">
                <a:solidFill>
                  <a:srgbClr val="000000"/>
                </a:solidFill>
              </a:rPr>
              <a:t> </a:t>
            </a:r>
            <a:r>
              <a:rPr lang="en-US" spc="100" err="1">
                <a:solidFill>
                  <a:srgbClr val="000000"/>
                </a:solidFill>
              </a:rPr>
              <a:t>Aufmerksamkeit</a:t>
            </a:r>
            <a:r>
              <a:rPr lang="en-US" spc="100">
                <a:solidFill>
                  <a:srgbClr val="000000"/>
                </a:solidFill>
              </a:rPr>
              <a:t>!</a:t>
            </a:r>
            <a:endParaRPr lang="en-US" spc="100" noProof="0">
              <a:solidFill>
                <a:srgbClr val="000000"/>
              </a:solidFill>
            </a:endParaRPr>
          </a:p>
        </p:txBody>
      </p:sp>
      <p:cxnSp>
        <p:nvCxnSpPr>
          <p:cNvPr id="36" name="Straight Connector 35">
            <a:extLst>
              <a:ext uri="{FF2B5EF4-FFF2-40B4-BE49-F238E27FC236}">
                <a16:creationId xmlns:a16="http://schemas.microsoft.com/office/drawing/2014/main" id="{8AC38328-2D50-4DDB-BD20-28DE12E499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platzhalter 7">
            <a:extLst>
              <a:ext uri="{FF2B5EF4-FFF2-40B4-BE49-F238E27FC236}">
                <a16:creationId xmlns:a16="http://schemas.microsoft.com/office/drawing/2014/main" id="{8727B7D5-1248-5BD9-AE93-725FBEB2BDA2}"/>
              </a:ext>
            </a:extLst>
          </p:cNvPr>
          <p:cNvSpPr>
            <a:spLocks noGrp="1"/>
          </p:cNvSpPr>
          <p:nvPr>
            <p:ph type="body" sz="half" idx="2"/>
          </p:nvPr>
        </p:nvSpPr>
        <p:spPr>
          <a:xfrm>
            <a:off x="1024128" y="2286000"/>
            <a:ext cx="6066816" cy="4023360"/>
          </a:xfrm>
        </p:spPr>
        <p:txBody>
          <a:bodyPr vert="horz" lIns="45720" tIns="45720" rIns="45720" bIns="45720" rtlCol="0" anchor="b">
            <a:normAutofit/>
          </a:bodyPr>
          <a:lstStyle/>
          <a:p>
            <a:pPr>
              <a:lnSpc>
                <a:spcPct val="90000"/>
              </a:lnSpc>
            </a:pPr>
            <a:r>
              <a:rPr lang="en-US" sz="1400">
                <a:solidFill>
                  <a:srgbClr val="000000"/>
                </a:solidFill>
              </a:rPr>
              <a:t>Fabian Beutler, Matteo </a:t>
            </a:r>
            <a:r>
              <a:rPr lang="en-US" sz="1400" err="1">
                <a:solidFill>
                  <a:srgbClr val="000000"/>
                </a:solidFill>
              </a:rPr>
              <a:t>Ciurlia</a:t>
            </a:r>
            <a:r>
              <a:rPr lang="en-US" sz="1400">
                <a:solidFill>
                  <a:srgbClr val="000000"/>
                </a:solidFill>
              </a:rPr>
              <a:t>, Björn Rindlisbacher, Tim Zürcher</a:t>
            </a:r>
          </a:p>
        </p:txBody>
      </p:sp>
      <p:sp>
        <p:nvSpPr>
          <p:cNvPr id="4" name="Textfeld 3">
            <a:extLst>
              <a:ext uri="{FF2B5EF4-FFF2-40B4-BE49-F238E27FC236}">
                <a16:creationId xmlns:a16="http://schemas.microsoft.com/office/drawing/2014/main" id="{B51E66AE-BC19-A925-5950-7DB2E7520ACC}"/>
              </a:ext>
            </a:extLst>
          </p:cNvPr>
          <p:cNvSpPr txBox="1"/>
          <p:nvPr/>
        </p:nvSpPr>
        <p:spPr>
          <a:xfrm>
            <a:off x="1541715" y="3622655"/>
            <a:ext cx="5513604" cy="1631216"/>
          </a:xfrm>
          <a:prstGeom prst="rect">
            <a:avLst/>
          </a:prstGeom>
          <a:noFill/>
        </p:spPr>
        <p:txBody>
          <a:bodyPr wrap="square">
            <a:spAutoFit/>
          </a:bodyPr>
          <a:lstStyle/>
          <a:p>
            <a:r>
              <a:rPr lang="de-DE" sz="2000" i="1"/>
              <a:t>„Unsere Analysen belegen, dass SBB-Immobilienprojekte wichtige Impulse für Beschäftigung und Unternehmensgründungen liefern und damit wertvolle Entscheidungsgrundlagen für künftige Infrastrukturentwicklungen schaffen.“</a:t>
            </a:r>
          </a:p>
        </p:txBody>
      </p:sp>
      <p:pic>
        <p:nvPicPr>
          <p:cNvPr id="5" name="Grafik 4" descr="Gruppenbrainstorming mit einfarbiger Füllung">
            <a:extLst>
              <a:ext uri="{FF2B5EF4-FFF2-40B4-BE49-F238E27FC236}">
                <a16:creationId xmlns:a16="http://schemas.microsoft.com/office/drawing/2014/main" id="{F6318470-B5FA-76A8-522A-62E5E0951E4F}"/>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62000" y="3622655"/>
            <a:ext cx="644400" cy="644400"/>
          </a:xfrm>
          <a:prstGeom prst="rect">
            <a:avLst/>
          </a:prstGeom>
        </p:spPr>
      </p:pic>
    </p:spTree>
    <p:extLst>
      <p:ext uri="{BB962C8B-B14F-4D97-AF65-F5344CB8AC3E}">
        <p14:creationId xmlns:p14="http://schemas.microsoft.com/office/powerpoint/2010/main" val="1516167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3949590-F2C2-4C77-9962-CE1E3E154DD4}"/>
              </a:ext>
            </a:extLst>
          </p:cNvPr>
          <p:cNvSpPr>
            <a:spLocks noGrp="1"/>
          </p:cNvSpPr>
          <p:nvPr>
            <p:ph type="title"/>
          </p:nvPr>
        </p:nvSpPr>
        <p:spPr>
          <a:xfrm>
            <a:off x="1024128" y="695680"/>
            <a:ext cx="10786872" cy="900000"/>
          </a:xfrm>
        </p:spPr>
        <p:txBody>
          <a:bodyPr/>
          <a:lstStyle/>
          <a:p>
            <a:r>
              <a:rPr lang="de-CH" noProof="0"/>
              <a:t>Inhalt</a:t>
            </a:r>
          </a:p>
        </p:txBody>
      </p:sp>
      <p:sp>
        <p:nvSpPr>
          <p:cNvPr id="3" name="Foliennummernplatzhalter 2">
            <a:extLst>
              <a:ext uri="{FF2B5EF4-FFF2-40B4-BE49-F238E27FC236}">
                <a16:creationId xmlns:a16="http://schemas.microsoft.com/office/drawing/2014/main" id="{4EF23B55-D907-4DA1-ADAC-250988753EB4}"/>
              </a:ext>
            </a:extLst>
          </p:cNvPr>
          <p:cNvSpPr>
            <a:spLocks noGrp="1"/>
          </p:cNvSpPr>
          <p:nvPr>
            <p:ph type="sldNum" sz="quarter" idx="12"/>
          </p:nvPr>
        </p:nvSpPr>
        <p:spPr>
          <a:xfrm>
            <a:off x="10837333" y="6470704"/>
            <a:ext cx="973667" cy="274320"/>
          </a:xfrm>
        </p:spPr>
        <p:txBody>
          <a:bodyPr/>
          <a:lstStyle/>
          <a:p>
            <a:fld id="{802006FE-6571-4354-8775-F8708372C227}" type="slidenum">
              <a:rPr lang="de-DE" smtClean="0"/>
              <a:pPr/>
              <a:t>2</a:t>
            </a:fld>
            <a:endParaRPr lang="de-DE"/>
          </a:p>
        </p:txBody>
      </p:sp>
      <p:grpSp>
        <p:nvGrpSpPr>
          <p:cNvPr id="29" name="Gruppieren 28">
            <a:extLst>
              <a:ext uri="{FF2B5EF4-FFF2-40B4-BE49-F238E27FC236}">
                <a16:creationId xmlns:a16="http://schemas.microsoft.com/office/drawing/2014/main" id="{D7C80108-9AB8-4F0E-95BC-1E4F896CF2FA}"/>
              </a:ext>
            </a:extLst>
          </p:cNvPr>
          <p:cNvGrpSpPr/>
          <p:nvPr/>
        </p:nvGrpSpPr>
        <p:grpSpPr>
          <a:xfrm>
            <a:off x="1334823" y="2172608"/>
            <a:ext cx="9502510" cy="590400"/>
            <a:chOff x="0" y="1086087"/>
            <a:chExt cx="9420570" cy="468000"/>
          </a:xfrm>
          <a:solidFill>
            <a:schemeClr val="accent1"/>
          </a:solidFill>
        </p:grpSpPr>
        <p:sp>
          <p:nvSpPr>
            <p:cNvPr id="30" name="Rechteck 29">
              <a:extLst>
                <a:ext uri="{FF2B5EF4-FFF2-40B4-BE49-F238E27FC236}">
                  <a16:creationId xmlns:a16="http://schemas.microsoft.com/office/drawing/2014/main" id="{4E92A556-1826-4008-A5EB-F19AFD1281F6}"/>
                </a:ext>
              </a:extLst>
            </p:cNvPr>
            <p:cNvSpPr/>
            <p:nvPr/>
          </p:nvSpPr>
          <p:spPr>
            <a:xfrm>
              <a:off x="0" y="1086087"/>
              <a:ext cx="9420570" cy="468000"/>
            </a:xfrm>
            <a:prstGeom prst="rect">
              <a:avLst/>
            </a:prstGeom>
            <a:grpFill/>
          </p:spPr>
          <p:style>
            <a:lnRef idx="2">
              <a:schemeClr val="lt1">
                <a:hueOff val="0"/>
                <a:satOff val="0"/>
                <a:lumOff val="0"/>
                <a:alphaOff val="0"/>
              </a:schemeClr>
            </a:lnRef>
            <a:fillRef idx="1">
              <a:scrgbClr r="0" g="0" b="0"/>
            </a:fillRef>
            <a:effectRef idx="0">
              <a:schemeClr val="accent6">
                <a:hueOff val="0"/>
                <a:satOff val="0"/>
                <a:lumOff val="0"/>
                <a:alphaOff val="0"/>
              </a:schemeClr>
            </a:effectRef>
            <a:fontRef idx="minor">
              <a:schemeClr val="lt1"/>
            </a:fontRef>
          </p:style>
          <p:txBody>
            <a:bodyPr/>
            <a:lstStyle/>
            <a:p>
              <a:endParaRPr lang="de-CH" sz="2400">
                <a:solidFill>
                  <a:schemeClr val="bg1"/>
                </a:solidFill>
              </a:endParaRPr>
            </a:p>
          </p:txBody>
        </p:sp>
        <p:sp>
          <p:nvSpPr>
            <p:cNvPr id="31" name="Textfeld 30">
              <a:extLst>
                <a:ext uri="{FF2B5EF4-FFF2-40B4-BE49-F238E27FC236}">
                  <a16:creationId xmlns:a16="http://schemas.microsoft.com/office/drawing/2014/main" id="{808D2B42-E1B5-4074-9858-E5E1FF64CF40}"/>
                </a:ext>
              </a:extLst>
            </p:cNvPr>
            <p:cNvSpPr txBox="1"/>
            <p:nvPr/>
          </p:nvSpPr>
          <p:spPr>
            <a:xfrm>
              <a:off x="0" y="1086087"/>
              <a:ext cx="9420570" cy="46800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defTabSz="889000">
                <a:lnSpc>
                  <a:spcPct val="90000"/>
                </a:lnSpc>
                <a:spcBef>
                  <a:spcPct val="0"/>
                </a:spcBef>
                <a:spcAft>
                  <a:spcPct val="35000"/>
                </a:spcAft>
              </a:pPr>
              <a:r>
                <a:rPr lang="de-CH" sz="2400">
                  <a:solidFill>
                    <a:schemeClr val="bg1"/>
                  </a:solidFill>
                </a:rPr>
                <a:t>CPA Schritt 1 </a:t>
              </a:r>
              <a:r>
                <a:rPr lang="de-DE" sz="2400">
                  <a:solidFill>
                    <a:schemeClr val="bg1"/>
                  </a:solidFill>
                </a:rPr>
                <a:t>–</a:t>
              </a:r>
              <a:r>
                <a:rPr lang="de-CH" sz="2400">
                  <a:solidFill>
                    <a:schemeClr val="bg1"/>
                  </a:solidFill>
                </a:rPr>
                <a:t> Ziele &amp; KAQ </a:t>
              </a:r>
              <a:endParaRPr lang="de-CH" sz="2400" kern="1200">
                <a:solidFill>
                  <a:schemeClr val="bg1"/>
                </a:solidFill>
              </a:endParaRPr>
            </a:p>
          </p:txBody>
        </p:sp>
      </p:grpSp>
      <p:sp>
        <p:nvSpPr>
          <p:cNvPr id="36" name="Rechteck 35">
            <a:extLst>
              <a:ext uri="{FF2B5EF4-FFF2-40B4-BE49-F238E27FC236}">
                <a16:creationId xmlns:a16="http://schemas.microsoft.com/office/drawing/2014/main" id="{8C6C63DF-6E2D-4D9B-B5B8-CB0629FF33A8}"/>
              </a:ext>
            </a:extLst>
          </p:cNvPr>
          <p:cNvSpPr/>
          <p:nvPr/>
        </p:nvSpPr>
        <p:spPr>
          <a:xfrm>
            <a:off x="1027490" y="2405896"/>
            <a:ext cx="114300" cy="1238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solidFill>
                <a:schemeClr val="bg1"/>
              </a:solidFill>
            </a:endParaRPr>
          </a:p>
        </p:txBody>
      </p:sp>
      <p:grpSp>
        <p:nvGrpSpPr>
          <p:cNvPr id="24" name="Gruppieren 23">
            <a:extLst>
              <a:ext uri="{FF2B5EF4-FFF2-40B4-BE49-F238E27FC236}">
                <a16:creationId xmlns:a16="http://schemas.microsoft.com/office/drawing/2014/main" id="{700E7BFE-9913-4CB4-9C5C-3168611AA88E}"/>
              </a:ext>
            </a:extLst>
          </p:cNvPr>
          <p:cNvGrpSpPr/>
          <p:nvPr/>
        </p:nvGrpSpPr>
        <p:grpSpPr>
          <a:xfrm>
            <a:off x="1334823" y="2955213"/>
            <a:ext cx="9502510" cy="590400"/>
            <a:chOff x="0" y="1086087"/>
            <a:chExt cx="9420570" cy="468000"/>
          </a:xfrm>
          <a:solidFill>
            <a:schemeClr val="accent1"/>
          </a:solidFill>
        </p:grpSpPr>
        <p:sp>
          <p:nvSpPr>
            <p:cNvPr id="25" name="Rechteck 24">
              <a:extLst>
                <a:ext uri="{FF2B5EF4-FFF2-40B4-BE49-F238E27FC236}">
                  <a16:creationId xmlns:a16="http://schemas.microsoft.com/office/drawing/2014/main" id="{2C76EE80-2D55-4D63-9551-DE2F58CE5464}"/>
                </a:ext>
              </a:extLst>
            </p:cNvPr>
            <p:cNvSpPr/>
            <p:nvPr/>
          </p:nvSpPr>
          <p:spPr>
            <a:xfrm>
              <a:off x="0" y="1086087"/>
              <a:ext cx="9420570" cy="468000"/>
            </a:xfrm>
            <a:prstGeom prst="rect">
              <a:avLst/>
            </a:prstGeom>
            <a:grpFill/>
          </p:spPr>
          <p:style>
            <a:lnRef idx="2">
              <a:schemeClr val="lt1">
                <a:hueOff val="0"/>
                <a:satOff val="0"/>
                <a:lumOff val="0"/>
                <a:alphaOff val="0"/>
              </a:schemeClr>
            </a:lnRef>
            <a:fillRef idx="1">
              <a:scrgbClr r="0" g="0" b="0"/>
            </a:fillRef>
            <a:effectRef idx="0">
              <a:schemeClr val="accent6">
                <a:hueOff val="0"/>
                <a:satOff val="0"/>
                <a:lumOff val="0"/>
                <a:alphaOff val="0"/>
              </a:schemeClr>
            </a:effectRef>
            <a:fontRef idx="minor">
              <a:schemeClr val="lt1"/>
            </a:fontRef>
          </p:style>
          <p:txBody>
            <a:bodyPr/>
            <a:lstStyle/>
            <a:p>
              <a:endParaRPr lang="de-CH" sz="2400">
                <a:solidFill>
                  <a:schemeClr val="bg1"/>
                </a:solidFill>
              </a:endParaRPr>
            </a:p>
          </p:txBody>
        </p:sp>
        <p:sp>
          <p:nvSpPr>
            <p:cNvPr id="33" name="Textfeld 32">
              <a:extLst>
                <a:ext uri="{FF2B5EF4-FFF2-40B4-BE49-F238E27FC236}">
                  <a16:creationId xmlns:a16="http://schemas.microsoft.com/office/drawing/2014/main" id="{2A9B415E-A702-4D24-8C2E-B2350DC80851}"/>
                </a:ext>
              </a:extLst>
            </p:cNvPr>
            <p:cNvSpPr txBox="1"/>
            <p:nvPr/>
          </p:nvSpPr>
          <p:spPr>
            <a:xfrm>
              <a:off x="0" y="1086087"/>
              <a:ext cx="9420570" cy="46800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de-DE" sz="2400">
                  <a:solidFill>
                    <a:schemeClr val="bg1"/>
                  </a:solidFill>
                </a:rPr>
                <a:t>CPA Schritt 2 – Daten </a:t>
              </a:r>
              <a:endParaRPr lang="en-US"/>
            </a:p>
          </p:txBody>
        </p:sp>
      </p:grpSp>
      <p:sp>
        <p:nvSpPr>
          <p:cNvPr id="39" name="Rechteck 38">
            <a:extLst>
              <a:ext uri="{FF2B5EF4-FFF2-40B4-BE49-F238E27FC236}">
                <a16:creationId xmlns:a16="http://schemas.microsoft.com/office/drawing/2014/main" id="{E4B6C15C-CD09-4CA5-A4AB-E92076465AAD}"/>
              </a:ext>
            </a:extLst>
          </p:cNvPr>
          <p:cNvSpPr/>
          <p:nvPr/>
        </p:nvSpPr>
        <p:spPr>
          <a:xfrm>
            <a:off x="1016208" y="3188501"/>
            <a:ext cx="114300" cy="1238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solidFill>
                <a:schemeClr val="bg1"/>
              </a:solidFill>
            </a:endParaRPr>
          </a:p>
        </p:txBody>
      </p:sp>
      <p:grpSp>
        <p:nvGrpSpPr>
          <p:cNvPr id="4" name="Gruppieren 3">
            <a:extLst>
              <a:ext uri="{FF2B5EF4-FFF2-40B4-BE49-F238E27FC236}">
                <a16:creationId xmlns:a16="http://schemas.microsoft.com/office/drawing/2014/main" id="{E3658977-0D7C-E4F5-1585-A18436562CA1}"/>
              </a:ext>
            </a:extLst>
          </p:cNvPr>
          <p:cNvGrpSpPr/>
          <p:nvPr/>
        </p:nvGrpSpPr>
        <p:grpSpPr>
          <a:xfrm>
            <a:off x="1334823" y="3737514"/>
            <a:ext cx="9502510" cy="590400"/>
            <a:chOff x="0" y="1086087"/>
            <a:chExt cx="9420570" cy="468000"/>
          </a:xfrm>
          <a:solidFill>
            <a:schemeClr val="accent1"/>
          </a:solidFill>
        </p:grpSpPr>
        <p:sp>
          <p:nvSpPr>
            <p:cNvPr id="5" name="Rechteck 4">
              <a:extLst>
                <a:ext uri="{FF2B5EF4-FFF2-40B4-BE49-F238E27FC236}">
                  <a16:creationId xmlns:a16="http://schemas.microsoft.com/office/drawing/2014/main" id="{9EDB0480-4A86-37E2-0191-977246C8F879}"/>
                </a:ext>
              </a:extLst>
            </p:cNvPr>
            <p:cNvSpPr/>
            <p:nvPr/>
          </p:nvSpPr>
          <p:spPr>
            <a:xfrm>
              <a:off x="0" y="1086087"/>
              <a:ext cx="9420570" cy="468000"/>
            </a:xfrm>
            <a:prstGeom prst="rect">
              <a:avLst/>
            </a:prstGeom>
            <a:grpFill/>
          </p:spPr>
          <p:style>
            <a:lnRef idx="2">
              <a:schemeClr val="lt1">
                <a:hueOff val="0"/>
                <a:satOff val="0"/>
                <a:lumOff val="0"/>
                <a:alphaOff val="0"/>
              </a:schemeClr>
            </a:lnRef>
            <a:fillRef idx="1">
              <a:scrgbClr r="0" g="0" b="0"/>
            </a:fillRef>
            <a:effectRef idx="0">
              <a:schemeClr val="accent6">
                <a:hueOff val="0"/>
                <a:satOff val="0"/>
                <a:lumOff val="0"/>
                <a:alphaOff val="0"/>
              </a:schemeClr>
            </a:effectRef>
            <a:fontRef idx="minor">
              <a:schemeClr val="lt1"/>
            </a:fontRef>
          </p:style>
          <p:txBody>
            <a:bodyPr/>
            <a:lstStyle/>
            <a:p>
              <a:endParaRPr lang="de-CH" sz="2400">
                <a:solidFill>
                  <a:schemeClr val="bg1"/>
                </a:solidFill>
              </a:endParaRPr>
            </a:p>
          </p:txBody>
        </p:sp>
        <p:sp>
          <p:nvSpPr>
            <p:cNvPr id="6" name="Textfeld 5">
              <a:extLst>
                <a:ext uri="{FF2B5EF4-FFF2-40B4-BE49-F238E27FC236}">
                  <a16:creationId xmlns:a16="http://schemas.microsoft.com/office/drawing/2014/main" id="{AFCC5E82-2763-A4B4-DA5C-EF5DBB233885}"/>
                </a:ext>
              </a:extLst>
            </p:cNvPr>
            <p:cNvSpPr txBox="1"/>
            <p:nvPr/>
          </p:nvSpPr>
          <p:spPr>
            <a:xfrm>
              <a:off x="0" y="1086087"/>
              <a:ext cx="9420570" cy="46800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defPPr>
                <a:defRPr lang="en-US"/>
              </a:defPPr>
              <a:lvl1pPr lvl="0" indent="0" defTabSz="889000">
                <a:lnSpc>
                  <a:spcPct val="90000"/>
                </a:lnSpc>
                <a:spcBef>
                  <a:spcPct val="0"/>
                </a:spcBef>
                <a:spcAft>
                  <a:spcPct val="35000"/>
                </a:spcAft>
                <a:buNone/>
                <a:defRPr sz="2400" b="1">
                  <a:solidFill>
                    <a:schemeClr val="bg1"/>
                  </a:solidFill>
                </a:defRPr>
              </a:lvl1pPr>
            </a:lstStyle>
            <a:p>
              <a:r>
                <a:rPr lang="en-US" b="0"/>
                <a:t>CPA SCHRITT 3 &amp; 4 </a:t>
              </a:r>
              <a:r>
                <a:rPr lang="de-DE" b="0"/>
                <a:t>–</a:t>
              </a:r>
              <a:r>
                <a:rPr lang="en-US" b="0"/>
                <a:t> ANALYSEN &amp; PRÄSENTATION</a:t>
              </a:r>
            </a:p>
          </p:txBody>
        </p:sp>
      </p:grpSp>
      <p:sp>
        <p:nvSpPr>
          <p:cNvPr id="7" name="Rechteck 6">
            <a:extLst>
              <a:ext uri="{FF2B5EF4-FFF2-40B4-BE49-F238E27FC236}">
                <a16:creationId xmlns:a16="http://schemas.microsoft.com/office/drawing/2014/main" id="{8A9C56D7-921F-9A0D-D6BF-32552F8C91A5}"/>
              </a:ext>
            </a:extLst>
          </p:cNvPr>
          <p:cNvSpPr/>
          <p:nvPr/>
        </p:nvSpPr>
        <p:spPr>
          <a:xfrm>
            <a:off x="1016208" y="3970801"/>
            <a:ext cx="114300" cy="1238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solidFill>
                <a:schemeClr val="bg1"/>
              </a:solidFill>
            </a:endParaRPr>
          </a:p>
        </p:txBody>
      </p:sp>
      <p:grpSp>
        <p:nvGrpSpPr>
          <p:cNvPr id="12" name="Gruppieren 11">
            <a:extLst>
              <a:ext uri="{FF2B5EF4-FFF2-40B4-BE49-F238E27FC236}">
                <a16:creationId xmlns:a16="http://schemas.microsoft.com/office/drawing/2014/main" id="{1F044017-A023-5A6B-0CE6-906472ED2F46}"/>
              </a:ext>
            </a:extLst>
          </p:cNvPr>
          <p:cNvGrpSpPr/>
          <p:nvPr/>
        </p:nvGrpSpPr>
        <p:grpSpPr>
          <a:xfrm>
            <a:off x="1334823" y="4520423"/>
            <a:ext cx="9490897" cy="590400"/>
            <a:chOff x="0" y="1086087"/>
            <a:chExt cx="9420570" cy="468000"/>
          </a:xfrm>
          <a:solidFill>
            <a:schemeClr val="accent1"/>
          </a:solidFill>
        </p:grpSpPr>
        <p:sp>
          <p:nvSpPr>
            <p:cNvPr id="13" name="Rechteck 12">
              <a:extLst>
                <a:ext uri="{FF2B5EF4-FFF2-40B4-BE49-F238E27FC236}">
                  <a16:creationId xmlns:a16="http://schemas.microsoft.com/office/drawing/2014/main" id="{3AC02FAB-2A3B-1FD4-06B4-E8BB570C7B01}"/>
                </a:ext>
              </a:extLst>
            </p:cNvPr>
            <p:cNvSpPr/>
            <p:nvPr/>
          </p:nvSpPr>
          <p:spPr>
            <a:xfrm>
              <a:off x="0" y="1086087"/>
              <a:ext cx="9420570" cy="468000"/>
            </a:xfrm>
            <a:prstGeom prst="rect">
              <a:avLst/>
            </a:prstGeom>
            <a:grpFill/>
          </p:spPr>
          <p:style>
            <a:lnRef idx="2">
              <a:schemeClr val="lt1">
                <a:hueOff val="0"/>
                <a:satOff val="0"/>
                <a:lumOff val="0"/>
                <a:alphaOff val="0"/>
              </a:schemeClr>
            </a:lnRef>
            <a:fillRef idx="1">
              <a:scrgbClr r="0" g="0" b="0"/>
            </a:fillRef>
            <a:effectRef idx="0">
              <a:schemeClr val="accent6">
                <a:hueOff val="0"/>
                <a:satOff val="0"/>
                <a:lumOff val="0"/>
                <a:alphaOff val="0"/>
              </a:schemeClr>
            </a:effectRef>
            <a:fontRef idx="minor">
              <a:schemeClr val="lt1"/>
            </a:fontRef>
          </p:style>
          <p:txBody>
            <a:bodyPr/>
            <a:lstStyle/>
            <a:p>
              <a:endParaRPr lang="de-CH" sz="2400">
                <a:solidFill>
                  <a:schemeClr val="bg1"/>
                </a:solidFill>
              </a:endParaRPr>
            </a:p>
          </p:txBody>
        </p:sp>
        <p:sp>
          <p:nvSpPr>
            <p:cNvPr id="14" name="Textfeld 13">
              <a:extLst>
                <a:ext uri="{FF2B5EF4-FFF2-40B4-BE49-F238E27FC236}">
                  <a16:creationId xmlns:a16="http://schemas.microsoft.com/office/drawing/2014/main" id="{62A3AA45-0340-0529-AB04-35461FF41A02}"/>
                </a:ext>
              </a:extLst>
            </p:cNvPr>
            <p:cNvSpPr txBox="1"/>
            <p:nvPr/>
          </p:nvSpPr>
          <p:spPr>
            <a:xfrm>
              <a:off x="0" y="1086087"/>
              <a:ext cx="9420570" cy="46800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de-CH" sz="2400">
                  <a:solidFill>
                    <a:schemeClr val="bg1"/>
                  </a:solidFill>
                </a:rPr>
                <a:t>CPA SCHRITT 5 </a:t>
              </a:r>
              <a:r>
                <a:rPr lang="de-DE" sz="2400">
                  <a:solidFill>
                    <a:schemeClr val="bg1"/>
                  </a:solidFill>
                </a:rPr>
                <a:t>– </a:t>
              </a:r>
              <a:r>
                <a:rPr lang="de-CH" sz="2400">
                  <a:solidFill>
                    <a:schemeClr val="bg1"/>
                  </a:solidFill>
                </a:rPr>
                <a:t>ENTSCHEIDUNGEN / HANDLUNGS-EMPFEHLUNGEN</a:t>
              </a:r>
              <a:endParaRPr lang="en-US" sz="2400">
                <a:solidFill>
                  <a:schemeClr val="bg1"/>
                </a:solidFill>
              </a:endParaRPr>
            </a:p>
          </p:txBody>
        </p:sp>
      </p:grpSp>
      <p:sp>
        <p:nvSpPr>
          <p:cNvPr id="15" name="Rechteck 14">
            <a:extLst>
              <a:ext uri="{FF2B5EF4-FFF2-40B4-BE49-F238E27FC236}">
                <a16:creationId xmlns:a16="http://schemas.microsoft.com/office/drawing/2014/main" id="{E94DAFFE-F349-CAAE-2EE8-BB0EF9811E32}"/>
              </a:ext>
            </a:extLst>
          </p:cNvPr>
          <p:cNvSpPr/>
          <p:nvPr/>
        </p:nvSpPr>
        <p:spPr>
          <a:xfrm>
            <a:off x="1016208" y="4753710"/>
            <a:ext cx="114300" cy="1238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solidFill>
                <a:schemeClr val="bg1"/>
              </a:solidFill>
            </a:endParaRPr>
          </a:p>
        </p:txBody>
      </p:sp>
      <p:sp>
        <p:nvSpPr>
          <p:cNvPr id="22" name="Foliennummernplatzhalter 2">
            <a:extLst>
              <a:ext uri="{FF2B5EF4-FFF2-40B4-BE49-F238E27FC236}">
                <a16:creationId xmlns:a16="http://schemas.microsoft.com/office/drawing/2014/main" id="{9CFBD87C-D0B2-DDAD-FA1D-034CB8127BA9}"/>
              </a:ext>
            </a:extLst>
          </p:cNvPr>
          <p:cNvSpPr txBox="1">
            <a:spLocks/>
          </p:cNvSpPr>
          <p:nvPr/>
        </p:nvSpPr>
        <p:spPr>
          <a:xfrm>
            <a:off x="10837333" y="6470704"/>
            <a:ext cx="973667" cy="274320"/>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lumMod val="95000"/>
                    <a:lumOff val="5000"/>
                  </a:schemeClr>
                </a:solidFill>
                <a:latin typeface="+mj-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02006FE-6571-4354-8775-F8708372C227}" type="slidenum">
              <a:rPr lang="de-DE" smtClean="0"/>
              <a:pPr algn="r"/>
              <a:t>2</a:t>
            </a:fld>
            <a:endParaRPr lang="de-DE"/>
          </a:p>
        </p:txBody>
      </p:sp>
      <p:grpSp>
        <p:nvGrpSpPr>
          <p:cNvPr id="8" name="Gruppieren 7">
            <a:extLst>
              <a:ext uri="{FF2B5EF4-FFF2-40B4-BE49-F238E27FC236}">
                <a16:creationId xmlns:a16="http://schemas.microsoft.com/office/drawing/2014/main" id="{51F377DC-760F-4A4C-1D39-9709AD8C7023}"/>
              </a:ext>
            </a:extLst>
          </p:cNvPr>
          <p:cNvGrpSpPr/>
          <p:nvPr/>
        </p:nvGrpSpPr>
        <p:grpSpPr>
          <a:xfrm>
            <a:off x="1334823" y="5303332"/>
            <a:ext cx="9490897" cy="590400"/>
            <a:chOff x="0" y="1086087"/>
            <a:chExt cx="9420570" cy="468000"/>
          </a:xfrm>
          <a:solidFill>
            <a:schemeClr val="accent1"/>
          </a:solidFill>
        </p:grpSpPr>
        <p:sp>
          <p:nvSpPr>
            <p:cNvPr id="9" name="Rechteck 8">
              <a:extLst>
                <a:ext uri="{FF2B5EF4-FFF2-40B4-BE49-F238E27FC236}">
                  <a16:creationId xmlns:a16="http://schemas.microsoft.com/office/drawing/2014/main" id="{B8671F34-9FF5-8023-0D42-21E88A740DE1}"/>
                </a:ext>
              </a:extLst>
            </p:cNvPr>
            <p:cNvSpPr/>
            <p:nvPr/>
          </p:nvSpPr>
          <p:spPr>
            <a:xfrm>
              <a:off x="0" y="1086087"/>
              <a:ext cx="9420570" cy="468000"/>
            </a:xfrm>
            <a:prstGeom prst="rect">
              <a:avLst/>
            </a:prstGeom>
            <a:grpFill/>
          </p:spPr>
          <p:style>
            <a:lnRef idx="2">
              <a:schemeClr val="lt1">
                <a:hueOff val="0"/>
                <a:satOff val="0"/>
                <a:lumOff val="0"/>
                <a:alphaOff val="0"/>
              </a:schemeClr>
            </a:lnRef>
            <a:fillRef idx="1">
              <a:scrgbClr r="0" g="0" b="0"/>
            </a:fillRef>
            <a:effectRef idx="0">
              <a:schemeClr val="accent6">
                <a:hueOff val="0"/>
                <a:satOff val="0"/>
                <a:lumOff val="0"/>
                <a:alphaOff val="0"/>
              </a:schemeClr>
            </a:effectRef>
            <a:fontRef idx="minor">
              <a:schemeClr val="lt1"/>
            </a:fontRef>
          </p:style>
          <p:txBody>
            <a:bodyPr/>
            <a:lstStyle/>
            <a:p>
              <a:endParaRPr lang="de-CH" sz="2400">
                <a:solidFill>
                  <a:schemeClr val="bg1"/>
                </a:solidFill>
              </a:endParaRPr>
            </a:p>
          </p:txBody>
        </p:sp>
        <p:sp>
          <p:nvSpPr>
            <p:cNvPr id="10" name="Textfeld 9">
              <a:extLst>
                <a:ext uri="{FF2B5EF4-FFF2-40B4-BE49-F238E27FC236}">
                  <a16:creationId xmlns:a16="http://schemas.microsoft.com/office/drawing/2014/main" id="{5E8B8E67-7740-7D58-0761-78F1287C1AE0}"/>
                </a:ext>
              </a:extLst>
            </p:cNvPr>
            <p:cNvSpPr txBox="1"/>
            <p:nvPr/>
          </p:nvSpPr>
          <p:spPr>
            <a:xfrm>
              <a:off x="0" y="1086087"/>
              <a:ext cx="9420570" cy="468000"/>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400" spc="200">
                  <a:solidFill>
                    <a:srgbClr val="FFFFFF"/>
                  </a:solidFill>
                </a:rPr>
                <a:t>WEITERE RESSOURCEN UND INFORMATIONEN</a:t>
              </a:r>
              <a:endParaRPr lang="en-US"/>
            </a:p>
          </p:txBody>
        </p:sp>
      </p:grpSp>
      <p:sp>
        <p:nvSpPr>
          <p:cNvPr id="11" name="Rechteck 10">
            <a:extLst>
              <a:ext uri="{FF2B5EF4-FFF2-40B4-BE49-F238E27FC236}">
                <a16:creationId xmlns:a16="http://schemas.microsoft.com/office/drawing/2014/main" id="{8AF04996-1B05-1B4D-B789-AE9944C17364}"/>
              </a:ext>
            </a:extLst>
          </p:cNvPr>
          <p:cNvSpPr/>
          <p:nvPr/>
        </p:nvSpPr>
        <p:spPr>
          <a:xfrm>
            <a:off x="1016208" y="5536619"/>
            <a:ext cx="114300" cy="1238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solidFill>
                <a:schemeClr val="bg1"/>
              </a:solidFill>
            </a:endParaRPr>
          </a:p>
        </p:txBody>
      </p:sp>
    </p:spTree>
    <p:extLst>
      <p:ext uri="{BB962C8B-B14F-4D97-AF65-F5344CB8AC3E}">
        <p14:creationId xmlns:p14="http://schemas.microsoft.com/office/powerpoint/2010/main" val="4259335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Rectangle 37">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CH"/>
          </a:p>
        </p:txBody>
      </p:sp>
      <p:sp>
        <p:nvSpPr>
          <p:cNvPr id="63"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CH"/>
          </a:p>
        </p:txBody>
      </p:sp>
      <p:cxnSp>
        <p:nvCxnSpPr>
          <p:cNvPr id="64" name="Straight Connector 41">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65" name="Rectangle 43">
            <a:extLst>
              <a:ext uri="{FF2B5EF4-FFF2-40B4-BE49-F238E27FC236}">
                <a16:creationId xmlns:a16="http://schemas.microsoft.com/office/drawing/2014/main" id="{C411DB08-1669-426B-BBEB-FAD285EF8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45">
            <a:extLst>
              <a:ext uri="{FF2B5EF4-FFF2-40B4-BE49-F238E27FC236}">
                <a16:creationId xmlns:a16="http://schemas.microsoft.com/office/drawing/2014/main" id="{029E4219-121F-4CD1-AA58-24746CD29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26200424-8B8E-A504-EE0D-574C833E2698}"/>
              </a:ext>
            </a:extLst>
          </p:cNvPr>
          <p:cNvSpPr>
            <a:spLocks noGrp="1"/>
          </p:cNvSpPr>
          <p:nvPr>
            <p:ph type="title"/>
          </p:nvPr>
        </p:nvSpPr>
        <p:spPr>
          <a:xfrm>
            <a:off x="636530" y="640080"/>
            <a:ext cx="4206402" cy="3034857"/>
          </a:xfrm>
        </p:spPr>
        <p:txBody>
          <a:bodyPr vert="horz" lIns="91440" tIns="45720" rIns="91440" bIns="45720" rtlCol="0" anchor="b">
            <a:normAutofit/>
          </a:bodyPr>
          <a:lstStyle/>
          <a:p>
            <a:pPr algn="r"/>
            <a:r>
              <a:rPr lang="en-US" sz="4400" kern="1200" cap="all" spc="200" baseline="0">
                <a:solidFill>
                  <a:srgbClr val="FFFFFF"/>
                </a:solidFill>
                <a:latin typeface="+mj-lt"/>
                <a:ea typeface="+mj-ea"/>
                <a:cs typeface="+mj-cs"/>
              </a:rPr>
              <a:t>CPA</a:t>
            </a:r>
            <a:r>
              <a:rPr lang="en-US" sz="4400" kern="1200" cap="all" spc="200">
                <a:solidFill>
                  <a:srgbClr val="FFFFFF"/>
                </a:solidFill>
                <a:latin typeface="+mj-lt"/>
                <a:ea typeface="+mj-ea"/>
                <a:cs typeface="+mj-cs"/>
              </a:rPr>
              <a:t> Schritt</a:t>
            </a:r>
            <a:r>
              <a:rPr lang="en-US" sz="4400" kern="1200" cap="all" spc="200" baseline="0">
                <a:solidFill>
                  <a:srgbClr val="FFFFFF"/>
                </a:solidFill>
                <a:latin typeface="+mj-lt"/>
                <a:ea typeface="+mj-ea"/>
                <a:cs typeface="+mj-cs"/>
              </a:rPr>
              <a:t> 1</a:t>
            </a:r>
            <a:br>
              <a:rPr lang="en-US" sz="4400" kern="1200" cap="all" spc="200" baseline="0">
                <a:solidFill>
                  <a:srgbClr val="FFFFFF"/>
                </a:solidFill>
                <a:latin typeface="+mj-lt"/>
                <a:ea typeface="+mj-ea"/>
                <a:cs typeface="+mj-cs"/>
              </a:rPr>
            </a:br>
            <a:r>
              <a:rPr lang="en-US" sz="4400" kern="1200" cap="all" spc="200" baseline="0" err="1">
                <a:solidFill>
                  <a:srgbClr val="FFFFFF"/>
                </a:solidFill>
                <a:latin typeface="+mj-lt"/>
                <a:ea typeface="+mj-ea"/>
                <a:cs typeface="+mj-cs"/>
              </a:rPr>
              <a:t>Ziele</a:t>
            </a:r>
            <a:r>
              <a:rPr lang="en-US" sz="4400" kern="1200" cap="all" spc="200" baseline="0">
                <a:solidFill>
                  <a:srgbClr val="FFFFFF"/>
                </a:solidFill>
                <a:latin typeface="+mj-lt"/>
                <a:ea typeface="+mj-ea"/>
                <a:cs typeface="+mj-cs"/>
              </a:rPr>
              <a:t> &amp; Key </a:t>
            </a:r>
            <a:r>
              <a:rPr lang="en-US" sz="4400" kern="1200" cap="all" spc="200" baseline="0" err="1">
                <a:solidFill>
                  <a:srgbClr val="FFFFFF"/>
                </a:solidFill>
                <a:latin typeface="+mj-lt"/>
                <a:ea typeface="+mj-ea"/>
                <a:cs typeface="+mj-cs"/>
              </a:rPr>
              <a:t>Analyse</a:t>
            </a:r>
            <a:r>
              <a:rPr lang="en-US" sz="4400" kern="1200" cap="all" spc="200" baseline="0">
                <a:solidFill>
                  <a:srgbClr val="FFFFFF"/>
                </a:solidFill>
                <a:latin typeface="+mj-lt"/>
                <a:ea typeface="+mj-ea"/>
                <a:cs typeface="+mj-cs"/>
              </a:rPr>
              <a:t> Questions  </a:t>
            </a:r>
          </a:p>
        </p:txBody>
      </p:sp>
      <p:cxnSp>
        <p:nvCxnSpPr>
          <p:cNvPr id="67" name="Straight Connector 47">
            <a:extLst>
              <a:ext uri="{FF2B5EF4-FFF2-40B4-BE49-F238E27FC236}">
                <a16:creationId xmlns:a16="http://schemas.microsoft.com/office/drawing/2014/main" id="{52F50912-06FD-4216-BAD3-21050F5956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765314"/>
            <a:ext cx="3931920" cy="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pic>
        <p:nvPicPr>
          <p:cNvPr id="68" name="Graphic 34" descr="Volltreffer">
            <a:extLst>
              <a:ext uri="{FF2B5EF4-FFF2-40B4-BE49-F238E27FC236}">
                <a16:creationId xmlns:a16="http://schemas.microsoft.com/office/drawing/2014/main" id="{80655CB5-B0A3-6EEF-5E23-FED1F02A36B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699753"/>
            <a:ext cx="5459470" cy="5459470"/>
          </a:xfrm>
          <a:prstGeom prst="rect">
            <a:avLst/>
          </a:prstGeom>
        </p:spPr>
      </p:pic>
      <p:sp>
        <p:nvSpPr>
          <p:cNvPr id="3" name="Foliennummernplatzhalter 2">
            <a:extLst>
              <a:ext uri="{FF2B5EF4-FFF2-40B4-BE49-F238E27FC236}">
                <a16:creationId xmlns:a16="http://schemas.microsoft.com/office/drawing/2014/main" id="{AE14D183-E99F-A1DE-A30A-E95D3A4035C2}"/>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lgn="l" defTabSz="914400">
              <a:spcAft>
                <a:spcPts val="600"/>
              </a:spcAft>
            </a:pPr>
            <a:fld id="{802006FE-6571-4354-8775-F8708372C227}" type="slidenum">
              <a:rPr lang="en-US"/>
              <a:pPr algn="l" defTabSz="914400">
                <a:spcAft>
                  <a:spcPts val="600"/>
                </a:spcAft>
              </a:pPr>
              <a:t>3</a:t>
            </a:fld>
            <a:endParaRPr lang="en-US"/>
          </a:p>
        </p:txBody>
      </p:sp>
    </p:spTree>
    <p:extLst>
      <p:ext uri="{BB962C8B-B14F-4D97-AF65-F5344CB8AC3E}">
        <p14:creationId xmlns:p14="http://schemas.microsoft.com/office/powerpoint/2010/main" val="182563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641AC2-D505-F3FA-D00C-120B5AEA250F}"/>
              </a:ext>
            </a:extLst>
          </p:cNvPr>
          <p:cNvSpPr>
            <a:spLocks noGrp="1"/>
          </p:cNvSpPr>
          <p:nvPr>
            <p:ph type="title"/>
          </p:nvPr>
        </p:nvSpPr>
        <p:spPr/>
        <p:txBody>
          <a:bodyPr/>
          <a:lstStyle/>
          <a:p>
            <a:r>
              <a:rPr lang="de-CH"/>
              <a:t>Kontext &amp; Forschungsfragen</a:t>
            </a:r>
          </a:p>
        </p:txBody>
      </p:sp>
      <p:sp>
        <p:nvSpPr>
          <p:cNvPr id="4" name="Foliennummernplatzhalter 3">
            <a:extLst>
              <a:ext uri="{FF2B5EF4-FFF2-40B4-BE49-F238E27FC236}">
                <a16:creationId xmlns:a16="http://schemas.microsoft.com/office/drawing/2014/main" id="{596215AC-2B2A-93A4-ACEA-A1D0AC5DC761}"/>
              </a:ext>
            </a:extLst>
          </p:cNvPr>
          <p:cNvSpPr>
            <a:spLocks noGrp="1"/>
          </p:cNvSpPr>
          <p:nvPr>
            <p:ph type="sldNum" sz="quarter" idx="12"/>
          </p:nvPr>
        </p:nvSpPr>
        <p:spPr/>
        <p:txBody>
          <a:bodyPr/>
          <a:lstStyle/>
          <a:p>
            <a:fld id="{802006FE-6571-4354-8775-F8708372C227}" type="slidenum">
              <a:rPr lang="de-DE" smtClean="0"/>
              <a:t>4</a:t>
            </a:fld>
            <a:endParaRPr lang="de-DE"/>
          </a:p>
        </p:txBody>
      </p:sp>
      <p:pic>
        <p:nvPicPr>
          <p:cNvPr id="5" name="Grafik 4" descr="Marke Fragezeichen mit einfarbiger Füllung">
            <a:extLst>
              <a:ext uri="{FF2B5EF4-FFF2-40B4-BE49-F238E27FC236}">
                <a16:creationId xmlns:a16="http://schemas.microsoft.com/office/drawing/2014/main" id="{92ACC53B-FA1C-DD9A-6ADC-F115DFE620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73817" y="3828365"/>
            <a:ext cx="917476" cy="917476"/>
          </a:xfrm>
          <a:prstGeom prst="rect">
            <a:avLst/>
          </a:prstGeom>
        </p:spPr>
      </p:pic>
      <p:sp>
        <p:nvSpPr>
          <p:cNvPr id="6" name="Inhaltsplatzhalter 3">
            <a:extLst>
              <a:ext uri="{FF2B5EF4-FFF2-40B4-BE49-F238E27FC236}">
                <a16:creationId xmlns:a16="http://schemas.microsoft.com/office/drawing/2014/main" id="{C9B2A3DC-D13C-E690-9F48-09D4A8CE6D53}"/>
              </a:ext>
            </a:extLst>
          </p:cNvPr>
          <p:cNvSpPr txBox="1">
            <a:spLocks/>
          </p:cNvSpPr>
          <p:nvPr/>
        </p:nvSpPr>
        <p:spPr>
          <a:xfrm>
            <a:off x="1769559" y="3828365"/>
            <a:ext cx="9606120" cy="2352959"/>
          </a:xfrm>
          <a:prstGeom prst="rect">
            <a:avLst/>
          </a:prstGeom>
          <a:solidFill>
            <a:srgbClr val="F2F2F2"/>
          </a:solidFill>
        </p:spPr>
        <p:txBody>
          <a:bodyPr vert="horz" lIns="108000" tIns="36000" rIns="36000" bIns="3600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l">
              <a:lnSpc>
                <a:spcPct val="100000"/>
              </a:lnSpc>
              <a:spcBef>
                <a:spcPts val="0"/>
              </a:spcBef>
              <a:buFont typeface="Arial" panose="020B0604020202020204" pitchFamily="34" charset="0"/>
              <a:buChar char="•"/>
            </a:pPr>
            <a:r>
              <a:rPr lang="de-DE" sz="1600"/>
              <a:t>F1: Haben Gemeinden mit SBB-Projekten im Zeitraum 2011–2022 ein signifikant stärkeres Beschäftigungswachstum als vergleichbare Gemeinden ohne solche Projekte?</a:t>
            </a:r>
          </a:p>
          <a:p>
            <a:pPr algn="l">
              <a:lnSpc>
                <a:spcPct val="100000"/>
              </a:lnSpc>
              <a:spcBef>
                <a:spcPts val="0"/>
              </a:spcBef>
              <a:buFont typeface="Arial" panose="020B0604020202020204" pitchFamily="34" charset="0"/>
              <a:buChar char="•"/>
            </a:pPr>
            <a:r>
              <a:rPr lang="de-DE" sz="1600"/>
              <a:t>F2: Gibt es Anzeichen dafür, dass SBB-Investitionen die Standortattraktivität für Unternehmen erhöhen?</a:t>
            </a:r>
          </a:p>
          <a:p>
            <a:pPr algn="l">
              <a:lnSpc>
                <a:spcPct val="100000"/>
              </a:lnSpc>
              <a:spcBef>
                <a:spcPts val="0"/>
              </a:spcBef>
              <a:buFont typeface="Arial" panose="020B0604020202020204" pitchFamily="34" charset="0"/>
              <a:buChar char="•"/>
            </a:pPr>
            <a:r>
              <a:rPr lang="de-DE" sz="1600"/>
              <a:t>F3: Welchen Einfluss hat das Bevölkerungswachstum im Vergleich zu den SBB-Projekten auf die </a:t>
            </a:r>
            <a:r>
              <a:rPr lang="de-DE" sz="1600" err="1"/>
              <a:t>Anazahl</a:t>
            </a:r>
            <a:r>
              <a:rPr lang="de-DE" sz="1600"/>
              <a:t> an Neugründungen?</a:t>
            </a:r>
          </a:p>
          <a:p>
            <a:pPr algn="l">
              <a:lnSpc>
                <a:spcPct val="100000"/>
              </a:lnSpc>
              <a:spcBef>
                <a:spcPts val="0"/>
              </a:spcBef>
              <a:buFont typeface="Arial" panose="020B0604020202020204" pitchFamily="34" charset="0"/>
              <a:buChar char="•"/>
            </a:pPr>
            <a:r>
              <a:rPr lang="de-DE" sz="1600"/>
              <a:t>F4: Welche wirtschaftlichen Branchen profitieren besonders stark von den Immobilienprojekten?</a:t>
            </a:r>
          </a:p>
          <a:p>
            <a:pPr algn="l">
              <a:lnSpc>
                <a:spcPct val="100000"/>
              </a:lnSpc>
              <a:spcBef>
                <a:spcPts val="0"/>
              </a:spcBef>
              <a:buFont typeface="Arial" panose="020B0604020202020204" pitchFamily="34" charset="0"/>
              <a:buChar char="•"/>
            </a:pPr>
            <a:r>
              <a:rPr lang="de-DE" sz="1600"/>
              <a:t>F5: Können aus den analysierten Daten Empfehlungen für Gemeinden, Investoren oder die SBB selbst abgeleitet werden?</a:t>
            </a:r>
          </a:p>
        </p:txBody>
      </p:sp>
      <p:sp>
        <p:nvSpPr>
          <p:cNvPr id="7" name="Inhaltsplatzhalter 3">
            <a:extLst>
              <a:ext uri="{FF2B5EF4-FFF2-40B4-BE49-F238E27FC236}">
                <a16:creationId xmlns:a16="http://schemas.microsoft.com/office/drawing/2014/main" id="{9C1F9813-7D16-3856-C0ED-D10F50AC2A85}"/>
              </a:ext>
            </a:extLst>
          </p:cNvPr>
          <p:cNvSpPr txBox="1">
            <a:spLocks/>
          </p:cNvSpPr>
          <p:nvPr/>
        </p:nvSpPr>
        <p:spPr>
          <a:xfrm>
            <a:off x="1769559" y="2130379"/>
            <a:ext cx="9606120" cy="1070051"/>
          </a:xfrm>
          <a:prstGeom prst="rect">
            <a:avLst/>
          </a:prstGeom>
          <a:solidFill>
            <a:srgbClr val="F2F2F2"/>
          </a:solidFill>
        </p:spPr>
        <p:txBody>
          <a:bodyPr vert="horz" lIns="108000" tIns="36000" rIns="36000" bIns="36000" rtlCol="0" anchor="ctr">
            <a:noAutofit/>
          </a:bodyPr>
          <a:lstStyle>
            <a:defPPr>
              <a:defRPr lang="en-US"/>
            </a:defPPr>
            <a:lvl1pPr marL="91440" indent="-91440" defTabSz="914400">
              <a:lnSpc>
                <a:spcPct val="110000"/>
              </a:lnSpc>
              <a:spcBef>
                <a:spcPts val="0"/>
              </a:spcBef>
              <a:spcAft>
                <a:spcPts val="200"/>
              </a:spcAft>
              <a:buClr>
                <a:schemeClr val="accent1"/>
              </a:buClr>
              <a:buSzPct val="100000"/>
              <a:buFont typeface="Arial" panose="020B0604020202020204" pitchFamily="34" charset="0"/>
              <a:buChar char="•"/>
              <a:defRPr sz="1600"/>
            </a:lvl1pPr>
            <a:lvl2pPr marL="265176" indent="-137160" defTabSz="914400">
              <a:lnSpc>
                <a:spcPct val="90000"/>
              </a:lnSpc>
              <a:spcBef>
                <a:spcPts val="200"/>
              </a:spcBef>
              <a:spcAft>
                <a:spcPts val="400"/>
              </a:spcAft>
              <a:buClr>
                <a:schemeClr val="accent1"/>
              </a:buClr>
              <a:buFont typeface="Wingdings 3" pitchFamily="18" charset="2"/>
              <a:buChar char=""/>
            </a:lvl2pPr>
            <a:lvl3pPr marL="448056" indent="-137160" defTabSz="914400">
              <a:lnSpc>
                <a:spcPct val="90000"/>
              </a:lnSpc>
              <a:spcBef>
                <a:spcPts val="200"/>
              </a:spcBef>
              <a:spcAft>
                <a:spcPts val="400"/>
              </a:spcAft>
              <a:buClr>
                <a:schemeClr val="accent1"/>
              </a:buClr>
              <a:buFont typeface="Wingdings 3" pitchFamily="18" charset="2"/>
              <a:buChar char=""/>
              <a:defRPr sz="1400"/>
            </a:lvl3pPr>
            <a:lvl4pPr marL="594360" indent="-137160" defTabSz="914400">
              <a:lnSpc>
                <a:spcPct val="90000"/>
              </a:lnSpc>
              <a:spcBef>
                <a:spcPts val="200"/>
              </a:spcBef>
              <a:spcAft>
                <a:spcPts val="400"/>
              </a:spcAft>
              <a:buClr>
                <a:schemeClr val="accent1"/>
              </a:buClr>
              <a:buFont typeface="Wingdings 3" pitchFamily="18" charset="2"/>
              <a:buChar char=""/>
              <a:defRPr sz="1400"/>
            </a:lvl4pPr>
            <a:lvl5pPr marL="777240" indent="-137160" defTabSz="914400">
              <a:lnSpc>
                <a:spcPct val="90000"/>
              </a:lnSpc>
              <a:spcBef>
                <a:spcPts val="200"/>
              </a:spcBef>
              <a:spcAft>
                <a:spcPts val="400"/>
              </a:spcAft>
              <a:buClr>
                <a:schemeClr val="accent1"/>
              </a:buClr>
              <a:buFont typeface="Wingdings 3" pitchFamily="18" charset="2"/>
              <a:buChar char=""/>
              <a:defRPr sz="1400"/>
            </a:lvl5pPr>
            <a:lvl6pPr marL="914400" indent="-137160" defTabSz="914400">
              <a:lnSpc>
                <a:spcPct val="90000"/>
              </a:lnSpc>
              <a:spcBef>
                <a:spcPts val="200"/>
              </a:spcBef>
              <a:spcAft>
                <a:spcPts val="400"/>
              </a:spcAft>
              <a:buClr>
                <a:schemeClr val="accent1"/>
              </a:buClr>
              <a:buFont typeface="Wingdings 3" pitchFamily="18" charset="2"/>
              <a:buChar char=""/>
              <a:defRPr sz="1400"/>
            </a:lvl6pPr>
            <a:lvl7pPr marL="1060704" indent="-137160" defTabSz="914400">
              <a:lnSpc>
                <a:spcPct val="90000"/>
              </a:lnSpc>
              <a:spcBef>
                <a:spcPts val="200"/>
              </a:spcBef>
              <a:spcAft>
                <a:spcPts val="400"/>
              </a:spcAft>
              <a:buClr>
                <a:schemeClr val="accent1"/>
              </a:buClr>
              <a:buFont typeface="Wingdings 3" pitchFamily="18" charset="2"/>
              <a:buChar char=""/>
              <a:defRPr sz="1400"/>
            </a:lvl7pPr>
            <a:lvl8pPr marL="1216152" indent="-137160" defTabSz="914400">
              <a:lnSpc>
                <a:spcPct val="90000"/>
              </a:lnSpc>
              <a:spcBef>
                <a:spcPts val="200"/>
              </a:spcBef>
              <a:spcAft>
                <a:spcPts val="400"/>
              </a:spcAft>
              <a:buClr>
                <a:schemeClr val="accent1"/>
              </a:buClr>
              <a:buFont typeface="Wingdings 3" pitchFamily="18" charset="2"/>
              <a:buChar char=""/>
              <a:defRPr sz="1400"/>
            </a:lvl8pPr>
            <a:lvl9pPr marL="1362456" indent="-137160" defTabSz="914400">
              <a:lnSpc>
                <a:spcPct val="90000"/>
              </a:lnSpc>
              <a:spcBef>
                <a:spcPts val="200"/>
              </a:spcBef>
              <a:spcAft>
                <a:spcPts val="400"/>
              </a:spcAft>
              <a:buClr>
                <a:schemeClr val="accent1"/>
              </a:buClr>
              <a:buFont typeface="Wingdings 3" pitchFamily="18" charset="2"/>
              <a:buChar char=""/>
              <a:defRPr sz="1400"/>
            </a:lvl9pPr>
          </a:lstStyle>
          <a:p>
            <a:pPr marL="0" indent="0">
              <a:lnSpc>
                <a:spcPct val="100000"/>
              </a:lnSpc>
              <a:buNone/>
            </a:pPr>
            <a:r>
              <a:rPr lang="de-DE"/>
              <a:t>Ziel dieser Arbeit ist es, systematisch zu analysieren, ob solche SBB-Projekte messbare Auswirkungen auf die wirtschaftliche Entwicklung von Schweizer Gemeinden haben. Dabei soll nicht nur die absolute Veränderung der Beschäftigtenzahlen betrachtet werden, sondern auch die Wirkung auf spezifische Sektoren, Mietniveaus und Unternehmensdynamiken.</a:t>
            </a:r>
          </a:p>
        </p:txBody>
      </p:sp>
      <p:sp>
        <p:nvSpPr>
          <p:cNvPr id="8" name="Gleichschenkliges Dreieck 7">
            <a:extLst>
              <a:ext uri="{FF2B5EF4-FFF2-40B4-BE49-F238E27FC236}">
                <a16:creationId xmlns:a16="http://schemas.microsoft.com/office/drawing/2014/main" id="{00A90119-5737-8EA6-40E1-E1624EE3EF60}"/>
              </a:ext>
            </a:extLst>
          </p:cNvPr>
          <p:cNvSpPr/>
          <p:nvPr/>
        </p:nvSpPr>
        <p:spPr>
          <a:xfrm rot="10800000">
            <a:off x="5158780" y="3375003"/>
            <a:ext cx="2517568" cy="146248"/>
          </a:xfrm>
          <a:prstGeom prst="triangle">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CH"/>
          </a:p>
        </p:txBody>
      </p:sp>
      <p:pic>
        <p:nvPicPr>
          <p:cNvPr id="10" name="Grafik 9" descr="Volltreffer mit einfarbiger Füllung">
            <a:extLst>
              <a:ext uri="{FF2B5EF4-FFF2-40B4-BE49-F238E27FC236}">
                <a16:creationId xmlns:a16="http://schemas.microsoft.com/office/drawing/2014/main" id="{1E510AFA-9C83-D22E-45E8-AFAC8125C33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76893" y="2130379"/>
            <a:ext cx="914400" cy="914400"/>
          </a:xfrm>
          <a:prstGeom prst="rect">
            <a:avLst/>
          </a:prstGeom>
        </p:spPr>
      </p:pic>
      <p:sp>
        <p:nvSpPr>
          <p:cNvPr id="9" name="Textfeld 8">
            <a:extLst>
              <a:ext uri="{FF2B5EF4-FFF2-40B4-BE49-F238E27FC236}">
                <a16:creationId xmlns:a16="http://schemas.microsoft.com/office/drawing/2014/main" id="{8850445C-F5DB-3BDF-FDD1-E1BBAC1033CA}"/>
              </a:ext>
            </a:extLst>
          </p:cNvPr>
          <p:cNvSpPr txBox="1"/>
          <p:nvPr/>
        </p:nvSpPr>
        <p:spPr>
          <a:xfrm>
            <a:off x="1769557" y="3489811"/>
            <a:ext cx="9606119" cy="338554"/>
          </a:xfrm>
          <a:prstGeom prst="rect">
            <a:avLst/>
          </a:prstGeom>
          <a:noFill/>
        </p:spPr>
        <p:txBody>
          <a:bodyPr wrap="square">
            <a:spAutoFit/>
          </a:bodyPr>
          <a:lstStyle/>
          <a:p>
            <a:r>
              <a:rPr lang="de-CH" sz="1600" b="1" cap="all" err="1"/>
              <a:t>SChlüsselfragen</a:t>
            </a:r>
            <a:endParaRPr lang="de-CH" sz="1600"/>
          </a:p>
        </p:txBody>
      </p:sp>
      <p:sp>
        <p:nvSpPr>
          <p:cNvPr id="11" name="Textfeld 10">
            <a:extLst>
              <a:ext uri="{FF2B5EF4-FFF2-40B4-BE49-F238E27FC236}">
                <a16:creationId xmlns:a16="http://schemas.microsoft.com/office/drawing/2014/main" id="{3E1CE612-691C-B5F3-5D06-73FDE8DA6E4A}"/>
              </a:ext>
            </a:extLst>
          </p:cNvPr>
          <p:cNvSpPr txBox="1"/>
          <p:nvPr/>
        </p:nvSpPr>
        <p:spPr>
          <a:xfrm>
            <a:off x="1769556" y="1793121"/>
            <a:ext cx="9606119" cy="338554"/>
          </a:xfrm>
          <a:prstGeom prst="rect">
            <a:avLst/>
          </a:prstGeom>
          <a:noFill/>
        </p:spPr>
        <p:txBody>
          <a:bodyPr wrap="square">
            <a:spAutoFit/>
          </a:bodyPr>
          <a:lstStyle/>
          <a:p>
            <a:r>
              <a:rPr lang="de-CH" sz="1600" b="1" cap="all"/>
              <a:t>Zielsetzung</a:t>
            </a:r>
            <a:endParaRPr lang="de-CH" sz="1600"/>
          </a:p>
        </p:txBody>
      </p:sp>
    </p:spTree>
    <p:extLst>
      <p:ext uri="{BB962C8B-B14F-4D97-AF65-F5344CB8AC3E}">
        <p14:creationId xmlns:p14="http://schemas.microsoft.com/office/powerpoint/2010/main" val="1751013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78D0871-BE02-AA7E-301C-87F8BDBA515F}"/>
            </a:ext>
          </a:extLst>
        </p:cNvPr>
        <p:cNvGrpSpPr/>
        <p:nvPr/>
      </p:nvGrpSpPr>
      <p:grpSpPr>
        <a:xfrm>
          <a:off x="0" y="0"/>
          <a:ext cx="0" cy="0"/>
          <a:chOff x="0" y="0"/>
          <a:chExt cx="0" cy="0"/>
        </a:xfrm>
      </p:grpSpPr>
      <p:sp>
        <p:nvSpPr>
          <p:cNvPr id="62" name="Rectangle 37">
            <a:extLst>
              <a:ext uri="{FF2B5EF4-FFF2-40B4-BE49-F238E27FC236}">
                <a16:creationId xmlns:a16="http://schemas.microsoft.com/office/drawing/2014/main" id="{1D91FB8E-98C1-7D2A-A0FC-1683A29B36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CH"/>
          </a:p>
        </p:txBody>
      </p:sp>
      <p:sp>
        <p:nvSpPr>
          <p:cNvPr id="63" name="Oval 5">
            <a:extLst>
              <a:ext uri="{FF2B5EF4-FFF2-40B4-BE49-F238E27FC236}">
                <a16:creationId xmlns:a16="http://schemas.microsoft.com/office/drawing/2014/main" id="{90589EB1-3216-2EF6-0AC6-9D3D717D61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CH"/>
          </a:p>
        </p:txBody>
      </p:sp>
      <p:cxnSp>
        <p:nvCxnSpPr>
          <p:cNvPr id="64" name="Straight Connector 41">
            <a:extLst>
              <a:ext uri="{FF2B5EF4-FFF2-40B4-BE49-F238E27FC236}">
                <a16:creationId xmlns:a16="http://schemas.microsoft.com/office/drawing/2014/main" id="{B2DA13B5-7DB8-429E-A42F-E78776A0C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65" name="Rectangle 43">
            <a:extLst>
              <a:ext uri="{FF2B5EF4-FFF2-40B4-BE49-F238E27FC236}">
                <a16:creationId xmlns:a16="http://schemas.microsoft.com/office/drawing/2014/main" id="{208BE93E-A14B-8C65-93E8-49B635976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45">
            <a:extLst>
              <a:ext uri="{FF2B5EF4-FFF2-40B4-BE49-F238E27FC236}">
                <a16:creationId xmlns:a16="http://schemas.microsoft.com/office/drawing/2014/main" id="{4D8E85DC-D664-DB04-501B-81C4A93CB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F874216-B7BF-625B-F1FA-AA78D27F44E5}"/>
              </a:ext>
            </a:extLst>
          </p:cNvPr>
          <p:cNvSpPr>
            <a:spLocks noGrp="1"/>
          </p:cNvSpPr>
          <p:nvPr>
            <p:ph type="title"/>
          </p:nvPr>
        </p:nvSpPr>
        <p:spPr>
          <a:xfrm>
            <a:off x="636530" y="640080"/>
            <a:ext cx="4206402" cy="3034857"/>
          </a:xfrm>
        </p:spPr>
        <p:txBody>
          <a:bodyPr vert="horz" lIns="91440" tIns="45720" rIns="91440" bIns="45720" rtlCol="0" anchor="b">
            <a:normAutofit/>
          </a:bodyPr>
          <a:lstStyle/>
          <a:p>
            <a:pPr algn="r"/>
            <a:r>
              <a:rPr lang="en-US" sz="4400" kern="1200" cap="all" spc="200" baseline="0">
                <a:solidFill>
                  <a:srgbClr val="FFFFFF"/>
                </a:solidFill>
                <a:latin typeface="+mj-lt"/>
                <a:ea typeface="+mj-ea"/>
                <a:cs typeface="+mj-cs"/>
              </a:rPr>
              <a:t>CPA Schritt 2</a:t>
            </a:r>
            <a:br>
              <a:rPr lang="en-US" sz="4400" kern="1200" cap="all" spc="200" baseline="0">
                <a:solidFill>
                  <a:srgbClr val="FFFFFF"/>
                </a:solidFill>
                <a:latin typeface="+mj-lt"/>
                <a:ea typeface="+mj-ea"/>
                <a:cs typeface="+mj-cs"/>
              </a:rPr>
            </a:br>
            <a:r>
              <a:rPr lang="en-US" sz="4400" kern="1200" cap="all" spc="200" baseline="0" err="1">
                <a:solidFill>
                  <a:srgbClr val="FFFFFF"/>
                </a:solidFill>
                <a:latin typeface="+mj-lt"/>
                <a:ea typeface="+mj-ea"/>
                <a:cs typeface="+mj-cs"/>
              </a:rPr>
              <a:t>Daten</a:t>
            </a:r>
            <a:endParaRPr lang="en-US" sz="4400" kern="1200" cap="all" spc="200" baseline="0">
              <a:solidFill>
                <a:srgbClr val="FFFFFF"/>
              </a:solidFill>
              <a:latin typeface="+mj-lt"/>
              <a:ea typeface="+mj-ea"/>
              <a:cs typeface="+mj-cs"/>
            </a:endParaRPr>
          </a:p>
        </p:txBody>
      </p:sp>
      <p:cxnSp>
        <p:nvCxnSpPr>
          <p:cNvPr id="67" name="Straight Connector 47">
            <a:extLst>
              <a:ext uri="{FF2B5EF4-FFF2-40B4-BE49-F238E27FC236}">
                <a16:creationId xmlns:a16="http://schemas.microsoft.com/office/drawing/2014/main" id="{96CED770-AFDE-2B35-86D0-0A3BFB851C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765314"/>
            <a:ext cx="3931920" cy="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pic>
        <p:nvPicPr>
          <p:cNvPr id="68" name="Graphic 34" descr="Datenbank mit einfarbiger Füllung">
            <a:extLst>
              <a:ext uri="{FF2B5EF4-FFF2-40B4-BE49-F238E27FC236}">
                <a16:creationId xmlns:a16="http://schemas.microsoft.com/office/drawing/2014/main" id="{D4D9B1C7-0176-3C10-210C-1F47E669C658}"/>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6096000" y="699753"/>
            <a:ext cx="5459470" cy="5459470"/>
          </a:xfrm>
          <a:prstGeom prst="rect">
            <a:avLst/>
          </a:prstGeom>
        </p:spPr>
      </p:pic>
      <p:sp>
        <p:nvSpPr>
          <p:cNvPr id="3" name="Foliennummernplatzhalter 2">
            <a:extLst>
              <a:ext uri="{FF2B5EF4-FFF2-40B4-BE49-F238E27FC236}">
                <a16:creationId xmlns:a16="http://schemas.microsoft.com/office/drawing/2014/main" id="{489F54CE-16F1-EFA3-28CF-92E8951C8958}"/>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lgn="l" defTabSz="914400">
              <a:spcAft>
                <a:spcPts val="600"/>
              </a:spcAft>
            </a:pPr>
            <a:fld id="{802006FE-6571-4354-8775-F8708372C227}" type="slidenum">
              <a:rPr lang="en-US"/>
              <a:pPr algn="l" defTabSz="914400">
                <a:spcAft>
                  <a:spcPts val="600"/>
                </a:spcAft>
              </a:pPr>
              <a:t>5</a:t>
            </a:fld>
            <a:endParaRPr lang="en-US"/>
          </a:p>
        </p:txBody>
      </p:sp>
    </p:spTree>
    <p:extLst>
      <p:ext uri="{BB962C8B-B14F-4D97-AF65-F5344CB8AC3E}">
        <p14:creationId xmlns:p14="http://schemas.microsoft.com/office/powerpoint/2010/main" val="2747594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1D7CDFE-EF7C-B96C-A786-92F6B9864A19}"/>
              </a:ext>
            </a:extLst>
          </p:cNvPr>
          <p:cNvSpPr>
            <a:spLocks noGrp="1"/>
          </p:cNvSpPr>
          <p:nvPr>
            <p:ph type="title"/>
          </p:nvPr>
        </p:nvSpPr>
        <p:spPr/>
        <p:txBody>
          <a:bodyPr/>
          <a:lstStyle/>
          <a:p>
            <a:r>
              <a:rPr lang="de-CH"/>
              <a:t>DATENMODELL</a:t>
            </a:r>
          </a:p>
        </p:txBody>
      </p:sp>
      <p:sp>
        <p:nvSpPr>
          <p:cNvPr id="5" name="Inhaltsplatzhalter 4">
            <a:extLst>
              <a:ext uri="{FF2B5EF4-FFF2-40B4-BE49-F238E27FC236}">
                <a16:creationId xmlns:a16="http://schemas.microsoft.com/office/drawing/2014/main" id="{A5B4ECDF-A073-04CD-49DB-E58D8A508199}"/>
              </a:ext>
            </a:extLst>
          </p:cNvPr>
          <p:cNvSpPr>
            <a:spLocks noGrp="1"/>
          </p:cNvSpPr>
          <p:nvPr>
            <p:ph sz="half" idx="1"/>
          </p:nvPr>
        </p:nvSpPr>
        <p:spPr>
          <a:xfrm>
            <a:off x="1024126" y="2286000"/>
            <a:ext cx="4418731" cy="4023360"/>
          </a:xfrm>
        </p:spPr>
        <p:txBody>
          <a:bodyPr/>
          <a:lstStyle/>
          <a:p>
            <a:pPr>
              <a:buFont typeface="Arial" panose="020B0604020202020204" pitchFamily="34" charset="0"/>
              <a:buChar char="•"/>
            </a:pPr>
            <a:r>
              <a:rPr lang="de-DE"/>
              <a:t>Dieses Entity-Relationship-Diagramm bildet die zentralen Daten­strukturen unserer Analyse ab und zeigt die Beziehungen zwischen den einzelnen Datentabellen.</a:t>
            </a:r>
          </a:p>
          <a:p>
            <a:pPr>
              <a:buFont typeface="Arial" panose="020B0604020202020204" pitchFamily="34" charset="0"/>
              <a:buChar char="•"/>
            </a:pPr>
            <a:r>
              <a:rPr lang="de-DE"/>
              <a:t>Alle Entitäten sind über BFS_ID und – wo relevant – Jahr miteinander verknüpft, sodass räumliche und zeitliche Analysen konsistent abgebildet werden.</a:t>
            </a:r>
            <a:endParaRPr lang="de-CH"/>
          </a:p>
        </p:txBody>
      </p:sp>
      <p:sp>
        <p:nvSpPr>
          <p:cNvPr id="4" name="Foliennummernplatzhalter 3">
            <a:extLst>
              <a:ext uri="{FF2B5EF4-FFF2-40B4-BE49-F238E27FC236}">
                <a16:creationId xmlns:a16="http://schemas.microsoft.com/office/drawing/2014/main" id="{77FC8672-6158-33DB-F729-56B9F98DB4A8}"/>
              </a:ext>
            </a:extLst>
          </p:cNvPr>
          <p:cNvSpPr>
            <a:spLocks noGrp="1"/>
          </p:cNvSpPr>
          <p:nvPr>
            <p:ph type="sldNum" sz="quarter" idx="12"/>
          </p:nvPr>
        </p:nvSpPr>
        <p:spPr/>
        <p:txBody>
          <a:bodyPr/>
          <a:lstStyle/>
          <a:p>
            <a:fld id="{802006FE-6571-4354-8775-F8708372C227}" type="slidenum">
              <a:rPr lang="de-DE" smtClean="0"/>
              <a:t>6</a:t>
            </a:fld>
            <a:endParaRPr lang="de-DE"/>
          </a:p>
        </p:txBody>
      </p:sp>
      <p:pic>
        <p:nvPicPr>
          <p:cNvPr id="2050" name="Picture 2" descr="ERD">
            <a:extLst>
              <a:ext uri="{FF2B5EF4-FFF2-40B4-BE49-F238E27FC236}">
                <a16:creationId xmlns:a16="http://schemas.microsoft.com/office/drawing/2014/main" id="{E057F3EF-53D4-B17C-C389-DC128A4BDCEB}"/>
              </a:ext>
            </a:extLst>
          </p:cNvPr>
          <p:cNvPicPr>
            <a:picLocks noGrp="1" noChangeAspect="1" noChangeArrowheads="1"/>
          </p:cNvPicPr>
          <p:nvPr>
            <p:ph sz="half" idx="2"/>
          </p:nvPr>
        </p:nvPicPr>
        <p:blipFill rotWithShape="1">
          <a:blip r:embed="rId2">
            <a:extLst>
              <a:ext uri="{28A0092B-C50C-407E-A947-70E740481C1C}">
                <a14:useLocalDpi xmlns:a14="http://schemas.microsoft.com/office/drawing/2010/main" val="0"/>
              </a:ext>
            </a:extLst>
          </a:blip>
          <a:srcRect l="5080" t="1647" r="3704" b="2268"/>
          <a:stretch/>
        </p:blipFill>
        <p:spPr bwMode="auto">
          <a:xfrm>
            <a:off x="5820231" y="112976"/>
            <a:ext cx="6255657" cy="6589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1955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B612DAC-F1F0-B43B-3C3B-55EB68C8596E}"/>
            </a:ext>
          </a:extLst>
        </p:cNvPr>
        <p:cNvGrpSpPr/>
        <p:nvPr/>
      </p:nvGrpSpPr>
      <p:grpSpPr>
        <a:xfrm>
          <a:off x="0" y="0"/>
          <a:ext cx="0" cy="0"/>
          <a:chOff x="0" y="0"/>
          <a:chExt cx="0" cy="0"/>
        </a:xfrm>
      </p:grpSpPr>
      <p:sp>
        <p:nvSpPr>
          <p:cNvPr id="62" name="Rectangle 37">
            <a:extLst>
              <a:ext uri="{FF2B5EF4-FFF2-40B4-BE49-F238E27FC236}">
                <a16:creationId xmlns:a16="http://schemas.microsoft.com/office/drawing/2014/main" id="{8DBF4600-02E8-EACA-7420-01653A24A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CH"/>
          </a:p>
        </p:txBody>
      </p:sp>
      <p:sp>
        <p:nvSpPr>
          <p:cNvPr id="63" name="Oval 5">
            <a:extLst>
              <a:ext uri="{FF2B5EF4-FFF2-40B4-BE49-F238E27FC236}">
                <a16:creationId xmlns:a16="http://schemas.microsoft.com/office/drawing/2014/main" id="{0057C7F2-C840-B4AF-7C52-CFB20179A5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CH"/>
          </a:p>
        </p:txBody>
      </p:sp>
      <p:cxnSp>
        <p:nvCxnSpPr>
          <p:cNvPr id="64" name="Straight Connector 41">
            <a:extLst>
              <a:ext uri="{FF2B5EF4-FFF2-40B4-BE49-F238E27FC236}">
                <a16:creationId xmlns:a16="http://schemas.microsoft.com/office/drawing/2014/main" id="{C6B9F8B1-CF26-A433-4BEA-CFCFD9928B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65" name="Rectangle 43">
            <a:extLst>
              <a:ext uri="{FF2B5EF4-FFF2-40B4-BE49-F238E27FC236}">
                <a16:creationId xmlns:a16="http://schemas.microsoft.com/office/drawing/2014/main" id="{53759490-6DD9-44D9-639E-B7CDE9DCFC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45">
            <a:extLst>
              <a:ext uri="{FF2B5EF4-FFF2-40B4-BE49-F238E27FC236}">
                <a16:creationId xmlns:a16="http://schemas.microsoft.com/office/drawing/2014/main" id="{6FE5B7D3-05E0-8F23-C065-07A3DCAAF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BDFCA7C2-939E-DF0B-C939-48874BB54429}"/>
              </a:ext>
            </a:extLst>
          </p:cNvPr>
          <p:cNvSpPr>
            <a:spLocks noGrp="1"/>
          </p:cNvSpPr>
          <p:nvPr>
            <p:ph type="title"/>
          </p:nvPr>
        </p:nvSpPr>
        <p:spPr>
          <a:xfrm>
            <a:off x="636530" y="640080"/>
            <a:ext cx="4206402" cy="3034857"/>
          </a:xfrm>
        </p:spPr>
        <p:txBody>
          <a:bodyPr vert="horz" lIns="91440" tIns="45720" rIns="91440" bIns="45720" rtlCol="0" anchor="b">
            <a:normAutofit/>
          </a:bodyPr>
          <a:lstStyle/>
          <a:p>
            <a:pPr algn="r"/>
            <a:r>
              <a:rPr lang="en-US" sz="4400" kern="1200" cap="all" spc="200" baseline="0" err="1">
                <a:solidFill>
                  <a:srgbClr val="FFFFFF"/>
                </a:solidFill>
                <a:latin typeface="+mj-lt"/>
                <a:ea typeface="+mj-ea"/>
                <a:cs typeface="+mj-cs"/>
              </a:rPr>
              <a:t>Cpa</a:t>
            </a:r>
            <a:r>
              <a:rPr lang="en-US" sz="4400" kern="1200" cap="all" spc="200" baseline="0">
                <a:solidFill>
                  <a:srgbClr val="FFFFFF"/>
                </a:solidFill>
                <a:latin typeface="+mj-lt"/>
                <a:ea typeface="+mj-ea"/>
                <a:cs typeface="+mj-cs"/>
              </a:rPr>
              <a:t> </a:t>
            </a:r>
            <a:r>
              <a:rPr lang="en-US" sz="4400" kern="1200" cap="all" spc="200" baseline="0" err="1">
                <a:solidFill>
                  <a:srgbClr val="FFFFFF"/>
                </a:solidFill>
                <a:latin typeface="+mj-lt"/>
                <a:ea typeface="+mj-ea"/>
                <a:cs typeface="+mj-cs"/>
              </a:rPr>
              <a:t>schritt</a:t>
            </a:r>
            <a:r>
              <a:rPr lang="en-US" sz="4400" kern="1200" cap="all" spc="200" baseline="0">
                <a:solidFill>
                  <a:srgbClr val="FFFFFF"/>
                </a:solidFill>
                <a:latin typeface="+mj-lt"/>
                <a:ea typeface="+mj-ea"/>
                <a:cs typeface="+mj-cs"/>
              </a:rPr>
              <a:t> 3 &amp; 4</a:t>
            </a:r>
            <a:br>
              <a:rPr lang="en-US" sz="4400" kern="1200" cap="all" spc="200" baseline="0">
                <a:solidFill>
                  <a:srgbClr val="FFFFFF"/>
                </a:solidFill>
                <a:latin typeface="+mj-lt"/>
                <a:ea typeface="+mj-ea"/>
                <a:cs typeface="+mj-cs"/>
              </a:rPr>
            </a:br>
            <a:r>
              <a:rPr lang="en-US" sz="4400" kern="1200" cap="all" spc="200" baseline="0" err="1">
                <a:solidFill>
                  <a:srgbClr val="FFFFFF"/>
                </a:solidFill>
                <a:latin typeface="+mj-lt"/>
                <a:ea typeface="+mj-ea"/>
                <a:cs typeface="+mj-cs"/>
              </a:rPr>
              <a:t>Analysen</a:t>
            </a:r>
            <a:r>
              <a:rPr lang="en-US" sz="4400" kern="1200" cap="all" spc="200" baseline="0">
                <a:solidFill>
                  <a:srgbClr val="FFFFFF"/>
                </a:solidFill>
                <a:latin typeface="+mj-lt"/>
                <a:ea typeface="+mj-ea"/>
                <a:cs typeface="+mj-cs"/>
              </a:rPr>
              <a:t> &amp; </a:t>
            </a:r>
            <a:r>
              <a:rPr lang="en-US" sz="4400" kern="1200" cap="all" spc="200" baseline="0" err="1">
                <a:solidFill>
                  <a:srgbClr val="FFFFFF"/>
                </a:solidFill>
                <a:latin typeface="+mj-lt"/>
                <a:ea typeface="+mj-ea"/>
                <a:cs typeface="+mj-cs"/>
              </a:rPr>
              <a:t>Präsentation</a:t>
            </a:r>
            <a:endParaRPr lang="en-US" sz="4400" kern="1200" cap="all" spc="200" baseline="0">
              <a:solidFill>
                <a:srgbClr val="FFFFFF"/>
              </a:solidFill>
              <a:latin typeface="+mj-lt"/>
              <a:ea typeface="+mj-ea"/>
              <a:cs typeface="+mj-cs"/>
            </a:endParaRPr>
          </a:p>
        </p:txBody>
      </p:sp>
      <p:cxnSp>
        <p:nvCxnSpPr>
          <p:cNvPr id="67" name="Straight Connector 47">
            <a:extLst>
              <a:ext uri="{FF2B5EF4-FFF2-40B4-BE49-F238E27FC236}">
                <a16:creationId xmlns:a16="http://schemas.microsoft.com/office/drawing/2014/main" id="{D2E9A015-44B5-2FED-0118-1E0804BBD2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765314"/>
            <a:ext cx="3931920" cy="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pic>
        <p:nvPicPr>
          <p:cNvPr id="68" name="Graphic 34" descr="Präsentation mit Kreisdiagramm mit einfarbiger Füllung">
            <a:extLst>
              <a:ext uri="{FF2B5EF4-FFF2-40B4-BE49-F238E27FC236}">
                <a16:creationId xmlns:a16="http://schemas.microsoft.com/office/drawing/2014/main" id="{4871E64F-9502-E32E-D411-C3F1B68DC0A1}"/>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6096000" y="699753"/>
            <a:ext cx="5459470" cy="5459470"/>
          </a:xfrm>
          <a:prstGeom prst="rect">
            <a:avLst/>
          </a:prstGeom>
        </p:spPr>
      </p:pic>
      <p:sp>
        <p:nvSpPr>
          <p:cNvPr id="3" name="Foliennummernplatzhalter 2">
            <a:extLst>
              <a:ext uri="{FF2B5EF4-FFF2-40B4-BE49-F238E27FC236}">
                <a16:creationId xmlns:a16="http://schemas.microsoft.com/office/drawing/2014/main" id="{37C0109F-B738-50A7-8E1C-8987155948DB}"/>
              </a:ext>
            </a:extLst>
          </p:cNvPr>
          <p:cNvSpPr>
            <a:spLocks noGrp="1"/>
          </p:cNvSpPr>
          <p:nvPr>
            <p:ph type="sldNum" sz="quarter" idx="12"/>
          </p:nvPr>
        </p:nvSpPr>
        <p:spPr>
          <a:xfrm>
            <a:off x="10837333" y="6470704"/>
            <a:ext cx="973667" cy="274320"/>
          </a:xfrm>
        </p:spPr>
        <p:txBody>
          <a:bodyPr vert="horz" lIns="91440" tIns="45720" rIns="91440" bIns="45720" rtlCol="0" anchor="ctr">
            <a:normAutofit/>
          </a:bodyPr>
          <a:lstStyle/>
          <a:p>
            <a:pPr algn="l" defTabSz="914400">
              <a:spcAft>
                <a:spcPts val="600"/>
              </a:spcAft>
            </a:pPr>
            <a:fld id="{802006FE-6571-4354-8775-F8708372C227}" type="slidenum">
              <a:rPr lang="en-US"/>
              <a:pPr algn="l" defTabSz="914400">
                <a:spcAft>
                  <a:spcPts val="600"/>
                </a:spcAft>
              </a:pPr>
              <a:t>7</a:t>
            </a:fld>
            <a:endParaRPr lang="en-US"/>
          </a:p>
        </p:txBody>
      </p:sp>
    </p:spTree>
    <p:extLst>
      <p:ext uri="{BB962C8B-B14F-4D97-AF65-F5344CB8AC3E}">
        <p14:creationId xmlns:p14="http://schemas.microsoft.com/office/powerpoint/2010/main" val="3649763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2AAD3F-A81E-BE74-9053-43C56B5CE56B}"/>
              </a:ext>
            </a:extLst>
          </p:cNvPr>
          <p:cNvSpPr>
            <a:spLocks noGrp="1"/>
          </p:cNvSpPr>
          <p:nvPr>
            <p:ph type="title"/>
          </p:nvPr>
        </p:nvSpPr>
        <p:spPr/>
        <p:txBody>
          <a:bodyPr>
            <a:normAutofit/>
          </a:bodyPr>
          <a:lstStyle/>
          <a:p>
            <a:r>
              <a:rPr lang="de-CH"/>
              <a:t>F1: Beschäftigungsentwicklung</a:t>
            </a:r>
          </a:p>
        </p:txBody>
      </p:sp>
      <p:sp>
        <p:nvSpPr>
          <p:cNvPr id="4" name="Inhaltsplatzhalter 3">
            <a:extLst>
              <a:ext uri="{FF2B5EF4-FFF2-40B4-BE49-F238E27FC236}">
                <a16:creationId xmlns:a16="http://schemas.microsoft.com/office/drawing/2014/main" id="{B1558741-99DB-0C37-1742-FB53A52399C9}"/>
              </a:ext>
            </a:extLst>
          </p:cNvPr>
          <p:cNvSpPr>
            <a:spLocks noGrp="1"/>
          </p:cNvSpPr>
          <p:nvPr>
            <p:ph sz="half" idx="1"/>
          </p:nvPr>
        </p:nvSpPr>
        <p:spPr>
          <a:xfrm>
            <a:off x="788152" y="2286001"/>
            <a:ext cx="5071873" cy="1519084"/>
          </a:xfrm>
          <a:solidFill>
            <a:schemeClr val="bg1">
              <a:lumMod val="95000"/>
            </a:schemeClr>
          </a:solidFill>
        </p:spPr>
        <p:txBody>
          <a:bodyPr anchor="ctr">
            <a:normAutofit/>
          </a:bodyPr>
          <a:lstStyle/>
          <a:p>
            <a:r>
              <a:rPr lang="de-DE" sz="1800"/>
              <a:t>Ein gruppierter Boxplot zeigt die Differenz der Vollzeitäquivalente (FTE) zwischen 2011 und 2022 für Gemeinden mit und ohne SBB-Immobilienprojekt. „Ja“ steht für Projektgemeinden, „Nein“ für Kontrollgemeinden.</a:t>
            </a:r>
          </a:p>
        </p:txBody>
      </p:sp>
      <p:sp>
        <p:nvSpPr>
          <p:cNvPr id="3" name="Foliennummernplatzhalter 2">
            <a:extLst>
              <a:ext uri="{FF2B5EF4-FFF2-40B4-BE49-F238E27FC236}">
                <a16:creationId xmlns:a16="http://schemas.microsoft.com/office/drawing/2014/main" id="{27533770-30D4-EFF8-5AFF-0A2350FD3E58}"/>
              </a:ext>
            </a:extLst>
          </p:cNvPr>
          <p:cNvSpPr>
            <a:spLocks noGrp="1"/>
          </p:cNvSpPr>
          <p:nvPr>
            <p:ph type="sldNum" sz="quarter" idx="12"/>
          </p:nvPr>
        </p:nvSpPr>
        <p:spPr/>
        <p:txBody>
          <a:bodyPr/>
          <a:lstStyle/>
          <a:p>
            <a:fld id="{802006FE-6571-4354-8775-F8708372C227}" type="slidenum">
              <a:rPr lang="de-DE" smtClean="0"/>
              <a:t>8</a:t>
            </a:fld>
            <a:endParaRPr lang="de-DE"/>
          </a:p>
        </p:txBody>
      </p:sp>
      <p:pic>
        <p:nvPicPr>
          <p:cNvPr id="3082" name="Picture 10">
            <a:extLst>
              <a:ext uri="{FF2B5EF4-FFF2-40B4-BE49-F238E27FC236}">
                <a16:creationId xmlns:a16="http://schemas.microsoft.com/office/drawing/2014/main" id="{4B66C8AE-BCAD-C871-A49C-643F691527AB}"/>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378859" y="2286000"/>
            <a:ext cx="5409633" cy="4022725"/>
          </a:xfrm>
          <a:prstGeom prst="rect">
            <a:avLst/>
          </a:prstGeom>
          <a:noFill/>
          <a:extLst>
            <a:ext uri="{909E8E84-426E-40DD-AFC4-6F175D3DCCD1}">
              <a14:hiddenFill xmlns:a14="http://schemas.microsoft.com/office/drawing/2010/main">
                <a:solidFill>
                  <a:srgbClr val="FFFFFF"/>
                </a:solidFill>
              </a14:hiddenFill>
            </a:ext>
          </a:extLst>
        </p:spPr>
      </p:pic>
      <p:sp>
        <p:nvSpPr>
          <p:cNvPr id="8" name="Textfeld 7">
            <a:extLst>
              <a:ext uri="{FF2B5EF4-FFF2-40B4-BE49-F238E27FC236}">
                <a16:creationId xmlns:a16="http://schemas.microsoft.com/office/drawing/2014/main" id="{1B901F8C-B192-2BDD-76DF-E46DB6455C30}"/>
              </a:ext>
            </a:extLst>
          </p:cNvPr>
          <p:cNvSpPr txBox="1"/>
          <p:nvPr/>
        </p:nvSpPr>
        <p:spPr>
          <a:xfrm>
            <a:off x="788152" y="1947446"/>
            <a:ext cx="5071873" cy="338554"/>
          </a:xfrm>
          <a:prstGeom prst="rect">
            <a:avLst/>
          </a:prstGeom>
          <a:noFill/>
        </p:spPr>
        <p:txBody>
          <a:bodyPr wrap="square">
            <a:spAutoFit/>
          </a:bodyPr>
          <a:lstStyle/>
          <a:p>
            <a:r>
              <a:rPr lang="de-CH" sz="1600" b="1" cap="all"/>
              <a:t>Inhalt</a:t>
            </a:r>
            <a:endParaRPr lang="de-CH" sz="1600"/>
          </a:p>
        </p:txBody>
      </p:sp>
      <p:sp>
        <p:nvSpPr>
          <p:cNvPr id="9" name="Inhaltsplatzhalter 3">
            <a:extLst>
              <a:ext uri="{FF2B5EF4-FFF2-40B4-BE49-F238E27FC236}">
                <a16:creationId xmlns:a16="http://schemas.microsoft.com/office/drawing/2014/main" id="{53FC4736-F5F6-57CE-D654-3A9C6DF8795D}"/>
              </a:ext>
            </a:extLst>
          </p:cNvPr>
          <p:cNvSpPr txBox="1">
            <a:spLocks/>
          </p:cNvSpPr>
          <p:nvPr/>
        </p:nvSpPr>
        <p:spPr>
          <a:xfrm>
            <a:off x="788152" y="4643236"/>
            <a:ext cx="5071873" cy="1519084"/>
          </a:xfrm>
          <a:prstGeom prst="rect">
            <a:avLst/>
          </a:prstGeom>
          <a:solidFill>
            <a:schemeClr val="bg1">
              <a:lumMod val="95000"/>
            </a:schemeClr>
          </a:solidFill>
        </p:spPr>
        <p:txBody>
          <a:bodyPr vert="horz" lIns="45720" tIns="45720" rIns="4572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de-DE" sz="1800"/>
              <a:t>Gemeinden mit SBB-Projekten verzeichnen im Median ein deutlich höheres Beschäftigungswachstum (7 322 FTE statt 27 FTE), der Unterschied ist jedoch mit p ≈ 0,10 nicht statistisch signifikant.</a:t>
            </a:r>
          </a:p>
        </p:txBody>
      </p:sp>
      <p:sp>
        <p:nvSpPr>
          <p:cNvPr id="10" name="Textfeld 9">
            <a:extLst>
              <a:ext uri="{FF2B5EF4-FFF2-40B4-BE49-F238E27FC236}">
                <a16:creationId xmlns:a16="http://schemas.microsoft.com/office/drawing/2014/main" id="{C5496CAD-965A-EBFE-B012-04891D3CE1E6}"/>
              </a:ext>
            </a:extLst>
          </p:cNvPr>
          <p:cNvSpPr txBox="1"/>
          <p:nvPr/>
        </p:nvSpPr>
        <p:spPr>
          <a:xfrm>
            <a:off x="788152" y="4304681"/>
            <a:ext cx="5071873" cy="338554"/>
          </a:xfrm>
          <a:prstGeom prst="rect">
            <a:avLst/>
          </a:prstGeom>
          <a:noFill/>
        </p:spPr>
        <p:txBody>
          <a:bodyPr wrap="square">
            <a:spAutoFit/>
          </a:bodyPr>
          <a:lstStyle/>
          <a:p>
            <a:r>
              <a:rPr lang="de-CH" sz="1600" b="1" cap="all" err="1"/>
              <a:t>KErnaussage</a:t>
            </a:r>
            <a:endParaRPr lang="de-CH" sz="1600"/>
          </a:p>
        </p:txBody>
      </p:sp>
    </p:spTree>
    <p:extLst>
      <p:ext uri="{BB962C8B-B14F-4D97-AF65-F5344CB8AC3E}">
        <p14:creationId xmlns:p14="http://schemas.microsoft.com/office/powerpoint/2010/main" val="2983117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DBC716-3080-3EB3-2A24-D95EBB80350B}"/>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BABAFCC4-A4B9-AD28-B51A-769895E82726}"/>
              </a:ext>
            </a:extLst>
          </p:cNvPr>
          <p:cNvSpPr>
            <a:spLocks noGrp="1"/>
          </p:cNvSpPr>
          <p:nvPr>
            <p:ph type="title"/>
          </p:nvPr>
        </p:nvSpPr>
        <p:spPr/>
        <p:txBody>
          <a:bodyPr/>
          <a:lstStyle/>
          <a:p>
            <a:r>
              <a:rPr lang="de-CH"/>
              <a:t>F1: Beschäftigungswachstum – Geografische Verteilung</a:t>
            </a:r>
          </a:p>
        </p:txBody>
      </p:sp>
      <p:sp>
        <p:nvSpPr>
          <p:cNvPr id="3" name="Foliennummernplatzhalter 2">
            <a:extLst>
              <a:ext uri="{FF2B5EF4-FFF2-40B4-BE49-F238E27FC236}">
                <a16:creationId xmlns:a16="http://schemas.microsoft.com/office/drawing/2014/main" id="{FD4982CA-441A-710B-77FF-C42906A526DB}"/>
              </a:ext>
            </a:extLst>
          </p:cNvPr>
          <p:cNvSpPr>
            <a:spLocks noGrp="1"/>
          </p:cNvSpPr>
          <p:nvPr>
            <p:ph type="sldNum" sz="quarter" idx="12"/>
          </p:nvPr>
        </p:nvSpPr>
        <p:spPr/>
        <p:txBody>
          <a:bodyPr/>
          <a:lstStyle/>
          <a:p>
            <a:fld id="{802006FE-6571-4354-8775-F8708372C227}" type="slidenum">
              <a:rPr lang="de-DE" smtClean="0"/>
              <a:t>9</a:t>
            </a:fld>
            <a:endParaRPr lang="de-DE"/>
          </a:p>
        </p:txBody>
      </p:sp>
      <p:sp>
        <p:nvSpPr>
          <p:cNvPr id="7" name="Inhaltsplatzhalter 3">
            <a:extLst>
              <a:ext uri="{FF2B5EF4-FFF2-40B4-BE49-F238E27FC236}">
                <a16:creationId xmlns:a16="http://schemas.microsoft.com/office/drawing/2014/main" id="{9D9DC32E-C9F5-03AD-A891-A81F60C82471}"/>
              </a:ext>
            </a:extLst>
          </p:cNvPr>
          <p:cNvSpPr txBox="1">
            <a:spLocks/>
          </p:cNvSpPr>
          <p:nvPr/>
        </p:nvSpPr>
        <p:spPr>
          <a:xfrm>
            <a:off x="788152" y="2286001"/>
            <a:ext cx="5071873" cy="1519084"/>
          </a:xfrm>
          <a:prstGeom prst="rect">
            <a:avLst/>
          </a:prstGeom>
          <a:solidFill>
            <a:schemeClr val="bg1">
              <a:lumMod val="95000"/>
            </a:schemeClr>
          </a:solidFill>
        </p:spPr>
        <p:txBody>
          <a:bodyPr vert="horz" lIns="45720" tIns="45720" rIns="4572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de-DE" sz="1800"/>
              <a:t>Eine </a:t>
            </a:r>
            <a:r>
              <a:rPr lang="de-DE" sz="1800" err="1"/>
              <a:t>Choropleth</a:t>
            </a:r>
            <a:r>
              <a:rPr lang="de-DE" sz="1800"/>
              <a:t>-Karte kodiert die FTE-Differenz farblich (</a:t>
            </a:r>
            <a:r>
              <a:rPr lang="de-DE" sz="1800" err="1"/>
              <a:t>RdYlGn</a:t>
            </a:r>
            <a:r>
              <a:rPr lang="de-DE" sz="1800"/>
              <a:t>), Gemeinden mit SBB-Projekt sind zusätzlich schwarz umrandet.</a:t>
            </a:r>
          </a:p>
        </p:txBody>
      </p:sp>
      <p:sp>
        <p:nvSpPr>
          <p:cNvPr id="8" name="Textfeld 7">
            <a:extLst>
              <a:ext uri="{FF2B5EF4-FFF2-40B4-BE49-F238E27FC236}">
                <a16:creationId xmlns:a16="http://schemas.microsoft.com/office/drawing/2014/main" id="{96AD76A1-89A8-7F5D-5B90-3816A1192381}"/>
              </a:ext>
            </a:extLst>
          </p:cNvPr>
          <p:cNvSpPr txBox="1"/>
          <p:nvPr/>
        </p:nvSpPr>
        <p:spPr>
          <a:xfrm>
            <a:off x="788152" y="1947446"/>
            <a:ext cx="5071873" cy="338554"/>
          </a:xfrm>
          <a:prstGeom prst="rect">
            <a:avLst/>
          </a:prstGeom>
          <a:noFill/>
        </p:spPr>
        <p:txBody>
          <a:bodyPr wrap="square">
            <a:spAutoFit/>
          </a:bodyPr>
          <a:lstStyle/>
          <a:p>
            <a:r>
              <a:rPr lang="de-CH" sz="1600" b="1" cap="all"/>
              <a:t>Inhalt</a:t>
            </a:r>
            <a:endParaRPr lang="de-CH" sz="1600"/>
          </a:p>
        </p:txBody>
      </p:sp>
      <p:sp>
        <p:nvSpPr>
          <p:cNvPr id="9" name="Inhaltsplatzhalter 3">
            <a:extLst>
              <a:ext uri="{FF2B5EF4-FFF2-40B4-BE49-F238E27FC236}">
                <a16:creationId xmlns:a16="http://schemas.microsoft.com/office/drawing/2014/main" id="{A5A0D13B-F04A-860B-E5E1-9CC86DC00A43}"/>
              </a:ext>
            </a:extLst>
          </p:cNvPr>
          <p:cNvSpPr txBox="1">
            <a:spLocks/>
          </p:cNvSpPr>
          <p:nvPr/>
        </p:nvSpPr>
        <p:spPr>
          <a:xfrm>
            <a:off x="788152" y="4643236"/>
            <a:ext cx="5071873" cy="1519084"/>
          </a:xfrm>
          <a:prstGeom prst="rect">
            <a:avLst/>
          </a:prstGeom>
          <a:solidFill>
            <a:schemeClr val="bg1">
              <a:lumMod val="95000"/>
            </a:schemeClr>
          </a:solidFill>
        </p:spPr>
        <p:txBody>
          <a:bodyPr vert="horz" lIns="45720" tIns="45720" rIns="4572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de-DE" sz="1800"/>
              <a:t>Deutliche Wachstumsschwerpunkte finden sich in Agglomerationen; SBB-Projektgemeinden sind häufig Teil dieser Cluster, jedoch nicht flächendeckend.</a:t>
            </a:r>
          </a:p>
        </p:txBody>
      </p:sp>
      <p:sp>
        <p:nvSpPr>
          <p:cNvPr id="10" name="Textfeld 9">
            <a:extLst>
              <a:ext uri="{FF2B5EF4-FFF2-40B4-BE49-F238E27FC236}">
                <a16:creationId xmlns:a16="http://schemas.microsoft.com/office/drawing/2014/main" id="{AF012A75-6A7A-91F3-E861-88EA6DB52FF0}"/>
              </a:ext>
            </a:extLst>
          </p:cNvPr>
          <p:cNvSpPr txBox="1"/>
          <p:nvPr/>
        </p:nvSpPr>
        <p:spPr>
          <a:xfrm>
            <a:off x="788152" y="4304681"/>
            <a:ext cx="5071873" cy="338554"/>
          </a:xfrm>
          <a:prstGeom prst="rect">
            <a:avLst/>
          </a:prstGeom>
          <a:noFill/>
        </p:spPr>
        <p:txBody>
          <a:bodyPr wrap="square">
            <a:spAutoFit/>
          </a:bodyPr>
          <a:lstStyle/>
          <a:p>
            <a:r>
              <a:rPr lang="de-CH" sz="1600" b="1" cap="all" err="1"/>
              <a:t>KErnaussage</a:t>
            </a:r>
            <a:endParaRPr lang="de-CH" sz="1600"/>
          </a:p>
        </p:txBody>
      </p:sp>
      <p:pic>
        <p:nvPicPr>
          <p:cNvPr id="5122" name="Picture 2">
            <a:extLst>
              <a:ext uri="{FF2B5EF4-FFF2-40B4-BE49-F238E27FC236}">
                <a16:creationId xmlns:a16="http://schemas.microsoft.com/office/drawing/2014/main" id="{D2BB6E8A-FD55-E3DD-32C7-318EBCBAFCFB}"/>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32513" y="1669931"/>
            <a:ext cx="5909345" cy="4492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07506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EBEF57579EE8F047963C9FF563317AE9" ma:contentTypeVersion="8" ma:contentTypeDescription="Ein neues Dokument erstellen." ma:contentTypeScope="" ma:versionID="b4775ed904ec3817b17b4a1ebae564dc">
  <xsd:schema xmlns:xsd="http://www.w3.org/2001/XMLSchema" xmlns:xs="http://www.w3.org/2001/XMLSchema" xmlns:p="http://schemas.microsoft.com/office/2006/metadata/properties" xmlns:ns2="e58894ef-58d5-4427-9633-390bc49eb232" targetNamespace="http://schemas.microsoft.com/office/2006/metadata/properties" ma:root="true" ma:fieldsID="9663ed5db191350cb1bb1aecfd39361d" ns2:_="">
    <xsd:import namespace="e58894ef-58d5-4427-9633-390bc49eb232"/>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8894ef-58d5-4427-9633-390bc49eb23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F9C529F-B1BD-4B4B-BF5C-FF9C7815D3DF}">
  <ds:schemaRefs>
    <ds:schemaRef ds:uri="http://schemas.microsoft.com/sharepoint/v3/contenttype/forms"/>
  </ds:schemaRefs>
</ds:datastoreItem>
</file>

<file path=customXml/itemProps2.xml><?xml version="1.0" encoding="utf-8"?>
<ds:datastoreItem xmlns:ds="http://schemas.openxmlformats.org/officeDocument/2006/customXml" ds:itemID="{7A2F260A-39FD-4F4E-ABAC-2C2A3661713A}">
  <ds:schemaRefs>
    <ds:schemaRef ds:uri="e58894ef-58d5-4427-9633-390bc49eb23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1E269DA-5C49-4054-A881-EB3ABF197848}">
  <ds:schemaRefs>
    <ds:schemaRef ds:uri="e58894ef-58d5-4427-9633-390bc49eb23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Integral</Template>
  <Application>Microsoft Office PowerPoint</Application>
  <PresentationFormat>Widescreen</PresentationFormat>
  <Slides>19</Slides>
  <Notes>9</Notes>
  <HiddenSlides>0</HiddenSlide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Integral</vt:lpstr>
      <vt:lpstr>Ökonomische Auswirkungen von SBB-Immobilienprojekten auf Städte und Gemeinden</vt:lpstr>
      <vt:lpstr>Inhalt</vt:lpstr>
      <vt:lpstr>CPA Schritt 1 Ziele &amp; Key Analyse Questions  </vt:lpstr>
      <vt:lpstr>Kontext &amp; Forschungsfragen</vt:lpstr>
      <vt:lpstr>CPA Schritt 2 Daten</vt:lpstr>
      <vt:lpstr>DATENMODELL</vt:lpstr>
      <vt:lpstr>Cpa schritt 3 &amp; 4 Analysen &amp; Präsentation</vt:lpstr>
      <vt:lpstr>F1: Beschäftigungsentwicklung</vt:lpstr>
      <vt:lpstr>F1: Beschäftigungswachstum – Geografische Verteilung</vt:lpstr>
      <vt:lpstr>F2: Unternehmensneugründungen im Vergleich</vt:lpstr>
      <vt:lpstr>F3: Einfluss von Bevölkerungswachstum und SBB-Projekte Auf Neugründungen von Unternehmen</vt:lpstr>
      <vt:lpstr>F4: profitierende branchen von sbb-Immobilienprojekten</vt:lpstr>
      <vt:lpstr>Cpa schritt 5 Entscheidungen / Handlungs-empfehlungen</vt:lpstr>
      <vt:lpstr>Diskussion der Ergebnisse Muster</vt:lpstr>
      <vt:lpstr>Präsentation der Ergebnisse</vt:lpstr>
      <vt:lpstr>Empfehlungen</vt:lpstr>
      <vt:lpstr>Weitere Ressourcen und Informationen</vt:lpstr>
      <vt:lpstr>WeiterFührende Informationen</vt:lpstr>
      <vt:lpstr>Vielen Dank für eure Aufmerksamkeit!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Tim Zürcher</dc:creator>
  <cp:revision>1</cp:revision>
  <dcterms:created xsi:type="dcterms:W3CDTF">2012-07-30T21:06:50Z</dcterms:created>
  <dcterms:modified xsi:type="dcterms:W3CDTF">2025-05-12T14:26:29Z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0x010100EBEF57579EE8F047963C9FF563317AE9</vt:lpwstr>
  </property>
  <property fmtid="{D5CDD505-2E9C-101B-9397-08002B2CF9AE}" pid="3" name="MediaServiceImageTags">
    <vt:lpwstr/>
  </property>
</Properties>
</file>