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5.tif"/><Relationship Id="rId6" Type="http://schemas.openxmlformats.org/officeDocument/2006/relationships/hyperlink" Target="http://docs.fabo.io/aws/cli/vpc/006_create_subnet.html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5.tif"/><Relationship Id="rId6" Type="http://schemas.openxmlformats.org/officeDocument/2006/relationships/hyperlink" Target="http://docs.fabo.io/aws/cli/vpc/008_create_gateway.html" TargetMode="External"/><Relationship Id="rId7" Type="http://schemas.openxmlformats.org/officeDocument/2006/relationships/image" Target="../media/image4.tif"/><Relationship Id="rId8" Type="http://schemas.openxmlformats.org/officeDocument/2006/relationships/image" Target="../media/image6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hyperlink" Target="http://docs.fabo.io/aws/cli/vpc/010_vpc_gateway.html" TargetMode="External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hyperlink" Target="http://docs.fabo.io/aws/cli/vpc/013_add_rule.html" TargetMode="External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hyperlink" Target="http://docs.fabo.io/aws/cli/vpc/014_associate_subnet.html" TargetMode="External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hyperlink" Target="http://docs.fabo.io/aws/cli/ec2/002_create_security.html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hyperlink" Target="http://docs.fabo.io/aws/cli/ec2/002_create_security.html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hyperlink" Target="http://docs.fabo.io/aws/cli/ec2/007_create_instance.html" TargetMode="External"/><Relationship Id="rId9" Type="http://schemas.openxmlformats.org/officeDocument/2006/relationships/image" Target="../media/image7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cs.fabo.io/aws/cli/iam/001_iamuser.html" TargetMode="External"/><Relationship Id="rId3" Type="http://schemas.openxmlformats.org/officeDocument/2006/relationships/hyperlink" Target="http://docs.fabo.io/aws/cli/install/001_install.html" TargetMode="External"/><Relationship Id="rId4" Type="http://schemas.openxmlformats.org/officeDocument/2006/relationships/hyperlink" Target="http://docs.fabo.io/aws/cli/configure/001_setting.html" TargetMode="External"/><Relationship Id="rId5" Type="http://schemas.openxmlformats.org/officeDocument/2006/relationships/hyperlink" Target="http://docs.fabo.io/aws/cli/vpc/001_permission.html" TargetMode="External"/><Relationship Id="rId6" Type="http://schemas.openxmlformats.org/officeDocument/2006/relationships/hyperlink" Target="http://docs.fabo.io/aws/cli/vpc/002_create_vpc.html" TargetMode="External"/><Relationship Id="rId7" Type="http://schemas.openxmlformats.org/officeDocument/2006/relationships/hyperlink" Target="http://docs.fabo.io/aws/cli/vpc/003_describe_vpc.html" TargetMode="External"/><Relationship Id="rId8" Type="http://schemas.openxmlformats.org/officeDocument/2006/relationships/hyperlink" Target="http://docs.fabo.io/aws/cli/vpc/004_create_tag.html" TargetMode="External"/><Relationship Id="rId9" Type="http://schemas.openxmlformats.org/officeDocument/2006/relationships/hyperlink" Target="http://docs.fabo.io/aws/cli/vpc/005_describe_availability_zone.html" TargetMode="External"/><Relationship Id="rId10" Type="http://schemas.openxmlformats.org/officeDocument/2006/relationships/hyperlink" Target="http://docs.fabo.io/aws/cli/vpc/006_create_subnet.html" TargetMode="External"/><Relationship Id="rId11" Type="http://schemas.openxmlformats.org/officeDocument/2006/relationships/hyperlink" Target="http://docs.fabo.io/aws/cli/vpc/007_create_subnet_tag.html" TargetMode="External"/><Relationship Id="rId12" Type="http://schemas.openxmlformats.org/officeDocument/2006/relationships/hyperlink" Target="http://docs.fabo.io/aws/cli/vpc/008_create_gateway.html" TargetMode="External"/><Relationship Id="rId13" Type="http://schemas.openxmlformats.org/officeDocument/2006/relationships/hyperlink" Target="http://docs.fabo.io/aws/cli/vpc/009_add_gateway_tag.html" TargetMode="External"/><Relationship Id="rId14" Type="http://schemas.openxmlformats.org/officeDocument/2006/relationships/hyperlink" Target="http://docs.fabo.io/aws/cli/vpc/010_vpc_gateway.html" TargetMode="External"/><Relationship Id="rId15" Type="http://schemas.openxmlformats.org/officeDocument/2006/relationships/hyperlink" Target="http://docs.fabo.io/aws/cli/vpc/011_modify_route_table.html" TargetMode="External"/><Relationship Id="rId16" Type="http://schemas.openxmlformats.org/officeDocument/2006/relationships/hyperlink" Target="http://docs.fabo.io/aws/cli/vpc/012_create_route_table_tag.html" TargetMode="External"/><Relationship Id="rId17" Type="http://schemas.openxmlformats.org/officeDocument/2006/relationships/hyperlink" Target="http://docs.fabo.io/aws/cli/vpc/013_add_rule.html" TargetMode="External"/><Relationship Id="rId18" Type="http://schemas.openxmlformats.org/officeDocument/2006/relationships/hyperlink" Target="http://docs.fabo.io/aws/cli/vpc/014_associate_subnet.html" TargetMode="External"/><Relationship Id="rId19" Type="http://schemas.openxmlformats.org/officeDocument/2006/relationships/hyperlink" Target="http://docs.fabo.io/aws/cli/ec2/001_permission.html" TargetMode="External"/><Relationship Id="rId20" Type="http://schemas.openxmlformats.org/officeDocument/2006/relationships/hyperlink" Target="http://docs.fabo.io/aws/cli/ec2/002_create_security.html" TargetMode="External"/><Relationship Id="rId21" Type="http://schemas.openxmlformats.org/officeDocument/2006/relationships/hyperlink" Target="http://docs.fabo.io/aws/cli/ec2/003_add_security_tag.html" TargetMode="External"/><Relationship Id="rId22" Type="http://schemas.openxmlformats.org/officeDocument/2006/relationships/hyperlink" Target="http://docs.fabo.io/aws/cli/ec2/004_add_inbound.html" TargetMode="External"/><Relationship Id="rId23" Type="http://schemas.openxmlformats.org/officeDocument/2006/relationships/hyperlink" Target="http://docs.fabo.io/aws/cli/ec2/005_search_ami.html" TargetMode="External"/><Relationship Id="rId24" Type="http://schemas.openxmlformats.org/officeDocument/2006/relationships/hyperlink" Target="http://docs.fabo.io/aws/cli/ec2/006_key_pair.html" TargetMode="External"/><Relationship Id="rId25" Type="http://schemas.openxmlformats.org/officeDocument/2006/relationships/hyperlink" Target="http://docs.fabo.io/aws/cli/ec2/007_create_instance.html" TargetMode="External"/><Relationship Id="rId26" Type="http://schemas.openxmlformats.org/officeDocument/2006/relationships/hyperlink" Target="http://docs.fabo.io/aws/cli/ec2/008_create_instance_tag.html" TargetMode="External"/><Relationship Id="rId27" Type="http://schemas.openxmlformats.org/officeDocument/2006/relationships/hyperlink" Target="http://docs.fabo.io/aws/cli/ec2/009_get_instance_ip.html" TargetMode="External"/><Relationship Id="rId28" Type="http://schemas.openxmlformats.org/officeDocument/2006/relationships/hyperlink" Target="http://docs.fabo.io/aws/cli/ec2/010_login_ec2.html" TargetMode="External"/><Relationship Id="rId29" Type="http://schemas.openxmlformats.org/officeDocument/2006/relationships/hyperlink" Target="http://docs.fabo.io/aws/cli/ec2/011_userdata.html" TargetMode="External"/><Relationship Id="rId30" Type="http://schemas.openxmlformats.org/officeDocument/2006/relationships/hyperlink" Target="http://docs.fabo.io/aws/cli/ec2/012_describe.html" TargetMode="External"/><Relationship Id="rId31" Type="http://schemas.openxmlformats.org/officeDocument/2006/relationships/hyperlink" Target="http://docs.fabo.io/aws/cli/ec2/013_delete_instance.html" TargetMode="External"/><Relationship Id="rId32" Type="http://schemas.openxmlformats.org/officeDocument/2006/relationships/hyperlink" Target="http://docs.fabo.io/aws/cli/ec2/014_delete_key_pair.html" TargetMode="External"/><Relationship Id="rId33" Type="http://schemas.openxmlformats.org/officeDocument/2006/relationships/hyperlink" Target="http://docs.fabo.io/aws/cli/ec2/015_del_inbound.html" TargetMode="External"/><Relationship Id="rId34" Type="http://schemas.openxmlformats.org/officeDocument/2006/relationships/hyperlink" Target="http://docs.fabo.io/aws/cli/ec2/016_delete_security.html" TargetMode="External"/><Relationship Id="rId35" Type="http://schemas.openxmlformats.org/officeDocument/2006/relationships/hyperlink" Target="http://docs.fabo.io/aws/cli/vpc/015_delete_subnet.html" TargetMode="External"/><Relationship Id="rId36" Type="http://schemas.openxmlformats.org/officeDocument/2006/relationships/hyperlink" Target="http://docs.fabo.io/aws/cli/vpc/016_delete_route.html" TargetMode="External"/><Relationship Id="rId37" Type="http://schemas.openxmlformats.org/officeDocument/2006/relationships/hyperlink" Target="http://docs.fabo.io/aws/cli/vpc/017_delete_gateway.html" TargetMode="External"/><Relationship Id="rId38" Type="http://schemas.openxmlformats.org/officeDocument/2006/relationships/hyperlink" Target="http://docs.fabo.io/aws/cli/vpc/018_delete_vpc.htm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cs.fabo.io/aws/cli/" TargetMode="External"/><Relationship Id="rId3" Type="http://schemas.openxmlformats.org/officeDocument/2006/relationships/hyperlink" Target="https://github.com/FaBoPlatform/AWSCLIDoc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5.tif"/><Relationship Id="rId5" Type="http://schemas.openxmlformats.org/officeDocument/2006/relationships/hyperlink" Target="http://docs.fabo.io/aws/cli/vpc/002_create_vpc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5.tif"/><Relationship Id="rId5" Type="http://schemas.openxmlformats.org/officeDocument/2006/relationships/hyperlink" Target="http://docs.fabo.io/aws/cli/vpc/005_describe_availability_zone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2279650"/>
            <a:ext cx="8382000" cy="349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3804437" y="6557433"/>
            <a:ext cx="603092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第一回 AWS CLIハンズオン</a:t>
            </a:r>
          </a:p>
          <a:p>
            <a:pPr>
              <a:defRPr sz="2600"/>
            </a:pPr>
            <a:r>
              <a:t>(2016/9/17開催)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0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2970645" y="8673917"/>
            <a:ext cx="128808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206" name="Shape 206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0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3015984" y="7846921"/>
            <a:ext cx="119740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209" name="Shape 209"/>
          <p:cNvSpPr/>
          <p:nvPr/>
        </p:nvSpPr>
        <p:spPr>
          <a:xfrm>
            <a:off x="1142999" y="3027446"/>
            <a:ext cx="4765577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Shape 211"/>
          <p:cNvSpPr/>
          <p:nvPr/>
        </p:nvSpPr>
        <p:spPr>
          <a:xfrm>
            <a:off x="1143000" y="6689725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2" name="Shape 212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213" name="Shape 213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214" name="Shape 214"/>
          <p:cNvSpPr/>
          <p:nvPr/>
        </p:nvSpPr>
        <p:spPr>
          <a:xfrm>
            <a:off x="2772804" y="6947082"/>
            <a:ext cx="148056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215" name="Shape 215"/>
          <p:cNvSpPr/>
          <p:nvPr/>
        </p:nvSpPr>
        <p:spPr>
          <a:xfrm>
            <a:off x="1701799" y="3366633"/>
            <a:ext cx="3189984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" name="Shape 216"/>
          <p:cNvSpPr/>
          <p:nvPr/>
        </p:nvSpPr>
        <p:spPr>
          <a:xfrm>
            <a:off x="2256915" y="4793299"/>
            <a:ext cx="207975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217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pic>
        <p:nvPicPr>
          <p:cNvPr id="219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221" name="Shape 221"/>
          <p:cNvSpPr/>
          <p:nvPr/>
        </p:nvSpPr>
        <p:spPr>
          <a:xfrm>
            <a:off x="8966" y="943"/>
            <a:ext cx="4153663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006 Subnetの作成</a:t>
            </a:r>
          </a:p>
        </p:txBody>
      </p:sp>
      <p:sp>
        <p:nvSpPr>
          <p:cNvPr id="222" name="Shape 222"/>
          <p:cNvSpPr/>
          <p:nvPr/>
        </p:nvSpPr>
        <p:spPr>
          <a:xfrm>
            <a:off x="32271" y="628650"/>
            <a:ext cx="716483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6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6" invalidUrl="" action="" tgtFrame="" tooltip="" history="1" highlightClick="0" endSnd="0"/>
              </a:rPr>
              <a:t>http://docs.fabo.io/aws/cli/vpc/006_create_subnet.html</a:t>
            </a:r>
          </a:p>
        </p:txBody>
      </p:sp>
      <p:graphicFrame>
        <p:nvGraphicFramePr>
          <p:cNvPr id="223" name="Table 223"/>
          <p:cNvGraphicFramePr/>
          <p:nvPr/>
        </p:nvGraphicFramePr>
        <p:xfrm>
          <a:off x="6972300" y="2070571"/>
          <a:ext cx="4615161" cy="1053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09514"/>
                <a:gridCol w="2026642"/>
              </a:tblGrid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2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233" name="Shape 233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234" name="Shape 234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235" name="Shape 235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Shape 236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237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pic>
        <p:nvPicPr>
          <p:cNvPr id="239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241" name="Shape 241"/>
          <p:cNvSpPr/>
          <p:nvPr/>
        </p:nvSpPr>
        <p:spPr>
          <a:xfrm>
            <a:off x="1648" y="943"/>
            <a:ext cx="638708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008 Internet Gatewayの作成</a:t>
            </a:r>
          </a:p>
        </p:txBody>
      </p:sp>
      <p:sp>
        <p:nvSpPr>
          <p:cNvPr id="242" name="Shape 242"/>
          <p:cNvSpPr/>
          <p:nvPr/>
        </p:nvSpPr>
        <p:spPr>
          <a:xfrm>
            <a:off x="32779" y="582355"/>
            <a:ext cx="734161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6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6" invalidUrl="" action="" tgtFrame="" tooltip="" history="1" highlightClick="0" endSnd="0"/>
              </a:rPr>
              <a:t>http://docs.fabo.io/aws/cli/vpc/008_create_gateway.html</a:t>
            </a:r>
          </a:p>
        </p:txBody>
      </p:sp>
      <p:sp>
        <p:nvSpPr>
          <p:cNvPr id="243" name="Shape 243"/>
          <p:cNvSpPr/>
          <p:nvPr/>
        </p:nvSpPr>
        <p:spPr>
          <a:xfrm>
            <a:off x="7397750" y="3787130"/>
            <a:ext cx="1246767" cy="1"/>
          </a:xfrm>
          <a:prstGeom prst="line">
            <a:avLst/>
          </a:prstGeom>
          <a:ln w="1143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4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48650" y="3472978"/>
            <a:ext cx="914400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64350" y="3475037"/>
            <a:ext cx="623863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6798481" y="420061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247" name="Shape 247"/>
          <p:cNvSpPr/>
          <p:nvPr/>
        </p:nvSpPr>
        <p:spPr>
          <a:xfrm>
            <a:off x="8291586" y="419537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248" name="Shape 248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249" name="Shape 249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graphicFrame>
        <p:nvGraphicFramePr>
          <p:cNvPr id="250" name="Table 250"/>
          <p:cNvGraphicFramePr/>
          <p:nvPr/>
        </p:nvGraphicFramePr>
        <p:xfrm>
          <a:off x="6972300" y="2070571"/>
          <a:ext cx="4615161" cy="1053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09514"/>
                <a:gridCol w="2026642"/>
              </a:tblGrid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5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5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8" name="Shape 258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9" name="Shape 259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260" name="Shape 260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261" name="Shape 261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262" name="Shape 262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3" name="Shape 263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264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266" name="Shape 266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267" name="Shape 267"/>
          <p:cNvSpPr/>
          <p:nvPr/>
        </p:nvSpPr>
        <p:spPr>
          <a:xfrm>
            <a:off x="7019" y="943"/>
            <a:ext cx="917829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010 Internet GatewayとVPCを関連付ける</a:t>
            </a:r>
          </a:p>
        </p:txBody>
      </p:sp>
      <p:sp>
        <p:nvSpPr>
          <p:cNvPr id="268" name="Shape 268"/>
          <p:cNvSpPr/>
          <p:nvPr/>
        </p:nvSpPr>
        <p:spPr>
          <a:xfrm>
            <a:off x="119394" y="543330"/>
            <a:ext cx="6990589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http://docs.fabo.io/aws/cli/vpc/010_vpc_gateway.html</a:t>
            </a:r>
          </a:p>
        </p:txBody>
      </p:sp>
      <p:sp>
        <p:nvSpPr>
          <p:cNvPr id="269" name="Shape 269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70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69149" y="5011639"/>
            <a:ext cx="914401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272" name="Shape 272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273" name="Shape 273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274" name="Shape 274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275" name="Shape 275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76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78" name="Table 278"/>
          <p:cNvGraphicFramePr/>
          <p:nvPr/>
        </p:nvGraphicFramePr>
        <p:xfrm>
          <a:off x="6972300" y="2070571"/>
          <a:ext cx="4615161" cy="1053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09514"/>
                <a:gridCol w="2026642"/>
              </a:tblGrid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8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8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6" name="Shape 286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7" name="Shape 287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288" name="Shape 288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289" name="Shape 289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290" name="Shape 290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" name="Shape 291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29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294" name="Shape 294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295" name="Shape 295"/>
          <p:cNvSpPr/>
          <p:nvPr/>
        </p:nvSpPr>
        <p:spPr>
          <a:xfrm>
            <a:off x="-11921" y="943"/>
            <a:ext cx="974110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013 Route Tableにルーティングルールを追加</a:t>
            </a:r>
          </a:p>
        </p:txBody>
      </p:sp>
      <p:sp>
        <p:nvSpPr>
          <p:cNvPr id="296" name="Shape 296"/>
          <p:cNvSpPr/>
          <p:nvPr/>
        </p:nvSpPr>
        <p:spPr>
          <a:xfrm>
            <a:off x="71880" y="628650"/>
            <a:ext cx="64498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http://docs.fabo.io/aws/cli/vpc/013_add_rule.html</a:t>
            </a:r>
          </a:p>
        </p:txBody>
      </p:sp>
      <p:sp>
        <p:nvSpPr>
          <p:cNvPr id="297" name="Shape 297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98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69150" y="5011639"/>
            <a:ext cx="9144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300" name="Shape 300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301" name="Shape 301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302" name="Shape 302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303" name="Shape 303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1143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0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6" name="Table 306"/>
          <p:cNvGraphicFramePr/>
          <p:nvPr/>
        </p:nvGraphicFramePr>
        <p:xfrm>
          <a:off x="6972300" y="2070571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70057"/>
                <a:gridCol w="209089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igw-########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0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1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4" name="Shape 314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" name="Shape 315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316" name="Shape 316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317" name="Shape 317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318" name="Shape 318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" name="Shape 319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32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322" name="Shape 322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323" name="Shape 323"/>
          <p:cNvSpPr/>
          <p:nvPr/>
        </p:nvSpPr>
        <p:spPr>
          <a:xfrm>
            <a:off x="-10862" y="-32924"/>
            <a:ext cx="865525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014 Route TableをSubnetに関連づける</a:t>
            </a:r>
          </a:p>
        </p:txBody>
      </p:sp>
      <p:sp>
        <p:nvSpPr>
          <p:cNvPr id="324" name="Shape 324"/>
          <p:cNvSpPr/>
          <p:nvPr/>
        </p:nvSpPr>
        <p:spPr>
          <a:xfrm>
            <a:off x="112562" y="536559"/>
            <a:ext cx="754532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http://docs.fabo.io/aws/cli/vpc/014_associate_subnet.html</a:t>
            </a:r>
          </a:p>
        </p:txBody>
      </p:sp>
      <p:sp>
        <p:nvSpPr>
          <p:cNvPr id="325" name="Shape 325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26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69150" y="5011639"/>
            <a:ext cx="9144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hape 327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328" name="Shape 328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329" name="Shape 329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330" name="Shape 330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331" name="Shape 331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2" name="Shape 332"/>
          <p:cNvSpPr/>
          <p:nvPr/>
        </p:nvSpPr>
        <p:spPr>
          <a:xfrm flipH="1">
            <a:off x="4888145" y="4269830"/>
            <a:ext cx="384603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" name="Shape 333"/>
          <p:cNvSpPr/>
          <p:nvPr/>
        </p:nvSpPr>
        <p:spPr>
          <a:xfrm>
            <a:off x="5221324" y="4315525"/>
            <a:ext cx="1" cy="969858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3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36" name="Table 336"/>
          <p:cNvGraphicFramePr/>
          <p:nvPr/>
        </p:nvGraphicFramePr>
        <p:xfrm>
          <a:off x="6972300" y="2070571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70057"/>
                <a:gridCol w="209089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igw-########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952499" y="3509433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EC2インスタンス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4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6" name="Shape 346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7" name="Shape 347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348" name="Shape 348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349" name="Shape 349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350" name="Shape 350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" name="Shape 351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35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354" name="Shape 354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355" name="Shape 355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56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9150" y="5011639"/>
            <a:ext cx="9144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357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358" name="Shape 358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359" name="Shape 359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360" name="Shape 360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361" name="Shape 361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" name="Shape 362"/>
          <p:cNvSpPr/>
          <p:nvPr/>
        </p:nvSpPr>
        <p:spPr>
          <a:xfrm flipH="1">
            <a:off x="4888145" y="4269830"/>
            <a:ext cx="35920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" name="Shape 363"/>
          <p:cNvSpPr/>
          <p:nvPr/>
        </p:nvSpPr>
        <p:spPr>
          <a:xfrm>
            <a:off x="5221324" y="4277425"/>
            <a:ext cx="1" cy="100795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6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66" name="Table 366"/>
          <p:cNvGraphicFramePr/>
          <p:nvPr/>
        </p:nvGraphicFramePr>
        <p:xfrm>
          <a:off x="6972300" y="2070571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70057"/>
                <a:gridCol w="209089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igw-########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7" name="Shape 367"/>
          <p:cNvSpPr/>
          <p:nvPr/>
        </p:nvSpPr>
        <p:spPr>
          <a:xfrm>
            <a:off x="1601688" y="3697349"/>
            <a:ext cx="3390206" cy="1219077"/>
          </a:xfrm>
          <a:prstGeom prst="roundRect">
            <a:avLst>
              <a:gd name="adj" fmla="val 12618"/>
            </a:avLst>
          </a:prstGeom>
          <a:ln w="381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1500">
                <a:solidFill>
                  <a:schemeClr val="accent5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2731474" y="4681475"/>
            <a:ext cx="125333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Security Group</a:t>
            </a:r>
          </a:p>
        </p:txBody>
      </p:sp>
      <p:sp>
        <p:nvSpPr>
          <p:cNvPr id="369" name="Shape 369"/>
          <p:cNvSpPr/>
          <p:nvPr/>
        </p:nvSpPr>
        <p:spPr>
          <a:xfrm>
            <a:off x="4364803" y="96963"/>
            <a:ext cx="5153661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つくるもの</a:t>
            </a:r>
          </a:p>
        </p:txBody>
      </p:sp>
      <p:sp>
        <p:nvSpPr>
          <p:cNvPr id="370" name="Shape 370"/>
          <p:cNvSpPr/>
          <p:nvPr/>
        </p:nvSpPr>
        <p:spPr>
          <a:xfrm>
            <a:off x="6898998" y="7189375"/>
            <a:ext cx="197449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Security Group(Inbound)</a:t>
            </a:r>
          </a:p>
        </p:txBody>
      </p:sp>
      <p:graphicFrame>
        <p:nvGraphicFramePr>
          <p:cNvPr id="371" name="Table 371"/>
          <p:cNvGraphicFramePr/>
          <p:nvPr/>
        </p:nvGraphicFramePr>
        <p:xfrm>
          <a:off x="6972300" y="7497704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07768"/>
                <a:gridCol w="1041820"/>
                <a:gridCol w="979378"/>
                <a:gridCol w="123198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Protocol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Port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送信元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telnet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372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70352" y="3863772"/>
            <a:ext cx="575583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3729349" y="3906428"/>
            <a:ext cx="7475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EC2</a:t>
            </a:r>
          </a:p>
          <a:p>
            <a:pPr>
              <a:defRPr sz="1200"/>
            </a:pPr>
            <a:r>
              <a:t>Instance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7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7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hape 379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1" name="Shape 381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2" name="Shape 382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383" name="Shape 383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384" name="Shape 384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385" name="Shape 385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6" name="Shape 386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387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389" name="Shape 389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390" name="Shape 390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91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9150" y="5011639"/>
            <a:ext cx="9144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Shape 392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393" name="Shape 393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394" name="Shape 394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395" name="Shape 395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396" name="Shape 396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7" name="Shape 397"/>
          <p:cNvSpPr/>
          <p:nvPr/>
        </p:nvSpPr>
        <p:spPr>
          <a:xfrm flipH="1">
            <a:off x="4888145" y="4269830"/>
            <a:ext cx="35920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8" name="Shape 398"/>
          <p:cNvSpPr/>
          <p:nvPr/>
        </p:nvSpPr>
        <p:spPr>
          <a:xfrm>
            <a:off x="5221324" y="4277425"/>
            <a:ext cx="1" cy="100795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99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01" name="Table 401"/>
          <p:cNvGraphicFramePr/>
          <p:nvPr/>
        </p:nvGraphicFramePr>
        <p:xfrm>
          <a:off x="6972300" y="2070571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70057"/>
                <a:gridCol w="209089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igw-########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2" name="Shape 402"/>
          <p:cNvSpPr/>
          <p:nvPr/>
        </p:nvSpPr>
        <p:spPr>
          <a:xfrm>
            <a:off x="1601688" y="3697349"/>
            <a:ext cx="3390206" cy="1219077"/>
          </a:xfrm>
          <a:prstGeom prst="roundRect">
            <a:avLst>
              <a:gd name="adj" fmla="val 12618"/>
            </a:avLst>
          </a:prstGeom>
          <a:ln w="635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1500">
                <a:solidFill>
                  <a:schemeClr val="accent5"/>
                </a:solidFill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2464210" y="4633912"/>
            <a:ext cx="1665162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Security Group</a:t>
            </a:r>
          </a:p>
        </p:txBody>
      </p:sp>
      <p:sp>
        <p:nvSpPr>
          <p:cNvPr id="404" name="Shape 404"/>
          <p:cNvSpPr/>
          <p:nvPr/>
        </p:nvSpPr>
        <p:spPr>
          <a:xfrm>
            <a:off x="-16104" y="-11113"/>
            <a:ext cx="595640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002 Security Groupの作成</a:t>
            </a:r>
          </a:p>
        </p:txBody>
      </p:sp>
      <p:sp>
        <p:nvSpPr>
          <p:cNvPr id="405" name="Shape 405"/>
          <p:cNvSpPr/>
          <p:nvPr/>
        </p:nvSpPr>
        <p:spPr>
          <a:xfrm>
            <a:off x="210945" y="628650"/>
            <a:ext cx="731469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http://docs.fabo.io/aws/cli/ec2/002_create_security.html</a:t>
            </a:r>
          </a:p>
        </p:txBody>
      </p:sp>
      <p:sp>
        <p:nvSpPr>
          <p:cNvPr id="406" name="Shape 406"/>
          <p:cNvSpPr/>
          <p:nvPr/>
        </p:nvSpPr>
        <p:spPr>
          <a:xfrm>
            <a:off x="7332673" y="7443696"/>
            <a:ext cx="463678" cy="128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"/>
            </a:pPr>
            <a:r>
              <a:t>タイプ</a:t>
            </a:r>
          </a:p>
          <a:p>
            <a:pPr>
              <a:defRPr sz="500"/>
            </a:pPr>
            <a:r>
              <a:t>プロトコル</a:t>
            </a:r>
          </a:p>
          <a:p>
            <a:pPr>
              <a:defRPr sz="500"/>
            </a:pPr>
            <a:r>
              <a:t>ポート範囲</a:t>
            </a:r>
          </a:p>
          <a:p>
            <a:pPr>
              <a:defRPr sz="500"/>
            </a:pPr>
            <a:r>
              <a:t>送信元</a:t>
            </a:r>
          </a:p>
          <a:p>
            <a:pPr>
              <a:defRPr sz="500"/>
            </a:pPr>
            <a:r>
              <a:t>telnet (23)</a:t>
            </a:r>
          </a:p>
          <a:p>
            <a:pPr>
              <a:defRPr sz="500"/>
            </a:pPr>
            <a:r>
              <a:t>TCP (6)</a:t>
            </a:r>
          </a:p>
          <a:p>
            <a:pPr>
              <a:defRPr sz="500"/>
            </a:pPr>
            <a:r>
              <a:t>23</a:t>
            </a:r>
          </a:p>
          <a:p>
            <a:pPr>
              <a:defRPr sz="500"/>
            </a:pPr>
            <a:r>
              <a:t>0.0.0.0/0</a:t>
            </a:r>
          </a:p>
          <a:p>
            <a:pPr>
              <a:defRPr sz="500"/>
            </a:pPr>
            <a:r>
              <a:t>HTTP (80)</a:t>
            </a:r>
          </a:p>
          <a:p>
            <a:pPr>
              <a:defRPr sz="500"/>
            </a:pPr>
            <a:r>
              <a:t>TCP (6)</a:t>
            </a:r>
          </a:p>
          <a:p>
            <a:pPr>
              <a:defRPr sz="500"/>
            </a:pPr>
            <a:r>
              <a:t>80</a:t>
            </a:r>
          </a:p>
          <a:p>
            <a:pPr>
              <a:defRPr sz="500"/>
            </a:pPr>
            <a:r>
              <a:t>0.0.0.0/0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0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1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4" name="Shape 414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5" name="Shape 415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416" name="Shape 416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417" name="Shape 417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418" name="Shape 418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9" name="Shape 419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42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422" name="Shape 422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423" name="Shape 423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24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9150" y="5011639"/>
            <a:ext cx="9144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425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426" name="Shape 426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427" name="Shape 427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428" name="Shape 428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429" name="Shape 429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0" name="Shape 430"/>
          <p:cNvSpPr/>
          <p:nvPr/>
        </p:nvSpPr>
        <p:spPr>
          <a:xfrm flipH="1">
            <a:off x="4888145" y="4269830"/>
            <a:ext cx="35920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1" name="Shape 431"/>
          <p:cNvSpPr/>
          <p:nvPr/>
        </p:nvSpPr>
        <p:spPr>
          <a:xfrm>
            <a:off x="5221324" y="4277425"/>
            <a:ext cx="1" cy="100795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32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34" name="Table 434"/>
          <p:cNvGraphicFramePr/>
          <p:nvPr/>
        </p:nvGraphicFramePr>
        <p:xfrm>
          <a:off x="6972300" y="2070571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70057"/>
                <a:gridCol w="209089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igw-########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5" name="Shape 435"/>
          <p:cNvSpPr/>
          <p:nvPr/>
        </p:nvSpPr>
        <p:spPr>
          <a:xfrm>
            <a:off x="1601688" y="3697349"/>
            <a:ext cx="3390206" cy="1219077"/>
          </a:xfrm>
          <a:prstGeom prst="roundRect">
            <a:avLst>
              <a:gd name="adj" fmla="val 12618"/>
            </a:avLst>
          </a:prstGeom>
          <a:ln w="635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1500">
                <a:solidFill>
                  <a:schemeClr val="accent5"/>
                </a:solidFill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2464210" y="4633912"/>
            <a:ext cx="1665162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Security Group</a:t>
            </a:r>
          </a:p>
        </p:txBody>
      </p:sp>
      <p:sp>
        <p:nvSpPr>
          <p:cNvPr id="437" name="Shape 437"/>
          <p:cNvSpPr/>
          <p:nvPr/>
        </p:nvSpPr>
        <p:spPr>
          <a:xfrm>
            <a:off x="-8890" y="1587"/>
            <a:ext cx="825337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004 Security GroupにInboundを追加</a:t>
            </a:r>
          </a:p>
        </p:txBody>
      </p:sp>
      <p:sp>
        <p:nvSpPr>
          <p:cNvPr id="438" name="Shape 438"/>
          <p:cNvSpPr/>
          <p:nvPr/>
        </p:nvSpPr>
        <p:spPr>
          <a:xfrm>
            <a:off x="210944" y="628650"/>
            <a:ext cx="731469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http://docs.fabo.io/aws/cli/ec2/002_create_security.html</a:t>
            </a:r>
          </a:p>
        </p:txBody>
      </p:sp>
      <p:sp>
        <p:nvSpPr>
          <p:cNvPr id="439" name="Shape 439"/>
          <p:cNvSpPr/>
          <p:nvPr/>
        </p:nvSpPr>
        <p:spPr>
          <a:xfrm>
            <a:off x="6906736" y="7036975"/>
            <a:ext cx="351688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Security Group(InBound)</a:t>
            </a:r>
          </a:p>
        </p:txBody>
      </p:sp>
      <p:graphicFrame>
        <p:nvGraphicFramePr>
          <p:cNvPr id="440" name="Table 440"/>
          <p:cNvGraphicFramePr/>
          <p:nvPr/>
        </p:nvGraphicFramePr>
        <p:xfrm>
          <a:off x="6972299" y="7497704"/>
          <a:ext cx="4073659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07768"/>
                <a:gridCol w="1041820"/>
                <a:gridCol w="979378"/>
                <a:gridCol w="123198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Protocol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Port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送信元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telnet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solidFill>
                            <a:schemeClr val="accent5"/>
                          </a:solidFill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4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4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8" name="Shape 448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9" name="Shape 449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450" name="Shape 450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451" name="Shape 451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452" name="Shape 452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3" name="Shape 453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454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hape 455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456" name="Shape 456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457" name="Shape 457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58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9150" y="5011639"/>
            <a:ext cx="9144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460" name="Shape 460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461" name="Shape 461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462" name="Shape 462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463" name="Shape 463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4" name="Shape 464"/>
          <p:cNvSpPr/>
          <p:nvPr/>
        </p:nvSpPr>
        <p:spPr>
          <a:xfrm flipH="1">
            <a:off x="4888145" y="4269830"/>
            <a:ext cx="35920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5" name="Shape 465"/>
          <p:cNvSpPr/>
          <p:nvPr/>
        </p:nvSpPr>
        <p:spPr>
          <a:xfrm>
            <a:off x="5221324" y="4277425"/>
            <a:ext cx="1" cy="100795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66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68" name="Table 468"/>
          <p:cNvGraphicFramePr/>
          <p:nvPr/>
        </p:nvGraphicFramePr>
        <p:xfrm>
          <a:off x="6972300" y="2070571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70057"/>
                <a:gridCol w="209089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igw-########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69" name="Shape 469"/>
          <p:cNvSpPr/>
          <p:nvPr/>
        </p:nvSpPr>
        <p:spPr>
          <a:xfrm>
            <a:off x="1601688" y="3697349"/>
            <a:ext cx="3390206" cy="1219077"/>
          </a:xfrm>
          <a:prstGeom prst="roundRect">
            <a:avLst>
              <a:gd name="adj" fmla="val 12618"/>
            </a:avLst>
          </a:prstGeom>
          <a:ln w="381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1500">
                <a:solidFill>
                  <a:schemeClr val="accent5"/>
                </a:solidFill>
              </a:defRPr>
            </a:pPr>
          </a:p>
        </p:txBody>
      </p:sp>
      <p:sp>
        <p:nvSpPr>
          <p:cNvPr id="470" name="Shape 470"/>
          <p:cNvSpPr/>
          <p:nvPr/>
        </p:nvSpPr>
        <p:spPr>
          <a:xfrm>
            <a:off x="2731474" y="4681475"/>
            <a:ext cx="125333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Security Group</a:t>
            </a:r>
          </a:p>
        </p:txBody>
      </p:sp>
      <p:sp>
        <p:nvSpPr>
          <p:cNvPr id="471" name="Shape 471"/>
          <p:cNvSpPr/>
          <p:nvPr/>
        </p:nvSpPr>
        <p:spPr>
          <a:xfrm>
            <a:off x="4707" y="13643"/>
            <a:ext cx="616031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007 インスタンスを生成する</a:t>
            </a:r>
          </a:p>
        </p:txBody>
      </p:sp>
      <p:sp>
        <p:nvSpPr>
          <p:cNvPr id="472" name="Shape 472"/>
          <p:cNvSpPr/>
          <p:nvPr/>
        </p:nvSpPr>
        <p:spPr>
          <a:xfrm>
            <a:off x="184401" y="628650"/>
            <a:ext cx="73677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http://docs.fabo.io/aws/cli/ec2/007_create_instance.html</a:t>
            </a:r>
          </a:p>
        </p:txBody>
      </p:sp>
      <p:sp>
        <p:nvSpPr>
          <p:cNvPr id="473" name="Shape 473"/>
          <p:cNvSpPr/>
          <p:nvPr/>
        </p:nvSpPr>
        <p:spPr>
          <a:xfrm>
            <a:off x="6898998" y="7189375"/>
            <a:ext cx="197449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Security Group(Inbound)</a:t>
            </a:r>
          </a:p>
        </p:txBody>
      </p:sp>
      <p:graphicFrame>
        <p:nvGraphicFramePr>
          <p:cNvPr id="474" name="Table 474"/>
          <p:cNvGraphicFramePr/>
          <p:nvPr/>
        </p:nvGraphicFramePr>
        <p:xfrm>
          <a:off x="6972300" y="7497704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07768"/>
                <a:gridCol w="1041820"/>
                <a:gridCol w="979378"/>
                <a:gridCol w="123198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Protocol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Port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送信元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telnet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TCP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475" name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70352" y="3863772"/>
            <a:ext cx="575583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Shape 476"/>
          <p:cNvSpPr/>
          <p:nvPr/>
        </p:nvSpPr>
        <p:spPr>
          <a:xfrm>
            <a:off x="3679163" y="3866947"/>
            <a:ext cx="983362" cy="59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EC2</a:t>
            </a:r>
          </a:p>
          <a:p>
            <a:pPr>
              <a:defRPr sz="1500">
                <a:solidFill>
                  <a:schemeClr val="accent5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  <a:r>
              <a:t>Instance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AIZU.cloudとは？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952500" y="2609849"/>
            <a:ext cx="11099800" cy="3812912"/>
          </a:xfrm>
          <a:prstGeom prst="rect">
            <a:avLst/>
          </a:prstGeom>
        </p:spPr>
        <p:txBody>
          <a:bodyPr/>
          <a:lstStyle/>
          <a:p>
            <a:pPr/>
            <a:r>
              <a:t>特定プラットフォームに的を絞らず、Cloud技術のキャッチアップをおこなう勉強会。AWS CLI, GCP CLIのハンズオンや、クラウドオーケストレーションのハンズオンなどおこなっていく予定。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-537634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レシピ</a:t>
            </a:r>
          </a:p>
        </p:txBody>
      </p:sp>
      <p:graphicFrame>
        <p:nvGraphicFramePr>
          <p:cNvPr id="126" name="Table 126"/>
          <p:cNvGraphicFramePr/>
          <p:nvPr/>
        </p:nvGraphicFramePr>
        <p:xfrm>
          <a:off x="716590" y="1600530"/>
          <a:ext cx="11833656" cy="74438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808617"/>
                <a:gridCol w="7260694"/>
                <a:gridCol w="1751644"/>
              </a:tblGrid>
              <a:tr h="178901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項目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テキスト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時間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178997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IAMユーザ登録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http://docs.fabo.io/aws/cli/iam/001_iamuser.html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10分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73298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環境構築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http://docs.fabo.io/aws/cli/install/001_install.html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20分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229395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AWS Configure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/>
                      </a:pPr>
                      <a:r>
                        <a:rPr u="sng">
                          <a:hlinkClick r:id="rId4" invalidUrl="" action="" tgtFrame="" tooltip="" history="1" highlightClick="0" endSnd="0"/>
                        </a:rPr>
                        <a:t>http://docs.fabo.io/aws/cli/configure/001_setting.html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10分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2711842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VPCの構築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/>
                      </a:pPr>
                      <a:r>
                        <a:rPr u="sng">
                          <a:hlinkClick r:id="rId5" invalidUrl="" action="" tgtFrame="" tooltip="" history="1" highlightClick="0" endSnd="0"/>
                        </a:rPr>
                        <a:t>http://docs.fabo.io/aws/cli/vpc/001_permission.html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6" invalidUrl="" action="" tgtFrame="" tooltip="" history="1" highlightClick="0" endSnd="0"/>
                        </a:rPr>
                        <a:t>http://docs.fabo.io/aws/cli/vpc/002_create_vpc.html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7" invalidUrl="" action="" tgtFrame="" tooltip="" history="1" highlightClick="0" endSnd="0"/>
                        </a:rPr>
                        <a:t>http://docs.fabo.io/aws/cli/vpc/003_describe_vpc.html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8" invalidUrl="" action="" tgtFrame="" tooltip="" history="1" highlightClick="0" endSnd="0"/>
                        </a:rPr>
                        <a:t>http://docs.fabo.io/aws/cli/vpc/004_create_tag.html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9" invalidUrl="" action="" tgtFrame="" tooltip="" history="1" highlightClick="0" endSnd="0"/>
                        </a:rPr>
                        <a:t>http://docs.fabo.io/aws/cli/vpc/005_describe_availability_zone.html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0" invalidUrl="" action="" tgtFrame="" tooltip="" history="1" highlightClick="0" endSnd="0"/>
                        </a:rPr>
                        <a:t>http://docs.fabo.io/aws/cli/vpc/006_create_subnet.html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1" invalidUrl="" action="" tgtFrame="" tooltip="" history="1" highlightClick="0" endSnd="0"/>
                        </a:rPr>
                        <a:t>http://docs.fabo.io/aws/cli/vpc/007_create_subnet_tag.html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2" invalidUrl="" action="" tgtFrame="" tooltip="" history="1" highlightClick="0" endSnd="0"/>
                        </a:rPr>
                        <a:t>http://docs.fabo.io/aws/cli/vpc/008_create_gateway.html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3" invalidUrl="" action="" tgtFrame="" tooltip="" history="1" highlightClick="0" endSnd="0"/>
                        </a:rPr>
                        <a:t>http://docs.fabo.io/aws/cli/vpc/009_add_gateway_tag.html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4" invalidUrl="" action="" tgtFrame="" tooltip="" history="1" highlightClick="0" endSnd="0"/>
                        </a:rPr>
                        <a:t>http://docs.fabo.io/aws/cli/vpc/010_vpc_gateway.html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5" invalidUrl="" action="" tgtFrame="" tooltip="" history="1" highlightClick="0" endSnd="0"/>
                        </a:rPr>
                        <a:t>http://docs.fabo.io/aws/cli/vpc/011_modify_route_table.html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6" invalidUrl="" action="" tgtFrame="" tooltip="" history="1" highlightClick="0" endSnd="0"/>
                        </a:rPr>
                        <a:t>http://docs.fabo.io/aws/cli/vpc/012_create_route_table_tag.html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7" invalidUrl="" action="" tgtFrame="" tooltip="" history="1" highlightClick="0" endSnd="0"/>
                        </a:rPr>
                        <a:t>http://docs.fabo.io/aws/cli/vpc/013_add_rule.html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8" invalidUrl="" action="" tgtFrame="" tooltip="" history="1" highlightClick="0" endSnd="0"/>
                        </a:rPr>
                        <a:t>http://docs.fabo.io/aws/cli/vpc/014_associate_subnet.html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60分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2355057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EC2の作成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/>
                      </a:pPr>
                      <a:r>
                        <a:rPr u="sng">
                          <a:hlinkClick r:id="rId19" invalidUrl="" action="" tgtFrame="" tooltip="" history="1" highlightClick="0" endSnd="0"/>
                        </a:rPr>
                        <a:t>http://docs.fabo.io/aws/cli/ec2/001_permission.html</a:t>
                      </a:r>
                      <a:br/>
                      <a:r>
                        <a:rPr u="sng">
                          <a:hlinkClick r:id="rId20" invalidUrl="" action="" tgtFrame="" tooltip="" history="1" highlightClick="0" endSnd="0"/>
                        </a:rPr>
                        <a:t>http://docs.fabo.io/aws/cli/ec2/002_create_security.html</a:t>
                      </a:r>
                      <a:br/>
                      <a:r>
                        <a:rPr u="sng">
                          <a:hlinkClick r:id="rId21" invalidUrl="" action="" tgtFrame="" tooltip="" history="1" highlightClick="0" endSnd="0"/>
                        </a:rPr>
                        <a:t>http://docs.fabo.io/aws/cli/ec2/003_add_security_tag.html</a:t>
                      </a:r>
                      <a:br/>
                      <a:r>
                        <a:rPr u="sng">
                          <a:hlinkClick r:id="rId22" invalidUrl="" action="" tgtFrame="" tooltip="" history="1" highlightClick="0" endSnd="0"/>
                        </a:rPr>
                        <a:t>http://docs.fabo.io/aws/cli/ec2/004_add_inbound.html</a:t>
                      </a:r>
                      <a:br/>
                      <a:r>
                        <a:rPr u="sng">
                          <a:hlinkClick r:id="rId23" invalidUrl="" action="" tgtFrame="" tooltip="" history="1" highlightClick="0" endSnd="0"/>
                        </a:rPr>
                        <a:t>http://docs.fabo.io/aws/cli/ec2/005_search_ami.html</a:t>
                      </a:r>
                      <a:br/>
                      <a:r>
                        <a:rPr u="sng">
                          <a:hlinkClick r:id="rId24" invalidUrl="" action="" tgtFrame="" tooltip="" history="1" highlightClick="0" endSnd="0"/>
                        </a:rPr>
                        <a:t>http://docs.fabo.io/aws/cli/ec2/006_key_pair.html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25" invalidUrl="" action="" tgtFrame="" tooltip="" history="1" highlightClick="0" endSnd="0"/>
                        </a:rPr>
                        <a:t>http://docs.fabo.io/aws/cli/ec2/007_create_instance.html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26" invalidUrl="" action="" tgtFrame="" tooltip="" history="1" highlightClick="0" endSnd="0"/>
                        </a:rPr>
                        <a:t>http://docs.fabo.io/aws/cli/ec2/008_create_instance_tag.html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27" invalidUrl="" action="" tgtFrame="" tooltip="" history="1" highlightClick="0" endSnd="0"/>
                        </a:rPr>
                        <a:t>http://docs.fabo.io/aws/cli/ec2/009_get_instance_ip.html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28" invalidUrl="" action="" tgtFrame="" tooltip="" history="1" highlightClick="0" endSnd="0"/>
                        </a:rPr>
                        <a:t>http://docs.fabo.io/aws/cli/ec2/010_login_ec2.html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29" invalidUrl="" action="" tgtFrame="" tooltip="" history="1" highlightClick="0" endSnd="0"/>
                        </a:rPr>
                        <a:t>http://docs.fabo.io/aws/cli/ec2/011_userdata.html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0" invalidUrl="" action="" tgtFrame="" tooltip="" history="1" highlightClick="0" endSnd="0"/>
                        </a:rPr>
                        <a:t>http://docs.fabo.io/aws/cli/ec2/012_describe.html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60分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830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削除(EC2)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1" invalidUrl="" action="" tgtFrame="" tooltip="" history="1" highlightClick="0" endSnd="0"/>
                        </a:rPr>
                        <a:t>http://docs.fabo.io/aws/cli/ec2/013_delete_instance.html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2" invalidUrl="" action="" tgtFrame="" tooltip="" history="1" highlightClick="0" endSnd="0"/>
                        </a:rPr>
                        <a:t>http://docs.fabo.io/aws/cli/ec2/014_delete_key_pair.html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3" invalidUrl="" action="" tgtFrame="" tooltip="" history="1" highlightClick="0" endSnd="0"/>
                        </a:rPr>
                        <a:t>http://docs.fabo.io/aws/cli/ec2/015_del_inbound.html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4" invalidUrl="" action="" tgtFrame="" tooltip="" history="1" highlightClick="0" endSnd="0"/>
                        </a:rPr>
                        <a:t>http://docs.fabo.io/aws/cli/ec2/016_delete_security.html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5分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01830"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削除(VPC)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5" invalidUrl="" action="" tgtFrame="" tooltip="" history="1" highlightClick="0" endSnd="0"/>
                        </a:rPr>
                        <a:t>http://docs.fabo.io/aws/cli/vpc/015_delete_subnet.html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6" invalidUrl="" action="" tgtFrame="" tooltip="" history="1" highlightClick="0" endSnd="0"/>
                        </a:rPr>
                        <a:t>http://docs.fabo.io/aws/cli/vpc/016_delete_route.html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7" invalidUrl="" action="" tgtFrame="" tooltip="" history="1" highlightClick="0" endSnd="0"/>
                        </a:rPr>
                        <a:t>http://docs.fabo.io/aws/cli/vpc/017_delete_gateway.html</a:t>
                      </a:r>
                    </a:p>
                    <a:p>
                      <a:pPr algn="l" defTabSz="914400">
                        <a:defRPr sz="1000"/>
                      </a:pPr>
                      <a:r>
                        <a:rPr u="sng">
                          <a:hlinkClick r:id="rId38" invalidUrl="" action="" tgtFrame="" tooltip="" history="1" highlightClick="0" endSnd="0"/>
                        </a:rPr>
                        <a:t>http://docs.fabo.io/aws/cli/vpc/018_delete_vpc.html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/>
                        <a:t>5分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テキスト</a:t>
            </a:r>
          </a:p>
        </p:txBody>
      </p:sp>
      <p:sp>
        <p:nvSpPr>
          <p:cNvPr id="129" name="Shape 129"/>
          <p:cNvSpPr/>
          <p:nvPr/>
        </p:nvSpPr>
        <p:spPr>
          <a:xfrm>
            <a:off x="1910926" y="3280833"/>
            <a:ext cx="528828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http://docs.fabo.io/aws/cli/</a:t>
            </a:r>
          </a:p>
        </p:txBody>
      </p:sp>
      <p:sp>
        <p:nvSpPr>
          <p:cNvPr id="130" name="Shape 130"/>
          <p:cNvSpPr/>
          <p:nvPr/>
        </p:nvSpPr>
        <p:spPr>
          <a:xfrm>
            <a:off x="1969452" y="4923366"/>
            <a:ext cx="90658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https://github.com/FaBoPlatform/AWSCLIDocs</a:t>
            </a:r>
          </a:p>
        </p:txBody>
      </p:sp>
      <p:sp>
        <p:nvSpPr>
          <p:cNvPr id="131" name="Shape 131"/>
          <p:cNvSpPr/>
          <p:nvPr/>
        </p:nvSpPr>
        <p:spPr>
          <a:xfrm>
            <a:off x="1618530" y="2544233"/>
            <a:ext cx="187680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Gitbook</a:t>
            </a:r>
          </a:p>
        </p:txBody>
      </p:sp>
      <p:sp>
        <p:nvSpPr>
          <p:cNvPr id="132" name="Shape 132"/>
          <p:cNvSpPr/>
          <p:nvPr/>
        </p:nvSpPr>
        <p:spPr>
          <a:xfrm>
            <a:off x="1617937" y="4296833"/>
            <a:ext cx="160705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</a:t>
            </a:r>
          </a:p>
        </p:txBody>
      </p:sp>
      <p:sp>
        <p:nvSpPr>
          <p:cNvPr id="133" name="Shape 133"/>
          <p:cNvSpPr/>
          <p:nvPr/>
        </p:nvSpPr>
        <p:spPr>
          <a:xfrm>
            <a:off x="570256" y="6049433"/>
            <a:ext cx="11864289" cy="42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/>
            <a:r>
              <a:t>テキストの誤記や改善要望があったらGithubにIssueかPull requestください。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ハンズオンの到達点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749300" y="2108200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Shell Scriptで、LAMPのWebサーバをAWS上に自動生成する。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952500" y="3797300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VPCの構築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4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143000" y="3027446"/>
            <a:ext cx="4765576" cy="2828941"/>
          </a:xfrm>
          <a:prstGeom prst="roundRect">
            <a:avLst>
              <a:gd name="adj" fmla="val 6734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1143000" y="6007282"/>
            <a:ext cx="4765576" cy="571501"/>
          </a:xfrm>
          <a:prstGeom prst="roundRect">
            <a:avLst>
              <a:gd name="adj" fmla="val 33333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1143000" y="6689725"/>
            <a:ext cx="4765576" cy="571500"/>
          </a:xfrm>
          <a:prstGeom prst="roundRect">
            <a:avLst>
              <a:gd name="adj" fmla="val 33333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2785962" y="5576555"/>
            <a:ext cx="147965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148" name="Shape 148"/>
          <p:cNvSpPr/>
          <p:nvPr/>
        </p:nvSpPr>
        <p:spPr>
          <a:xfrm>
            <a:off x="2788857" y="6251670"/>
            <a:ext cx="147386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149" name="Shape 149"/>
          <p:cNvSpPr/>
          <p:nvPr/>
        </p:nvSpPr>
        <p:spPr>
          <a:xfrm>
            <a:off x="2785504" y="6947083"/>
            <a:ext cx="1480567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sp>
        <p:nvSpPr>
          <p:cNvPr id="150" name="Shape 150"/>
          <p:cNvSpPr/>
          <p:nvPr/>
        </p:nvSpPr>
        <p:spPr>
          <a:xfrm>
            <a:off x="1701800" y="3366633"/>
            <a:ext cx="3189983" cy="2150567"/>
          </a:xfrm>
          <a:prstGeom prst="roundRect">
            <a:avLst>
              <a:gd name="adj" fmla="val 1127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2697782" y="5047299"/>
            <a:ext cx="1198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subnet</a:t>
            </a:r>
            <a:br/>
            <a:r>
              <a:t>172.16.1.0/24</a:t>
            </a:r>
          </a:p>
        </p:txBody>
      </p:sp>
      <p:pic>
        <p:nvPicPr>
          <p:cNvPr id="15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2600" y="3014746"/>
            <a:ext cx="767996" cy="78105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154" name="Shape 154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155" name="Shape 155"/>
          <p:cNvSpPr/>
          <p:nvPr/>
        </p:nvSpPr>
        <p:spPr>
          <a:xfrm>
            <a:off x="3821724" y="346059"/>
            <a:ext cx="127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</a:p>
        </p:txBody>
      </p:sp>
      <p:sp>
        <p:nvSpPr>
          <p:cNvPr id="156" name="Shape 156"/>
          <p:cNvSpPr/>
          <p:nvPr/>
        </p:nvSpPr>
        <p:spPr>
          <a:xfrm>
            <a:off x="6318250" y="5325790"/>
            <a:ext cx="12467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7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9150" y="5011639"/>
            <a:ext cx="9144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6124600" y="5739276"/>
            <a:ext cx="7556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Internet</a:t>
            </a:r>
          </a:p>
          <a:p>
            <a:pPr>
              <a:defRPr sz="1200"/>
            </a:pPr>
            <a:r>
              <a:t>Gateway</a:t>
            </a:r>
          </a:p>
        </p:txBody>
      </p:sp>
      <p:sp>
        <p:nvSpPr>
          <p:cNvPr id="159" name="Shape 159"/>
          <p:cNvSpPr/>
          <p:nvPr/>
        </p:nvSpPr>
        <p:spPr>
          <a:xfrm>
            <a:off x="7212086" y="5734034"/>
            <a:ext cx="70485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Internet</a:t>
            </a:r>
          </a:p>
        </p:txBody>
      </p:sp>
      <p:sp>
        <p:nvSpPr>
          <p:cNvPr id="160" name="Shape 160"/>
          <p:cNvSpPr/>
          <p:nvPr/>
        </p:nvSpPr>
        <p:spPr>
          <a:xfrm>
            <a:off x="2970645" y="8673917"/>
            <a:ext cx="1288086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161" name="Shape 161"/>
          <p:cNvSpPr/>
          <p:nvPr/>
        </p:nvSpPr>
        <p:spPr>
          <a:xfrm>
            <a:off x="3015984" y="784692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162" name="Shape 162"/>
          <p:cNvSpPr/>
          <p:nvPr/>
        </p:nvSpPr>
        <p:spPr>
          <a:xfrm flipV="1">
            <a:off x="5429250" y="5316363"/>
            <a:ext cx="64555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 flipH="1">
            <a:off x="4888145" y="4269830"/>
            <a:ext cx="35920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5234024" y="4277425"/>
            <a:ext cx="1" cy="103335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65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84850" y="5013697"/>
            <a:ext cx="623863" cy="6540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7" name="Table 167"/>
          <p:cNvGraphicFramePr/>
          <p:nvPr/>
        </p:nvGraphicFramePr>
        <p:xfrm>
          <a:off x="6972300" y="2070571"/>
          <a:ext cx="4073658" cy="15503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70057"/>
                <a:gridCol w="2090899"/>
              </a:tblGrid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1256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igw-########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0.0.0.0/0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8" name="Shape 168"/>
          <p:cNvSpPr/>
          <p:nvPr>
            <p:ph type="title"/>
          </p:nvPr>
        </p:nvSpPr>
        <p:spPr>
          <a:xfrm>
            <a:off x="952500" y="-5715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つくるもの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003299" y="1691977"/>
            <a:ext cx="5044977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7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441576" y="8397875"/>
            <a:ext cx="2168424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region</a:t>
            </a:r>
          </a:p>
          <a:p>
            <a:pPr>
              <a:defRPr sz="2100"/>
            </a:pPr>
            <a:r>
              <a:t>ap-northeast-1 </a:t>
            </a:r>
          </a:p>
        </p:txBody>
      </p:sp>
      <p:sp>
        <p:nvSpPr>
          <p:cNvPr id="173" name="Shape 173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7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2609819" y="7534275"/>
            <a:ext cx="2009738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5"/>
                </a:solidFill>
              </a:defRPr>
            </a:pPr>
            <a:r>
              <a:t>VPC</a:t>
            </a:r>
            <a:br/>
            <a:r>
              <a:t>172.16.0.0/16</a:t>
            </a:r>
          </a:p>
        </p:txBody>
      </p:sp>
      <p:graphicFrame>
        <p:nvGraphicFramePr>
          <p:cNvPr id="176" name="Table 176"/>
          <p:cNvGraphicFramePr/>
          <p:nvPr/>
        </p:nvGraphicFramePr>
        <p:xfrm>
          <a:off x="6972300" y="2070571"/>
          <a:ext cx="4615161" cy="1053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09514"/>
                <a:gridCol w="2026642"/>
              </a:tblGrid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6911128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pic>
        <p:nvPicPr>
          <p:cNvPr id="178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3950" y="5017913"/>
            <a:ext cx="569351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180" name="Shape 180"/>
          <p:cNvSpPr/>
          <p:nvPr/>
        </p:nvSpPr>
        <p:spPr>
          <a:xfrm>
            <a:off x="-13573" y="943"/>
            <a:ext cx="351541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002 VPCの作成</a:t>
            </a:r>
          </a:p>
        </p:txBody>
      </p:sp>
      <p:sp>
        <p:nvSpPr>
          <p:cNvPr id="181" name="Shape 181"/>
          <p:cNvSpPr/>
          <p:nvPr/>
        </p:nvSpPr>
        <p:spPr>
          <a:xfrm>
            <a:off x="73369" y="609600"/>
            <a:ext cx="7082638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http://docs.fabo.io/aws/cli/vpc/002_create_vpc.html</a:t>
            </a:r>
          </a:p>
        </p:txBody>
      </p:sp>
      <p:sp>
        <p:nvSpPr>
          <p:cNvPr id="182" name="Shape 182"/>
          <p:cNvSpPr/>
          <p:nvPr/>
        </p:nvSpPr>
        <p:spPr>
          <a:xfrm>
            <a:off x="6896506" y="3572933"/>
            <a:ext cx="4545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RouteTableも同時に生成される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003300" y="1691977"/>
            <a:ext cx="5044976" cy="7495233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8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3398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2970645" y="8695977"/>
            <a:ext cx="128808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region</a:t>
            </a:r>
          </a:p>
          <a:p>
            <a:pPr>
              <a:defRPr sz="1200"/>
            </a:pPr>
            <a:r>
              <a:t>ap-northeast-1 </a:t>
            </a:r>
          </a:p>
        </p:txBody>
      </p:sp>
      <p:sp>
        <p:nvSpPr>
          <p:cNvPr id="187" name="Shape 187"/>
          <p:cNvSpPr/>
          <p:nvPr/>
        </p:nvSpPr>
        <p:spPr>
          <a:xfrm>
            <a:off x="1533974" y="2716857"/>
            <a:ext cx="3983628" cy="5672802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8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292350"/>
            <a:ext cx="914400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3015984" y="7881041"/>
            <a:ext cx="119740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VPC</a:t>
            </a:r>
            <a:br/>
            <a:r>
              <a:t>172.16.0.0/16</a:t>
            </a:r>
          </a:p>
        </p:txBody>
      </p:sp>
      <p:sp>
        <p:nvSpPr>
          <p:cNvPr id="190" name="Shape 190"/>
          <p:cNvSpPr/>
          <p:nvPr/>
        </p:nvSpPr>
        <p:spPr>
          <a:xfrm>
            <a:off x="1143000" y="3162300"/>
            <a:ext cx="4765576" cy="1366822"/>
          </a:xfrm>
          <a:prstGeom prst="roundRect">
            <a:avLst>
              <a:gd name="adj" fmla="val 13937"/>
            </a:avLst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143000" y="4722043"/>
            <a:ext cx="4765576" cy="1188642"/>
          </a:xfrm>
          <a:prstGeom prst="roundRect">
            <a:avLst>
              <a:gd name="adj" fmla="val 16027"/>
            </a:avLst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1143000" y="6103605"/>
            <a:ext cx="4765576" cy="1157620"/>
          </a:xfrm>
          <a:prstGeom prst="roundRect">
            <a:avLst>
              <a:gd name="adj" fmla="val 16456"/>
            </a:avLst>
          </a:prstGeom>
          <a:ln w="25400">
            <a:solidFill>
              <a:schemeClr val="accent3">
                <a:satOff val="18648"/>
                <a:lumOff val="5971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3" name="Shape 193"/>
          <p:cNvSpPr/>
          <p:nvPr/>
        </p:nvSpPr>
        <p:spPr>
          <a:xfrm>
            <a:off x="2387734" y="4045766"/>
            <a:ext cx="227610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/>
                </a:solidFill>
              </a:defRPr>
            </a:lvl1pPr>
          </a:lstStyle>
          <a:p>
            <a:pPr/>
            <a:r>
              <a:t>Availability zone A</a:t>
            </a:r>
          </a:p>
        </p:txBody>
      </p:sp>
      <p:sp>
        <p:nvSpPr>
          <p:cNvPr id="194" name="Shape 194"/>
          <p:cNvSpPr/>
          <p:nvPr/>
        </p:nvSpPr>
        <p:spPr>
          <a:xfrm>
            <a:off x="2392319" y="5468937"/>
            <a:ext cx="226693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1"/>
                </a:solidFill>
              </a:defRPr>
            </a:lvl1pPr>
          </a:lstStyle>
          <a:p>
            <a:pPr/>
            <a:r>
              <a:t>Availability zone B</a:t>
            </a:r>
          </a:p>
        </p:txBody>
      </p:sp>
      <p:sp>
        <p:nvSpPr>
          <p:cNvPr id="195" name="Shape 195"/>
          <p:cNvSpPr/>
          <p:nvPr/>
        </p:nvSpPr>
        <p:spPr>
          <a:xfrm>
            <a:off x="2475910" y="6888254"/>
            <a:ext cx="2277556" cy="3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3">
                    <a:satOff val="18648"/>
                    <a:lumOff val="5971"/>
                  </a:schemeClr>
                </a:solidFill>
              </a:defRPr>
            </a:lvl1pPr>
          </a:lstStyle>
          <a:p>
            <a:pPr/>
            <a:r>
              <a:t>Availability zone C</a:t>
            </a:r>
          </a:p>
        </p:txBody>
      </p:sp>
      <p:pic>
        <p:nvPicPr>
          <p:cNvPr id="196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3949" y="5017913"/>
            <a:ext cx="569352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6911129" y="1790700"/>
            <a:ext cx="1009194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 Table</a:t>
            </a:r>
          </a:p>
        </p:txBody>
      </p:sp>
      <p:sp>
        <p:nvSpPr>
          <p:cNvPr id="198" name="Shape 198"/>
          <p:cNvSpPr/>
          <p:nvPr/>
        </p:nvSpPr>
        <p:spPr>
          <a:xfrm>
            <a:off x="4903995" y="5576555"/>
            <a:ext cx="62926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Router</a:t>
            </a:r>
          </a:p>
        </p:txBody>
      </p:sp>
      <p:sp>
        <p:nvSpPr>
          <p:cNvPr id="199" name="Shape 199"/>
          <p:cNvSpPr/>
          <p:nvPr/>
        </p:nvSpPr>
        <p:spPr>
          <a:xfrm>
            <a:off x="-10389" y="943"/>
            <a:ext cx="667557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005 Availability Zoneを調べる</a:t>
            </a:r>
          </a:p>
        </p:txBody>
      </p:sp>
      <p:sp>
        <p:nvSpPr>
          <p:cNvPr id="200" name="Shape 200"/>
          <p:cNvSpPr/>
          <p:nvPr/>
        </p:nvSpPr>
        <p:spPr>
          <a:xfrm>
            <a:off x="45127" y="628650"/>
            <a:ext cx="857961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http://docs.fabo.io/aws/cli/vpc/005_describe_availability_zone.html</a:t>
            </a:r>
          </a:p>
        </p:txBody>
      </p:sp>
      <p:graphicFrame>
        <p:nvGraphicFramePr>
          <p:cNvPr id="201" name="Table 201"/>
          <p:cNvGraphicFramePr/>
          <p:nvPr/>
        </p:nvGraphicFramePr>
        <p:xfrm>
          <a:off x="6972300" y="2070571"/>
          <a:ext cx="4615161" cy="10531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909514"/>
                <a:gridCol w="2026642"/>
              </a:tblGrid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GatewayId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DestinationCidrBlock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520228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local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sz="1500">
                          <a:latin typeface="ＭＳ Ｐゴシック"/>
                          <a:ea typeface="ＭＳ Ｐゴシック"/>
                          <a:cs typeface="ＭＳ Ｐゴシック"/>
                          <a:sym typeface="ＭＳ Ｐゴシック"/>
                        </a:rPr>
                        <a:t>172.16.0.0/16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