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72" r:id="rId2"/>
    <p:sldId id="273" r:id="rId3"/>
    <p:sldId id="287" r:id="rId4"/>
    <p:sldId id="274" r:id="rId5"/>
    <p:sldId id="288" r:id="rId6"/>
    <p:sldId id="280" r:id="rId7"/>
    <p:sldId id="275" r:id="rId8"/>
    <p:sldId id="281" r:id="rId9"/>
    <p:sldId id="282" r:id="rId10"/>
    <p:sldId id="283" r:id="rId11"/>
    <p:sldId id="284" r:id="rId12"/>
    <p:sldId id="285" r:id="rId13"/>
    <p:sldId id="286" r:id="rId14"/>
    <p:sldId id="289" r:id="rId15"/>
    <p:sldId id="276" r:id="rId16"/>
    <p:sldId id="290" r:id="rId17"/>
    <p:sldId id="292" r:id="rId18"/>
    <p:sldId id="291" r:id="rId19"/>
    <p:sldId id="277" r:id="rId20"/>
    <p:sldId id="278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3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502ED-38DF-43AC-A8CD-F9D3E3173CC4}" type="datetime1">
              <a:rPr lang="es-ES" smtClean="0"/>
              <a:t>09/07/2024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97EB-C63E-4831-9239-7FC098CD3FD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834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DAD7FE-6CFB-4941-843F-5B8FA3E21170}" type="datetime1">
              <a:rPr lang="es-ES" noProof="0" smtClean="0"/>
              <a:t>09/07/2024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87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2936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2388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6651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35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254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689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3975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3252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029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2574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105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06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559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0517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17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91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7367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57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ángu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recto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kumimoji="0" lang="es-ES" noProof="0" dirty="0"/>
          </a:p>
        </p:txBody>
      </p:sp>
      <p:sp>
        <p:nvSpPr>
          <p:cNvPr id="30" name="Marcador de fech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F0D198-0886-401E-862C-EF3536AA44DD}" type="datetime1">
              <a:rPr lang="es-ES" noProof="0" smtClean="0"/>
              <a:t>09/07/2024</a:t>
            </a:fld>
            <a:endParaRPr lang="es-ES" noProof="0" dirty="0"/>
          </a:p>
        </p:txBody>
      </p:sp>
      <p:sp>
        <p:nvSpPr>
          <p:cNvPr id="19" name="Marcador de pie de página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7" name="Marcador de número de diapositiva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E184A9-C1BE-4691-8290-38F7E3B9E2EA}" type="datetime1">
              <a:rPr lang="es-ES" noProof="0" smtClean="0"/>
              <a:t>09/07/2024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37EF8-1A52-460D-8FA5-88CB8E631AE8}" type="datetime1">
              <a:rPr lang="es-ES" noProof="0" smtClean="0"/>
              <a:t>09/07/2024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72DA2-4E32-43A8-88C9-F7DB2E98E079}" type="datetime1">
              <a:rPr lang="es-ES" noProof="0" smtClean="0"/>
              <a:t>09/07/2024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40A2F-3117-4E4B-AFC9-CB157300D9A8}" type="datetime1">
              <a:rPr lang="es-ES" noProof="0" smtClean="0"/>
              <a:t>09/07/2024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983E3B-19EF-4B0A-B85C-B5EE2F3F66E9}" type="datetime1">
              <a:rPr lang="es-ES" noProof="0" smtClean="0"/>
              <a:t>09/07/2024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2287-7AED-4508-BA8B-A33013696AEC}" type="datetime1">
              <a:rPr lang="es-ES" noProof="0" smtClean="0"/>
              <a:t>09/07/2024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BD4DFD-A822-4FD8-BFBF-197CBA855426}" type="datetime1">
              <a:rPr lang="es-ES" noProof="0" smtClean="0"/>
              <a:t>09/07/2024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84916D-9C1E-4B35-A1BA-B043FBD4F6CF}" type="datetime1">
              <a:rPr lang="es-ES" noProof="0" smtClean="0"/>
              <a:t>09/07/2024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DA92C-EA07-4844-A9C0-7671CE0A3023}" type="datetime1">
              <a:rPr lang="es-ES" noProof="0" smtClean="0"/>
              <a:t>09/07/2024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con una esquina recortada y redondeada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12" name="Triángulo rectángu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kumimoji="0"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A37C7A-AEB8-4B08-B7A3-C61470375C39}" type="datetime1">
              <a:rPr lang="es-ES" noProof="0" smtClean="0"/>
              <a:t>09/07/2024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Forma lib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s-E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b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s-E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ángu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a libre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s-E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a libre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s-E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a libre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s-ES" sz="1800" noProof="0" dirty="0"/>
                </a:p>
              </p:txBody>
            </p:sp>
            <p:sp>
              <p:nvSpPr>
                <p:cNvPr id="33" name="Forma libre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s-ES" sz="1800" noProof="0" dirty="0"/>
                </a:p>
              </p:txBody>
            </p:sp>
          </p:grpSp>
        </p:grpSp>
      </p:grpSp>
      <p:sp>
        <p:nvSpPr>
          <p:cNvPr id="9" name="Marcador de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0" name="Marcador de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es-ES" noProof="0" dirty="0" smtClean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 dirty="0" smtClean="0"/>
              <a:t>Segundo nivel</a:t>
            </a:r>
          </a:p>
          <a:p>
            <a:pPr lvl="2" rtl="0" eaLnBrk="1" latinLnBrk="0" hangingPunct="1"/>
            <a:r>
              <a:rPr lang="es-ES" noProof="0" dirty="0" smtClean="0"/>
              <a:t>Tercer nivel</a:t>
            </a:r>
          </a:p>
          <a:p>
            <a:pPr lvl="3" rtl="0" eaLnBrk="1" latinLnBrk="0" hangingPunct="1"/>
            <a:r>
              <a:rPr lang="es-ES" noProof="0" dirty="0" smtClean="0"/>
              <a:t>Cuarto nivel</a:t>
            </a:r>
          </a:p>
          <a:p>
            <a:pPr lvl="4" rtl="0" eaLnBrk="1" latinLnBrk="0" hangingPunct="1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1811FD10-D06B-4536-8048-7D2897F296FB}" type="datetime1">
              <a:rPr lang="es-ES" noProof="0" smtClean="0"/>
              <a:t>09/07/2024</a:t>
            </a:fld>
            <a:endParaRPr lang="es-ES" noProof="0" dirty="0"/>
          </a:p>
        </p:txBody>
      </p:sp>
      <p:sp>
        <p:nvSpPr>
          <p:cNvPr id="22" name="Marcador de pie de página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91464" y="1470802"/>
            <a:ext cx="10468864" cy="1828800"/>
          </a:xfrm>
        </p:spPr>
        <p:txBody>
          <a:bodyPr rtlCol="0">
            <a:normAutofit/>
          </a:bodyPr>
          <a:lstStyle/>
          <a:p>
            <a:pPr rtl="0"/>
            <a:r>
              <a:rPr lang="es-ES" sz="9600" dirty="0" smtClean="0"/>
              <a:t>Trabajo Final</a:t>
            </a:r>
            <a:endParaRPr lang="es-ES" sz="9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711200" y="3299602"/>
            <a:ext cx="10472928" cy="1752600"/>
          </a:xfrm>
        </p:spPr>
        <p:txBody>
          <a:bodyPr rtlCol="0"/>
          <a:lstStyle/>
          <a:p>
            <a:pPr rtl="0"/>
            <a:r>
              <a:rPr lang="es-ES" sz="2000" dirty="0" smtClean="0"/>
              <a:t>Muestreo y Planificación de Encuestas</a:t>
            </a:r>
            <a:endParaRPr lang="es-ES" sz="2000" dirty="0"/>
          </a:p>
          <a:p>
            <a:pPr rtl="0"/>
            <a:endParaRPr lang="es-ES" dirty="0"/>
          </a:p>
        </p:txBody>
      </p:sp>
      <p:sp>
        <p:nvSpPr>
          <p:cNvPr id="6" name="Subtítulo 4"/>
          <p:cNvSpPr txBox="1">
            <a:spLocks/>
          </p:cNvSpPr>
          <p:nvPr/>
        </p:nvSpPr>
        <p:spPr>
          <a:xfrm>
            <a:off x="8268773" y="3749921"/>
            <a:ext cx="2915355" cy="294045"/>
          </a:xfrm>
          <a:prstGeom prst="rect">
            <a:avLst/>
          </a:prstGeom>
        </p:spPr>
        <p:txBody>
          <a:bodyPr vert="horz" lIns="0" rIns="18288" rtlCol="0">
            <a:normAutofit fontScale="62500" lnSpcReduction="2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Luciana </a:t>
            </a:r>
            <a:r>
              <a:rPr lang="es-ES" sz="2000" dirty="0" err="1" smtClean="0"/>
              <a:t>Viscailuz</a:t>
            </a:r>
            <a:r>
              <a:rPr lang="es-ES" sz="2000" dirty="0" smtClean="0"/>
              <a:t> y Fabricio Camacho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25632"/>
            <a:ext cx="10972800" cy="4389120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/>
              <a:t>Estimaciones</a:t>
            </a:r>
          </a:p>
          <a:p>
            <a:pPr rtl="0"/>
            <a:endParaRPr lang="es-ES" dirty="0"/>
          </a:p>
          <a:p>
            <a:pPr marL="0" indent="0" rtl="0">
              <a:buNone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0" y="2953946"/>
            <a:ext cx="12027797" cy="20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1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25632"/>
            <a:ext cx="10972800" cy="4389120"/>
          </a:xfrm>
        </p:spPr>
        <p:txBody>
          <a:bodyPr rtlCol="0">
            <a:normAutofit/>
          </a:bodyPr>
          <a:lstStyle/>
          <a:p>
            <a:r>
              <a:rPr lang="es-UY" b="1" dirty="0" smtClean="0"/>
              <a:t>¿</a:t>
            </a:r>
            <a:r>
              <a:rPr lang="es-UY" dirty="0" smtClean="0"/>
              <a:t>Qué </a:t>
            </a:r>
            <a:r>
              <a:rPr lang="es-UY" dirty="0"/>
              <a:t>método para estimar varianza se utilizó</a:t>
            </a:r>
            <a:r>
              <a:rPr lang="es-UY" dirty="0" smtClean="0"/>
              <a:t>?</a:t>
            </a:r>
            <a:r>
              <a:rPr lang="es-ES" dirty="0" smtClean="0"/>
              <a:t> </a:t>
            </a:r>
            <a:endParaRPr lang="es-ES" dirty="0" smtClean="0"/>
          </a:p>
          <a:p>
            <a:pPr lvl="1"/>
            <a:endParaRPr lang="es-UY" dirty="0" smtClean="0"/>
          </a:p>
          <a:p>
            <a:pPr lvl="1"/>
            <a:r>
              <a:rPr lang="es-UY" dirty="0" smtClean="0"/>
              <a:t>Para </a:t>
            </a:r>
            <a:r>
              <a:rPr lang="es-UY" dirty="0"/>
              <a:t>estimar la varianza se utilizó el método del último conglomerado junto con la </a:t>
            </a:r>
            <a:r>
              <a:rPr lang="es-UY" dirty="0" err="1"/>
              <a:t>linealización</a:t>
            </a:r>
            <a:r>
              <a:rPr lang="es-UY" dirty="0"/>
              <a:t> de Taylor. En este método se asume que la mayor variabilidad en la estimación proviene de la primera etapa del muestreo y que las manzanas (UPM) son seleccionadas con reposición. Luego el método de la </a:t>
            </a:r>
            <a:r>
              <a:rPr lang="es-UY" dirty="0" err="1"/>
              <a:t>linealización</a:t>
            </a:r>
            <a:r>
              <a:rPr lang="es-UY" dirty="0"/>
              <a:t> de Taylor realiza una aproximación lineal del estimador y permite estimar la varianza utilizando métodos para estimadores lineales.</a:t>
            </a:r>
            <a:endParaRPr lang="es-ES" dirty="0" smtClean="0"/>
          </a:p>
          <a:p>
            <a:pPr rtl="0"/>
            <a:endParaRPr lang="es-ES" dirty="0" smtClean="0"/>
          </a:p>
          <a:p>
            <a:pPr rtl="0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78242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25632"/>
            <a:ext cx="10972800" cy="4389120"/>
          </a:xfrm>
        </p:spPr>
        <p:txBody>
          <a:bodyPr rtlCol="0">
            <a:normAutofit fontScale="85000" lnSpcReduction="10000"/>
          </a:bodyPr>
          <a:lstStyle/>
          <a:p>
            <a:r>
              <a:rPr lang="es-UY" dirty="0" smtClean="0"/>
              <a:t>Ingreso per cápita: 1726,827</a:t>
            </a:r>
          </a:p>
          <a:p>
            <a:endParaRPr lang="es-UY" dirty="0" smtClean="0"/>
          </a:p>
          <a:p>
            <a:r>
              <a:rPr lang="es-UY" dirty="0" smtClean="0"/>
              <a:t>Error estándar: 37,787</a:t>
            </a:r>
          </a:p>
          <a:p>
            <a:pPr marL="393192" lvl="1" indent="0">
              <a:buNone/>
            </a:pPr>
            <a:endParaRPr lang="es-UY" dirty="0" smtClean="0"/>
          </a:p>
          <a:p>
            <a:pPr lvl="1"/>
            <a:r>
              <a:rPr lang="es-UY" dirty="0" smtClean="0"/>
              <a:t>Se </a:t>
            </a:r>
            <a:r>
              <a:rPr lang="es-UY" dirty="0"/>
              <a:t>obtiene un estimador complejo denominado "Ratio", debido a que surge como cociente de dos totales, ingresos totales en Montevideo y cantidad de habitantes</a:t>
            </a:r>
            <a:r>
              <a:rPr lang="es-UY" dirty="0" smtClean="0"/>
              <a:t>.</a:t>
            </a:r>
          </a:p>
          <a:p>
            <a:pPr lvl="1"/>
            <a:endParaRPr lang="es-UY" dirty="0" smtClean="0"/>
          </a:p>
          <a:p>
            <a:pPr lvl="1"/>
            <a:r>
              <a:rPr lang="es-UY" dirty="0" smtClean="0"/>
              <a:t>El paquete </a:t>
            </a:r>
            <a:r>
              <a:rPr lang="es-UY" dirty="0" err="1"/>
              <a:t>survey</a:t>
            </a:r>
            <a:r>
              <a:rPr lang="es-UY" dirty="0"/>
              <a:t> utiliza la "</a:t>
            </a:r>
            <a:r>
              <a:rPr lang="es-UY" dirty="0" err="1"/>
              <a:t>Linealización</a:t>
            </a:r>
            <a:r>
              <a:rPr lang="es-UY" dirty="0"/>
              <a:t> de Taylor" y se aproxima </a:t>
            </a:r>
            <a:r>
              <a:rPr lang="es-UY" dirty="0" smtClean="0"/>
              <a:t>el </a:t>
            </a:r>
            <a:r>
              <a:rPr lang="es-UY" dirty="0"/>
              <a:t>parámetro de interés, por su desarrollo de primer orden. Como se utiliza una aproximación del parámetro, finalmente se obtiene la varianza del </a:t>
            </a:r>
            <a:r>
              <a:rPr lang="es-UY" dirty="0" err="1"/>
              <a:t>pseudo</a:t>
            </a:r>
            <a:r>
              <a:rPr lang="es-UY" dirty="0"/>
              <a:t>-estimador que es la que se conoce como la aproximación de la </a:t>
            </a:r>
            <a:r>
              <a:rPr lang="es-UY" dirty="0" smtClean="0"/>
              <a:t>varianza.</a:t>
            </a:r>
          </a:p>
          <a:p>
            <a:pPr lvl="1"/>
            <a:endParaRPr lang="es-UY" dirty="0" smtClean="0"/>
          </a:p>
          <a:p>
            <a:pPr lvl="1"/>
            <a:r>
              <a:rPr lang="es-UY" dirty="0" smtClean="0"/>
              <a:t>Al </a:t>
            </a:r>
            <a:r>
              <a:rPr lang="es-UY" dirty="0"/>
              <a:t>realizarle la raíz cuadrada a la estimación de la varianza se obtiene finalmente el </a:t>
            </a:r>
            <a:r>
              <a:rPr lang="es-UY" dirty="0" smtClean="0"/>
              <a:t>SE.</a:t>
            </a:r>
            <a:endParaRPr lang="es-ES" dirty="0"/>
          </a:p>
          <a:p>
            <a:pPr lvl="1"/>
            <a:endParaRPr lang="es-UY" dirty="0"/>
          </a:p>
          <a:p>
            <a:pPr rtl="0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1325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279560"/>
            <a:ext cx="10972800" cy="4135191"/>
          </a:xfrm>
        </p:spPr>
        <p:txBody>
          <a:bodyPr rtlCol="0">
            <a:normAutofit/>
          </a:bodyPr>
          <a:lstStyle/>
          <a:p>
            <a:r>
              <a:rPr lang="es-UY" dirty="0" smtClean="0"/>
              <a:t>Estimación del error estándar a partir de los métodos de </a:t>
            </a:r>
            <a:r>
              <a:rPr lang="es-UY" dirty="0" err="1" smtClean="0"/>
              <a:t>remuestreo</a:t>
            </a:r>
            <a:r>
              <a:rPr lang="es-UY" dirty="0" smtClean="0"/>
              <a:t>:</a:t>
            </a:r>
          </a:p>
          <a:p>
            <a:endParaRPr lang="es-UY" dirty="0" smtClean="0"/>
          </a:p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es-UY" dirty="0" err="1" smtClean="0"/>
              <a:t>Jackknife</a:t>
            </a:r>
            <a:r>
              <a:rPr lang="es-UY" dirty="0" smtClean="0"/>
              <a:t>: </a:t>
            </a:r>
            <a:r>
              <a:rPr lang="es-UY" dirty="0"/>
              <a:t>SE = 37,885</a:t>
            </a:r>
          </a:p>
          <a:p>
            <a:pPr marL="393192" lvl="1" indent="0">
              <a:buNone/>
            </a:pPr>
            <a:endParaRPr lang="es-UY" dirty="0" smtClean="0"/>
          </a:p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es-UY" dirty="0" err="1" smtClean="0"/>
              <a:t>Bootstrap</a:t>
            </a:r>
            <a:r>
              <a:rPr lang="es-UY" dirty="0" smtClean="0"/>
              <a:t>: </a:t>
            </a:r>
            <a:r>
              <a:rPr lang="es-UY" dirty="0"/>
              <a:t>SE= 37, 541</a:t>
            </a:r>
          </a:p>
          <a:p>
            <a:pPr marL="393192" lvl="1" indent="0">
              <a:buNone/>
            </a:pPr>
            <a:endParaRPr lang="es-UY" dirty="0"/>
          </a:p>
          <a:p>
            <a:pPr lvl="1"/>
            <a:r>
              <a:rPr lang="es-UY" dirty="0" smtClean="0"/>
              <a:t>Si existe </a:t>
            </a:r>
            <a:r>
              <a:rPr lang="es-UY" dirty="0"/>
              <a:t>una diferencia entre las estimaciones de los métodos pero por lo menos en este caso dichas diferencias no son muy importantes.</a:t>
            </a:r>
          </a:p>
          <a:p>
            <a:pPr rtl="0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2095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Resultados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096" r="12298"/>
          <a:stretch/>
        </p:blipFill>
        <p:spPr>
          <a:xfrm>
            <a:off x="5444836" y="1735124"/>
            <a:ext cx="6567054" cy="4810614"/>
          </a:xfrm>
          <a:prstGeom prst="rect">
            <a:avLst/>
          </a:prstGeom>
        </p:spPr>
      </p:pic>
      <p:sp>
        <p:nvSpPr>
          <p:cNvPr id="6" name="Marcador de contenido 1"/>
          <p:cNvSpPr>
            <a:spLocks noGrp="1"/>
          </p:cNvSpPr>
          <p:nvPr>
            <p:ph idx="1"/>
          </p:nvPr>
        </p:nvSpPr>
        <p:spPr>
          <a:xfrm>
            <a:off x="609601" y="1995055"/>
            <a:ext cx="4488872" cy="4281054"/>
          </a:xfrm>
        </p:spPr>
        <p:txBody>
          <a:bodyPr rtlCol="0">
            <a:normAutofit lnSpcReduction="10000"/>
          </a:bodyPr>
          <a:lstStyle/>
          <a:p>
            <a:pPr rtl="0"/>
            <a:endParaRPr lang="es-ES" dirty="0"/>
          </a:p>
          <a:p>
            <a:r>
              <a:rPr lang="es-UY" sz="2800" dirty="0" smtClean="0"/>
              <a:t>En muy pocas estimaciones se obtuvo un </a:t>
            </a:r>
            <a:r>
              <a:rPr lang="es-UY" sz="2800" dirty="0"/>
              <a:t>ingreso per cápita menor o igual a 1650 o mayor a </a:t>
            </a:r>
            <a:r>
              <a:rPr lang="es-UY" sz="2800" dirty="0" smtClean="0"/>
              <a:t>1800. </a:t>
            </a:r>
          </a:p>
          <a:p>
            <a:endParaRPr lang="es-UY" dirty="0" smtClean="0"/>
          </a:p>
          <a:p>
            <a:r>
              <a:rPr lang="es-UY" dirty="0" smtClean="0"/>
              <a:t>Las estimaciones se acumulan </a:t>
            </a:r>
            <a:r>
              <a:rPr lang="es-UY" dirty="0"/>
              <a:t>entre los 1700 y </a:t>
            </a:r>
            <a:r>
              <a:rPr lang="es-UY" dirty="0" smtClean="0"/>
              <a:t>1750.</a:t>
            </a:r>
          </a:p>
          <a:p>
            <a:endParaRPr lang="es-UY" dirty="0" smtClean="0"/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706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Ejercicio 9</a:t>
            </a:r>
            <a:endParaRPr lang="es-ES" dirty="0"/>
          </a:p>
          <a:p>
            <a:pPr rtl="0"/>
            <a:r>
              <a:rPr lang="es-ES" dirty="0"/>
              <a:t>Sea creativo.</a:t>
            </a:r>
          </a:p>
          <a:p>
            <a:pPr rtl="0"/>
            <a:r>
              <a:rPr lang="es-ES" dirty="0"/>
              <a:t>Arriésguese.</a:t>
            </a:r>
          </a:p>
          <a:p>
            <a:pPr rtl="0"/>
            <a:r>
              <a:rPr lang="es-ES" dirty="0"/>
              <a:t>No se aceptan </a:t>
            </a:r>
            <a:r>
              <a:rPr lang="es-ES" dirty="0" smtClean="0"/>
              <a:t>críticas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06320" y="2687434"/>
            <a:ext cx="6534663" cy="129213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7200" b="1" dirty="0" smtClean="0"/>
              <a:t>Comparaciones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val="2553568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Comparaciones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60171"/>
            <a:ext cx="10972800" cy="4389120"/>
          </a:xfrm>
        </p:spPr>
        <p:txBody>
          <a:bodyPr rtlCol="0">
            <a:normAutofit fontScale="92500" lnSpcReduction="20000"/>
          </a:bodyPr>
          <a:lstStyle/>
          <a:p>
            <a:r>
              <a:rPr lang="es-UY" dirty="0"/>
              <a:t>Como se </a:t>
            </a:r>
            <a:r>
              <a:rPr lang="es-UY" dirty="0" smtClean="0"/>
              <a:t>mencionó anteriormente</a:t>
            </a:r>
            <a:r>
              <a:rPr lang="es-UY" dirty="0"/>
              <a:t>, uno de los objetivos de este proyecto era realizar estimaciones de diferentes parámetros para posteriormente compararlos con sus verdaderos valores.</a:t>
            </a:r>
          </a:p>
          <a:p>
            <a:pPr lvl="1"/>
            <a:endParaRPr lang="es-UY" dirty="0" smtClean="0"/>
          </a:p>
          <a:p>
            <a:pPr lvl="1"/>
            <a:r>
              <a:rPr lang="es-UY" dirty="0" smtClean="0"/>
              <a:t>El </a:t>
            </a:r>
            <a:r>
              <a:rPr lang="es-UY" dirty="0"/>
              <a:t>total de personas se estimó en </a:t>
            </a:r>
            <a:r>
              <a:rPr lang="es-UY" b="1" dirty="0"/>
              <a:t>1.211.035</a:t>
            </a:r>
            <a:r>
              <a:rPr lang="es-UY" dirty="0"/>
              <a:t> y el verdadero valor es </a:t>
            </a:r>
            <a:r>
              <a:rPr lang="es-UY" b="1" dirty="0"/>
              <a:t>1.223.410</a:t>
            </a:r>
          </a:p>
          <a:p>
            <a:pPr lvl="1" rtl="0"/>
            <a:endParaRPr lang="es-ES" dirty="0" smtClean="0"/>
          </a:p>
          <a:p>
            <a:pPr lvl="1"/>
            <a:r>
              <a:rPr lang="es-UY" dirty="0"/>
              <a:t>El ingreso promedio de los hogares se estimó en </a:t>
            </a:r>
            <a:r>
              <a:rPr lang="es-UY" b="1" dirty="0"/>
              <a:t>4619</a:t>
            </a:r>
            <a:r>
              <a:rPr lang="es-UY" dirty="0"/>
              <a:t> y el verdadero valor es </a:t>
            </a:r>
            <a:r>
              <a:rPr lang="es-UY" b="1" dirty="0"/>
              <a:t>4653</a:t>
            </a:r>
            <a:r>
              <a:rPr lang="es-UY" dirty="0"/>
              <a:t>.</a:t>
            </a:r>
          </a:p>
          <a:p>
            <a:pPr lvl="1"/>
            <a:endParaRPr lang="es-UY" dirty="0" smtClean="0"/>
          </a:p>
          <a:p>
            <a:pPr lvl="1"/>
            <a:r>
              <a:rPr lang="es-UY" dirty="0" smtClean="0"/>
              <a:t>La </a:t>
            </a:r>
            <a:r>
              <a:rPr lang="es-UY" dirty="0"/>
              <a:t>proporción de hogares pobres se estimó en </a:t>
            </a:r>
            <a:r>
              <a:rPr lang="es-UY" b="1" dirty="0"/>
              <a:t>0.085</a:t>
            </a:r>
            <a:r>
              <a:rPr lang="es-UY" dirty="0"/>
              <a:t> y su verdadero valor es </a:t>
            </a:r>
            <a:r>
              <a:rPr lang="es-UY" b="1" dirty="0"/>
              <a:t>0.07955</a:t>
            </a:r>
            <a:r>
              <a:rPr lang="es-UY" dirty="0" smtClean="0"/>
              <a:t>.</a:t>
            </a:r>
          </a:p>
          <a:p>
            <a:pPr lvl="1"/>
            <a:endParaRPr lang="es-UY" dirty="0" smtClean="0"/>
          </a:p>
          <a:p>
            <a:pPr lvl="1"/>
            <a:r>
              <a:rPr lang="es-UY" dirty="0" smtClean="0"/>
              <a:t>El ingreso per cápita se estimó en </a:t>
            </a:r>
            <a:r>
              <a:rPr lang="es-UY" b="1" dirty="0" smtClean="0"/>
              <a:t>1727</a:t>
            </a:r>
            <a:r>
              <a:rPr lang="es-UY" dirty="0" smtClean="0"/>
              <a:t> y su verdadero valor es de </a:t>
            </a:r>
            <a:r>
              <a:rPr lang="es-UY" b="1" dirty="0" smtClean="0"/>
              <a:t>1722</a:t>
            </a:r>
            <a:r>
              <a:rPr lang="es-UY" dirty="0" smtClean="0"/>
              <a:t>.</a:t>
            </a:r>
            <a:endParaRPr lang="es-UY" b="1" dirty="0"/>
          </a:p>
          <a:p>
            <a:pPr lvl="1" rtl="0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2991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12901" y="2687434"/>
            <a:ext cx="5460643" cy="129213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7200" b="1" dirty="0" smtClean="0"/>
              <a:t>Conclusiones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val="95428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468880"/>
            <a:ext cx="10972800" cy="4389120"/>
          </a:xfrm>
        </p:spPr>
        <p:txBody>
          <a:bodyPr rtlCol="0"/>
          <a:lstStyle/>
          <a:p>
            <a:r>
              <a:rPr lang="es-ES" dirty="0" smtClean="0"/>
              <a:t>Las estimaciones realizadas fueron buenas ya que no difieren mucho con respecto a los verdaderos valores de los parámetros. Esto nos lleva a poder afirmar, por lo menos en este caso, que el diseño propuesto, </a:t>
            </a:r>
            <a:r>
              <a:rPr lang="es-UY" dirty="0"/>
              <a:t>estratificado, por conglomerados y en dos etapas de </a:t>
            </a:r>
            <a:r>
              <a:rPr lang="es-UY" dirty="0" smtClean="0"/>
              <a:t>selección, es un buen diseño.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54464" y="2687434"/>
            <a:ext cx="5460643" cy="129213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7200" b="1" dirty="0" smtClean="0"/>
              <a:t>Introducción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532909" y="2948524"/>
            <a:ext cx="5084618" cy="1143000"/>
          </a:xfrm>
        </p:spPr>
        <p:txBody>
          <a:bodyPr rtlCol="0">
            <a:noAutofit/>
          </a:bodyPr>
          <a:lstStyle/>
          <a:p>
            <a:pPr rtl="0"/>
            <a:r>
              <a:rPr lang="es-ES" sz="8800" dirty="0" smtClean="0"/>
              <a:t>¡G</a:t>
            </a:r>
            <a:r>
              <a:rPr lang="es-ES" sz="8800" dirty="0" smtClean="0"/>
              <a:t>racias!</a:t>
            </a:r>
            <a:endParaRPr lang="es-ES" sz="8800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070049" y="2687434"/>
            <a:ext cx="5872767" cy="129213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7200" b="1" dirty="0" smtClean="0"/>
              <a:t>Análisis Previo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val="329376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626815"/>
            <a:ext cx="10972800" cy="1143000"/>
          </a:xfrm>
        </p:spPr>
        <p:txBody>
          <a:bodyPr rtlCol="0"/>
          <a:lstStyle/>
          <a:p>
            <a:pPr rtl="0"/>
            <a:r>
              <a:rPr lang="es-ES" dirty="0" smtClean="0"/>
              <a:t>Análisis Previo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244573"/>
            <a:ext cx="10972800" cy="4389120"/>
          </a:xfrm>
        </p:spPr>
        <p:txBody>
          <a:bodyPr rtlCol="0"/>
          <a:lstStyle/>
          <a:p>
            <a:r>
              <a:rPr lang="es-UY" dirty="0"/>
              <a:t>Se cuenta con la información de </a:t>
            </a:r>
            <a:r>
              <a:rPr lang="es-UY" b="1" dirty="0"/>
              <a:t>452.721</a:t>
            </a:r>
            <a:r>
              <a:rPr lang="es-UY" dirty="0"/>
              <a:t> hogares donde cada uno pertenece a una de las </a:t>
            </a:r>
            <a:r>
              <a:rPr lang="es-UY" b="1" dirty="0"/>
              <a:t>3480</a:t>
            </a:r>
            <a:r>
              <a:rPr lang="es-UY" dirty="0"/>
              <a:t> manzanas. </a:t>
            </a:r>
          </a:p>
          <a:p>
            <a:pPr lvl="1" rtl="0"/>
            <a:endParaRPr lang="es-ES" dirty="0" smtClean="0"/>
          </a:p>
          <a:p>
            <a:pPr lvl="1"/>
            <a:r>
              <a:rPr lang="es-UY" dirty="0"/>
              <a:t>S</a:t>
            </a:r>
            <a:r>
              <a:rPr lang="es-UY" dirty="0" smtClean="0"/>
              <a:t>e </a:t>
            </a:r>
            <a:r>
              <a:rPr lang="es-UY" dirty="0"/>
              <a:t>puede notar que la media de los ocupados, </a:t>
            </a:r>
            <a:r>
              <a:rPr lang="es-UY" b="1" dirty="0"/>
              <a:t>1,323</a:t>
            </a:r>
            <a:r>
              <a:rPr lang="es-UY" dirty="0"/>
              <a:t>, es mucho mayor que la de los desocupados, </a:t>
            </a:r>
            <a:r>
              <a:rPr lang="es-UY" b="1" dirty="0"/>
              <a:t>0.1265</a:t>
            </a:r>
            <a:r>
              <a:rPr lang="es-UY" dirty="0" smtClean="0"/>
              <a:t>.</a:t>
            </a:r>
          </a:p>
          <a:p>
            <a:pPr lvl="1"/>
            <a:endParaRPr lang="es-UY" dirty="0" smtClean="0"/>
          </a:p>
          <a:p>
            <a:pPr lvl="1"/>
            <a:r>
              <a:rPr lang="es-UY" dirty="0" smtClean="0"/>
              <a:t>La </a:t>
            </a:r>
            <a:r>
              <a:rPr lang="es-UY" dirty="0"/>
              <a:t>media del precio del alquiler se encuentra en </a:t>
            </a:r>
            <a:r>
              <a:rPr lang="es-UY" b="1" dirty="0"/>
              <a:t>$33.713</a:t>
            </a:r>
            <a:r>
              <a:rPr lang="es-UY" dirty="0"/>
              <a:t>, mientras que el ingreso promedio del hogar está en </a:t>
            </a:r>
            <a:r>
              <a:rPr lang="es-UY" b="1" dirty="0"/>
              <a:t>$4653</a:t>
            </a:r>
            <a:r>
              <a:rPr lang="es-UY" dirty="0"/>
              <a:t>, una diferencia muy </a:t>
            </a:r>
            <a:r>
              <a:rPr lang="es-UY" dirty="0" smtClean="0"/>
              <a:t>notable.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626815"/>
            <a:ext cx="10972800" cy="1143000"/>
          </a:xfrm>
        </p:spPr>
        <p:txBody>
          <a:bodyPr rtlCol="0"/>
          <a:lstStyle/>
          <a:p>
            <a:pPr rtl="0"/>
            <a:r>
              <a:rPr lang="es-ES" dirty="0" smtClean="0"/>
              <a:t>Análisis Previo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9" y="1769815"/>
            <a:ext cx="10633656" cy="52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5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12901" y="2687434"/>
            <a:ext cx="5460643" cy="1292137"/>
          </a:xfrm>
        </p:spPr>
        <p:txBody>
          <a:bodyPr rtlCol="0">
            <a:normAutofit/>
          </a:bodyPr>
          <a:lstStyle/>
          <a:p>
            <a:pPr rtl="0"/>
            <a:r>
              <a:rPr lang="es-ES" sz="7200" b="1" dirty="0" smtClean="0"/>
              <a:t>Resultados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val="2336658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25632"/>
            <a:ext cx="10972800" cy="4389120"/>
          </a:xfrm>
        </p:spPr>
        <p:txBody>
          <a:bodyPr rtlCol="0">
            <a:normAutofit lnSpcReduction="10000"/>
          </a:bodyPr>
          <a:lstStyle/>
          <a:p>
            <a:r>
              <a:rPr lang="es-ES" dirty="0" smtClean="0"/>
              <a:t>Tamaño de muestra </a:t>
            </a:r>
            <a:r>
              <a:rPr lang="es-UY" dirty="0"/>
              <a:t>para estimar cualquier </a:t>
            </a:r>
            <a:r>
              <a:rPr lang="es-UY" dirty="0" smtClean="0"/>
              <a:t>proporción poblacional:</a:t>
            </a:r>
            <a:endParaRPr lang="es-ES" dirty="0"/>
          </a:p>
          <a:p>
            <a:pPr lvl="1" rtl="0"/>
            <a:r>
              <a:rPr lang="es-ES" dirty="0" smtClean="0"/>
              <a:t>1601</a:t>
            </a:r>
          </a:p>
          <a:p>
            <a:pPr rtl="0"/>
            <a:endParaRPr lang="es-ES" dirty="0" smtClean="0"/>
          </a:p>
          <a:p>
            <a:pPr rtl="0"/>
            <a:r>
              <a:rPr lang="es-ES" dirty="0"/>
              <a:t> </a:t>
            </a:r>
            <a:r>
              <a:rPr lang="es-ES" dirty="0" smtClean="0"/>
              <a:t>Tamaño de muestra de cada estrato: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n_1 = </a:t>
            </a:r>
            <a:r>
              <a:rPr lang="es-UY" dirty="0" smtClean="0"/>
              <a:t>136</a:t>
            </a:r>
          </a:p>
          <a:p>
            <a:pPr lvl="1"/>
            <a:r>
              <a:rPr lang="es-ES" dirty="0" smtClean="0"/>
              <a:t>n_2 = </a:t>
            </a:r>
            <a:r>
              <a:rPr lang="es-UY" dirty="0" smtClean="0"/>
              <a:t>224</a:t>
            </a:r>
            <a:endParaRPr lang="es-ES" dirty="0" smtClean="0"/>
          </a:p>
          <a:p>
            <a:pPr lvl="1"/>
            <a:r>
              <a:rPr lang="es-ES" dirty="0" smtClean="0"/>
              <a:t>n_3 = </a:t>
            </a:r>
            <a:r>
              <a:rPr lang="es-UY" dirty="0"/>
              <a:t>376</a:t>
            </a:r>
            <a:endParaRPr lang="es-ES" dirty="0" smtClean="0"/>
          </a:p>
          <a:p>
            <a:pPr lvl="1"/>
            <a:r>
              <a:rPr lang="es-ES" dirty="0" smtClean="0"/>
              <a:t>n_4 = </a:t>
            </a:r>
            <a:r>
              <a:rPr lang="es-UY" dirty="0"/>
              <a:t>464</a:t>
            </a:r>
            <a:endParaRPr lang="es-ES" dirty="0" smtClean="0"/>
          </a:p>
          <a:p>
            <a:pPr lvl="1"/>
            <a:r>
              <a:rPr lang="es-ES" dirty="0" smtClean="0"/>
              <a:t>n_5 = </a:t>
            </a:r>
            <a:r>
              <a:rPr lang="es-UY" dirty="0"/>
              <a:t>401</a:t>
            </a:r>
            <a:endParaRPr lang="es-ES" dirty="0"/>
          </a:p>
          <a:p>
            <a:pPr rtl="0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Resultados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1984"/>
            <a:ext cx="12110689" cy="30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2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141542"/>
            <a:ext cx="10972800" cy="4143348"/>
          </a:xfrm>
        </p:spPr>
        <p:txBody>
          <a:bodyPr rtlCol="0">
            <a:normAutofit/>
          </a:bodyPr>
          <a:lstStyle/>
          <a:p>
            <a:r>
              <a:rPr lang="es-UY" dirty="0" smtClean="0"/>
              <a:t>Obtención de </a:t>
            </a:r>
            <a:r>
              <a:rPr lang="es-UY" dirty="0"/>
              <a:t>la </a:t>
            </a:r>
            <a:r>
              <a:rPr lang="es-UY" dirty="0" smtClean="0"/>
              <a:t>muestra:</a:t>
            </a:r>
            <a:endParaRPr lang="es-ES" dirty="0" smtClean="0"/>
          </a:p>
          <a:p>
            <a:pPr marL="0" indent="0">
              <a:buNone/>
            </a:pPr>
            <a:endParaRPr lang="es-UY" dirty="0"/>
          </a:p>
          <a:p>
            <a:r>
              <a:rPr lang="es-UY" dirty="0" smtClean="0"/>
              <a:t>Primera etapa: Bajo un diseño PPS, se comenzó obteniendo una muestra de manzanas por estrato de tamaño … … … … …, para los estratos 1, 2, 3, 4, y 5 respectivamente.</a:t>
            </a:r>
          </a:p>
          <a:p>
            <a:pPr marL="0" indent="0">
              <a:buNone/>
            </a:pPr>
            <a:endParaRPr lang="es-UY" dirty="0" smtClean="0"/>
          </a:p>
          <a:p>
            <a:r>
              <a:rPr lang="es-UY" dirty="0" smtClean="0"/>
              <a:t>Segunda etapa: De cada muestra se seleccionaron bajo un MAS cinco viviendas</a:t>
            </a:r>
          </a:p>
          <a:p>
            <a:endParaRPr lang="es-UY" dirty="0" smtClean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03249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luvia de idea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9_TF03460637.potx" id="{F200C24D-A64B-40C8-A076-385076850F7D}" vid="{61DF3097-A1CE-41D9-9E7C-2786F60E7D4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lluvia de ideas de empresa</Template>
  <TotalTime>419</TotalTime>
  <Words>641</Words>
  <Application>Microsoft Office PowerPoint</Application>
  <PresentationFormat>Panorámica</PresentationFormat>
  <Paragraphs>100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Palatino Linotype</vt:lpstr>
      <vt:lpstr>Wingdings 2</vt:lpstr>
      <vt:lpstr>Presentación de lluvia de ideas</vt:lpstr>
      <vt:lpstr>Trabajo Final</vt:lpstr>
      <vt:lpstr>Introducción</vt:lpstr>
      <vt:lpstr>Análisis Previo</vt:lpstr>
      <vt:lpstr>Análisis Previo</vt:lpstr>
      <vt:lpstr>Análisis Previo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Comparaciones</vt:lpstr>
      <vt:lpstr>Comparaciones</vt:lpstr>
      <vt:lpstr>Conclusiones</vt:lpstr>
      <vt:lpstr>Conclusiones</vt:lpstr>
      <vt:lpstr>¡Gracias!</vt:lpstr>
    </vt:vector>
  </TitlesOfParts>
  <Company>Dynabook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</dc:title>
  <dc:creator>Cuenta Microsoft</dc:creator>
  <cp:lastModifiedBy>Cuenta Microsoft</cp:lastModifiedBy>
  <cp:revision>16</cp:revision>
  <dcterms:created xsi:type="dcterms:W3CDTF">2024-07-09T20:32:34Z</dcterms:created>
  <dcterms:modified xsi:type="dcterms:W3CDTF">2024-07-10T03:32:33Z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