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87" r:id="rId4"/>
    <p:sldId id="274" r:id="rId5"/>
    <p:sldId id="288" r:id="rId6"/>
    <p:sldId id="280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76" r:id="rId16"/>
    <p:sldId id="293" r:id="rId17"/>
    <p:sldId id="290" r:id="rId18"/>
    <p:sldId id="292" r:id="rId19"/>
    <p:sldId id="291" r:id="rId20"/>
    <p:sldId id="277" r:id="rId21"/>
    <p:sldId id="278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7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93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38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65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35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56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689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975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25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57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06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51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1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3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á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c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kumimoji="0" lang="es-ES" noProof="0" dirty="0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0D198-0886-401E-862C-EF3536AA44DD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184A9-C1BE-4691-8290-38F7E3B9E2EA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37EF8-1A52-460D-8FA5-88CB8E631AE8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72DA2-4E32-43A8-88C9-F7DB2E98E07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40A2F-3117-4E4B-AFC9-CB157300D9A8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83E3B-19EF-4B0A-B85C-B5EE2F3F66E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2287-7AED-4508-BA8B-A33013696AEC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D4DFD-A822-4FD8-BFBF-197CBA855426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4916D-9C1E-4B35-A1BA-B043FBD4F6CF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DA92C-EA07-4844-A9C0-7671CE0A3023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con una esquina recortada y redondeada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37C7A-AEB8-4B08-B7A3-C61470375C3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á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b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b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b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  <p:sp>
              <p:nvSpPr>
                <p:cNvPr id="33" name="Forma lib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</p:grpSp>
        </p:grpSp>
      </p:grp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91464" y="1470802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es-ES" sz="9600" dirty="0"/>
              <a:t>Trabajo Final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11200" y="3299602"/>
            <a:ext cx="10472928" cy="1752600"/>
          </a:xfrm>
        </p:spPr>
        <p:txBody>
          <a:bodyPr rtlCol="0"/>
          <a:lstStyle/>
          <a:p>
            <a:pPr rtl="0"/>
            <a:r>
              <a:rPr lang="es-ES" sz="2000" dirty="0"/>
              <a:t>Muestreo y Planificación de Encuestas</a:t>
            </a:r>
          </a:p>
          <a:p>
            <a:pPr rtl="0"/>
            <a:endParaRPr lang="es-ES" dirty="0"/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8268773" y="3749921"/>
            <a:ext cx="2915355" cy="294045"/>
          </a:xfrm>
          <a:prstGeom prst="rect">
            <a:avLst/>
          </a:prstGeom>
        </p:spPr>
        <p:txBody>
          <a:bodyPr vert="horz" lIns="0" rIns="18288" rtlCol="0">
            <a:normAutofit fontScale="62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Luciana </a:t>
            </a:r>
            <a:r>
              <a:rPr lang="es-ES" sz="2000" dirty="0" err="1"/>
              <a:t>Viscailuz</a:t>
            </a:r>
            <a:r>
              <a:rPr lang="es-ES" sz="2000" dirty="0"/>
              <a:t> y Fabricio Camacho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Estimaciones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0" y="2953946"/>
            <a:ext cx="12027797" cy="20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r>
              <a:rPr lang="es-UY" b="1" dirty="0"/>
              <a:t>¿</a:t>
            </a:r>
            <a:r>
              <a:rPr lang="es-UY" dirty="0"/>
              <a:t>Qué método para estimar varianza se utilizó?</a:t>
            </a:r>
            <a:r>
              <a:rPr lang="es-ES" dirty="0"/>
              <a:t> 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Para estimar la varianza se utilizó el método del último conglomerado junto con la </a:t>
            </a:r>
            <a:r>
              <a:rPr lang="es-UY" dirty="0" err="1"/>
              <a:t>linealización</a:t>
            </a:r>
            <a:r>
              <a:rPr lang="es-UY" dirty="0"/>
              <a:t> de Taylor. En este método se asume que la mayor variabilidad en la estimación proviene de la primera etapa del muestreo y que las manzanas (UPM) son seleccionadas con reposición. Luego el método de la </a:t>
            </a:r>
            <a:r>
              <a:rPr lang="es-UY" dirty="0" err="1"/>
              <a:t>linealización</a:t>
            </a:r>
            <a:r>
              <a:rPr lang="es-UY" dirty="0"/>
              <a:t> de Taylor realiza una aproximación lineal del estimador y permite estimar la varianza utilizando métodos para estimadores lineales.</a:t>
            </a: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2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fontScale="85000" lnSpcReduction="10000"/>
          </a:bodyPr>
          <a:lstStyle/>
          <a:p>
            <a:r>
              <a:rPr lang="es-UY" dirty="0"/>
              <a:t>Ingreso per cápita: 1726,827</a:t>
            </a:r>
          </a:p>
          <a:p>
            <a:endParaRPr lang="es-UY" dirty="0"/>
          </a:p>
          <a:p>
            <a:r>
              <a:rPr lang="es-UY" dirty="0"/>
              <a:t>Error estándar: 37,787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/>
              <a:t>Se obtiene un estimador complejo denominado "Ratio", debido a que surge como cociente de dos totales, ingresos totales en Montevideo y cantidad de habitantes.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paquete </a:t>
            </a:r>
            <a:r>
              <a:rPr lang="es-UY" dirty="0" err="1"/>
              <a:t>survey</a:t>
            </a:r>
            <a:r>
              <a:rPr lang="es-UY" dirty="0"/>
              <a:t> utiliza la "</a:t>
            </a:r>
            <a:r>
              <a:rPr lang="es-UY" dirty="0" err="1"/>
              <a:t>Linealización</a:t>
            </a:r>
            <a:r>
              <a:rPr lang="es-UY" dirty="0"/>
              <a:t> de Taylor" y se aproxima el parámetro de interés, por su desarrollo de primer orden. Como se utiliza una aproximación del parámetro, finalmente se obtiene la varianza del </a:t>
            </a:r>
            <a:r>
              <a:rPr lang="es-UY" dirty="0" err="1"/>
              <a:t>pseudo</a:t>
            </a:r>
            <a:r>
              <a:rPr lang="es-UY" dirty="0"/>
              <a:t>-estimador que es la que se conoce como la aproximación de la varianza.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Al realizarle la raíz cuadrada a la estimación de la varianza se obtiene finalmente el SE.</a:t>
            </a:r>
            <a:endParaRPr lang="es-ES" dirty="0"/>
          </a:p>
          <a:p>
            <a:pPr lvl="1"/>
            <a:endParaRPr lang="es-UY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2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79560"/>
            <a:ext cx="10972800" cy="4135191"/>
          </a:xfrm>
        </p:spPr>
        <p:txBody>
          <a:bodyPr rtlCol="0">
            <a:normAutofit/>
          </a:bodyPr>
          <a:lstStyle/>
          <a:p>
            <a:r>
              <a:rPr lang="es-UY" dirty="0"/>
              <a:t>Estimación del error estándar a partir de los métodos de </a:t>
            </a:r>
            <a:r>
              <a:rPr lang="es-UY" dirty="0" err="1"/>
              <a:t>remuestreo</a:t>
            </a:r>
            <a:r>
              <a:rPr lang="es-UY" dirty="0"/>
              <a:t>:</a:t>
            </a:r>
          </a:p>
          <a:p>
            <a:endParaRPr lang="es-UY" dirty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/>
              <a:t>Jackknife</a:t>
            </a:r>
            <a:r>
              <a:rPr lang="es-UY" dirty="0"/>
              <a:t>: SE = 37,885</a:t>
            </a:r>
          </a:p>
          <a:p>
            <a:pPr marL="393192" lvl="1" indent="0">
              <a:buNone/>
            </a:pPr>
            <a:endParaRPr lang="es-UY" dirty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/>
              <a:t>Bootstrap</a:t>
            </a:r>
            <a:r>
              <a:rPr lang="es-UY" dirty="0"/>
              <a:t>: SE= 37, 541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/>
              <a:t>Si existe una diferencia entre las estimaciones de los métodos pero por lo menos en este caso dichas diferencias no son muy importantes.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9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96" r="12298"/>
          <a:stretch/>
        </p:blipFill>
        <p:spPr>
          <a:xfrm>
            <a:off x="5444836" y="1735124"/>
            <a:ext cx="6567054" cy="4810614"/>
          </a:xfrm>
          <a:prstGeom prst="rect">
            <a:avLst/>
          </a:prstGeom>
        </p:spPr>
      </p:pic>
      <p:sp>
        <p:nvSpPr>
          <p:cNvPr id="6" name="Marcador de contenido 1"/>
          <p:cNvSpPr>
            <a:spLocks noGrp="1"/>
          </p:cNvSpPr>
          <p:nvPr>
            <p:ph idx="1"/>
          </p:nvPr>
        </p:nvSpPr>
        <p:spPr>
          <a:xfrm>
            <a:off x="609601" y="1995055"/>
            <a:ext cx="4488872" cy="4281054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  <a:p>
            <a:r>
              <a:rPr lang="es-UY" sz="2800"/>
              <a:t>En muy pocas estimaciones se obtuvo un ingreso per cápita menor o igual a 1650 o mayor a 1800. </a:t>
            </a:r>
          </a:p>
          <a:p>
            <a:endParaRPr lang="es-UY" dirty="0"/>
          </a:p>
          <a:p>
            <a:r>
              <a:rPr lang="es-UY" dirty="0"/>
              <a:t>Las estimaciones se acumulan entre los 1700 y 1750.</a:t>
            </a:r>
          </a:p>
          <a:p>
            <a:endParaRPr lang="es-UY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70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-32790" y="1949097"/>
            <a:ext cx="5384800" cy="443484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No hay diferencias notorias entre las estimaciones con las diferentes estrategias respecto al parámetro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7E105B-A541-F863-9A44-5867C5B7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2060" name="Picture 12" descr="Gráfico 4: Comparación de cantidad de personas para cada estrategia">
            <a:extLst>
              <a:ext uri="{FF2B5EF4-FFF2-40B4-BE49-F238E27FC236}">
                <a16:creationId xmlns:a16="http://schemas.microsoft.com/office/drawing/2014/main" id="{5869B77C-0681-63BE-D0D8-BEFC4344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0" y="1275588"/>
            <a:ext cx="6458990" cy="46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F8DECF-7351-0292-9E3C-B036CCEC4978}"/>
              </a:ext>
            </a:extLst>
          </p:cNvPr>
          <p:cNvSpPr txBox="1"/>
          <p:nvPr/>
        </p:nvSpPr>
        <p:spPr>
          <a:xfrm>
            <a:off x="5652655" y="763463"/>
            <a:ext cx="57634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Comparación de cantidad de personas por categoría</a:t>
            </a:r>
            <a:endParaRPr lang="es-UY" dirty="0" err="1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-32790" y="1949097"/>
            <a:ext cx="5384800" cy="4434840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7E105B-A541-F863-9A44-5867C5B7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3074" name="Picture 2" descr="Gráfico 5: Comparación desvio standard de Cantidad de Personas por Categoría y estrategia">
            <a:extLst>
              <a:ext uri="{FF2B5EF4-FFF2-40B4-BE49-F238E27FC236}">
                <a16:creationId xmlns:a16="http://schemas.microsoft.com/office/drawing/2014/main" id="{FA13897B-AB13-6C18-D600-1001C02B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68" y="1650670"/>
            <a:ext cx="6490162" cy="46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FA9342-6AFF-8FA8-0914-BE8C7B4D9C0F}"/>
              </a:ext>
            </a:extLst>
          </p:cNvPr>
          <p:cNvSpPr txBox="1"/>
          <p:nvPr/>
        </p:nvSpPr>
        <p:spPr>
          <a:xfrm>
            <a:off x="5652655" y="763463"/>
            <a:ext cx="57634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Comparación de desvío estándar por categoría</a:t>
            </a:r>
            <a:endParaRPr lang="es-UY" dirty="0" err="1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7871CD-48CC-CC2E-DBEA-A4FA6148426C}"/>
              </a:ext>
            </a:extLst>
          </p:cNvPr>
          <p:cNvSpPr txBox="1">
            <a:spLocks/>
          </p:cNvSpPr>
          <p:nvPr/>
        </p:nvSpPr>
        <p:spPr>
          <a:xfrm>
            <a:off x="119610" y="2101497"/>
            <a:ext cx="5384800" cy="443484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Pero la precisión si es diferente.</a:t>
            </a:r>
          </a:p>
          <a:p>
            <a:endParaRPr lang="es-ES" dirty="0"/>
          </a:p>
          <a:p>
            <a:pPr marL="0" indent="0">
              <a:buFont typeface="Wingdings 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4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06320" y="2687434"/>
            <a:ext cx="653466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Comparaciones</a:t>
            </a:r>
          </a:p>
        </p:txBody>
      </p:sp>
    </p:spTree>
    <p:extLst>
      <p:ext uri="{BB962C8B-B14F-4D97-AF65-F5344CB8AC3E}">
        <p14:creationId xmlns:p14="http://schemas.microsoft.com/office/powerpoint/2010/main" val="25535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Comparaciones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60171"/>
            <a:ext cx="10972800" cy="4389120"/>
          </a:xfrm>
        </p:spPr>
        <p:txBody>
          <a:bodyPr rtlCol="0">
            <a:normAutofit fontScale="92500" lnSpcReduction="20000"/>
          </a:bodyPr>
          <a:lstStyle/>
          <a:p>
            <a:r>
              <a:rPr lang="es-UY" dirty="0"/>
              <a:t>Como se mencionó anteriormente, uno de los objetivos de este proyecto era realizar estimaciones de diferentes parámetros para posteriormente compararlos con sus verdaderos valores.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total de personas se estimó en </a:t>
            </a:r>
            <a:r>
              <a:rPr lang="es-UY" b="1" dirty="0"/>
              <a:t>1.211.035</a:t>
            </a:r>
            <a:r>
              <a:rPr lang="es-UY" dirty="0"/>
              <a:t> y el verdadero valor es </a:t>
            </a:r>
            <a:r>
              <a:rPr lang="es-UY" b="1" dirty="0"/>
              <a:t>1.223.410</a:t>
            </a:r>
          </a:p>
          <a:p>
            <a:pPr lvl="1" rtl="0"/>
            <a:endParaRPr lang="es-ES" dirty="0"/>
          </a:p>
          <a:p>
            <a:pPr lvl="1"/>
            <a:r>
              <a:rPr lang="es-UY" dirty="0"/>
              <a:t>El ingreso promedio de los hogares se estimó en </a:t>
            </a:r>
            <a:r>
              <a:rPr lang="es-UY" b="1" dirty="0"/>
              <a:t>4619</a:t>
            </a:r>
            <a:r>
              <a:rPr lang="es-UY" dirty="0"/>
              <a:t> y el verdadero valor es </a:t>
            </a:r>
            <a:r>
              <a:rPr lang="es-UY" b="1" dirty="0"/>
              <a:t>4653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La proporción de hogares pobres se estimó en </a:t>
            </a:r>
            <a:r>
              <a:rPr lang="es-UY" b="1" dirty="0"/>
              <a:t>0.085</a:t>
            </a:r>
            <a:r>
              <a:rPr lang="es-UY" dirty="0"/>
              <a:t> y su verdadero valor es </a:t>
            </a:r>
            <a:r>
              <a:rPr lang="es-UY" b="1" dirty="0"/>
              <a:t>0.07955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ingreso per cápita se estimó en </a:t>
            </a:r>
            <a:r>
              <a:rPr lang="es-UY" b="1" dirty="0"/>
              <a:t>1727</a:t>
            </a:r>
            <a:r>
              <a:rPr lang="es-UY" dirty="0"/>
              <a:t> y su verdadero valor es de </a:t>
            </a:r>
            <a:r>
              <a:rPr lang="es-UY" b="1" dirty="0"/>
              <a:t>1722</a:t>
            </a:r>
            <a:r>
              <a:rPr lang="es-UY" dirty="0"/>
              <a:t>.</a:t>
            </a:r>
            <a:endParaRPr lang="es-UY" b="1" dirty="0"/>
          </a:p>
          <a:p>
            <a:pPr lvl="1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9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542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54464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 rtlCol="0"/>
          <a:lstStyle/>
          <a:p>
            <a:r>
              <a:rPr lang="es-ES" dirty="0"/>
              <a:t>Las estimaciones realizadas fueron buenas ya que no difieren mucho con respecto a los verdaderos valores de los parámetros. Esto nos lleva a poder afirmar, por lo menos en este caso, que el diseño propuesto, </a:t>
            </a:r>
            <a:r>
              <a:rPr lang="es-UY" dirty="0"/>
              <a:t>estratificado, por conglomerados y en dos etapas de selección, es un buen diseño.</a:t>
            </a:r>
          </a:p>
          <a:p>
            <a:r>
              <a:rPr lang="es-ES"/>
              <a:t>Por otra parte </a:t>
            </a:r>
            <a:r>
              <a:rPr lang="es-ES" dirty="0"/>
              <a:t>para el caso de </a:t>
            </a:r>
            <a:r>
              <a:rPr lang="es-ES" dirty="0" err="1"/>
              <a:t>de</a:t>
            </a:r>
            <a:r>
              <a:rPr lang="es-ES" dirty="0"/>
              <a:t> estimar el total de los dominios </a:t>
            </a:r>
            <a:r>
              <a:rPr lang="es-ES" i="1" dirty="0"/>
              <a:t>Pobre</a:t>
            </a:r>
            <a:r>
              <a:rPr lang="es-ES" dirty="0"/>
              <a:t> y </a:t>
            </a:r>
            <a:r>
              <a:rPr lang="es-ES" i="1" dirty="0"/>
              <a:t>No pobre</a:t>
            </a:r>
            <a:r>
              <a:rPr lang="es-ES" dirty="0"/>
              <a:t> es mejor ajustar los ponderadores por medio de </a:t>
            </a:r>
            <a:r>
              <a:rPr lang="es-ES" dirty="0" err="1"/>
              <a:t>postestratificación</a:t>
            </a:r>
            <a:r>
              <a:rPr lang="es-ES" dirty="0"/>
              <a:t> según la variable de interés.</a:t>
            </a:r>
            <a:endParaRPr lang="es-UY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32909" y="2948524"/>
            <a:ext cx="5084618" cy="1143000"/>
          </a:xfrm>
        </p:spPr>
        <p:txBody>
          <a:bodyPr rtlCol="0">
            <a:noAutofit/>
          </a:bodyPr>
          <a:lstStyle/>
          <a:p>
            <a:pPr rtl="0"/>
            <a:r>
              <a:rPr lang="es-ES" sz="88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70049" y="2687434"/>
            <a:ext cx="5872767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Análisis Previo</a:t>
            </a:r>
          </a:p>
        </p:txBody>
      </p:sp>
    </p:spTree>
    <p:extLst>
      <p:ext uri="{BB962C8B-B14F-4D97-AF65-F5344CB8AC3E}">
        <p14:creationId xmlns:p14="http://schemas.microsoft.com/office/powerpoint/2010/main" val="32937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/>
              <a:t>Análisis Previo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44573"/>
            <a:ext cx="10972800" cy="4389120"/>
          </a:xfrm>
        </p:spPr>
        <p:txBody>
          <a:bodyPr rtlCol="0"/>
          <a:lstStyle/>
          <a:p>
            <a:r>
              <a:rPr lang="es-UY" dirty="0"/>
              <a:t>Se cuenta con la información de </a:t>
            </a:r>
            <a:r>
              <a:rPr lang="es-UY" b="1" dirty="0"/>
              <a:t>452.721</a:t>
            </a:r>
            <a:r>
              <a:rPr lang="es-UY" dirty="0"/>
              <a:t> hogares donde cada uno pertenece a una de las </a:t>
            </a:r>
            <a:r>
              <a:rPr lang="es-UY" b="1" dirty="0"/>
              <a:t>3480</a:t>
            </a:r>
            <a:r>
              <a:rPr lang="es-UY" dirty="0"/>
              <a:t> manzanas. </a:t>
            </a:r>
          </a:p>
          <a:p>
            <a:pPr lvl="1" rtl="0"/>
            <a:endParaRPr lang="es-ES" dirty="0"/>
          </a:p>
          <a:p>
            <a:pPr lvl="1"/>
            <a:r>
              <a:rPr lang="es-UY" dirty="0"/>
              <a:t>Se puede notar que la media de los ocupados, </a:t>
            </a:r>
            <a:r>
              <a:rPr lang="es-UY" b="1" dirty="0"/>
              <a:t>1,323</a:t>
            </a:r>
            <a:r>
              <a:rPr lang="es-UY" dirty="0"/>
              <a:t>, es mucho mayor que la de los desocupados, </a:t>
            </a:r>
            <a:r>
              <a:rPr lang="es-UY" b="1" dirty="0"/>
              <a:t>0.1265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La media del precio del alquiler se encuentra en </a:t>
            </a:r>
            <a:r>
              <a:rPr lang="es-UY" b="1" dirty="0"/>
              <a:t>$33.713</a:t>
            </a:r>
            <a:r>
              <a:rPr lang="es-UY" dirty="0"/>
              <a:t>, mientras que el ingreso promedio del hogar está en </a:t>
            </a:r>
            <a:r>
              <a:rPr lang="es-UY" b="1" dirty="0"/>
              <a:t>$4653</a:t>
            </a:r>
            <a:r>
              <a:rPr lang="es-UY" dirty="0"/>
              <a:t>, una diferencia muy notable.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/>
              <a:t>Análisis Previo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9" y="1769815"/>
            <a:ext cx="10633656" cy="52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/>
          </a:bodyPr>
          <a:lstStyle/>
          <a:p>
            <a:pPr rtl="0"/>
            <a:r>
              <a:rPr lang="es-ES" sz="7200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3366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lnSpcReduction="10000"/>
          </a:bodyPr>
          <a:lstStyle/>
          <a:p>
            <a:r>
              <a:rPr lang="es-ES" dirty="0"/>
              <a:t>Tamaño de muestra </a:t>
            </a:r>
            <a:r>
              <a:rPr lang="es-UY" dirty="0"/>
              <a:t>para estimar cualquier proporción poblacional:</a:t>
            </a:r>
            <a:endParaRPr lang="es-ES" dirty="0"/>
          </a:p>
          <a:p>
            <a:pPr lvl="1" rtl="0"/>
            <a:r>
              <a:rPr lang="es-ES" dirty="0"/>
              <a:t>1601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 Tamaño de muestra de cada estrato: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n_1 = </a:t>
            </a:r>
            <a:r>
              <a:rPr lang="es-UY" dirty="0"/>
              <a:t>136</a:t>
            </a:r>
          </a:p>
          <a:p>
            <a:pPr lvl="1"/>
            <a:r>
              <a:rPr lang="es-ES" dirty="0"/>
              <a:t>n_2 = </a:t>
            </a:r>
            <a:r>
              <a:rPr lang="es-UY" dirty="0"/>
              <a:t>224</a:t>
            </a:r>
            <a:endParaRPr lang="es-ES" dirty="0"/>
          </a:p>
          <a:p>
            <a:pPr lvl="1"/>
            <a:r>
              <a:rPr lang="es-ES" dirty="0"/>
              <a:t>n_3 = </a:t>
            </a:r>
            <a:r>
              <a:rPr lang="es-UY" dirty="0"/>
              <a:t>376</a:t>
            </a:r>
            <a:endParaRPr lang="es-ES" dirty="0"/>
          </a:p>
          <a:p>
            <a:pPr lvl="1"/>
            <a:r>
              <a:rPr lang="es-ES" dirty="0"/>
              <a:t>n_4 = </a:t>
            </a:r>
            <a:r>
              <a:rPr lang="es-UY" dirty="0"/>
              <a:t>464</a:t>
            </a:r>
            <a:endParaRPr lang="es-ES" dirty="0"/>
          </a:p>
          <a:p>
            <a:pPr lvl="1"/>
            <a:r>
              <a:rPr lang="es-ES" dirty="0"/>
              <a:t>n_5 = </a:t>
            </a:r>
            <a:r>
              <a:rPr lang="es-UY" dirty="0"/>
              <a:t>401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1984"/>
            <a:ext cx="12110689" cy="30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141542"/>
            <a:ext cx="10972800" cy="4143348"/>
          </a:xfrm>
        </p:spPr>
        <p:txBody>
          <a:bodyPr rtlCol="0">
            <a:normAutofit/>
          </a:bodyPr>
          <a:lstStyle/>
          <a:p>
            <a:r>
              <a:rPr lang="es-UY" dirty="0"/>
              <a:t>Obtención de la muestra:</a:t>
            </a:r>
            <a:endParaRPr lang="es-ES" dirty="0"/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Primera etapa: Bajo un diseño PPS, se comenzó obteniendo una muestra de manzanas por estrato de tamaño … … … … …, para los estratos 1, 2, 3, 4, y 5 respectivamente.</a:t>
            </a:r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Segunda etapa: De cada muestra se seleccionaron bajo un MAS cinco viviendas</a:t>
            </a:r>
          </a:p>
          <a:p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324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luvia de ide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9_TF03460637.potx" id="{F200C24D-A64B-40C8-A076-385076850F7D}" vid="{61DF3097-A1CE-41D9-9E7C-2786F60E7D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lluvia de ideas de empresa</Template>
  <TotalTime>449</TotalTime>
  <Words>709</Words>
  <Application>Microsoft Office PowerPoint</Application>
  <PresentationFormat>Panorámica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Palatino Linotype</vt:lpstr>
      <vt:lpstr>Wingdings 2</vt:lpstr>
      <vt:lpstr>Presentación de lluvia de ideas</vt:lpstr>
      <vt:lpstr>Trabajo Final</vt:lpstr>
      <vt:lpstr>Introducción</vt:lpstr>
      <vt:lpstr>Análisis Previo</vt:lpstr>
      <vt:lpstr>Análisis Previo</vt:lpstr>
      <vt:lpstr>Análisis Previo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Comparaciones</vt:lpstr>
      <vt:lpstr>Comparaciones</vt:lpstr>
      <vt:lpstr>Conclusiones</vt:lpstr>
      <vt:lpstr>Conclusiones</vt:lpstr>
      <vt:lpstr>¡Gracias!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Cuenta Microsoft</dc:creator>
  <cp:lastModifiedBy>Fabricio Camacho</cp:lastModifiedBy>
  <cp:revision>18</cp:revision>
  <dcterms:created xsi:type="dcterms:W3CDTF">2024-07-09T20:32:34Z</dcterms:created>
  <dcterms:modified xsi:type="dcterms:W3CDTF">2024-07-10T05:12:05Z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