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71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8CD9-95F2-DF63-E4B6-25D580CC5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C84CA-156C-0330-DDC8-B61046D1F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5310D-5622-9394-75BC-B5124A43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8A3-8705-4E8E-BB7C-901E60D969B2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9C95A-5A5E-E469-F78E-8E0C5239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BAD8-2995-4BD4-CE1D-40314816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0485-2BD3-4E8C-94F3-AAF360461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07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7F52-32A4-AD3E-A0C3-9C74AF12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CE388-476C-D11C-8D71-47D5508E7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35C48-94F0-38D6-0011-C3C5600B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8A3-8705-4E8E-BB7C-901E60D969B2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D183D-DFE2-C1A7-88E5-DED25089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71940-E8F0-1B80-CBAC-1B8855D3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0485-2BD3-4E8C-94F3-AAF360461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46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DEEB0-B2F9-14CC-1D2E-AAC5D5009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91766-5EB2-9FC4-7D86-2CD343D1B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3ED1-FAF2-9C15-3E91-7453138C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8A3-8705-4E8E-BB7C-901E60D969B2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88BBE-4032-E996-1FB7-01AD602B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F979F-13FB-91B9-9754-4456BF24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0485-2BD3-4E8C-94F3-AAF360461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7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BA38-7633-6B9D-BE3B-49489CAE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0C9B-350C-8991-60FE-690F56253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FD0B6-7FDD-9DD6-8C56-2E04FF7F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8A3-8705-4E8E-BB7C-901E60D969B2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13E12-B128-3FD4-E5DE-07F5140C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E5A6D-307D-6B35-8004-A4F8C654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0485-2BD3-4E8C-94F3-AAF360461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7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108A-4210-87AB-021A-F5462E6F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FA2A9-AF26-71A9-F222-67AB46D08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C8C26-42E3-6706-DEAA-E36DAB02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8A3-8705-4E8E-BB7C-901E60D969B2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E7EE-599F-F3BB-5C1E-A67FFA03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3D65-15C5-E027-21EE-E0877FC8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0485-2BD3-4E8C-94F3-AAF360461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87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6812-B38F-B84D-5EEB-B88FECC9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24DF2-10F7-8B23-6D93-3D7F7B93D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D4537-7C66-71F0-FAA3-9252DE33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0F302-0206-8C56-2C68-C2775288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8A3-8705-4E8E-BB7C-901E60D969B2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B50E5-8B02-9048-004B-0AAA7410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B9435-CDEB-BBFC-A4F3-8F9E0DBB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0485-2BD3-4E8C-94F3-AAF360461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8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6C55-8D26-5D6C-D040-69ECA3E9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B4AF0-F2D1-F752-8C05-16BAF5CE2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1966A-FB1E-02B9-2208-4CEEDBF6E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21678-86DD-A7F5-F09D-95C6027D2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1E9A4-C6A7-C0A4-1187-544D639E7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6C73A0-979A-E8E3-2E8B-3E46FFEC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8A3-8705-4E8E-BB7C-901E60D969B2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7A6A7-CC91-518F-E1CA-315154E8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B6387-DDF4-A63D-BD4C-6677B5D0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0485-2BD3-4E8C-94F3-AAF360461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20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1763-D9E8-43B4-25D7-195A8FC2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17D35-7793-F61F-619C-355DB839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8A3-8705-4E8E-BB7C-901E60D969B2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1891E-148F-95EA-8EE3-78F5296F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D0657-24EE-814D-7625-AF0C9395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0485-2BD3-4E8C-94F3-AAF360461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10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CF498-8DEF-C180-2225-AFF9C79F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8A3-8705-4E8E-BB7C-901E60D969B2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8486A-372A-2B0E-4EE9-D1A0C030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2A921-9D29-236D-D0B9-D683D3BE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0485-2BD3-4E8C-94F3-AAF360461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33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51BD-3B0A-D531-17F0-ACE3BEFF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00CA-65B8-279B-A7DD-7247D9FD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120ED-C3AE-9334-EAB2-B7A9FA882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3AF32-D6FE-1C80-0AB0-1525F680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8A3-8705-4E8E-BB7C-901E60D969B2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86661-850E-BD2E-5AA9-970D6132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31BEF-B60F-FE6D-AA6A-79301001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0485-2BD3-4E8C-94F3-AAF360461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24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1748-46AB-25E5-1F43-CFCC47DB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E65DC-DD3B-C941-942E-EF7F91E1D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05E62-DA0C-726D-0F16-285EFC3C6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97B6-ED4A-E150-1E5A-CF93B2A3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8A3-8705-4E8E-BB7C-901E60D969B2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DAA9-67B1-873B-CD6B-66A50D30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97084-E863-290C-6BD0-4C33963C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0485-2BD3-4E8C-94F3-AAF360461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4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09B93-84C7-8821-9754-C8365F54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0BF4B-F57D-9979-6454-2CC22757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A7D77-510C-C568-737C-C3376C30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38A3-8705-4E8E-BB7C-901E60D969B2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9A98-45AB-C68D-60C6-763423894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5B7F3-EFF3-107D-BF3A-C9980D7C9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10485-2BD3-4E8C-94F3-AAF360461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5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8510-6CA0-C3D1-5B2B-79FB41531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Comparison of Ridge Regression With Random Forest Algorithm When Solving Boston Housing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E5005-94BF-0599-5BC3-6B1907577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Fabio Eugenio dos Santos de Sampaio Doria </a:t>
            </a:r>
          </a:p>
        </p:txBody>
      </p:sp>
    </p:spTree>
    <p:extLst>
      <p:ext uri="{BB962C8B-B14F-4D97-AF65-F5344CB8AC3E}">
        <p14:creationId xmlns:p14="http://schemas.microsoft.com/office/powerpoint/2010/main" val="368041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D88E-D6B3-0188-51F6-F619D183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120D-2FC5-41A8-BAAE-D4BA2D0B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u="sng" dirty="0"/>
              <a:t>Aims</a:t>
            </a:r>
          </a:p>
          <a:p>
            <a:r>
              <a:rPr lang="en-GB" dirty="0"/>
              <a:t>Implement Ridge Regression Machine learning method.</a:t>
            </a:r>
          </a:p>
          <a:p>
            <a:r>
              <a:rPr lang="en-GB" dirty="0"/>
              <a:t>Run and analyse performance on Boston Housing Problem Dataset.</a:t>
            </a:r>
          </a:p>
          <a:p>
            <a:r>
              <a:rPr lang="en-GB" dirty="0"/>
              <a:t>Repeat same process for Random Forest algorithm and compare the results.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/>
              <a:t>Objectives</a:t>
            </a:r>
          </a:p>
          <a:p>
            <a:r>
              <a:rPr lang="en-GB" dirty="0"/>
              <a:t>Create program using Object-Oriented Design.</a:t>
            </a:r>
          </a:p>
          <a:p>
            <a:r>
              <a:rPr lang="en-GB" dirty="0"/>
              <a:t>Full implementation life cycle.</a:t>
            </a:r>
          </a:p>
          <a:p>
            <a:r>
              <a:rPr lang="en-GB" dirty="0"/>
              <a:t>Display data visualisation when using different parameters and Kernels.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19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D88E-D6B3-0188-51F6-F619D183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Context – Why the issue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120D-2FC5-41A8-BAAE-D4BA2D0B1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Significance of Boston Housing Dataset</a:t>
            </a:r>
          </a:p>
          <a:p>
            <a:r>
              <a:rPr lang="en-GB" b="1" dirty="0"/>
              <a:t>Individual Impact </a:t>
            </a:r>
            <a:r>
              <a:rPr lang="en-GB" dirty="0"/>
              <a:t>– Finding fair prices of houses for families</a:t>
            </a:r>
          </a:p>
          <a:p>
            <a:r>
              <a:rPr lang="en-GB" b="1" dirty="0"/>
              <a:t>Large-scale Impact (Economy) </a:t>
            </a:r>
            <a:r>
              <a:rPr lang="en-GB" dirty="0"/>
              <a:t>– House prices linked to consumer spending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/>
              <a:t>Significance of Comparing Algorithms</a:t>
            </a:r>
          </a:p>
          <a:p>
            <a:r>
              <a:rPr lang="en-GB" b="1" dirty="0"/>
              <a:t>Performance</a:t>
            </a:r>
            <a:r>
              <a:rPr lang="en-GB" dirty="0"/>
              <a:t> – Can impact accuracy and speed of predictions</a:t>
            </a:r>
          </a:p>
          <a:p>
            <a:r>
              <a:rPr lang="en-GB" b="1" dirty="0"/>
              <a:t>Generalisation</a:t>
            </a:r>
            <a:r>
              <a:rPr lang="en-GB" dirty="0"/>
              <a:t> – Under and over fitting issues can occur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B4A94-71F4-BE3A-107C-9009F586C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4" t="8140" r="1785" b="8421"/>
          <a:stretch/>
        </p:blipFill>
        <p:spPr>
          <a:xfrm>
            <a:off x="4535055" y="3429000"/>
            <a:ext cx="6631709" cy="13669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6AF9B7-88F9-032A-FF0F-7CFE915280BA}"/>
              </a:ext>
            </a:extLst>
          </p:cNvPr>
          <p:cNvSpPr/>
          <p:nvPr/>
        </p:nvSpPr>
        <p:spPr>
          <a:xfrm>
            <a:off x="10704945" y="3429000"/>
            <a:ext cx="452582" cy="13554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3DFEA-3FCB-C48E-0EA2-33270B9C6CF5}"/>
              </a:ext>
            </a:extLst>
          </p:cNvPr>
          <p:cNvSpPr txBox="1"/>
          <p:nvPr/>
        </p:nvSpPr>
        <p:spPr>
          <a:xfrm>
            <a:off x="11024558" y="287259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solidFill>
                  <a:srgbClr val="FF0000"/>
                </a:solidFill>
              </a:rPr>
              <a:t>Labels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8BBC88-028F-D30F-2896-339EE084C73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1166764" y="3241928"/>
            <a:ext cx="244279" cy="1755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24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8D88E-D6B3-0188-51F6-F619D183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Main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120D-2FC5-41A8-BAAE-D4BA2D0B1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45" y="2198362"/>
            <a:ext cx="6608238" cy="4452604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GB" sz="2000" u="sng" dirty="0"/>
              <a:t>Regression in Machine Learning</a:t>
            </a:r>
          </a:p>
          <a:p>
            <a:pPr lvl="1"/>
            <a:r>
              <a:rPr lang="en-GB" sz="2000" dirty="0"/>
              <a:t> </a:t>
            </a:r>
            <a:r>
              <a:rPr lang="en-GB" sz="2000" b="1" dirty="0"/>
              <a:t>Supervised learning </a:t>
            </a:r>
            <a:r>
              <a:rPr lang="en-GB" sz="2000" dirty="0"/>
              <a:t>– Provide labels to new unlabelled samples </a:t>
            </a:r>
          </a:p>
          <a:p>
            <a:pPr lvl="2"/>
            <a:r>
              <a:rPr lang="en-GB" sz="1600" dirty="0"/>
              <a:t>Learn from a set of labelled samples, i.e., houses z </a:t>
            </a:r>
          </a:p>
          <a:p>
            <a:pPr lvl="1"/>
            <a:r>
              <a:rPr lang="en-GB" sz="2000" dirty="0"/>
              <a:t>Occurs when prediction set is infinite (house prices = Real Numbers)</a:t>
            </a:r>
          </a:p>
          <a:p>
            <a:pPr lvl="1"/>
            <a:r>
              <a:rPr lang="en-GB" sz="2000" dirty="0"/>
              <a:t>Sum of squares error equation is used to find line of best fit through data</a:t>
            </a:r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r>
              <a:rPr lang="en-GB" sz="2000" u="sng" dirty="0"/>
              <a:t>Ridge Regression</a:t>
            </a:r>
          </a:p>
          <a:p>
            <a:pPr lvl="1"/>
            <a:r>
              <a:rPr lang="en-GB" sz="2000" dirty="0"/>
              <a:t>Improvement over regular regression algorithm, specifically overfitting</a:t>
            </a:r>
          </a:p>
          <a:p>
            <a:pPr lvl="1"/>
            <a:r>
              <a:rPr lang="en-GB" sz="2000" dirty="0"/>
              <a:t>Adds a ‘penalty term’ to the end of SSE equation</a:t>
            </a:r>
          </a:p>
          <a:p>
            <a:pPr lvl="1"/>
            <a:r>
              <a:rPr lang="en-GB" sz="2000" dirty="0"/>
              <a:t>Regularises the model by adding bias which decreases accuracy but improves overall 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40E3F-AA09-D764-18A9-6C041520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034" y="326434"/>
            <a:ext cx="4250091" cy="31025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14F57D-30EB-03A9-DF12-E5E7F1B0D6CF}"/>
                  </a:ext>
                </a:extLst>
              </p:cNvPr>
              <p:cNvSpPr txBox="1"/>
              <p:nvPr/>
            </p:nvSpPr>
            <p:spPr>
              <a:xfrm>
                <a:off x="7929740" y="3611352"/>
                <a:ext cx="2682816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14F57D-30EB-03A9-DF12-E5E7F1B0D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740" y="3611352"/>
                <a:ext cx="268281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7A75CB-86F6-D72F-C1F3-CE253382994F}"/>
                  </a:ext>
                </a:extLst>
              </p:cNvPr>
              <p:cNvSpPr txBox="1"/>
              <p:nvPr/>
            </p:nvSpPr>
            <p:spPr>
              <a:xfrm>
                <a:off x="7929740" y="4842250"/>
                <a:ext cx="3698668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7A75CB-86F6-D72F-C1F3-CE2533829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740" y="4842250"/>
                <a:ext cx="3698668" cy="902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10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8D88E-D6B3-0188-51F6-F619D183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Main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120D-2FC5-41A8-BAAE-D4BA2D0B1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45" y="2198362"/>
            <a:ext cx="6608238" cy="445260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2000" u="sng" dirty="0"/>
              <a:t>Random Forest</a:t>
            </a:r>
          </a:p>
          <a:p>
            <a:pPr lvl="1"/>
            <a:r>
              <a:rPr lang="en-GB" sz="2000" dirty="0"/>
              <a:t>Breaks dataset down into smaller subsets.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en-GB" sz="1600" dirty="0"/>
              <a:t>At the same time deploys decision trees.</a:t>
            </a:r>
          </a:p>
          <a:p>
            <a:pPr lvl="1"/>
            <a:r>
              <a:rPr lang="en-GB" sz="2000" dirty="0"/>
              <a:t>Multiple models are trained, each using random subsets of the dataset.</a:t>
            </a:r>
          </a:p>
          <a:p>
            <a:pPr lvl="1"/>
            <a:r>
              <a:rPr lang="en-GB" sz="2000" dirty="0"/>
              <a:t>Average result of all models are average to find predicted value.</a:t>
            </a:r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r>
              <a:rPr lang="en-GB" sz="2000" u="sng" dirty="0"/>
              <a:t>Benefits</a:t>
            </a:r>
          </a:p>
          <a:p>
            <a:pPr lvl="1"/>
            <a:r>
              <a:rPr lang="en-GB" sz="2000" dirty="0"/>
              <a:t>Resilient to overfitting due to large number of random subsets.</a:t>
            </a:r>
          </a:p>
          <a:p>
            <a:pPr lvl="1"/>
            <a:r>
              <a:rPr lang="en-GB" sz="2000" dirty="0"/>
              <a:t>Multiple trees can be trained in parallel, computationally more efficient.</a:t>
            </a:r>
          </a:p>
          <a:p>
            <a:pPr lvl="1"/>
            <a:r>
              <a:rPr lang="en-GB" sz="2000" dirty="0"/>
              <a:t>Easy to identify important features as they are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14F57D-30EB-03A9-DF12-E5E7F1B0D6CF}"/>
                  </a:ext>
                </a:extLst>
              </p:cNvPr>
              <p:cNvSpPr txBox="1"/>
              <p:nvPr/>
            </p:nvSpPr>
            <p:spPr>
              <a:xfrm>
                <a:off x="7929740" y="3611352"/>
                <a:ext cx="2682816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14F57D-30EB-03A9-DF12-E5E7F1B0D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740" y="3611352"/>
                <a:ext cx="2682816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7A75CB-86F6-D72F-C1F3-CE253382994F}"/>
                  </a:ext>
                </a:extLst>
              </p:cNvPr>
              <p:cNvSpPr txBox="1"/>
              <p:nvPr/>
            </p:nvSpPr>
            <p:spPr>
              <a:xfrm>
                <a:off x="7929740" y="4842250"/>
                <a:ext cx="3698668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7A75CB-86F6-D72F-C1F3-CE2533829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740" y="4842250"/>
                <a:ext cx="3698668" cy="902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48C012B-96D8-A176-5DE6-CCB57E104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780" y="596810"/>
            <a:ext cx="3526587" cy="264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5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D88E-D6B3-0188-51F6-F619D183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My approach – Progress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120D-2FC5-41A8-BAAE-D4BA2D0B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Preparation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GB" dirty="0"/>
              <a:t>In-depth research on Ridge Regression and Random Forest algorithms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GB" dirty="0"/>
              <a:t>Gather information from both articles and research papers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GB" dirty="0"/>
              <a:t>Found datasets with different number of features for testing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Code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GB" dirty="0"/>
              <a:t>Completed Ridge Regression model implementation into program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GB" dirty="0"/>
              <a:t>Started implementation of Random Forest algorithm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GB" dirty="0"/>
              <a:t>Using Test Driven Development (TDD) to follow modern software engineering principles</a:t>
            </a:r>
          </a:p>
          <a:p>
            <a:pPr lvl="1">
              <a:buFont typeface="Calibri" panose="020F0502020204030204" pitchFamily="34" charset="0"/>
              <a:buChar char="-"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91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D88E-D6B3-0188-51F6-F619D183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Conclusion – 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120D-2FC5-41A8-BAAE-D4BA2D0B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GB" dirty="0"/>
              <a:t>Fully implement Random Forest algorithm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GB" dirty="0"/>
              <a:t>Implement a proper graphical user interface (GUI)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GB" dirty="0"/>
              <a:t>Add automatic tests that examine comparison of different kernels and parameters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Write-up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GB" dirty="0"/>
              <a:t>Reflect and discuss findings, compare both results and come to a conclusion on both algorithms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GB" dirty="0"/>
              <a:t>Detail specific issues with implementation, such as data structures and numerical methods needed </a:t>
            </a:r>
          </a:p>
          <a:p>
            <a:pPr lvl="1">
              <a:buFont typeface="Calibri" panose="020F0502020204030204" pitchFamily="34" charset="0"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51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D88E-D6B3-0188-51F6-F619D183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120D-2FC5-41A8-BAAE-D4BA2D0B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u="sng" dirty="0"/>
              <a:t>Main Goal</a:t>
            </a:r>
          </a:p>
          <a:p>
            <a:r>
              <a:rPr lang="en-GB" dirty="0"/>
              <a:t>Define the difference in performance between Ridge Regression and Random Forest algorithm.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/>
              <a:t>How to get there</a:t>
            </a:r>
          </a:p>
          <a:p>
            <a:r>
              <a:rPr lang="en-GB" dirty="0"/>
              <a:t>Create program implementing both algorithms and run them on Boston Housing problem Dataset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GB" dirty="0"/>
              <a:t>Do so in a proper manner, i.e., proper software principles followed, full OOP design, user graphical interface.</a:t>
            </a:r>
          </a:p>
          <a:p>
            <a:r>
              <a:rPr lang="en-GB" dirty="0"/>
              <a:t>Program shows complete breakdown of results.</a:t>
            </a:r>
          </a:p>
          <a:p>
            <a:pPr lvl="1"/>
            <a:r>
              <a:rPr lang="en-GB" dirty="0"/>
              <a:t>Data visualisation.</a:t>
            </a:r>
          </a:p>
          <a:p>
            <a:pPr lvl="1"/>
            <a:r>
              <a:rPr lang="en-GB" dirty="0"/>
              <a:t>Shows results when using different parameters etc, for optimisation.</a:t>
            </a:r>
          </a:p>
        </p:txBody>
      </p:sp>
    </p:spTree>
    <p:extLst>
      <p:ext uri="{BB962C8B-B14F-4D97-AF65-F5344CB8AC3E}">
        <p14:creationId xmlns:p14="http://schemas.microsoft.com/office/powerpoint/2010/main" val="157544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511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Comparison of Ridge Regression With Random Forest Algorithm When Solving Boston Housing Problem</vt:lpstr>
      <vt:lpstr>Introduction </vt:lpstr>
      <vt:lpstr>Context – Why the issue matters</vt:lpstr>
      <vt:lpstr>Main Concepts</vt:lpstr>
      <vt:lpstr>Main Concepts</vt:lpstr>
      <vt:lpstr>My approach – Progress so far</vt:lpstr>
      <vt:lpstr>Conclusion – Further Steps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Logistics</dc:title>
  <dc:creator>dos Santos de Sampaio Doria, Fabio Eugenio (2021)</dc:creator>
  <cp:lastModifiedBy>dos Santos de Sampaio Doria, Fabio Eugenio (2021)</cp:lastModifiedBy>
  <cp:revision>4</cp:revision>
  <dcterms:created xsi:type="dcterms:W3CDTF">2023-12-02T01:04:03Z</dcterms:created>
  <dcterms:modified xsi:type="dcterms:W3CDTF">2023-12-02T22:28:29Z</dcterms:modified>
</cp:coreProperties>
</file>