
<file path=[Content_Types].xml><?xml version="1.0" encoding="utf-8"?>
<Types xmlns="http://schemas.openxmlformats.org/package/2006/content-types">
  <Default Extension="jfif" ContentType="image/j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78" r:id="rId4"/>
    <p:sldId id="279" r:id="rId5"/>
    <p:sldId id="281" r:id="rId6"/>
    <p:sldId id="257" r:id="rId7"/>
    <p:sldId id="266" r:id="rId8"/>
    <p:sldId id="265" r:id="rId9"/>
    <p:sldId id="267" r:id="rId10"/>
    <p:sldId id="282" r:id="rId11"/>
    <p:sldId id="269" r:id="rId12"/>
    <p:sldId id="275" r:id="rId13"/>
    <p:sldId id="276" r:id="rId14"/>
    <p:sldId id="270" r:id="rId15"/>
    <p:sldId id="280" r:id="rId16"/>
    <p:sldId id="271" r:id="rId17"/>
    <p:sldId id="277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wt" initials="m" lastIdx="1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3535" autoAdjust="0"/>
  </p:normalViewPr>
  <p:slideViewPr>
    <p:cSldViewPr>
      <p:cViewPr varScale="1">
        <p:scale>
          <a:sx n="75" d="100"/>
          <a:sy n="75" d="100"/>
        </p:scale>
        <p:origin x="-1020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7:13:47.106" idx="14">
    <p:pos x="5995" y="87"/>
    <p:text>不是选题内容，是研究内容。应包括从较简单模型的c语言实现改编为Java语言实现，评价开发效率评价，以及比较运行效率；复杂模型的c语言实现改编为java语言实现，评价开发效率评价，以及比较运行效率。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7:19:58.022" idx="15">
    <p:pos x="2868" y="304"/>
    <p:text>应该是研究进展，要结合上边的计划研究内容来讲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55BC8-F165-4B6D-972D-FB555F65B349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35D45-C36B-45DB-94DE-75B9AD13E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2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各位老师好，我是生物科学专业的于佳凝，我的研究课题是面向复杂模型：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变成在生命起源模拟研究中的应用，我的指导教师是马文涛副教授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5D45-C36B-45DB-94DE-75B9AD13E6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我将依次介绍我的选题背景、研究目的、研究内容、研究进展以及已完成和待完成的工作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5D45-C36B-45DB-94DE-75B9AD13E6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5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我的选题关注的是生命起源问题中的重要假设，</a:t>
            </a:r>
            <a:r>
              <a:rPr lang="en-US" altLang="zh-CN" dirty="0" smtClean="0"/>
              <a:t>RNA</a:t>
            </a:r>
            <a:r>
              <a:rPr lang="zh-CN" altLang="en-US" dirty="0" smtClean="0"/>
              <a:t>世界猜想，也就是在生命起源的最初，由</a:t>
            </a:r>
            <a:r>
              <a:rPr lang="en-US" altLang="zh-CN" dirty="0" smtClean="0"/>
              <a:t>RNA</a:t>
            </a:r>
            <a:r>
              <a:rPr lang="zh-CN" altLang="en-US" dirty="0" smtClean="0"/>
              <a:t>分子同时作为功能物质和遗传物质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5D45-C36B-45DB-94DE-75B9AD13E6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2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由于上述三点原因，对生命起源的研究一直是很困难的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5D45-C36B-45DB-94DE-75B9AD13E6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2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而我们选用的解决方法是用计算机构建生命起源模拟模型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5D45-C36B-45DB-94DE-75B9AD13E6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0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在我的课题组，应用的生命起源模型都是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语言编写而成的，这是一种偏底层的面向过程的语言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5D45-C36B-45DB-94DE-75B9AD13E6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我们的模型模拟的对象是二维平面上的核苷酸前体及</a:t>
            </a:r>
            <a:r>
              <a:rPr lang="en-US" altLang="zh-CN" dirty="0" smtClean="0"/>
              <a:t>RNA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35D45-C36B-45DB-94DE-75B9AD13E6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6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+mj-ea"/>
              </a:rPr>
              <a:t>面向复杂模型</a:t>
            </a:r>
            <a:r>
              <a:rPr lang="en-US" altLang="zh-CN" sz="3600" dirty="0">
                <a:latin typeface="+mj-ea"/>
              </a:rPr>
              <a:t>:</a:t>
            </a:r>
            <a:br>
              <a:rPr lang="en-US" altLang="zh-CN" sz="3600" dirty="0">
                <a:latin typeface="+mj-ea"/>
              </a:rPr>
            </a:br>
            <a:r>
              <a:rPr lang="en-US" altLang="zh-CN" sz="3600" dirty="0">
                <a:latin typeface="+mj-ea"/>
              </a:rPr>
              <a:t> java</a:t>
            </a:r>
            <a:r>
              <a:rPr lang="zh-CN" altLang="en-US" sz="3600" dirty="0">
                <a:latin typeface="+mj-ea"/>
              </a:rPr>
              <a:t>编程在生命起源</a:t>
            </a:r>
            <a:r>
              <a:rPr lang="zh-CN" altLang="en-US" sz="3600" dirty="0" smtClean="0">
                <a:latin typeface="+mj-ea"/>
              </a:rPr>
              <a:t>模拟研究中</a:t>
            </a:r>
            <a:r>
              <a:rPr lang="zh-CN" altLang="en-US" sz="3600" dirty="0">
                <a:latin typeface="+mj-ea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44008" y="4941168"/>
            <a:ext cx="4608512" cy="115212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于佳凝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2020300002070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指导教师：马文涛 副教授</a:t>
            </a:r>
          </a:p>
        </p:txBody>
      </p:sp>
    </p:spTree>
    <p:extLst>
      <p:ext uri="{BB962C8B-B14F-4D97-AF65-F5344CB8AC3E}">
        <p14:creationId xmlns:p14="http://schemas.microsoft.com/office/powerpoint/2010/main" val="29175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0127"/>
            <a:ext cx="8229600" cy="97060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研究工作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/>
          </a:p>
          <a:p>
            <a:r>
              <a:rPr lang="zh-CN" altLang="en-US" sz="2800" dirty="0"/>
              <a:t>将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</a:t>
            </a:r>
            <a:r>
              <a:rPr lang="zh-CN" altLang="en-US" sz="2800" u="sng" dirty="0" smtClean="0"/>
              <a:t>基础模型</a:t>
            </a:r>
            <a:r>
              <a:rPr lang="zh-CN" altLang="en-US" sz="2800" dirty="0" smtClean="0"/>
              <a:t>改编为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</a:t>
            </a:r>
            <a:r>
              <a:rPr lang="zh-CN" altLang="en-US" sz="2800" u="sng" dirty="0" smtClean="0"/>
              <a:t>基础模型</a:t>
            </a:r>
            <a:endParaRPr lang="en-US" altLang="zh-CN" sz="2800" u="sng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对比</a:t>
            </a:r>
            <a:r>
              <a:rPr lang="zh-CN" altLang="en-US" sz="2800" u="sng" dirty="0" smtClean="0"/>
              <a:t>开发效率</a:t>
            </a:r>
            <a:r>
              <a:rPr lang="zh-CN" altLang="en-US" sz="2800" dirty="0" smtClean="0"/>
              <a:t>及</a:t>
            </a:r>
            <a:r>
              <a:rPr lang="zh-CN" altLang="en-US" sz="2800" u="sng" dirty="0" smtClean="0"/>
              <a:t>运行效率</a:t>
            </a:r>
            <a:endParaRPr lang="en-US" altLang="zh-CN" sz="2800" u="sng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</a:t>
            </a:r>
            <a:r>
              <a:rPr lang="zh-CN" altLang="en-US" sz="2800" u="sng" dirty="0" smtClean="0"/>
              <a:t>复杂模型</a:t>
            </a:r>
            <a:r>
              <a:rPr lang="zh-CN" altLang="en-US" sz="2800" dirty="0" smtClean="0"/>
              <a:t>改编为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</a:t>
            </a:r>
            <a:r>
              <a:rPr lang="zh-CN" altLang="en-US" sz="2800" u="sng" dirty="0" smtClean="0"/>
              <a:t>复杂模型</a:t>
            </a:r>
            <a:r>
              <a:rPr lang="zh-CN" altLang="en-US" sz="2800" dirty="0" smtClean="0"/>
              <a:t>（基于基础模型）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对比</a:t>
            </a:r>
            <a:r>
              <a:rPr lang="zh-CN" altLang="en-US" sz="2800" u="sng" dirty="0" smtClean="0"/>
              <a:t>开发扩展效率</a:t>
            </a:r>
            <a:r>
              <a:rPr lang="zh-CN" altLang="en-US" sz="2800" dirty="0" smtClean="0"/>
              <a:t>及</a:t>
            </a:r>
            <a:r>
              <a:rPr lang="zh-CN" altLang="en-US" sz="2800" u="sng" dirty="0" smtClean="0"/>
              <a:t>运行效率</a:t>
            </a:r>
            <a:endParaRPr lang="en-US" altLang="zh-CN" sz="2800" u="sng" dirty="0" smtClean="0"/>
          </a:p>
          <a:p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66" y="762663"/>
            <a:ext cx="648072" cy="62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37582"/>
            <a:ext cx="349992" cy="3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2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研究</a:t>
            </a:r>
            <a:r>
              <a:rPr lang="zh-CN" altLang="en-US" dirty="0" smtClean="0"/>
              <a:t>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prstClr val="black"/>
                </a:solidFill>
                <a:cs typeface="+mj-cs"/>
              </a:rPr>
              <a:t>模拟</a:t>
            </a:r>
            <a:r>
              <a:rPr lang="zh-CN" altLang="en-US" sz="2800" dirty="0" smtClean="0">
                <a:solidFill>
                  <a:prstClr val="black"/>
                </a:solidFill>
                <a:cs typeface="+mj-cs"/>
              </a:rPr>
              <a:t>代码</a:t>
            </a:r>
            <a:endParaRPr lang="en-US" altLang="zh-CN" sz="2800" dirty="0" smtClean="0">
              <a:solidFill>
                <a:prstClr val="black"/>
              </a:solidFill>
              <a:cs typeface="+mj-cs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prstClr val="black"/>
                </a:solidFill>
                <a:cs typeface="+mj-cs"/>
              </a:rPr>
              <a:t>（</a:t>
            </a:r>
            <a:r>
              <a:rPr lang="en-US" altLang="zh-CN" sz="2800" dirty="0" smtClean="0">
                <a:solidFill>
                  <a:prstClr val="black"/>
                </a:solidFill>
                <a:cs typeface="+mj-cs"/>
              </a:rPr>
              <a:t>C</a:t>
            </a:r>
            <a:r>
              <a:rPr lang="zh-CN" altLang="en-US" sz="2800" dirty="0" smtClean="0">
                <a:solidFill>
                  <a:prstClr val="black"/>
                </a:solidFill>
                <a:cs typeface="+mj-cs"/>
              </a:rPr>
              <a:t>语言）</a:t>
            </a:r>
            <a:endParaRPr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1" b="67150"/>
          <a:stretch/>
        </p:blipFill>
        <p:spPr bwMode="auto">
          <a:xfrm>
            <a:off x="2699792" y="1331146"/>
            <a:ext cx="4968552" cy="51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92280" y="2060848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随机选取未模拟方格</a:t>
            </a:r>
            <a:endParaRPr lang="en-US" altLang="zh-CN" dirty="0"/>
          </a:p>
          <a:p>
            <a:r>
              <a:rPr lang="zh-CN" altLang="en-US" dirty="0"/>
              <a:t>核苷酸前体的模拟：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0.</a:t>
            </a:r>
            <a:r>
              <a:rPr lang="zh-CN" altLang="en-US" dirty="0"/>
              <a:t>形成单核苷酸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移动到临近方格</a:t>
            </a:r>
          </a:p>
        </p:txBody>
      </p:sp>
    </p:spTree>
    <p:extLst>
      <p:ext uri="{BB962C8B-B14F-4D97-AF65-F5344CB8AC3E}">
        <p14:creationId xmlns:p14="http://schemas.microsoft.com/office/powerpoint/2010/main" val="24592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268" y="1980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prstClr val="black"/>
                </a:solidFill>
                <a:cs typeface="+mj-cs"/>
              </a:rPr>
              <a:t>模拟</a:t>
            </a:r>
            <a:r>
              <a:rPr lang="zh-CN" altLang="en-US" sz="2800" dirty="0" smtClean="0">
                <a:solidFill>
                  <a:prstClr val="black"/>
                </a:solidFill>
                <a:cs typeface="+mj-cs"/>
              </a:rPr>
              <a:t>代码（</a:t>
            </a:r>
            <a:r>
              <a:rPr lang="en-US" altLang="zh-CN" sz="2800" dirty="0" smtClean="0">
                <a:solidFill>
                  <a:prstClr val="black"/>
                </a:solidFill>
                <a:cs typeface="+mj-cs"/>
              </a:rPr>
              <a:t>C</a:t>
            </a:r>
            <a:r>
              <a:rPr lang="zh-CN" altLang="en-US" sz="2800" dirty="0" smtClean="0">
                <a:solidFill>
                  <a:prstClr val="black"/>
                </a:solidFill>
                <a:cs typeface="+mj-cs"/>
              </a:rPr>
              <a:t>语言）</a:t>
            </a:r>
            <a:endParaRPr lang="zh-CN" altLang="en-US" sz="18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86978"/>
            <a:ext cx="5256584" cy="609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686978"/>
            <a:ext cx="27363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对方格内每一条</a:t>
            </a:r>
            <a:r>
              <a:rPr lang="en-US" altLang="zh-CN" dirty="0"/>
              <a:t>RNA</a:t>
            </a:r>
            <a:r>
              <a:rPr lang="zh-CN" altLang="en-US" dirty="0"/>
              <a:t>进行模拟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0.</a:t>
            </a:r>
            <a:r>
              <a:rPr lang="zh-CN" altLang="en-US" dirty="0"/>
              <a:t>随机连接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降解与断裂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模板指导下的连接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双链分开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4.NR</a:t>
            </a:r>
            <a:r>
              <a:rPr lang="zh-CN" altLang="en-US" dirty="0"/>
              <a:t>催化核苷酸前体形成单核苷酸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5.RNA</a:t>
            </a:r>
            <a:r>
              <a:rPr lang="zh-CN" altLang="en-US" dirty="0"/>
              <a:t>移动到临近方格</a:t>
            </a:r>
          </a:p>
        </p:txBody>
      </p:sp>
    </p:spTree>
    <p:extLst>
      <p:ext uri="{BB962C8B-B14F-4D97-AF65-F5344CB8AC3E}">
        <p14:creationId xmlns:p14="http://schemas.microsoft.com/office/powerpoint/2010/main" val="18407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268" y="1980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prstClr val="black"/>
                </a:solidFill>
                <a:cs typeface="+mj-cs"/>
              </a:rPr>
              <a:t>模拟</a:t>
            </a:r>
            <a:r>
              <a:rPr lang="zh-CN" altLang="en-US" sz="2800" dirty="0" smtClean="0">
                <a:solidFill>
                  <a:prstClr val="black"/>
                </a:solidFill>
                <a:cs typeface="+mj-cs"/>
              </a:rPr>
              <a:t>代码（</a:t>
            </a:r>
            <a:r>
              <a:rPr lang="en-US" altLang="zh-CN" sz="2800" dirty="0" smtClean="0">
                <a:solidFill>
                  <a:prstClr val="black"/>
                </a:solidFill>
                <a:cs typeface="+mj-cs"/>
              </a:rPr>
              <a:t>Java</a:t>
            </a:r>
            <a:r>
              <a:rPr lang="zh-CN" altLang="en-US" sz="2800" dirty="0" smtClean="0">
                <a:solidFill>
                  <a:prstClr val="black"/>
                </a:solidFill>
                <a:cs typeface="+mj-cs"/>
              </a:rPr>
              <a:t>语言）</a:t>
            </a:r>
            <a:endParaRPr lang="zh-CN" altLang="en-US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46178"/>
            <a:ext cx="6432217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2903330"/>
            <a:ext cx="3744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随机选取一个方格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raw(</a:t>
            </a:r>
            <a:r>
              <a:rPr lang="en-US" altLang="zh-CN" dirty="0" err="1">
                <a:solidFill>
                  <a:schemeClr val="bg2"/>
                </a:solidFill>
              </a:rPr>
              <a:t>y,x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zh-CN" altLang="en-US" dirty="0">
                <a:solidFill>
                  <a:schemeClr val="bg2"/>
                </a:solidFill>
              </a:rPr>
              <a:t>：核苷酸前体行为模拟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          0.</a:t>
            </a:r>
            <a:r>
              <a:rPr lang="zh-CN" altLang="en-US" dirty="0">
                <a:solidFill>
                  <a:schemeClr val="bg2"/>
                </a:solidFill>
              </a:rPr>
              <a:t>随机连接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          1.</a:t>
            </a:r>
            <a:r>
              <a:rPr lang="zh-CN" altLang="en-US" dirty="0">
                <a:solidFill>
                  <a:schemeClr val="bg2"/>
                </a:solidFill>
              </a:rPr>
              <a:t>降解与断裂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          2.</a:t>
            </a:r>
            <a:r>
              <a:rPr lang="zh-CN" altLang="en-US" dirty="0">
                <a:solidFill>
                  <a:schemeClr val="bg2"/>
                </a:solidFill>
              </a:rPr>
              <a:t>模板指导下的连接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          3.</a:t>
            </a:r>
            <a:r>
              <a:rPr lang="zh-CN" altLang="en-US" dirty="0">
                <a:solidFill>
                  <a:schemeClr val="bg2"/>
                </a:solidFill>
              </a:rPr>
              <a:t>双链分开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          4.NR</a:t>
            </a:r>
            <a:r>
              <a:rPr lang="zh-CN" altLang="en-US" dirty="0">
                <a:solidFill>
                  <a:schemeClr val="bg2"/>
                </a:solidFill>
              </a:rPr>
              <a:t>催化核苷酸前体形成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                                         </a:t>
            </a:r>
            <a:r>
              <a:rPr lang="zh-CN" altLang="en-US" dirty="0">
                <a:solidFill>
                  <a:schemeClr val="bg2"/>
                </a:solidFill>
              </a:rPr>
              <a:t>单核苷酸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          5.RNA</a:t>
            </a:r>
            <a:r>
              <a:rPr lang="zh-CN" altLang="en-US" dirty="0">
                <a:solidFill>
                  <a:schemeClr val="bg2"/>
                </a:solidFill>
              </a:rPr>
              <a:t>移动到临近方格</a:t>
            </a:r>
          </a:p>
        </p:txBody>
      </p:sp>
    </p:spTree>
    <p:extLst>
      <p:ext uri="{BB962C8B-B14F-4D97-AF65-F5344CB8AC3E}">
        <p14:creationId xmlns:p14="http://schemas.microsoft.com/office/powerpoint/2010/main" val="40001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0127"/>
            <a:ext cx="8229600" cy="97060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代码运行</a:t>
            </a:r>
            <a:r>
              <a:rPr lang="zh-CN" altLang="en-US" sz="2800" dirty="0" smtClean="0"/>
              <a:t>界面（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代码结果）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/>
          </a:p>
          <a:p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66" y="762663"/>
            <a:ext cx="648072" cy="62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37582"/>
            <a:ext cx="349992" cy="3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86878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0152" y="19888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注入</a:t>
            </a:r>
            <a:r>
              <a:rPr lang="en-US" altLang="zh-CN" dirty="0">
                <a:solidFill>
                  <a:srgbClr val="FFC000"/>
                </a:solidFill>
              </a:rPr>
              <a:t>NR</a:t>
            </a:r>
            <a:r>
              <a:rPr lang="zh-CN" altLang="en-US" dirty="0">
                <a:solidFill>
                  <a:srgbClr val="FFC000"/>
                </a:solidFill>
              </a:rPr>
              <a:t>与对照组</a:t>
            </a:r>
            <a:r>
              <a:rPr lang="en-US" altLang="zh-CN" dirty="0">
                <a:solidFill>
                  <a:srgbClr val="FFC000"/>
                </a:solidFill>
              </a:rPr>
              <a:t>RNA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29249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NR</a:t>
            </a:r>
            <a:r>
              <a:rPr lang="zh-CN" altLang="en-US" dirty="0">
                <a:solidFill>
                  <a:srgbClr val="FFC000"/>
                </a:solidFill>
              </a:rPr>
              <a:t>开始繁荣</a:t>
            </a:r>
          </a:p>
        </p:txBody>
      </p:sp>
      <p:sp>
        <p:nvSpPr>
          <p:cNvPr id="12" name="矩形 11"/>
          <p:cNvSpPr/>
          <p:nvPr/>
        </p:nvSpPr>
        <p:spPr>
          <a:xfrm>
            <a:off x="1187624" y="2060848"/>
            <a:ext cx="2448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53426" y="3001598"/>
            <a:ext cx="2482469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87624" y="3933056"/>
            <a:ext cx="259228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87624" y="4869160"/>
            <a:ext cx="2592288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2" y="1628800"/>
            <a:ext cx="762107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0127"/>
            <a:ext cx="8229600" cy="97060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代码运行</a:t>
            </a:r>
            <a:r>
              <a:rPr lang="zh-CN" altLang="en-US" sz="2800" dirty="0" smtClean="0"/>
              <a:t>界面（</a:t>
            </a:r>
            <a:r>
              <a:rPr lang="en-US" altLang="zh-CN" sz="2800" dirty="0"/>
              <a:t>Java</a:t>
            </a:r>
            <a:r>
              <a:rPr lang="zh-CN" altLang="en-US" sz="2800" dirty="0" smtClean="0"/>
              <a:t>代码结果）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47707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/>
          </a:p>
          <a:p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66" y="762663"/>
            <a:ext cx="648072" cy="62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37582"/>
            <a:ext cx="349992" cy="3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16288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注入</a:t>
            </a:r>
            <a:r>
              <a:rPr lang="en-US" altLang="zh-CN" dirty="0">
                <a:solidFill>
                  <a:srgbClr val="FFC000"/>
                </a:solidFill>
              </a:rPr>
              <a:t>NR</a:t>
            </a:r>
            <a:r>
              <a:rPr lang="zh-CN" altLang="en-US" dirty="0">
                <a:solidFill>
                  <a:srgbClr val="FFC000"/>
                </a:solidFill>
              </a:rPr>
              <a:t>与对照组</a:t>
            </a:r>
            <a:r>
              <a:rPr lang="en-US" altLang="zh-CN" dirty="0">
                <a:solidFill>
                  <a:srgbClr val="FFC000"/>
                </a:solidFill>
              </a:rPr>
              <a:t>RNA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38548" y="2851804"/>
            <a:ext cx="71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NR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开始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rgbClr val="FFC000"/>
                </a:solidFill>
              </a:rPr>
              <a:t>繁荣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5736" y="2065494"/>
            <a:ext cx="331236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95736" y="2636912"/>
            <a:ext cx="331236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4112474">
            <a:off x="5871286" y="1594812"/>
            <a:ext cx="147964" cy="90672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6017361" flipH="1">
            <a:off x="6774542" y="1609746"/>
            <a:ext cx="119586" cy="269816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0127"/>
            <a:ext cx="8229600" cy="97060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代码运行</a:t>
            </a:r>
            <a:r>
              <a:rPr lang="zh-CN" altLang="en-US" sz="2800" dirty="0" smtClean="0"/>
              <a:t>结果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/>
          </a:p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语言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66" y="762663"/>
            <a:ext cx="648072" cy="62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37582"/>
            <a:ext cx="349992" cy="3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10" b="38783"/>
          <a:stretch/>
        </p:blipFill>
        <p:spPr bwMode="auto">
          <a:xfrm>
            <a:off x="2774413" y="805104"/>
            <a:ext cx="6108987" cy="271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13" y="3852582"/>
            <a:ext cx="5910263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03848" y="913476"/>
            <a:ext cx="648072" cy="25827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3848" y="3916127"/>
            <a:ext cx="648072" cy="25827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0127"/>
            <a:ext cx="8229600" cy="97060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代码运行结果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/>
          </a:p>
          <a:p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66" y="762663"/>
            <a:ext cx="648072" cy="62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37582"/>
            <a:ext cx="349992" cy="3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5472607" cy="287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96" y="4005064"/>
            <a:ext cx="5376614" cy="275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1124744"/>
            <a:ext cx="17181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语言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62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五</a:t>
            </a:r>
            <a:r>
              <a:rPr lang="zh-CN" altLang="en-US" dirty="0" smtClean="0"/>
              <a:t>、</a:t>
            </a:r>
            <a:r>
              <a:rPr lang="zh-CN" altLang="en-US" dirty="0"/>
              <a:t>已完成与待完成工作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556792"/>
            <a:ext cx="781236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/>
              <a:t>已完成工作：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基础</a:t>
            </a:r>
            <a:r>
              <a:rPr lang="en-US" altLang="zh-CN" sz="2800" dirty="0"/>
              <a:t>java</a:t>
            </a:r>
            <a:r>
              <a:rPr lang="zh-CN" altLang="en-US" sz="2800" dirty="0"/>
              <a:t>模型与拓展</a:t>
            </a:r>
            <a:r>
              <a:rPr lang="en-US" altLang="zh-CN" sz="2800" dirty="0"/>
              <a:t>java</a:t>
            </a:r>
            <a:r>
              <a:rPr lang="zh-CN" altLang="en-US" sz="2800" dirty="0"/>
              <a:t>模型的代码编写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毕业论文绪论的资料收集与撰写，实验方法、部分实验结果、讨论部分的撰写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待完成工作：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两种模型的运行效率对比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两种模型的开发效率对比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小结与展望部分的撰写</a:t>
            </a:r>
          </a:p>
        </p:txBody>
      </p:sp>
    </p:spTree>
    <p:extLst>
      <p:ext uri="{BB962C8B-B14F-4D97-AF65-F5344CB8AC3E}">
        <p14:creationId xmlns:p14="http://schemas.microsoft.com/office/powerpoint/2010/main" val="4624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7944" y="2780928"/>
            <a:ext cx="1800200" cy="97060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/>
              <a:t>谢 谢 ！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66" y="762663"/>
            <a:ext cx="648072" cy="62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37582"/>
            <a:ext cx="349992" cy="3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9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目录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484784"/>
            <a:ext cx="8229600" cy="468052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+mn-ea"/>
              </a:rPr>
              <a:t>一、选题背景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二</a:t>
            </a:r>
            <a:r>
              <a:rPr lang="zh-CN" altLang="en-US" sz="2800" dirty="0" smtClean="0">
                <a:latin typeface="+mn-ea"/>
              </a:rPr>
              <a:t>、研究目的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三、研究内容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四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zh-CN" altLang="en-US" sz="2800" dirty="0">
                <a:latin typeface="+mn-ea"/>
              </a:rPr>
              <a:t>研究</a:t>
            </a:r>
            <a:r>
              <a:rPr lang="zh-CN" altLang="en-US" sz="2800" dirty="0" smtClean="0">
                <a:latin typeface="+mn-ea"/>
              </a:rPr>
              <a:t>进展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五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zh-CN" altLang="en-US" sz="2800" dirty="0">
                <a:latin typeface="+mn-ea"/>
              </a:rPr>
              <a:t>已完成与待完成工作</a:t>
            </a:r>
          </a:p>
        </p:txBody>
      </p:sp>
    </p:spTree>
    <p:extLst>
      <p:ext uri="{BB962C8B-B14F-4D97-AF65-F5344CB8AC3E}">
        <p14:creationId xmlns:p14="http://schemas.microsoft.com/office/powerpoint/2010/main" val="33900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一、选题背景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2276872"/>
            <a:ext cx="7704856" cy="172819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生命起源问题：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“</a:t>
            </a:r>
            <a:r>
              <a:rPr lang="en-US" altLang="zh-CN" sz="2800" dirty="0"/>
              <a:t>RNA</a:t>
            </a:r>
            <a:r>
              <a:rPr lang="zh-CN" altLang="en-US" sz="2800" dirty="0"/>
              <a:t>世界”</a:t>
            </a:r>
            <a:r>
              <a:rPr lang="zh-CN" altLang="en-US" sz="2800" dirty="0" smtClean="0"/>
              <a:t>猜想：</a:t>
            </a:r>
            <a:r>
              <a:rPr lang="en-US" altLang="zh-CN" sz="2800" dirty="0" smtClean="0">
                <a:solidFill>
                  <a:srgbClr val="FF0000"/>
                </a:solidFill>
              </a:rPr>
              <a:t>RNA</a:t>
            </a:r>
            <a:r>
              <a:rPr lang="zh-CN" altLang="en-US" sz="2800" dirty="0" smtClean="0">
                <a:solidFill>
                  <a:srgbClr val="FF0000"/>
                </a:solidFill>
              </a:rPr>
              <a:t>分子</a:t>
            </a:r>
            <a:r>
              <a:rPr lang="zh-CN" altLang="en-US" sz="2800" dirty="0" smtClean="0"/>
              <a:t>作为</a:t>
            </a:r>
            <a:r>
              <a:rPr lang="zh-CN" altLang="en-US" sz="2800" dirty="0"/>
              <a:t>功能物质和</a:t>
            </a:r>
            <a:r>
              <a:rPr lang="zh-CN" altLang="en-US" sz="2800" dirty="0" smtClean="0"/>
              <a:t>遗传物质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335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一、选题背景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7704856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研究</a:t>
            </a:r>
            <a:r>
              <a:rPr lang="zh-CN" altLang="en-US" sz="2800" dirty="0" smtClean="0"/>
              <a:t>困难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）对前生命化学的了解和对生命本质的基本认识</a:t>
            </a:r>
            <a:r>
              <a:rPr lang="zh-CN" altLang="en-US" sz="2800" dirty="0" smtClean="0"/>
              <a:t>不足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）构建完整</a:t>
            </a:r>
            <a:r>
              <a:rPr lang="zh-CN" altLang="en-US" sz="2800" dirty="0"/>
              <a:t>的原始细胞是</a:t>
            </a:r>
            <a:r>
              <a:rPr lang="zh-CN" altLang="en-US" sz="2800" dirty="0" smtClean="0"/>
              <a:t>极难的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）缺少地质化石证据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824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一、选题背景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7704856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 smtClean="0"/>
              <a:t>解决方法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 algn="ctr">
              <a:buNone/>
            </a:pPr>
            <a:r>
              <a:rPr lang="zh-CN" altLang="en-US" sz="2800" dirty="0">
                <a:latin typeface="+mn-ea"/>
              </a:rPr>
              <a:t>计算机构建生命起源模拟模型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14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二</a:t>
            </a:r>
            <a:r>
              <a:rPr lang="zh-CN" altLang="en-US" dirty="0" smtClean="0"/>
              <a:t>、研究目的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340768"/>
            <a:ext cx="7884368" cy="57332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5100" dirty="0">
                <a:latin typeface="+mn-ea"/>
              </a:rPr>
              <a:t>C</a:t>
            </a:r>
            <a:r>
              <a:rPr lang="zh-CN" altLang="en-US" sz="5100" dirty="0">
                <a:latin typeface="+mn-ea"/>
              </a:rPr>
              <a:t>语言：偏底层，面向过程</a:t>
            </a:r>
            <a:r>
              <a:rPr lang="zh-CN" altLang="en-US" sz="5100" dirty="0" smtClean="0">
                <a:latin typeface="+mn-ea"/>
              </a:rPr>
              <a:t>。有数组</a:t>
            </a:r>
            <a:r>
              <a:rPr lang="zh-CN" altLang="en-US" sz="5100" dirty="0">
                <a:latin typeface="+mn-ea"/>
              </a:rPr>
              <a:t>越界、空指针等内存管理方面的问题，难以向外</a:t>
            </a:r>
            <a:r>
              <a:rPr lang="zh-CN" altLang="en-US" sz="5100" dirty="0" smtClean="0">
                <a:latin typeface="+mn-ea"/>
              </a:rPr>
              <a:t>扩展。</a:t>
            </a:r>
            <a:endParaRPr lang="en-US" altLang="zh-CN" sz="5100" dirty="0" smtClean="0">
              <a:latin typeface="+mn-ea"/>
            </a:endParaRPr>
          </a:p>
          <a:p>
            <a:pPr marL="0" indent="0">
              <a:buNone/>
            </a:pPr>
            <a:endParaRPr lang="en-US" altLang="zh-CN" sz="5100" dirty="0">
              <a:latin typeface="+mn-ea"/>
            </a:endParaRPr>
          </a:p>
          <a:p>
            <a:pPr marL="0" indent="0">
              <a:buNone/>
            </a:pPr>
            <a:r>
              <a:rPr lang="zh-CN" altLang="en-US" sz="5100" dirty="0" smtClean="0">
                <a:latin typeface="+mn-ea"/>
              </a:rPr>
              <a:t>改进原有的</a:t>
            </a:r>
            <a:r>
              <a:rPr lang="en-US" altLang="zh-CN" sz="5100" dirty="0" smtClean="0">
                <a:latin typeface="+mn-ea"/>
              </a:rPr>
              <a:t>C</a:t>
            </a:r>
            <a:r>
              <a:rPr lang="zh-CN" altLang="en-US" sz="5100" dirty="0" smtClean="0">
                <a:latin typeface="+mn-ea"/>
              </a:rPr>
              <a:t>语言模型，改用</a:t>
            </a:r>
            <a:r>
              <a:rPr lang="en-US" altLang="zh-CN" sz="5100" dirty="0" smtClean="0">
                <a:latin typeface="+mn-ea"/>
              </a:rPr>
              <a:t>Java</a:t>
            </a:r>
            <a:r>
              <a:rPr lang="zh-CN" altLang="en-US" sz="5100" dirty="0" smtClean="0">
                <a:latin typeface="+mn-ea"/>
              </a:rPr>
              <a:t>语言实现，以提升开发效率与易扩展性。</a:t>
            </a:r>
            <a:endParaRPr lang="en-US" altLang="zh-CN" sz="5100" dirty="0">
              <a:latin typeface="+mn-ea"/>
            </a:endParaRPr>
          </a:p>
          <a:p>
            <a:pPr marL="0" indent="0">
              <a:buNone/>
            </a:pPr>
            <a:endParaRPr lang="en-US" altLang="zh-CN" sz="5100" dirty="0">
              <a:latin typeface="+mn-ea"/>
            </a:endParaRPr>
          </a:p>
          <a:p>
            <a:pPr marL="0" indent="0">
              <a:buNone/>
            </a:pPr>
            <a:r>
              <a:rPr lang="en-US" altLang="zh-CN" sz="5100" dirty="0" smtClean="0">
                <a:latin typeface="+mn-ea"/>
              </a:rPr>
              <a:t>Java</a:t>
            </a:r>
            <a:r>
              <a:rPr lang="zh-CN" altLang="en-US" sz="5100" dirty="0" smtClean="0">
                <a:latin typeface="+mn-ea"/>
              </a:rPr>
              <a:t>语言：高级语言，面向对象。集成</a:t>
            </a:r>
            <a:r>
              <a:rPr lang="zh-CN" altLang="en-US" sz="5100" dirty="0">
                <a:latin typeface="+mn-ea"/>
              </a:rPr>
              <a:t>开发</a:t>
            </a:r>
            <a:r>
              <a:rPr lang="zh-CN" altLang="en-US" sz="5100" dirty="0" smtClean="0">
                <a:latin typeface="+mn-ea"/>
              </a:rPr>
              <a:t>环境优秀，易发现</a:t>
            </a:r>
            <a:r>
              <a:rPr lang="zh-CN" altLang="en-US" sz="5100" dirty="0">
                <a:latin typeface="+mn-ea"/>
              </a:rPr>
              <a:t>数组越界等编程</a:t>
            </a:r>
            <a:r>
              <a:rPr lang="zh-CN" altLang="en-US" sz="5100" dirty="0" smtClean="0">
                <a:latin typeface="+mn-ea"/>
              </a:rPr>
              <a:t>方面问题，开发效率高、扩展性强。</a:t>
            </a:r>
            <a:endParaRPr lang="en-US" altLang="zh-CN" sz="5100" dirty="0" smtClean="0">
              <a:latin typeface="+mn-ea"/>
            </a:endParaRPr>
          </a:p>
          <a:p>
            <a:pPr marL="0" indent="0">
              <a:buNone/>
            </a:pPr>
            <a:endParaRPr lang="en-US" altLang="zh-CN" sz="51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5100" dirty="0" smtClean="0">
                <a:latin typeface="+mn-ea"/>
              </a:rPr>
              <a:t>研发</a:t>
            </a:r>
            <a:r>
              <a:rPr lang="en-US" altLang="zh-CN" sz="5100" dirty="0">
                <a:latin typeface="+mn-ea"/>
              </a:rPr>
              <a:t>Java</a:t>
            </a:r>
            <a:r>
              <a:rPr lang="zh-CN" altLang="en-US" sz="5100" dirty="0">
                <a:latin typeface="+mn-ea"/>
              </a:rPr>
              <a:t>语言开发的生命起源</a:t>
            </a:r>
            <a:r>
              <a:rPr lang="zh-CN" altLang="en-US" sz="5100" dirty="0" smtClean="0">
                <a:latin typeface="+mn-ea"/>
              </a:rPr>
              <a:t>模拟模型，将</a:t>
            </a:r>
            <a:r>
              <a:rPr lang="zh-CN" altLang="en-US" sz="5100" dirty="0">
                <a:latin typeface="+mn-ea"/>
              </a:rPr>
              <a:t>有益于更复杂的生命起源模拟，从而为该领域做出新的贡献。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051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820" y="908720"/>
            <a:ext cx="8229600" cy="97060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模拟对象：二维平面上的核苷酸前体及</a:t>
            </a:r>
            <a:r>
              <a:rPr lang="en-US" altLang="zh-CN" sz="2800" dirty="0"/>
              <a:t>RNA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/>
          </a:p>
          <a:p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43608" y="2204864"/>
            <a:ext cx="781407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5301208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c: NR(Nucleotide </a:t>
            </a:r>
            <a:r>
              <a:rPr lang="en-US" altLang="zh-CN" sz="2800" dirty="0" err="1"/>
              <a:t>synthetase</a:t>
            </a:r>
            <a:r>
              <a:rPr lang="en-US" altLang="zh-CN" sz="2800" dirty="0"/>
              <a:t> ribozymes)</a:t>
            </a:r>
            <a:endParaRPr lang="en-US" altLang="zh-CN" sz="2800" dirty="0" smtClean="0"/>
          </a:p>
          <a:p>
            <a:r>
              <a:rPr lang="en-US" altLang="zh-CN" sz="2800" dirty="0" smtClean="0"/>
              <a:t>    </a:t>
            </a:r>
            <a:r>
              <a:rPr lang="zh-CN" altLang="en-US" sz="2800" dirty="0" smtClean="0"/>
              <a:t>核苷酸合成催化酶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43608" y="332656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prstClr val="black"/>
                </a:solidFill>
                <a:cs typeface="+mj-cs"/>
              </a:rPr>
              <a:t>三</a:t>
            </a:r>
            <a:r>
              <a:rPr lang="zh-CN" altLang="en-US" sz="4400" dirty="0" smtClean="0">
                <a:solidFill>
                  <a:prstClr val="black"/>
                </a:solidFill>
                <a:cs typeface="+mj-cs"/>
              </a:rPr>
              <a:t>、研究内容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8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0127"/>
            <a:ext cx="8229600" cy="97060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模拟流程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/>
          </a:p>
          <a:p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117" name="Picture 9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60"/>
          <a:stretch/>
        </p:blipFill>
        <p:spPr bwMode="auto">
          <a:xfrm>
            <a:off x="1079104" y="388761"/>
            <a:ext cx="8064896" cy="571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6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4999"/>
          <a:stretch/>
        </p:blipFill>
        <p:spPr bwMode="auto">
          <a:xfrm>
            <a:off x="1403648" y="6252308"/>
            <a:ext cx="3744416" cy="5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0127"/>
            <a:ext cx="8229600" cy="970601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模拟流程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/>
          </a:p>
          <a:p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04"/>
          <a:stretch/>
        </p:blipFill>
        <p:spPr bwMode="auto">
          <a:xfrm>
            <a:off x="1331640" y="762663"/>
            <a:ext cx="7200800" cy="556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66" y="762663"/>
            <a:ext cx="648072" cy="62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37582"/>
            <a:ext cx="349992" cy="3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0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726</Words>
  <Application>Microsoft Office PowerPoint</Application>
  <PresentationFormat>全屏显示(4:3)</PresentationFormat>
  <Paragraphs>277</Paragraphs>
  <Slides>19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面向复杂模型:  java编程在生命起源模拟研究中的应用</vt:lpstr>
      <vt:lpstr>目录</vt:lpstr>
      <vt:lpstr>一、选题背景</vt:lpstr>
      <vt:lpstr>一、选题背景</vt:lpstr>
      <vt:lpstr>一、选题背景</vt:lpstr>
      <vt:lpstr>二、研究目的</vt:lpstr>
      <vt:lpstr>模拟对象：二维平面上的核苷酸前体及RNA</vt:lpstr>
      <vt:lpstr>模拟流程</vt:lpstr>
      <vt:lpstr>模拟流程</vt:lpstr>
      <vt:lpstr>研究工作</vt:lpstr>
      <vt:lpstr>四、研究进展</vt:lpstr>
      <vt:lpstr>PowerPoint 演示文稿</vt:lpstr>
      <vt:lpstr>PowerPoint 演示文稿</vt:lpstr>
      <vt:lpstr>代码运行界面（C代码结果）</vt:lpstr>
      <vt:lpstr>代码运行界面（Java代码结果）</vt:lpstr>
      <vt:lpstr>代码运行结果</vt:lpstr>
      <vt:lpstr>代码运行结果</vt:lpstr>
      <vt:lpstr>五、已完成与待完成工作</vt:lpstr>
      <vt:lpstr>谢 谢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面向复杂模拟</dc:title>
  <dc:creator>Lenovo</dc:creator>
  <cp:lastModifiedBy>Lenovo</cp:lastModifiedBy>
  <cp:revision>28</cp:revision>
  <dcterms:created xsi:type="dcterms:W3CDTF">2024-03-24T03:05:22Z</dcterms:created>
  <dcterms:modified xsi:type="dcterms:W3CDTF">2024-03-27T03:12:45Z</dcterms:modified>
</cp:coreProperties>
</file>