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8" r:id="rId4"/>
    <p:sldId id="257" r:id="rId5"/>
    <p:sldId id="266" r:id="rId6"/>
    <p:sldId id="265" r:id="rId7"/>
    <p:sldId id="267" r:id="rId8"/>
    <p:sldId id="269" r:id="rId9"/>
    <p:sldId id="275" r:id="rId10"/>
    <p:sldId id="276" r:id="rId11"/>
    <p:sldId id="270" r:id="rId12"/>
    <p:sldId id="271" r:id="rId13"/>
    <p:sldId id="277" r:id="rId14"/>
    <p:sldId id="272"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652" autoAdjust="0"/>
  </p:normalViewPr>
  <p:slideViewPr>
    <p:cSldViewPr>
      <p:cViewPr varScale="1">
        <p:scale>
          <a:sx n="76" d="100"/>
          <a:sy n="76" d="100"/>
        </p:scale>
        <p:origin x="-99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844824"/>
            <a:ext cx="7772400" cy="1470025"/>
          </a:xfrm>
        </p:spPr>
        <p:txBody>
          <a:bodyPr>
            <a:normAutofit/>
          </a:bodyPr>
          <a:lstStyle/>
          <a:p>
            <a:r>
              <a:rPr lang="zh-CN" altLang="en-US" sz="3600" dirty="0">
                <a:latin typeface="+mj-ea"/>
              </a:rPr>
              <a:t>面向复杂模型</a:t>
            </a:r>
            <a:r>
              <a:rPr lang="en-US" altLang="zh-CN" sz="3600" dirty="0" smtClean="0">
                <a:latin typeface="+mj-ea"/>
              </a:rPr>
              <a:t>:</a:t>
            </a:r>
            <a:br>
              <a:rPr lang="en-US" altLang="zh-CN" sz="3600" dirty="0" smtClean="0">
                <a:latin typeface="+mj-ea"/>
              </a:rPr>
            </a:br>
            <a:r>
              <a:rPr lang="en-US" altLang="zh-CN" sz="3600" dirty="0" smtClean="0">
                <a:latin typeface="+mj-ea"/>
              </a:rPr>
              <a:t> </a:t>
            </a:r>
            <a:r>
              <a:rPr lang="en-US" altLang="zh-CN" sz="3600" dirty="0">
                <a:latin typeface="+mj-ea"/>
              </a:rPr>
              <a:t>java</a:t>
            </a:r>
            <a:r>
              <a:rPr lang="zh-CN" altLang="en-US" sz="3600" dirty="0">
                <a:latin typeface="+mj-ea"/>
              </a:rPr>
              <a:t>编程在生命起源模拟中的应用</a:t>
            </a:r>
          </a:p>
        </p:txBody>
      </p:sp>
      <p:sp>
        <p:nvSpPr>
          <p:cNvPr id="3" name="副标题 2"/>
          <p:cNvSpPr>
            <a:spLocks noGrp="1"/>
          </p:cNvSpPr>
          <p:nvPr>
            <p:ph type="subTitle" idx="1"/>
          </p:nvPr>
        </p:nvSpPr>
        <p:spPr>
          <a:xfrm>
            <a:off x="4644008" y="4941168"/>
            <a:ext cx="4608512" cy="1152128"/>
          </a:xfrm>
        </p:spPr>
        <p:txBody>
          <a:bodyPr>
            <a:normAutofit/>
          </a:bodyPr>
          <a:lstStyle/>
          <a:p>
            <a:pPr algn="l"/>
            <a:r>
              <a:rPr lang="zh-CN" altLang="en-US" sz="2800" dirty="0" smtClean="0">
                <a:solidFill>
                  <a:schemeClr val="tx1"/>
                </a:solidFill>
                <a:latin typeface="+mn-ea"/>
              </a:rPr>
              <a:t>于佳凝 </a:t>
            </a:r>
            <a:r>
              <a:rPr lang="en-US" altLang="zh-CN" sz="2800" dirty="0" smtClean="0">
                <a:solidFill>
                  <a:schemeClr val="tx1"/>
                </a:solidFill>
                <a:latin typeface="+mn-ea"/>
              </a:rPr>
              <a:t>2020300002070</a:t>
            </a:r>
          </a:p>
          <a:p>
            <a:pPr algn="l"/>
            <a:r>
              <a:rPr lang="zh-CN" altLang="en-US" sz="2800" dirty="0" smtClean="0">
                <a:solidFill>
                  <a:schemeClr val="tx1"/>
                </a:solidFill>
                <a:latin typeface="+mn-ea"/>
              </a:rPr>
              <a:t>指导教师：马文涛 副教授</a:t>
            </a:r>
            <a:endParaRPr lang="zh-CN" altLang="en-US" sz="2800" dirty="0">
              <a:solidFill>
                <a:schemeClr val="tx1"/>
              </a:solidFill>
              <a:latin typeface="+mn-ea"/>
            </a:endParaRPr>
          </a:p>
        </p:txBody>
      </p:sp>
    </p:spTree>
    <p:extLst>
      <p:ext uri="{BB962C8B-B14F-4D97-AF65-F5344CB8AC3E}">
        <p14:creationId xmlns:p14="http://schemas.microsoft.com/office/powerpoint/2010/main" val="2917587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268" y="198011"/>
            <a:ext cx="8229600" cy="4525963"/>
          </a:xfrm>
        </p:spPr>
        <p:txBody>
          <a:bodyPr>
            <a:normAutofit/>
          </a:bodyPr>
          <a:lstStyle/>
          <a:p>
            <a:pPr marL="0" indent="0">
              <a:buNone/>
            </a:pPr>
            <a:r>
              <a:rPr lang="zh-CN" altLang="en-US" sz="2800" dirty="0" smtClean="0">
                <a:solidFill>
                  <a:prstClr val="black"/>
                </a:solidFill>
                <a:cs typeface="+mj-cs"/>
              </a:rPr>
              <a:t>模拟</a:t>
            </a:r>
            <a:r>
              <a:rPr lang="zh-CN" altLang="en-US" sz="2800" dirty="0">
                <a:solidFill>
                  <a:prstClr val="black"/>
                </a:solidFill>
                <a:cs typeface="+mj-cs"/>
              </a:rPr>
              <a:t>代码</a:t>
            </a:r>
            <a:endParaRPr lang="zh-CN" altLang="en-US" sz="1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46178"/>
            <a:ext cx="6432217" cy="590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0" y="2903330"/>
            <a:ext cx="3744416" cy="3693319"/>
          </a:xfrm>
          <a:prstGeom prst="rect">
            <a:avLst/>
          </a:prstGeom>
          <a:noFill/>
        </p:spPr>
        <p:txBody>
          <a:bodyPr wrap="square" rtlCol="0">
            <a:spAutoFit/>
          </a:bodyPr>
          <a:lstStyle/>
          <a:p>
            <a:r>
              <a:rPr lang="zh-CN" altLang="en-US" dirty="0" smtClean="0">
                <a:solidFill>
                  <a:schemeClr val="bg2"/>
                </a:solidFill>
              </a:rPr>
              <a:t>随机选取一个方格</a:t>
            </a:r>
            <a:endParaRPr lang="en-US" altLang="zh-CN" dirty="0" smtClean="0">
              <a:solidFill>
                <a:schemeClr val="bg2"/>
              </a:solidFill>
            </a:endParaRPr>
          </a:p>
          <a:p>
            <a:endParaRPr lang="en-US" altLang="zh-CN" dirty="0" smtClean="0">
              <a:solidFill>
                <a:schemeClr val="bg2"/>
              </a:solidFill>
            </a:endParaRPr>
          </a:p>
          <a:p>
            <a:endParaRPr lang="en-US" altLang="zh-CN" dirty="0" smtClean="0">
              <a:solidFill>
                <a:schemeClr val="bg2"/>
              </a:solidFill>
            </a:endParaRPr>
          </a:p>
          <a:p>
            <a:r>
              <a:rPr lang="en-US" altLang="zh-CN" dirty="0" smtClean="0">
                <a:solidFill>
                  <a:schemeClr val="bg2"/>
                </a:solidFill>
              </a:rPr>
              <a:t>raw(</a:t>
            </a:r>
            <a:r>
              <a:rPr lang="en-US" altLang="zh-CN" dirty="0" err="1" smtClean="0">
                <a:solidFill>
                  <a:schemeClr val="bg2"/>
                </a:solidFill>
              </a:rPr>
              <a:t>y,x</a:t>
            </a:r>
            <a:r>
              <a:rPr lang="en-US" altLang="zh-CN" dirty="0" smtClean="0">
                <a:solidFill>
                  <a:schemeClr val="bg2"/>
                </a:solidFill>
              </a:rPr>
              <a:t>)</a:t>
            </a:r>
            <a:r>
              <a:rPr lang="zh-CN" altLang="en-US" dirty="0" smtClean="0">
                <a:solidFill>
                  <a:schemeClr val="bg2"/>
                </a:solidFill>
              </a:rPr>
              <a:t>：核苷酸前体行为模拟</a:t>
            </a:r>
            <a:endParaRPr lang="en-US" altLang="zh-CN" dirty="0" smtClean="0">
              <a:solidFill>
                <a:schemeClr val="bg2"/>
              </a:solidFill>
            </a:endParaRPr>
          </a:p>
          <a:p>
            <a:endParaRPr lang="en-US" altLang="zh-CN" dirty="0">
              <a:solidFill>
                <a:schemeClr val="bg2"/>
              </a:solidFill>
            </a:endParaRPr>
          </a:p>
          <a:p>
            <a:endParaRPr lang="en-US" altLang="zh-CN" dirty="0" smtClean="0">
              <a:solidFill>
                <a:schemeClr val="bg2"/>
              </a:solidFill>
            </a:endParaRPr>
          </a:p>
          <a:p>
            <a:r>
              <a:rPr lang="en-US" altLang="zh-CN" dirty="0" smtClean="0">
                <a:solidFill>
                  <a:schemeClr val="bg2"/>
                </a:solidFill>
              </a:rPr>
              <a:t>              0.</a:t>
            </a:r>
            <a:r>
              <a:rPr lang="zh-CN" altLang="en-US" dirty="0" smtClean="0">
                <a:solidFill>
                  <a:schemeClr val="bg2"/>
                </a:solidFill>
              </a:rPr>
              <a:t>随机连接</a:t>
            </a:r>
            <a:endParaRPr lang="en-US" altLang="zh-CN" dirty="0" smtClean="0">
              <a:solidFill>
                <a:schemeClr val="bg2"/>
              </a:solidFill>
            </a:endParaRPr>
          </a:p>
          <a:p>
            <a:r>
              <a:rPr lang="en-US" altLang="zh-CN" dirty="0" smtClean="0">
                <a:solidFill>
                  <a:schemeClr val="bg2"/>
                </a:solidFill>
              </a:rPr>
              <a:t>              1.</a:t>
            </a:r>
            <a:r>
              <a:rPr lang="zh-CN" altLang="en-US" dirty="0" smtClean="0">
                <a:solidFill>
                  <a:schemeClr val="bg2"/>
                </a:solidFill>
              </a:rPr>
              <a:t>降解与断裂</a:t>
            </a:r>
            <a:endParaRPr lang="en-US" altLang="zh-CN" dirty="0" smtClean="0">
              <a:solidFill>
                <a:schemeClr val="bg2"/>
              </a:solidFill>
            </a:endParaRPr>
          </a:p>
          <a:p>
            <a:r>
              <a:rPr lang="en-US" altLang="zh-CN" dirty="0" smtClean="0">
                <a:solidFill>
                  <a:schemeClr val="bg2"/>
                </a:solidFill>
              </a:rPr>
              <a:t>              2.</a:t>
            </a:r>
            <a:r>
              <a:rPr lang="zh-CN" altLang="en-US" dirty="0" smtClean="0">
                <a:solidFill>
                  <a:schemeClr val="bg2"/>
                </a:solidFill>
              </a:rPr>
              <a:t>模板指导下的连接</a:t>
            </a:r>
            <a:endParaRPr lang="en-US" altLang="zh-CN" dirty="0" smtClean="0">
              <a:solidFill>
                <a:schemeClr val="bg2"/>
              </a:solidFill>
            </a:endParaRPr>
          </a:p>
          <a:p>
            <a:r>
              <a:rPr lang="en-US" altLang="zh-CN" dirty="0" smtClean="0">
                <a:solidFill>
                  <a:schemeClr val="bg2"/>
                </a:solidFill>
              </a:rPr>
              <a:t>              3.</a:t>
            </a:r>
            <a:r>
              <a:rPr lang="zh-CN" altLang="en-US" dirty="0" smtClean="0">
                <a:solidFill>
                  <a:schemeClr val="bg2"/>
                </a:solidFill>
              </a:rPr>
              <a:t>双链分开</a:t>
            </a:r>
            <a:endParaRPr lang="en-US" altLang="zh-CN" dirty="0" smtClean="0">
              <a:solidFill>
                <a:schemeClr val="bg2"/>
              </a:solidFill>
            </a:endParaRPr>
          </a:p>
          <a:p>
            <a:r>
              <a:rPr lang="en-US" altLang="zh-CN" dirty="0" smtClean="0">
                <a:solidFill>
                  <a:schemeClr val="bg2"/>
                </a:solidFill>
              </a:rPr>
              <a:t>              4.NR</a:t>
            </a:r>
            <a:r>
              <a:rPr lang="zh-CN" altLang="en-US" dirty="0" smtClean="0">
                <a:solidFill>
                  <a:schemeClr val="bg2"/>
                </a:solidFill>
              </a:rPr>
              <a:t>催化核苷酸前体形成</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a:t>
            </a:r>
            <a:r>
              <a:rPr lang="zh-CN" altLang="en-US" dirty="0" smtClean="0">
                <a:solidFill>
                  <a:schemeClr val="bg2"/>
                </a:solidFill>
              </a:rPr>
              <a:t>单核苷酸</a:t>
            </a:r>
            <a:endParaRPr lang="en-US" altLang="zh-CN" dirty="0" smtClean="0">
              <a:solidFill>
                <a:schemeClr val="bg2"/>
              </a:solidFill>
            </a:endParaRPr>
          </a:p>
          <a:p>
            <a:r>
              <a:rPr lang="en-US" altLang="zh-CN" dirty="0" smtClean="0">
                <a:solidFill>
                  <a:schemeClr val="bg2"/>
                </a:solidFill>
              </a:rPr>
              <a:t>              5.RNA</a:t>
            </a:r>
            <a:r>
              <a:rPr lang="zh-CN" altLang="en-US" dirty="0" smtClean="0">
                <a:solidFill>
                  <a:schemeClr val="bg2"/>
                </a:solidFill>
              </a:rPr>
              <a:t>移动到临近方格</a:t>
            </a:r>
            <a:endParaRPr lang="zh-CN" altLang="en-US" dirty="0">
              <a:solidFill>
                <a:schemeClr val="bg2"/>
              </a:solidFill>
            </a:endParaRPr>
          </a:p>
        </p:txBody>
      </p:sp>
    </p:spTree>
    <p:extLst>
      <p:ext uri="{BB962C8B-B14F-4D97-AF65-F5344CB8AC3E}">
        <p14:creationId xmlns:p14="http://schemas.microsoft.com/office/powerpoint/2010/main" val="4000185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0127"/>
            <a:ext cx="8229600" cy="970601"/>
          </a:xfrm>
        </p:spPr>
        <p:txBody>
          <a:bodyPr>
            <a:normAutofit/>
          </a:bodyPr>
          <a:lstStyle/>
          <a:p>
            <a:pPr algn="l"/>
            <a:r>
              <a:rPr lang="zh-CN" altLang="en-US" sz="2800" dirty="0"/>
              <a:t>代码</a:t>
            </a:r>
            <a:r>
              <a:rPr lang="zh-CN" altLang="en-US" sz="2800" dirty="0" smtClean="0"/>
              <a:t>运行界面</a:t>
            </a:r>
            <a:endParaRPr lang="zh-CN" altLang="en-US" sz="2800" dirty="0"/>
          </a:p>
        </p:txBody>
      </p:sp>
      <p:sp>
        <p:nvSpPr>
          <p:cNvPr id="3" name="内容占位符 2"/>
          <p:cNvSpPr>
            <a:spLocks noGrp="1"/>
          </p:cNvSpPr>
          <p:nvPr>
            <p:ph idx="1"/>
          </p:nvPr>
        </p:nvSpPr>
        <p:spPr>
          <a:xfrm>
            <a:off x="1043608" y="1556792"/>
            <a:ext cx="8229600" cy="4525963"/>
          </a:xfrm>
        </p:spPr>
        <p:txBody>
          <a:bodyPr>
            <a:normAutofit/>
          </a:bodyPr>
          <a:lstStyle/>
          <a:p>
            <a:pPr marL="0" indent="0">
              <a:buNone/>
            </a:pPr>
            <a:endParaRPr lang="zh-CN" altLang="en-US" sz="1600" dirty="0"/>
          </a:p>
          <a:p>
            <a:endParaRPr lang="zh-CN" altLang="en-US" sz="1800" dirty="0"/>
          </a:p>
        </p:txBody>
      </p:sp>
      <p:sp>
        <p:nvSpPr>
          <p:cNvPr id="9" name="矩形 8"/>
          <p:cNvSpPr/>
          <p:nvPr/>
        </p:nvSpPr>
        <p:spPr>
          <a:xfrm>
            <a:off x="2286000" y="889844"/>
            <a:ext cx="4572000" cy="5078313"/>
          </a:xfrm>
          <a:prstGeom prst="rect">
            <a:avLst/>
          </a:prstGeom>
        </p:spPr>
        <p:txBody>
          <a:bodyPr>
            <a:sp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466" y="762663"/>
            <a:ext cx="648072" cy="62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737582"/>
            <a:ext cx="349992" cy="33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886878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40152" y="1988840"/>
            <a:ext cx="2232248" cy="369332"/>
          </a:xfrm>
          <a:prstGeom prst="rect">
            <a:avLst/>
          </a:prstGeom>
          <a:noFill/>
        </p:spPr>
        <p:txBody>
          <a:bodyPr wrap="square" rtlCol="0">
            <a:spAutoFit/>
          </a:bodyPr>
          <a:lstStyle/>
          <a:p>
            <a:r>
              <a:rPr lang="zh-CN" altLang="en-US" dirty="0" smtClean="0">
                <a:solidFill>
                  <a:srgbClr val="FFC000"/>
                </a:solidFill>
              </a:rPr>
              <a:t>注入</a:t>
            </a:r>
            <a:r>
              <a:rPr lang="en-US" altLang="zh-CN" dirty="0" smtClean="0">
                <a:solidFill>
                  <a:srgbClr val="FFC000"/>
                </a:solidFill>
              </a:rPr>
              <a:t>NR</a:t>
            </a:r>
            <a:r>
              <a:rPr lang="zh-CN" altLang="en-US" dirty="0" smtClean="0">
                <a:solidFill>
                  <a:srgbClr val="FFC000"/>
                </a:solidFill>
              </a:rPr>
              <a:t>与对照组</a:t>
            </a:r>
            <a:r>
              <a:rPr lang="en-US" altLang="zh-CN" dirty="0" smtClean="0">
                <a:solidFill>
                  <a:srgbClr val="FFC000"/>
                </a:solidFill>
              </a:rPr>
              <a:t>RNA</a:t>
            </a:r>
            <a:endParaRPr lang="zh-CN" altLang="en-US" dirty="0">
              <a:solidFill>
                <a:srgbClr val="FFC000"/>
              </a:solidFill>
            </a:endParaRPr>
          </a:p>
        </p:txBody>
      </p:sp>
      <p:sp>
        <p:nvSpPr>
          <p:cNvPr id="13" name="TextBox 12"/>
          <p:cNvSpPr txBox="1"/>
          <p:nvPr/>
        </p:nvSpPr>
        <p:spPr>
          <a:xfrm>
            <a:off x="6012160" y="2924944"/>
            <a:ext cx="2232248" cy="369332"/>
          </a:xfrm>
          <a:prstGeom prst="rect">
            <a:avLst/>
          </a:prstGeom>
          <a:noFill/>
        </p:spPr>
        <p:txBody>
          <a:bodyPr wrap="square" rtlCol="0">
            <a:spAutoFit/>
          </a:bodyPr>
          <a:lstStyle/>
          <a:p>
            <a:r>
              <a:rPr lang="en-US" altLang="zh-CN" dirty="0" smtClean="0">
                <a:solidFill>
                  <a:srgbClr val="FFC000"/>
                </a:solidFill>
              </a:rPr>
              <a:t>NR</a:t>
            </a:r>
            <a:r>
              <a:rPr lang="zh-CN" altLang="en-US" dirty="0">
                <a:solidFill>
                  <a:srgbClr val="FFC000"/>
                </a:solidFill>
              </a:rPr>
              <a:t>开始繁荣</a:t>
            </a:r>
          </a:p>
        </p:txBody>
      </p:sp>
      <p:sp>
        <p:nvSpPr>
          <p:cNvPr id="12" name="矩形 11"/>
          <p:cNvSpPr/>
          <p:nvPr/>
        </p:nvSpPr>
        <p:spPr>
          <a:xfrm>
            <a:off x="1187624" y="2060848"/>
            <a:ext cx="2448272"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3426" y="3001598"/>
            <a:ext cx="2482469"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87624" y="3933056"/>
            <a:ext cx="2592288"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87624" y="4869160"/>
            <a:ext cx="2592288" cy="14401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9658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0127"/>
            <a:ext cx="8229600" cy="970601"/>
          </a:xfrm>
        </p:spPr>
        <p:txBody>
          <a:bodyPr>
            <a:normAutofit/>
          </a:bodyPr>
          <a:lstStyle/>
          <a:p>
            <a:pPr algn="l"/>
            <a:r>
              <a:rPr lang="zh-CN" altLang="en-US" sz="2800" dirty="0"/>
              <a:t>代码</a:t>
            </a:r>
            <a:r>
              <a:rPr lang="zh-CN" altLang="en-US" sz="2800" dirty="0" smtClean="0"/>
              <a:t>运行结果</a:t>
            </a:r>
            <a:endParaRPr lang="zh-CN" altLang="en-US" sz="2800" dirty="0"/>
          </a:p>
        </p:txBody>
      </p:sp>
      <p:sp>
        <p:nvSpPr>
          <p:cNvPr id="3" name="内容占位符 2"/>
          <p:cNvSpPr>
            <a:spLocks noGrp="1"/>
          </p:cNvSpPr>
          <p:nvPr>
            <p:ph idx="1"/>
          </p:nvPr>
        </p:nvSpPr>
        <p:spPr>
          <a:xfrm>
            <a:off x="1043608" y="1556792"/>
            <a:ext cx="8229600" cy="4525963"/>
          </a:xfrm>
        </p:spPr>
        <p:txBody>
          <a:bodyPr>
            <a:normAutofit/>
          </a:bodyPr>
          <a:lstStyle/>
          <a:p>
            <a:pPr marL="0" indent="0">
              <a:buNone/>
            </a:pPr>
            <a:endParaRPr lang="zh-CN" altLang="en-US" sz="1600" dirty="0"/>
          </a:p>
          <a:p>
            <a:endParaRPr lang="zh-CN" altLang="en-US" sz="1800" dirty="0"/>
          </a:p>
        </p:txBody>
      </p:sp>
      <p:sp>
        <p:nvSpPr>
          <p:cNvPr id="9" name="矩形 8"/>
          <p:cNvSpPr/>
          <p:nvPr/>
        </p:nvSpPr>
        <p:spPr>
          <a:xfrm>
            <a:off x="2286000" y="889844"/>
            <a:ext cx="4572000" cy="5078313"/>
          </a:xfrm>
          <a:prstGeom prst="rect">
            <a:avLst/>
          </a:prstGeom>
        </p:spPr>
        <p:txBody>
          <a:bodyPr>
            <a:sp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466" y="762663"/>
            <a:ext cx="648072" cy="62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737582"/>
            <a:ext cx="349992" cy="33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340768"/>
            <a:ext cx="5976937"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091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0127"/>
            <a:ext cx="8229600" cy="970601"/>
          </a:xfrm>
        </p:spPr>
        <p:txBody>
          <a:bodyPr>
            <a:normAutofit/>
          </a:bodyPr>
          <a:lstStyle/>
          <a:p>
            <a:pPr algn="l"/>
            <a:r>
              <a:rPr lang="zh-CN" altLang="en-US" sz="2800" dirty="0"/>
              <a:t>代码</a:t>
            </a:r>
            <a:r>
              <a:rPr lang="zh-CN" altLang="en-US" sz="2800" dirty="0" smtClean="0"/>
              <a:t>运行结果</a:t>
            </a:r>
            <a:endParaRPr lang="zh-CN" altLang="en-US" sz="2800" dirty="0"/>
          </a:p>
        </p:txBody>
      </p:sp>
      <p:sp>
        <p:nvSpPr>
          <p:cNvPr id="3" name="内容占位符 2"/>
          <p:cNvSpPr>
            <a:spLocks noGrp="1"/>
          </p:cNvSpPr>
          <p:nvPr>
            <p:ph idx="1"/>
          </p:nvPr>
        </p:nvSpPr>
        <p:spPr>
          <a:xfrm>
            <a:off x="1043608" y="1556792"/>
            <a:ext cx="8229600" cy="4525963"/>
          </a:xfrm>
        </p:spPr>
        <p:txBody>
          <a:bodyPr>
            <a:normAutofit/>
          </a:bodyPr>
          <a:lstStyle/>
          <a:p>
            <a:pPr marL="0" indent="0">
              <a:buNone/>
            </a:pPr>
            <a:endParaRPr lang="zh-CN" altLang="en-US" sz="1600" dirty="0"/>
          </a:p>
          <a:p>
            <a:endParaRPr lang="zh-CN" altLang="en-US" sz="1800" dirty="0"/>
          </a:p>
        </p:txBody>
      </p:sp>
      <p:sp>
        <p:nvSpPr>
          <p:cNvPr id="9" name="矩形 8"/>
          <p:cNvSpPr/>
          <p:nvPr/>
        </p:nvSpPr>
        <p:spPr>
          <a:xfrm>
            <a:off x="2286000" y="889844"/>
            <a:ext cx="4572000" cy="5078313"/>
          </a:xfrm>
          <a:prstGeom prst="rect">
            <a:avLst/>
          </a:prstGeom>
        </p:spPr>
        <p:txBody>
          <a:bodyPr>
            <a:sp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466" y="762663"/>
            <a:ext cx="648072" cy="62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737582"/>
            <a:ext cx="349992" cy="33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descr="D:\WeChat Files\wxid_7gvq47i3q8lm12\FileStorage\Temp\0d13772190a49418868e472fff5d39c.jpg"/>
          <p:cNvPicPr>
            <a:picLocks noChangeAspect="1" noChangeArrowheads="1"/>
          </p:cNvPicPr>
          <p:nvPr/>
        </p:nvPicPr>
        <p:blipFill rotWithShape="1">
          <a:blip r:embed="rId3">
            <a:extLst>
              <a:ext uri="{28A0092B-C50C-407E-A947-70E740481C1C}">
                <a14:useLocalDpi xmlns:a14="http://schemas.microsoft.com/office/drawing/2010/main" val="0"/>
              </a:ext>
            </a:extLst>
          </a:blip>
          <a:srcRect l="8904" t="5495" r="7466" b="25342"/>
          <a:stretch/>
        </p:blipFill>
        <p:spPr bwMode="auto">
          <a:xfrm>
            <a:off x="87406" y="1484784"/>
            <a:ext cx="9056593" cy="421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221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8229600" cy="1143000"/>
          </a:xfrm>
        </p:spPr>
        <p:txBody>
          <a:bodyPr/>
          <a:lstStyle/>
          <a:p>
            <a:pPr algn="l"/>
            <a:r>
              <a:rPr lang="zh-CN" altLang="en-US" dirty="0"/>
              <a:t>四</a:t>
            </a:r>
            <a:r>
              <a:rPr lang="zh-CN" altLang="en-US" dirty="0" smtClean="0"/>
              <a:t>、已完成与待完成工作</a:t>
            </a:r>
            <a:endParaRPr lang="zh-CN" altLang="en-US" dirty="0"/>
          </a:p>
        </p:txBody>
      </p:sp>
      <p:sp>
        <p:nvSpPr>
          <p:cNvPr id="3" name="内容占位符 2"/>
          <p:cNvSpPr>
            <a:spLocks noGrp="1"/>
          </p:cNvSpPr>
          <p:nvPr>
            <p:ph idx="1"/>
          </p:nvPr>
        </p:nvSpPr>
        <p:spPr>
          <a:xfrm>
            <a:off x="1331640" y="1556792"/>
            <a:ext cx="7812360" cy="4525963"/>
          </a:xfrm>
        </p:spPr>
        <p:txBody>
          <a:bodyPr>
            <a:noAutofit/>
          </a:bodyPr>
          <a:lstStyle/>
          <a:p>
            <a:pPr marL="0" indent="0">
              <a:buNone/>
            </a:pPr>
            <a:r>
              <a:rPr lang="zh-CN" altLang="en-US" sz="2800" dirty="0" smtClean="0"/>
              <a:t>已完成工作：</a:t>
            </a:r>
            <a:endParaRPr lang="en-US" altLang="zh-CN" sz="2800" dirty="0" smtClean="0"/>
          </a:p>
          <a:p>
            <a:pPr marL="0" indent="0">
              <a:buNone/>
            </a:pPr>
            <a:r>
              <a:rPr lang="en-US" altLang="zh-CN" sz="2800" dirty="0" smtClean="0"/>
              <a:t>1.</a:t>
            </a:r>
            <a:r>
              <a:rPr lang="zh-CN" altLang="en-US" sz="2800" dirty="0" smtClean="0"/>
              <a:t>基础</a:t>
            </a:r>
            <a:r>
              <a:rPr lang="en-US" altLang="zh-CN" sz="2800" dirty="0" smtClean="0"/>
              <a:t>java</a:t>
            </a:r>
            <a:r>
              <a:rPr lang="zh-CN" altLang="en-US" sz="2800" dirty="0" smtClean="0"/>
              <a:t>模型与拓展</a:t>
            </a:r>
            <a:r>
              <a:rPr lang="en-US" altLang="zh-CN" sz="2800" dirty="0" smtClean="0"/>
              <a:t>java</a:t>
            </a:r>
            <a:r>
              <a:rPr lang="zh-CN" altLang="en-US" sz="2800" dirty="0" smtClean="0"/>
              <a:t>模型的代码编写</a:t>
            </a:r>
            <a:endParaRPr lang="en-US" altLang="zh-CN" sz="2800" dirty="0" smtClean="0"/>
          </a:p>
          <a:p>
            <a:pPr marL="0" indent="0">
              <a:buNone/>
            </a:pPr>
            <a:r>
              <a:rPr lang="en-US" altLang="zh-CN" sz="2800" dirty="0" smtClean="0"/>
              <a:t>2.</a:t>
            </a:r>
            <a:r>
              <a:rPr lang="zh-CN" altLang="en-US" sz="2800" dirty="0" smtClean="0"/>
              <a:t>毕业论文绪论的资料收集与撰写，实验方法、部分实验结果、讨论部分的撰写</a:t>
            </a:r>
            <a:endParaRPr lang="en-US" altLang="zh-CN" sz="2800" dirty="0" smtClean="0"/>
          </a:p>
          <a:p>
            <a:pPr marL="0" indent="0">
              <a:buNone/>
            </a:pPr>
            <a:endParaRPr lang="en-US" altLang="zh-CN" sz="2800" dirty="0"/>
          </a:p>
          <a:p>
            <a:pPr marL="0" indent="0">
              <a:buNone/>
            </a:pPr>
            <a:r>
              <a:rPr lang="zh-CN" altLang="en-US" sz="2800" dirty="0" smtClean="0"/>
              <a:t>待完成工作：</a:t>
            </a:r>
            <a:endParaRPr lang="en-US" altLang="zh-CN" sz="2800" dirty="0" smtClean="0"/>
          </a:p>
          <a:p>
            <a:pPr marL="0" indent="0">
              <a:buNone/>
            </a:pPr>
            <a:r>
              <a:rPr lang="en-US" altLang="zh-CN" sz="2800" dirty="0" smtClean="0"/>
              <a:t>1.</a:t>
            </a:r>
            <a:r>
              <a:rPr lang="zh-CN" altLang="en-US" sz="2800" dirty="0" smtClean="0"/>
              <a:t>两种模型的运行效率对比</a:t>
            </a:r>
            <a:endParaRPr lang="en-US" altLang="zh-CN" sz="2800" dirty="0" smtClean="0"/>
          </a:p>
          <a:p>
            <a:pPr marL="0" indent="0">
              <a:buNone/>
            </a:pPr>
            <a:r>
              <a:rPr lang="en-US" altLang="zh-CN" sz="2800" dirty="0" smtClean="0"/>
              <a:t>2.</a:t>
            </a:r>
            <a:r>
              <a:rPr lang="zh-CN" altLang="en-US" sz="2800" dirty="0" smtClean="0"/>
              <a:t>两种模型的开发效率对比</a:t>
            </a:r>
            <a:endParaRPr lang="en-US" altLang="zh-CN" sz="2800" dirty="0" smtClean="0"/>
          </a:p>
          <a:p>
            <a:pPr marL="0" indent="0">
              <a:buNone/>
            </a:pPr>
            <a:r>
              <a:rPr lang="en-US" altLang="zh-CN" sz="2800" dirty="0" smtClean="0"/>
              <a:t>3.</a:t>
            </a:r>
            <a:r>
              <a:rPr lang="zh-CN" altLang="en-US" sz="2800" dirty="0" smtClean="0"/>
              <a:t>小结与展望部分的撰写</a:t>
            </a:r>
            <a:endParaRPr lang="zh-CN" altLang="en-US" sz="2800" dirty="0"/>
          </a:p>
        </p:txBody>
      </p:sp>
    </p:spTree>
    <p:extLst>
      <p:ext uri="{BB962C8B-B14F-4D97-AF65-F5344CB8AC3E}">
        <p14:creationId xmlns:p14="http://schemas.microsoft.com/office/powerpoint/2010/main" val="462443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7944" y="2780928"/>
            <a:ext cx="1800200" cy="970601"/>
          </a:xfrm>
        </p:spPr>
        <p:txBody>
          <a:bodyPr>
            <a:normAutofit/>
          </a:bodyPr>
          <a:lstStyle/>
          <a:p>
            <a:pPr algn="l"/>
            <a:r>
              <a:rPr lang="zh-CN" altLang="en-US" sz="4000" b="1" dirty="0" smtClean="0"/>
              <a:t>谢 谢 ！</a:t>
            </a:r>
            <a:endParaRPr lang="zh-CN" altLang="en-US" sz="4000" b="1" dirty="0"/>
          </a:p>
        </p:txBody>
      </p:sp>
      <p:sp>
        <p:nvSpPr>
          <p:cNvPr id="9" name="矩形 8"/>
          <p:cNvSpPr/>
          <p:nvPr/>
        </p:nvSpPr>
        <p:spPr>
          <a:xfrm>
            <a:off x="2286000" y="889844"/>
            <a:ext cx="4572000" cy="5078313"/>
          </a:xfrm>
          <a:prstGeom prst="rect">
            <a:avLst/>
          </a:prstGeom>
        </p:spPr>
        <p:txBody>
          <a:bodyPr>
            <a:sp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466" y="762663"/>
            <a:ext cx="648072" cy="62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737582"/>
            <a:ext cx="349992" cy="33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956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836712"/>
            <a:ext cx="8229600" cy="1143000"/>
          </a:xfrm>
        </p:spPr>
        <p:txBody>
          <a:bodyPr/>
          <a:lstStyle/>
          <a:p>
            <a:pPr algn="l"/>
            <a:r>
              <a:rPr lang="zh-CN" altLang="en-US" dirty="0" smtClean="0">
                <a:latin typeface="+mj-ea"/>
              </a:rPr>
              <a:t>目录</a:t>
            </a:r>
            <a:r>
              <a:rPr lang="en-US" altLang="zh-CN" dirty="0" smtClean="0">
                <a:latin typeface="+mj-ea"/>
              </a:rPr>
              <a:t>Outlines</a:t>
            </a:r>
            <a:endParaRPr lang="zh-CN" altLang="en-US" dirty="0">
              <a:latin typeface="+mj-ea"/>
            </a:endParaRPr>
          </a:p>
        </p:txBody>
      </p:sp>
      <p:sp>
        <p:nvSpPr>
          <p:cNvPr id="3" name="内容占位符 2"/>
          <p:cNvSpPr>
            <a:spLocks noGrp="1"/>
          </p:cNvSpPr>
          <p:nvPr>
            <p:ph idx="1"/>
          </p:nvPr>
        </p:nvSpPr>
        <p:spPr>
          <a:xfrm>
            <a:off x="1475656" y="2276872"/>
            <a:ext cx="8229600" cy="3240360"/>
          </a:xfrm>
        </p:spPr>
        <p:txBody>
          <a:bodyPr>
            <a:normAutofit fontScale="92500" lnSpcReduction="20000"/>
          </a:bodyPr>
          <a:lstStyle/>
          <a:p>
            <a:r>
              <a:rPr lang="zh-CN" altLang="en-US" dirty="0" smtClean="0">
                <a:latin typeface="+mn-ea"/>
              </a:rPr>
              <a:t>一、选题背景</a:t>
            </a:r>
            <a:endParaRPr lang="en-US" altLang="zh-CN" dirty="0" smtClean="0">
              <a:latin typeface="+mn-ea"/>
            </a:endParaRPr>
          </a:p>
          <a:p>
            <a:pPr marL="0" indent="0">
              <a:buNone/>
            </a:pPr>
            <a:endParaRPr lang="en-US" altLang="zh-CN" dirty="0" smtClean="0">
              <a:latin typeface="+mn-ea"/>
            </a:endParaRPr>
          </a:p>
          <a:p>
            <a:r>
              <a:rPr lang="zh-CN" altLang="en-US" dirty="0" smtClean="0">
                <a:latin typeface="+mn-ea"/>
              </a:rPr>
              <a:t>二、选题内容</a:t>
            </a:r>
            <a:endParaRPr lang="en-US" altLang="zh-CN" dirty="0" smtClean="0">
              <a:latin typeface="+mn-ea"/>
            </a:endParaRPr>
          </a:p>
          <a:p>
            <a:pPr marL="0" indent="0">
              <a:buNone/>
            </a:pPr>
            <a:endParaRPr lang="en-US" altLang="zh-CN" dirty="0" smtClean="0">
              <a:latin typeface="+mn-ea"/>
            </a:endParaRPr>
          </a:p>
          <a:p>
            <a:r>
              <a:rPr lang="zh-CN" altLang="en-US" dirty="0" smtClean="0">
                <a:latin typeface="+mn-ea"/>
              </a:rPr>
              <a:t>三、选题进展</a:t>
            </a:r>
            <a:endParaRPr lang="en-US" altLang="zh-CN" dirty="0" smtClean="0">
              <a:latin typeface="+mn-ea"/>
            </a:endParaRPr>
          </a:p>
          <a:p>
            <a:endParaRPr lang="en-US" altLang="zh-CN" dirty="0">
              <a:latin typeface="+mn-ea"/>
            </a:endParaRPr>
          </a:p>
          <a:p>
            <a:r>
              <a:rPr lang="zh-CN" altLang="en-US" dirty="0" smtClean="0">
                <a:latin typeface="+mn-ea"/>
              </a:rPr>
              <a:t>四、已完成与待完成工作</a:t>
            </a:r>
            <a:endParaRPr lang="zh-CN" altLang="en-US" dirty="0">
              <a:latin typeface="+mn-ea"/>
            </a:endParaRPr>
          </a:p>
        </p:txBody>
      </p:sp>
    </p:spTree>
    <p:extLst>
      <p:ext uri="{BB962C8B-B14F-4D97-AF65-F5344CB8AC3E}">
        <p14:creationId xmlns:p14="http://schemas.microsoft.com/office/powerpoint/2010/main" val="3390041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8229600" cy="1143000"/>
          </a:xfrm>
        </p:spPr>
        <p:txBody>
          <a:bodyPr/>
          <a:lstStyle/>
          <a:p>
            <a:pPr algn="l"/>
            <a:r>
              <a:rPr lang="zh-CN" altLang="en-US" dirty="0" smtClean="0"/>
              <a:t>一、选题背景</a:t>
            </a:r>
            <a:endParaRPr lang="zh-CN" altLang="en-US" dirty="0"/>
          </a:p>
        </p:txBody>
      </p:sp>
      <p:sp>
        <p:nvSpPr>
          <p:cNvPr id="3" name="内容占位符 2"/>
          <p:cNvSpPr>
            <a:spLocks noGrp="1"/>
          </p:cNvSpPr>
          <p:nvPr>
            <p:ph idx="1"/>
          </p:nvPr>
        </p:nvSpPr>
        <p:spPr>
          <a:xfrm>
            <a:off x="1403648" y="1556792"/>
            <a:ext cx="7560840" cy="4525963"/>
          </a:xfrm>
        </p:spPr>
        <p:txBody>
          <a:bodyPr>
            <a:normAutofit/>
          </a:bodyPr>
          <a:lstStyle/>
          <a:p>
            <a:r>
              <a:rPr lang="zh-CN" altLang="en-US" sz="1800" dirty="0" smtClean="0"/>
              <a:t>生命起源问题：</a:t>
            </a:r>
            <a:endParaRPr lang="en-US" altLang="zh-CN" sz="1800" dirty="0" smtClean="0"/>
          </a:p>
          <a:p>
            <a:pPr marL="0" indent="0">
              <a:buNone/>
            </a:pPr>
            <a:r>
              <a:rPr lang="zh-CN" altLang="en-US" sz="1800" dirty="0" smtClean="0"/>
              <a:t>“</a:t>
            </a:r>
            <a:r>
              <a:rPr lang="en-US" altLang="zh-CN" sz="1800" dirty="0"/>
              <a:t>RNA</a:t>
            </a:r>
            <a:r>
              <a:rPr lang="zh-CN" altLang="en-US" sz="1800" dirty="0"/>
              <a:t>世界</a:t>
            </a:r>
            <a:r>
              <a:rPr lang="zh-CN" altLang="en-US" sz="1800" dirty="0" smtClean="0"/>
              <a:t>”猜想：生命</a:t>
            </a:r>
            <a:r>
              <a:rPr lang="zh-CN" altLang="en-US" sz="1800" dirty="0"/>
              <a:t>起源的最早</a:t>
            </a:r>
            <a:r>
              <a:rPr lang="zh-CN" altLang="en-US" sz="1800" dirty="0" smtClean="0"/>
              <a:t>时期，由</a:t>
            </a:r>
            <a:r>
              <a:rPr lang="en-US" altLang="zh-CN" sz="1800" dirty="0" smtClean="0"/>
              <a:t>RNA</a:t>
            </a:r>
            <a:r>
              <a:rPr lang="zh-CN" altLang="en-US" sz="1800" dirty="0"/>
              <a:t>分子同时作为功能物质和</a:t>
            </a:r>
            <a:r>
              <a:rPr lang="zh-CN" altLang="en-US" sz="1800" dirty="0" smtClean="0"/>
              <a:t>遗传物质</a:t>
            </a:r>
            <a:endParaRPr lang="en-US" altLang="zh-CN" sz="1800" dirty="0"/>
          </a:p>
          <a:p>
            <a:pPr marL="0" indent="0">
              <a:buNone/>
            </a:pPr>
            <a:r>
              <a:rPr lang="zh-CN" altLang="en-US" sz="1800" dirty="0" smtClean="0"/>
              <a:t>可自我</a:t>
            </a:r>
            <a:r>
              <a:rPr lang="zh-CN" altLang="en-US" sz="1800" dirty="0"/>
              <a:t>复制的</a:t>
            </a:r>
            <a:r>
              <a:rPr lang="en-US" altLang="zh-CN" sz="1800" dirty="0"/>
              <a:t>RNA</a:t>
            </a:r>
            <a:r>
              <a:rPr lang="zh-CN" altLang="en-US" sz="1800" dirty="0"/>
              <a:t>分子，通过达尔文进化、新陈代谢、催化环境中的原材料合成核苷酸和膜结构分子，一步步形成我们认定的原始生命完整的</a:t>
            </a:r>
            <a:r>
              <a:rPr lang="zh-CN" altLang="en-US" sz="1800" dirty="0" smtClean="0"/>
              <a:t>形态。</a:t>
            </a:r>
            <a:endParaRPr lang="en-US" altLang="zh-CN" sz="1800" dirty="0" smtClean="0"/>
          </a:p>
          <a:p>
            <a:pPr marL="0" indent="0">
              <a:buNone/>
            </a:pPr>
            <a:endParaRPr lang="en-US" altLang="zh-CN" sz="1800" dirty="0" smtClean="0"/>
          </a:p>
          <a:p>
            <a:r>
              <a:rPr lang="zh-CN" altLang="en-US" sz="1800" dirty="0" smtClean="0"/>
              <a:t>研究困难</a:t>
            </a:r>
            <a:endParaRPr lang="en-US" altLang="zh-CN" sz="1800" dirty="0" smtClean="0"/>
          </a:p>
          <a:p>
            <a:pPr marL="0" indent="0">
              <a:buNone/>
            </a:pPr>
            <a:r>
              <a:rPr lang="zh-CN" altLang="en-US" sz="1800" dirty="0" smtClean="0"/>
              <a:t>（</a:t>
            </a:r>
            <a:r>
              <a:rPr lang="en-US" altLang="zh-CN" sz="1800" dirty="0" smtClean="0"/>
              <a:t>1</a:t>
            </a:r>
            <a:r>
              <a:rPr lang="zh-CN" altLang="en-US" sz="1800" dirty="0" smtClean="0"/>
              <a:t>）对</a:t>
            </a:r>
            <a:r>
              <a:rPr lang="zh-CN" altLang="en-US" sz="1800" dirty="0"/>
              <a:t>前生命化学的了解和对生命本质的基本认识</a:t>
            </a:r>
            <a:r>
              <a:rPr lang="zh-CN" altLang="en-US" sz="1800" dirty="0" smtClean="0"/>
              <a:t>不足</a:t>
            </a:r>
            <a:endParaRPr lang="en-US" altLang="zh-CN" sz="1800" dirty="0" smtClean="0"/>
          </a:p>
          <a:p>
            <a:pPr marL="0" indent="0">
              <a:buNone/>
            </a:pPr>
            <a:r>
              <a:rPr lang="zh-CN" altLang="en-US" sz="1800" dirty="0" smtClean="0"/>
              <a:t>（</a:t>
            </a:r>
            <a:r>
              <a:rPr lang="en-US" altLang="zh-CN" sz="1800" dirty="0" smtClean="0"/>
              <a:t>2</a:t>
            </a:r>
            <a:r>
              <a:rPr lang="zh-CN" altLang="en-US" sz="1800" dirty="0" smtClean="0"/>
              <a:t>）在</a:t>
            </a:r>
            <a:r>
              <a:rPr lang="zh-CN" altLang="en-US" sz="1800" dirty="0"/>
              <a:t>实验室中构建一个完整的原始细胞是极其困难</a:t>
            </a:r>
            <a:r>
              <a:rPr lang="zh-CN" altLang="en-US" sz="1800" dirty="0" smtClean="0"/>
              <a:t>的</a:t>
            </a:r>
            <a:endParaRPr lang="en-US" altLang="zh-CN" sz="1800" dirty="0"/>
          </a:p>
          <a:p>
            <a:pPr marL="0" indent="0">
              <a:buNone/>
            </a:pPr>
            <a:r>
              <a:rPr lang="zh-CN" altLang="en-US" sz="1800" dirty="0" smtClean="0"/>
              <a:t>（</a:t>
            </a:r>
            <a:r>
              <a:rPr lang="en-US" altLang="zh-CN" sz="1800" dirty="0" smtClean="0"/>
              <a:t>3</a:t>
            </a:r>
            <a:r>
              <a:rPr lang="zh-CN" altLang="en-US" sz="1800" dirty="0" smtClean="0"/>
              <a:t>）起源</a:t>
            </a:r>
            <a:r>
              <a:rPr lang="zh-CN" altLang="en-US" sz="1800" dirty="0"/>
              <a:t>过程中任意一个不起眼的时间段在历史上真实消耗的时间都是不可计量的，人们只能通过极少量的地质化石来对这个时间段发生的事件进行</a:t>
            </a:r>
            <a:r>
              <a:rPr lang="zh-CN" altLang="en-US" sz="1800" dirty="0" smtClean="0"/>
              <a:t>推理。</a:t>
            </a:r>
            <a:endParaRPr lang="en-US" altLang="zh-CN" sz="1800" dirty="0" smtClean="0"/>
          </a:p>
          <a:p>
            <a:endParaRPr lang="zh-CN" altLang="en-US" sz="1800" dirty="0"/>
          </a:p>
        </p:txBody>
      </p:sp>
    </p:spTree>
    <p:extLst>
      <p:ext uri="{BB962C8B-B14F-4D97-AF65-F5344CB8AC3E}">
        <p14:creationId xmlns:p14="http://schemas.microsoft.com/office/powerpoint/2010/main" val="4033538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8229600" cy="1143000"/>
          </a:xfrm>
        </p:spPr>
        <p:txBody>
          <a:bodyPr/>
          <a:lstStyle/>
          <a:p>
            <a:pPr algn="l"/>
            <a:r>
              <a:rPr lang="zh-CN" altLang="en-US" dirty="0" smtClean="0"/>
              <a:t>一、选题背景</a:t>
            </a:r>
            <a:endParaRPr lang="zh-CN" altLang="en-US" dirty="0"/>
          </a:p>
        </p:txBody>
      </p:sp>
      <p:sp>
        <p:nvSpPr>
          <p:cNvPr id="3" name="内容占位符 2"/>
          <p:cNvSpPr>
            <a:spLocks noGrp="1"/>
          </p:cNvSpPr>
          <p:nvPr>
            <p:ph idx="1"/>
          </p:nvPr>
        </p:nvSpPr>
        <p:spPr>
          <a:xfrm>
            <a:off x="1259632" y="1196752"/>
            <a:ext cx="7884368" cy="5733256"/>
          </a:xfrm>
        </p:spPr>
        <p:txBody>
          <a:bodyPr>
            <a:normAutofit fontScale="32500" lnSpcReduction="20000"/>
          </a:bodyPr>
          <a:lstStyle/>
          <a:p>
            <a:r>
              <a:rPr lang="zh-CN" altLang="en-US" sz="5500" dirty="0" smtClean="0">
                <a:latin typeface="+mn-ea"/>
              </a:rPr>
              <a:t>研究方法：通过计算机构建模拟模型来推演进化方面的问题成为一种有力的方法，可以为化学实验提供指导性的帮助。</a:t>
            </a:r>
            <a:endParaRPr lang="en-US" altLang="zh-CN" sz="5500" dirty="0" smtClean="0">
              <a:latin typeface="+mn-ea"/>
            </a:endParaRPr>
          </a:p>
          <a:p>
            <a:endParaRPr lang="zh-CN" altLang="en-US" sz="5500" dirty="0" smtClean="0">
              <a:latin typeface="+mn-ea"/>
            </a:endParaRPr>
          </a:p>
          <a:p>
            <a:r>
              <a:rPr lang="zh-CN" altLang="en-US" sz="5500" dirty="0" smtClean="0">
                <a:latin typeface="+mn-ea"/>
              </a:rPr>
              <a:t>改进思路：</a:t>
            </a:r>
            <a:endParaRPr lang="en-US" altLang="zh-CN" sz="5500" dirty="0" smtClean="0">
              <a:latin typeface="+mn-ea"/>
            </a:endParaRPr>
          </a:p>
          <a:p>
            <a:pPr marL="0" indent="0">
              <a:buNone/>
            </a:pPr>
            <a:r>
              <a:rPr lang="en-US" altLang="zh-CN" sz="5500" dirty="0" smtClean="0">
                <a:latin typeface="+mn-ea"/>
              </a:rPr>
              <a:t>1.</a:t>
            </a:r>
            <a:r>
              <a:rPr lang="zh-CN" altLang="en-US" sz="5500" dirty="0" smtClean="0">
                <a:latin typeface="+mn-ea"/>
              </a:rPr>
              <a:t>现有</a:t>
            </a:r>
            <a:r>
              <a:rPr lang="zh-CN" altLang="en-US" sz="5500" dirty="0">
                <a:latin typeface="+mn-ea"/>
              </a:rPr>
              <a:t>的生命起源</a:t>
            </a:r>
            <a:r>
              <a:rPr lang="zh-CN" altLang="en-US" sz="5500" dirty="0" smtClean="0">
                <a:latin typeface="+mn-ea"/>
              </a:rPr>
              <a:t>模型：用</a:t>
            </a:r>
            <a:r>
              <a:rPr lang="en-US" altLang="zh-CN" sz="5500" dirty="0">
                <a:latin typeface="+mn-ea"/>
              </a:rPr>
              <a:t>C</a:t>
            </a:r>
            <a:r>
              <a:rPr lang="zh-CN" altLang="en-US" sz="5500" dirty="0">
                <a:latin typeface="+mn-ea"/>
              </a:rPr>
              <a:t>语言编写而</a:t>
            </a:r>
            <a:r>
              <a:rPr lang="zh-CN" altLang="en-US" sz="5500" dirty="0" smtClean="0">
                <a:latin typeface="+mn-ea"/>
              </a:rPr>
              <a:t>成，运行效率</a:t>
            </a:r>
            <a:r>
              <a:rPr lang="zh-CN" altLang="en-US" sz="5500" dirty="0">
                <a:latin typeface="+mn-ea"/>
              </a:rPr>
              <a:t>高</a:t>
            </a:r>
            <a:r>
              <a:rPr lang="zh-CN" altLang="en-US" sz="5500" dirty="0" smtClean="0">
                <a:latin typeface="+mn-ea"/>
              </a:rPr>
              <a:t>，开发效率低。</a:t>
            </a:r>
            <a:endParaRPr lang="en-US" altLang="zh-CN" sz="5500" dirty="0" smtClean="0">
              <a:latin typeface="+mn-ea"/>
            </a:endParaRPr>
          </a:p>
          <a:p>
            <a:pPr marL="0" indent="0">
              <a:buNone/>
            </a:pPr>
            <a:r>
              <a:rPr lang="zh-CN" altLang="en-US" sz="5500" dirty="0" smtClean="0">
                <a:latin typeface="+mn-ea"/>
              </a:rPr>
              <a:t>原因：</a:t>
            </a:r>
            <a:endParaRPr lang="en-US" altLang="zh-CN" sz="5500" dirty="0" smtClean="0">
              <a:latin typeface="+mn-ea"/>
            </a:endParaRPr>
          </a:p>
          <a:p>
            <a:pPr marL="0" indent="0">
              <a:buNone/>
            </a:pPr>
            <a:r>
              <a:rPr lang="en-US" altLang="zh-CN" sz="5500" dirty="0" smtClean="0">
                <a:latin typeface="+mn-ea"/>
              </a:rPr>
              <a:t>C</a:t>
            </a:r>
            <a:r>
              <a:rPr lang="zh-CN" altLang="en-US" sz="5500" dirty="0">
                <a:latin typeface="+mn-ea"/>
              </a:rPr>
              <a:t>语言是一种偏向底层的面向过程的计算机编程语言，在编写模型时需要花费大量的时间精力在防止数组越界等编程方面的问题，而非实现模拟的过程，导致该模型在向外扩展为更复杂的模型时极为困难，也使得生命起源的模拟只能局限在较为简单的模拟环境条件下进行</a:t>
            </a:r>
            <a:r>
              <a:rPr lang="zh-CN" altLang="en-US" sz="5500" dirty="0" smtClean="0">
                <a:latin typeface="+mn-ea"/>
              </a:rPr>
              <a:t>。</a:t>
            </a:r>
            <a:endParaRPr lang="en-US" altLang="zh-CN" sz="5500" dirty="0" smtClean="0">
              <a:latin typeface="+mn-ea"/>
            </a:endParaRPr>
          </a:p>
          <a:p>
            <a:pPr marL="0" indent="0">
              <a:buNone/>
            </a:pPr>
            <a:endParaRPr lang="en-US" altLang="zh-CN" sz="5500" dirty="0" smtClean="0">
              <a:latin typeface="+mn-ea"/>
            </a:endParaRPr>
          </a:p>
          <a:p>
            <a:pPr marL="0" indent="0">
              <a:buNone/>
            </a:pPr>
            <a:r>
              <a:rPr lang="en-US" altLang="zh-CN" sz="5500" dirty="0" smtClean="0">
                <a:latin typeface="+mn-ea"/>
              </a:rPr>
              <a:t>2.</a:t>
            </a:r>
            <a:r>
              <a:rPr lang="zh-CN" altLang="en-US" sz="5500" dirty="0">
                <a:latin typeface="+mn-ea"/>
              </a:rPr>
              <a:t>本</a:t>
            </a:r>
            <a:r>
              <a:rPr lang="zh-CN" altLang="en-US" sz="5500" dirty="0" smtClean="0">
                <a:latin typeface="+mn-ea"/>
              </a:rPr>
              <a:t>课题研发的生命起源模型：用</a:t>
            </a:r>
            <a:r>
              <a:rPr lang="en-US" altLang="zh-CN" sz="5500" dirty="0" smtClean="0">
                <a:latin typeface="+mn-ea"/>
              </a:rPr>
              <a:t>Java</a:t>
            </a:r>
            <a:r>
              <a:rPr lang="zh-CN" altLang="en-US" sz="5500" dirty="0" smtClean="0">
                <a:latin typeface="+mn-ea"/>
              </a:rPr>
              <a:t>语言编写而成，运行效率略低于</a:t>
            </a:r>
            <a:r>
              <a:rPr lang="en-US" altLang="zh-CN" sz="5500" dirty="0" smtClean="0">
                <a:latin typeface="+mn-ea"/>
              </a:rPr>
              <a:t>C</a:t>
            </a:r>
            <a:r>
              <a:rPr lang="zh-CN" altLang="en-US" sz="5500" dirty="0" smtClean="0">
                <a:latin typeface="+mn-ea"/>
              </a:rPr>
              <a:t>语言，但大大提升开发效率</a:t>
            </a:r>
            <a:endParaRPr lang="en-US" altLang="zh-CN" sz="5500" dirty="0" smtClean="0">
              <a:latin typeface="+mn-ea"/>
            </a:endParaRPr>
          </a:p>
          <a:p>
            <a:pPr marL="0" indent="0">
              <a:buNone/>
            </a:pPr>
            <a:r>
              <a:rPr lang="zh-CN" altLang="en-US" sz="5500" dirty="0" smtClean="0">
                <a:latin typeface="+mn-ea"/>
              </a:rPr>
              <a:t>原因：</a:t>
            </a:r>
            <a:endParaRPr lang="en-US" altLang="zh-CN" sz="5500" dirty="0" smtClean="0">
              <a:latin typeface="+mn-ea"/>
            </a:endParaRPr>
          </a:p>
          <a:p>
            <a:pPr marL="0" indent="0">
              <a:buNone/>
            </a:pPr>
            <a:r>
              <a:rPr lang="en-US" altLang="zh-CN" sz="5500" dirty="0" smtClean="0">
                <a:latin typeface="+mn-ea"/>
              </a:rPr>
              <a:t>Java</a:t>
            </a:r>
            <a:r>
              <a:rPr lang="zh-CN" altLang="en-US" sz="5500" dirty="0">
                <a:latin typeface="+mn-ea"/>
              </a:rPr>
              <a:t>语言是一种面向对象的高级编程语言，其集成开发环境</a:t>
            </a:r>
            <a:r>
              <a:rPr lang="en-US" altLang="zh-CN" sz="5500" dirty="0">
                <a:latin typeface="+mn-ea"/>
              </a:rPr>
              <a:t>IntelliJ</a:t>
            </a:r>
            <a:r>
              <a:rPr lang="zh-CN" altLang="en-US" sz="5500" dirty="0">
                <a:latin typeface="+mn-ea"/>
              </a:rPr>
              <a:t>在智能代码助手、代码自动提示等方面表现十分优秀，在编写模型过程中很容易发现数组越界等编程方面的问题，使得编写者可以更专注于模拟本身</a:t>
            </a:r>
            <a:r>
              <a:rPr lang="zh-CN" altLang="en-US" sz="5500" dirty="0" smtClean="0">
                <a:latin typeface="+mn-ea"/>
              </a:rPr>
              <a:t>。</a:t>
            </a:r>
            <a:endParaRPr lang="en-US" altLang="zh-CN" sz="5500" dirty="0" smtClean="0">
              <a:latin typeface="+mn-ea"/>
            </a:endParaRPr>
          </a:p>
          <a:p>
            <a:pPr marL="0" indent="0">
              <a:buNone/>
            </a:pPr>
            <a:r>
              <a:rPr lang="en-US" altLang="zh-CN" sz="5500" dirty="0" smtClean="0">
                <a:latin typeface="+mn-ea"/>
              </a:rPr>
              <a:t>Java</a:t>
            </a:r>
            <a:r>
              <a:rPr lang="zh-CN" altLang="en-US" sz="5500" dirty="0">
                <a:latin typeface="+mn-ea"/>
              </a:rPr>
              <a:t>语言编写的模拟模型虽然在运行效率上不及</a:t>
            </a:r>
            <a:r>
              <a:rPr lang="en-US" altLang="zh-CN" sz="5500" dirty="0">
                <a:latin typeface="+mn-ea"/>
              </a:rPr>
              <a:t>C</a:t>
            </a:r>
            <a:r>
              <a:rPr lang="zh-CN" altLang="en-US" sz="5500" dirty="0">
                <a:latin typeface="+mn-ea"/>
              </a:rPr>
              <a:t>语言编写的模型，但其开发效率和易扩展性却远胜于</a:t>
            </a:r>
            <a:r>
              <a:rPr lang="en-US" altLang="zh-CN" sz="5500" dirty="0">
                <a:latin typeface="+mn-ea"/>
              </a:rPr>
              <a:t>C</a:t>
            </a:r>
            <a:r>
              <a:rPr lang="zh-CN" altLang="en-US" sz="5500" dirty="0">
                <a:latin typeface="+mn-ea"/>
              </a:rPr>
              <a:t>语言，研发</a:t>
            </a:r>
            <a:r>
              <a:rPr lang="en-US" altLang="zh-CN" sz="5500" dirty="0">
                <a:latin typeface="+mn-ea"/>
              </a:rPr>
              <a:t>Java</a:t>
            </a:r>
            <a:r>
              <a:rPr lang="zh-CN" altLang="en-US" sz="5500" dirty="0">
                <a:latin typeface="+mn-ea"/>
              </a:rPr>
              <a:t>语言开发的生命起源模拟模型将有益于更复杂的生命起源模拟，从而为该领域做出新的贡献。</a:t>
            </a:r>
          </a:p>
          <a:p>
            <a:endParaRPr lang="zh-CN" altLang="en-US" sz="1800" dirty="0"/>
          </a:p>
        </p:txBody>
      </p:sp>
    </p:spTree>
    <p:extLst>
      <p:ext uri="{BB962C8B-B14F-4D97-AF65-F5344CB8AC3E}">
        <p14:creationId xmlns:p14="http://schemas.microsoft.com/office/powerpoint/2010/main" val="2605127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820" y="908720"/>
            <a:ext cx="8229600" cy="970601"/>
          </a:xfrm>
        </p:spPr>
        <p:txBody>
          <a:bodyPr>
            <a:normAutofit/>
          </a:bodyPr>
          <a:lstStyle/>
          <a:p>
            <a:pPr algn="l"/>
            <a:r>
              <a:rPr lang="zh-CN" altLang="en-US" sz="2800" dirty="0" smtClean="0"/>
              <a:t>模拟对象：二维平面上的核苷酸前体及</a:t>
            </a:r>
            <a:r>
              <a:rPr lang="en-US" altLang="zh-CN" sz="2800" dirty="0" smtClean="0"/>
              <a:t>RNA</a:t>
            </a:r>
            <a:endParaRPr lang="zh-CN" altLang="en-US" sz="2800" dirty="0"/>
          </a:p>
        </p:txBody>
      </p:sp>
      <p:sp>
        <p:nvSpPr>
          <p:cNvPr id="3" name="内容占位符 2"/>
          <p:cNvSpPr>
            <a:spLocks noGrp="1"/>
          </p:cNvSpPr>
          <p:nvPr>
            <p:ph idx="1"/>
          </p:nvPr>
        </p:nvSpPr>
        <p:spPr>
          <a:xfrm>
            <a:off x="1043608" y="1556792"/>
            <a:ext cx="8229600" cy="4525963"/>
          </a:xfrm>
        </p:spPr>
        <p:txBody>
          <a:bodyPr>
            <a:normAutofit/>
          </a:bodyPr>
          <a:lstStyle/>
          <a:p>
            <a:pPr marL="0" indent="0">
              <a:buNone/>
            </a:pPr>
            <a:endParaRPr lang="zh-CN" altLang="en-US" sz="1600" dirty="0"/>
          </a:p>
          <a:p>
            <a:endParaRPr lang="zh-CN" alt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88190"/>
            <a:ext cx="781407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65565"/>
            <a:ext cx="84740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895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0127"/>
            <a:ext cx="8229600" cy="970601"/>
          </a:xfrm>
        </p:spPr>
        <p:txBody>
          <a:bodyPr>
            <a:normAutofit/>
          </a:bodyPr>
          <a:lstStyle/>
          <a:p>
            <a:pPr algn="l"/>
            <a:r>
              <a:rPr lang="zh-CN" altLang="en-US" sz="2800" dirty="0" smtClean="0"/>
              <a:t>模拟流程</a:t>
            </a:r>
            <a:endParaRPr lang="zh-CN" altLang="en-US" sz="2800" dirty="0"/>
          </a:p>
        </p:txBody>
      </p:sp>
      <p:sp>
        <p:nvSpPr>
          <p:cNvPr id="3" name="内容占位符 2"/>
          <p:cNvSpPr>
            <a:spLocks noGrp="1"/>
          </p:cNvSpPr>
          <p:nvPr>
            <p:ph idx="1"/>
          </p:nvPr>
        </p:nvSpPr>
        <p:spPr>
          <a:xfrm>
            <a:off x="1043608" y="1556792"/>
            <a:ext cx="8229600" cy="4525963"/>
          </a:xfrm>
        </p:spPr>
        <p:txBody>
          <a:bodyPr>
            <a:normAutofit/>
          </a:bodyPr>
          <a:lstStyle/>
          <a:p>
            <a:pPr marL="0" indent="0">
              <a:buNone/>
            </a:pPr>
            <a:endParaRPr lang="zh-CN" altLang="en-US" sz="1600" dirty="0"/>
          </a:p>
          <a:p>
            <a:endParaRPr lang="zh-CN" altLang="en-US" sz="1800" dirty="0"/>
          </a:p>
        </p:txBody>
      </p:sp>
      <p:sp>
        <p:nvSpPr>
          <p:cNvPr id="9" name="矩形 8"/>
          <p:cNvSpPr/>
          <p:nvPr/>
        </p:nvSpPr>
        <p:spPr>
          <a:xfrm>
            <a:off x="2286000" y="889844"/>
            <a:ext cx="4572000" cy="5078313"/>
          </a:xfrm>
          <a:prstGeom prst="rect">
            <a:avLst/>
          </a:prstGeom>
        </p:spPr>
        <p:txBody>
          <a:bodyPr>
            <a:sp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1117" name="Picture 9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8560"/>
          <a:stretch/>
        </p:blipFill>
        <p:spPr bwMode="auto">
          <a:xfrm>
            <a:off x="1079104" y="388761"/>
            <a:ext cx="8064896" cy="571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612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24999"/>
          <a:stretch/>
        </p:blipFill>
        <p:spPr bwMode="auto">
          <a:xfrm>
            <a:off x="1403648" y="6252308"/>
            <a:ext cx="3744416" cy="5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1115616" y="10127"/>
            <a:ext cx="8229600" cy="970601"/>
          </a:xfrm>
        </p:spPr>
        <p:txBody>
          <a:bodyPr>
            <a:normAutofit/>
          </a:bodyPr>
          <a:lstStyle/>
          <a:p>
            <a:pPr algn="l"/>
            <a:r>
              <a:rPr lang="zh-CN" altLang="en-US" sz="2800" dirty="0" smtClean="0"/>
              <a:t>模拟流程</a:t>
            </a:r>
            <a:endParaRPr lang="zh-CN" altLang="en-US" sz="2800" dirty="0"/>
          </a:p>
        </p:txBody>
      </p:sp>
      <p:sp>
        <p:nvSpPr>
          <p:cNvPr id="3" name="内容占位符 2"/>
          <p:cNvSpPr>
            <a:spLocks noGrp="1"/>
          </p:cNvSpPr>
          <p:nvPr>
            <p:ph idx="1"/>
          </p:nvPr>
        </p:nvSpPr>
        <p:spPr>
          <a:xfrm>
            <a:off x="1043608" y="1556792"/>
            <a:ext cx="8229600" cy="4525963"/>
          </a:xfrm>
        </p:spPr>
        <p:txBody>
          <a:bodyPr>
            <a:normAutofit/>
          </a:bodyPr>
          <a:lstStyle/>
          <a:p>
            <a:pPr marL="0" indent="0">
              <a:buNone/>
            </a:pPr>
            <a:endParaRPr lang="zh-CN" altLang="en-US" sz="1600" dirty="0"/>
          </a:p>
          <a:p>
            <a:endParaRPr lang="zh-CN" altLang="en-US" sz="1800" dirty="0"/>
          </a:p>
        </p:txBody>
      </p:sp>
      <p:sp>
        <p:nvSpPr>
          <p:cNvPr id="9" name="矩形 8"/>
          <p:cNvSpPr/>
          <p:nvPr/>
        </p:nvSpPr>
        <p:spPr>
          <a:xfrm>
            <a:off x="2286000" y="889844"/>
            <a:ext cx="4572000" cy="5078313"/>
          </a:xfrm>
          <a:prstGeom prst="rect">
            <a:avLst/>
          </a:prstGeom>
        </p:spPr>
        <p:txBody>
          <a:bodyPr>
            <a:spAutoFit/>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3904"/>
          <a:stretch/>
        </p:blipFill>
        <p:spPr bwMode="auto">
          <a:xfrm>
            <a:off x="1331640" y="762663"/>
            <a:ext cx="7200800" cy="5566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466" y="762663"/>
            <a:ext cx="648072" cy="62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7784" y="737582"/>
            <a:ext cx="349992" cy="33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022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8229600" cy="1143000"/>
          </a:xfrm>
        </p:spPr>
        <p:txBody>
          <a:bodyPr/>
          <a:lstStyle/>
          <a:p>
            <a:pPr algn="l"/>
            <a:r>
              <a:rPr lang="zh-CN" altLang="en-US" dirty="0" smtClean="0"/>
              <a:t>三、选题进展</a:t>
            </a:r>
            <a:endParaRPr lang="zh-CN" altLang="en-US" dirty="0"/>
          </a:p>
        </p:txBody>
      </p:sp>
      <p:sp>
        <p:nvSpPr>
          <p:cNvPr id="3" name="内容占位符 2"/>
          <p:cNvSpPr>
            <a:spLocks noGrp="1"/>
          </p:cNvSpPr>
          <p:nvPr>
            <p:ph idx="1"/>
          </p:nvPr>
        </p:nvSpPr>
        <p:spPr>
          <a:xfrm>
            <a:off x="1115616" y="1196752"/>
            <a:ext cx="8229600" cy="4525963"/>
          </a:xfrm>
        </p:spPr>
        <p:txBody>
          <a:bodyPr>
            <a:normAutofit/>
          </a:bodyPr>
          <a:lstStyle/>
          <a:p>
            <a:pPr marL="0" indent="0">
              <a:buNone/>
            </a:pPr>
            <a:r>
              <a:rPr lang="zh-CN" altLang="en-US" sz="2800" dirty="0" smtClean="0">
                <a:solidFill>
                  <a:prstClr val="black"/>
                </a:solidFill>
                <a:cs typeface="+mj-cs"/>
              </a:rPr>
              <a:t>模拟</a:t>
            </a:r>
            <a:r>
              <a:rPr lang="zh-CN" altLang="en-US" sz="2800" dirty="0">
                <a:solidFill>
                  <a:prstClr val="black"/>
                </a:solidFill>
                <a:cs typeface="+mj-cs"/>
              </a:rPr>
              <a:t>代码</a:t>
            </a:r>
            <a:endParaRPr lang="zh-CN"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7931" b="67150"/>
          <a:stretch/>
        </p:blipFill>
        <p:spPr bwMode="auto">
          <a:xfrm>
            <a:off x="2699792" y="1331146"/>
            <a:ext cx="4968552" cy="5113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92280" y="2060848"/>
            <a:ext cx="2448272" cy="2862322"/>
          </a:xfrm>
          <a:prstGeom prst="rect">
            <a:avLst/>
          </a:prstGeom>
          <a:noFill/>
        </p:spPr>
        <p:txBody>
          <a:bodyPr wrap="square" rtlCol="0">
            <a:spAutoFit/>
          </a:bodyPr>
          <a:lstStyle/>
          <a:p>
            <a:r>
              <a:rPr lang="zh-CN" altLang="en-US" dirty="0" smtClean="0"/>
              <a:t>随机选取未模拟方格</a:t>
            </a:r>
            <a:endParaRPr lang="en-US" altLang="zh-CN" dirty="0" smtClean="0"/>
          </a:p>
          <a:p>
            <a:r>
              <a:rPr lang="zh-CN" altLang="en-US" dirty="0" smtClean="0"/>
              <a:t>核苷酸前体的模拟：</a:t>
            </a:r>
            <a:endParaRPr lang="en-US" altLang="zh-CN" dirty="0" smtClean="0"/>
          </a:p>
          <a:p>
            <a:endParaRPr lang="en-US" altLang="zh-CN" dirty="0" smtClean="0"/>
          </a:p>
          <a:p>
            <a:endParaRPr lang="en-US" altLang="zh-CN" dirty="0" smtClean="0"/>
          </a:p>
          <a:p>
            <a:endParaRPr lang="en-US" altLang="zh-CN" dirty="0"/>
          </a:p>
          <a:p>
            <a:endParaRPr lang="en-US" altLang="zh-CN" dirty="0" smtClean="0"/>
          </a:p>
          <a:p>
            <a:r>
              <a:rPr lang="en-US" altLang="zh-CN" dirty="0" smtClean="0"/>
              <a:t>0.</a:t>
            </a:r>
            <a:r>
              <a:rPr lang="zh-CN" altLang="en-US" dirty="0" smtClean="0"/>
              <a:t>形成单核苷酸</a:t>
            </a:r>
            <a:endParaRPr lang="en-US" altLang="zh-CN" dirty="0" smtClean="0"/>
          </a:p>
          <a:p>
            <a:endParaRPr lang="en-US" altLang="zh-CN" dirty="0"/>
          </a:p>
          <a:p>
            <a:endParaRPr lang="en-US" altLang="zh-CN" dirty="0" smtClean="0"/>
          </a:p>
          <a:p>
            <a:r>
              <a:rPr lang="en-US" altLang="zh-CN" dirty="0" smtClean="0"/>
              <a:t>1.</a:t>
            </a:r>
            <a:r>
              <a:rPr lang="zh-CN" altLang="en-US" dirty="0" smtClean="0"/>
              <a:t>移动到临近方格</a:t>
            </a:r>
            <a:endParaRPr lang="zh-CN" altLang="en-US" dirty="0"/>
          </a:p>
        </p:txBody>
      </p:sp>
    </p:spTree>
    <p:extLst>
      <p:ext uri="{BB962C8B-B14F-4D97-AF65-F5344CB8AC3E}">
        <p14:creationId xmlns:p14="http://schemas.microsoft.com/office/powerpoint/2010/main" val="2459270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268" y="198011"/>
            <a:ext cx="8229600" cy="4525963"/>
          </a:xfrm>
        </p:spPr>
        <p:txBody>
          <a:bodyPr>
            <a:normAutofit/>
          </a:bodyPr>
          <a:lstStyle/>
          <a:p>
            <a:pPr marL="0" indent="0">
              <a:buNone/>
            </a:pPr>
            <a:r>
              <a:rPr lang="zh-CN" altLang="en-US" sz="2800" dirty="0" smtClean="0">
                <a:solidFill>
                  <a:prstClr val="black"/>
                </a:solidFill>
                <a:cs typeface="+mj-cs"/>
              </a:rPr>
              <a:t>模拟</a:t>
            </a:r>
            <a:r>
              <a:rPr lang="zh-CN" altLang="en-US" sz="2800" dirty="0">
                <a:solidFill>
                  <a:prstClr val="black"/>
                </a:solidFill>
                <a:cs typeface="+mj-cs"/>
              </a:rPr>
              <a:t>代码</a:t>
            </a:r>
            <a:endParaRPr lang="zh-CN" altLang="en-US" sz="1800" dirty="0"/>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86978"/>
            <a:ext cx="5256584" cy="6099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28184" y="686978"/>
            <a:ext cx="2736304" cy="5909310"/>
          </a:xfrm>
          <a:prstGeom prst="rect">
            <a:avLst/>
          </a:prstGeom>
          <a:noFill/>
        </p:spPr>
        <p:txBody>
          <a:bodyPr wrap="square" rtlCol="0">
            <a:spAutoFit/>
          </a:bodyPr>
          <a:lstStyle/>
          <a:p>
            <a:r>
              <a:rPr lang="zh-CN" altLang="en-US" dirty="0" smtClean="0"/>
              <a:t>对方格内每一条</a:t>
            </a:r>
            <a:r>
              <a:rPr lang="en-US" altLang="zh-CN" dirty="0" smtClean="0"/>
              <a:t>RNA</a:t>
            </a:r>
            <a:r>
              <a:rPr lang="zh-CN" altLang="en-US" dirty="0" smtClean="0"/>
              <a:t>进行模拟</a:t>
            </a:r>
            <a:endParaRPr lang="en-US" altLang="zh-CN" dirty="0" smtClean="0"/>
          </a:p>
          <a:p>
            <a:endParaRPr lang="en-US" altLang="zh-CN" dirty="0" smtClean="0"/>
          </a:p>
          <a:p>
            <a:r>
              <a:rPr lang="en-US" altLang="zh-CN" dirty="0" smtClean="0"/>
              <a:t>0.</a:t>
            </a:r>
            <a:r>
              <a:rPr lang="zh-CN" altLang="en-US" dirty="0" smtClean="0"/>
              <a:t>随机连接</a:t>
            </a:r>
            <a:endParaRPr lang="en-US" altLang="zh-CN" dirty="0" smtClean="0"/>
          </a:p>
          <a:p>
            <a:endParaRPr lang="en-US" altLang="zh-CN" dirty="0"/>
          </a:p>
          <a:p>
            <a:endParaRPr lang="en-US" altLang="zh-CN" dirty="0" smtClean="0"/>
          </a:p>
          <a:p>
            <a:r>
              <a:rPr lang="en-US" altLang="zh-CN" dirty="0" smtClean="0"/>
              <a:t>1.</a:t>
            </a:r>
            <a:r>
              <a:rPr lang="zh-CN" altLang="en-US" dirty="0" smtClean="0"/>
              <a:t>降解与断裂</a:t>
            </a:r>
            <a:endParaRPr lang="en-US" altLang="zh-CN" dirty="0" smtClean="0"/>
          </a:p>
          <a:p>
            <a:endParaRPr lang="en-US" altLang="zh-CN" dirty="0"/>
          </a:p>
          <a:p>
            <a:endParaRPr lang="en-US" altLang="zh-CN" dirty="0" smtClean="0"/>
          </a:p>
          <a:p>
            <a:r>
              <a:rPr lang="en-US" altLang="zh-CN" dirty="0" smtClean="0"/>
              <a:t>2.</a:t>
            </a:r>
            <a:r>
              <a:rPr lang="zh-CN" altLang="en-US" dirty="0" smtClean="0"/>
              <a:t>模板指导下的连接</a:t>
            </a:r>
            <a:endParaRPr lang="en-US" altLang="zh-CN" dirty="0" smtClean="0"/>
          </a:p>
          <a:p>
            <a:endParaRPr lang="en-US" altLang="zh-CN" dirty="0"/>
          </a:p>
          <a:p>
            <a:endParaRPr lang="en-US" altLang="zh-CN" dirty="0" smtClean="0"/>
          </a:p>
          <a:p>
            <a:endParaRPr lang="en-US" altLang="zh-CN" dirty="0"/>
          </a:p>
          <a:p>
            <a:r>
              <a:rPr lang="en-US" altLang="zh-CN" dirty="0" smtClean="0"/>
              <a:t>3.</a:t>
            </a:r>
            <a:r>
              <a:rPr lang="zh-CN" altLang="en-US" dirty="0" smtClean="0"/>
              <a:t>双链分开</a:t>
            </a:r>
            <a:endParaRPr lang="en-US" altLang="zh-CN" dirty="0" smtClean="0"/>
          </a:p>
          <a:p>
            <a:endParaRPr lang="en-US" altLang="zh-CN" dirty="0"/>
          </a:p>
          <a:p>
            <a:endParaRPr lang="en-US" altLang="zh-CN" dirty="0" smtClean="0"/>
          </a:p>
          <a:p>
            <a:endParaRPr lang="en-US" altLang="zh-CN" dirty="0"/>
          </a:p>
          <a:p>
            <a:r>
              <a:rPr lang="en-US" altLang="zh-CN" dirty="0" smtClean="0"/>
              <a:t>4.NR</a:t>
            </a:r>
            <a:r>
              <a:rPr lang="zh-CN" altLang="en-US" dirty="0" smtClean="0"/>
              <a:t>催化核苷酸前体形成单核苷酸</a:t>
            </a:r>
            <a:endParaRPr lang="en-US" altLang="zh-CN" dirty="0" smtClean="0"/>
          </a:p>
          <a:p>
            <a:endParaRPr lang="en-US" altLang="zh-CN" dirty="0"/>
          </a:p>
          <a:p>
            <a:r>
              <a:rPr lang="en-US" altLang="zh-CN" dirty="0" smtClean="0"/>
              <a:t>5.RNA</a:t>
            </a:r>
            <a:r>
              <a:rPr lang="zh-CN" altLang="en-US" dirty="0" smtClean="0"/>
              <a:t>移动到临近方格</a:t>
            </a:r>
            <a:endParaRPr lang="zh-CN" altLang="en-US" dirty="0"/>
          </a:p>
        </p:txBody>
      </p:sp>
    </p:spTree>
    <p:extLst>
      <p:ext uri="{BB962C8B-B14F-4D97-AF65-F5344CB8AC3E}">
        <p14:creationId xmlns:p14="http://schemas.microsoft.com/office/powerpoint/2010/main" val="1840764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686</Words>
  <Application>Microsoft Office PowerPoint</Application>
  <PresentationFormat>全屏显示(4:3)</PresentationFormat>
  <Paragraphs>192</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面向复杂模型:  java编程在生命起源模拟中的应用</vt:lpstr>
      <vt:lpstr>目录Outlines</vt:lpstr>
      <vt:lpstr>一、选题背景</vt:lpstr>
      <vt:lpstr>一、选题背景</vt:lpstr>
      <vt:lpstr>模拟对象：二维平面上的核苷酸前体及RNA</vt:lpstr>
      <vt:lpstr>模拟流程</vt:lpstr>
      <vt:lpstr>模拟流程</vt:lpstr>
      <vt:lpstr>三、选题进展</vt:lpstr>
      <vt:lpstr>PowerPoint 演示文稿</vt:lpstr>
      <vt:lpstr>PowerPoint 演示文稿</vt:lpstr>
      <vt:lpstr>代码运行界面</vt:lpstr>
      <vt:lpstr>代码运行结果</vt:lpstr>
      <vt:lpstr>代码运行结果</vt:lpstr>
      <vt:lpstr>四、已完成与待完成工作</vt:lpstr>
      <vt:lpstr>谢 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面向复杂模拟</dc:title>
  <dc:creator>Lenovo</dc:creator>
  <cp:lastModifiedBy>Lenovo</cp:lastModifiedBy>
  <cp:revision>9</cp:revision>
  <dcterms:created xsi:type="dcterms:W3CDTF">2024-03-24T03:05:22Z</dcterms:created>
  <dcterms:modified xsi:type="dcterms:W3CDTF">2024-03-24T05:05:31Z</dcterms:modified>
</cp:coreProperties>
</file>