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7AC39E-0F75-C058-8CBB-C1E2239FF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35578C-CDDA-C001-7A4D-9967DB662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8A0420-58EF-DA13-2574-8EC9F45C2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7F17-3DC6-4443-AE0B-E8C6E57B0D94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EBF8EB-1E7B-7C93-DE8C-8DE6DE1FE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736CF3-33BD-59D8-4E19-6C4749FBC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CFC31-A513-482A-A05B-7265ECF4A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67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B90A7-FC66-A078-EFD8-D5AF3CE07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58D5DD-0A59-C744-E76C-B98E4B6412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6FCD9E-D3B3-B54C-E6AE-B871F1770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7F17-3DC6-4443-AE0B-E8C6E57B0D94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9795D8-E91A-DF9D-E11F-20EBAEC0C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3DC73E-36DC-221D-1C95-E8E0B49FA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CFC31-A513-482A-A05B-7265ECF4A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88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776BED-05DC-EBBE-E110-85AA70648D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21C4DE-C5A1-0EFA-52B7-4416185A4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0FE6B4-C626-CFF6-4A9A-0B94D9A52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7F17-3DC6-4443-AE0B-E8C6E57B0D94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070DB9-D991-9655-8B3E-11E882DB5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4027CE-EB50-0853-DA49-2AB0F3C94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CFC31-A513-482A-A05B-7265ECF4A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628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562925-BE77-097E-D453-03CD0727F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1B7A02-289F-60EB-A4D6-41F9EB028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1F1FE1-7735-2592-DAD1-381062361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7F17-3DC6-4443-AE0B-E8C6E57B0D94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1AC99A-C0EE-0A81-86E2-92BDC113F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F871A1-C6E4-A5F6-D686-7F110C268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CFC31-A513-482A-A05B-7265ECF4A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589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FC096C-C46A-EB5C-5C7F-0AA4D6FC8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062BE8-9AF1-CB24-0029-D68F06253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402E85-CEE1-EB9F-D067-BB76D1A78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7F17-3DC6-4443-AE0B-E8C6E57B0D94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2D3DCD-75B9-A8C4-0615-A746453E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B889FB-D69C-6E2E-AAFA-D1FD1F208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CFC31-A513-482A-A05B-7265ECF4A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85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3C8645-5509-EA2A-6448-EB9B74B09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E5E0DF-8342-0CF7-6142-9E1A1F8046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C91415-727C-D365-47E3-8E070E865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60DC5D-6B93-1546-63D4-FBF88E99B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7F17-3DC6-4443-AE0B-E8C6E57B0D94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E03A4A-A19E-C951-1305-5EDB72A12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2A6BF5-7C8F-5320-BED3-0750F1C46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CFC31-A513-482A-A05B-7265ECF4A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222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4837D-0F8E-EABB-A931-F440A2764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8FE93D-2A74-5F94-59E6-BDA0CBEBF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6D14EB-7801-1DE7-10B0-6214E8170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A23532-F6AC-04FC-F91B-B631D1FAB0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DFD82D6-F557-1952-C0E8-3BEB30F366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AF0851-EB21-1946-E5C4-678D70FC4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7F17-3DC6-4443-AE0B-E8C6E57B0D94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72E179-C70A-0E21-3127-4108A6148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BEE1310-5A51-E0D0-9CB4-D1AEA2F4B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CFC31-A513-482A-A05B-7265ECF4A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772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26C645-C287-8314-5A34-ECA583558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CF1B60E-1879-F5D6-C4A8-CC7F1A97F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7F17-3DC6-4443-AE0B-E8C6E57B0D94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96744F2-74F5-DED5-9B72-4C139EB1F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3C496B-1010-33DF-4930-8E74B606F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CFC31-A513-482A-A05B-7265ECF4A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139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C0CA407-7DB1-FA1E-C533-1ED8DAA06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7F17-3DC6-4443-AE0B-E8C6E57B0D94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0D22259-9A7E-16FA-1495-4AFAE157A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D9117B-1C5D-C5D7-C556-B4FBC8F91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CFC31-A513-482A-A05B-7265ECF4A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45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9E653D-3CFA-F13C-29B9-65AAE6755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915714-6F44-6E1A-A99B-0577DB5B4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B65B94-B19D-89A8-6974-A4CD9AC5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458FC0-4C53-9B60-F2F9-FA723727B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7F17-3DC6-4443-AE0B-E8C6E57B0D94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628FB2-5AD5-8687-11D9-4A8D1EE00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0BEE69-63B9-D4F8-6ACD-76F84BD7A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CFC31-A513-482A-A05B-7265ECF4A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807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F70A3-CE10-CE1E-2CEA-7EB6E0985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B89500D-10F5-FFE2-62DE-3AEA40A82B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F6EC44-0D1F-B11B-8DBF-6BBE89F4A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4E4BAE-39CF-A532-3438-C42A44CD9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7F17-3DC6-4443-AE0B-E8C6E57B0D94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5C011E-4C2C-05EC-C14D-F33E2A93C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6AD61D-35AD-0C0A-8750-44C36442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CFC31-A513-482A-A05B-7265ECF4A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474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A15CFF5-9066-71D5-B508-4204923D9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572415-773B-B117-8436-85A4D165F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A2A46B-F185-9603-89D6-A313C286FF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07F17-3DC6-4443-AE0B-E8C6E57B0D94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A108CC-6CBB-B1B7-2C5C-F8F13CB3B6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8C1AD2-20BC-6703-4EF4-EAF25CE8A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CFC31-A513-482A-A05B-7265ECF4A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459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7728D76-A1D5-885D-208C-ED337C3E620D}"/>
              </a:ext>
            </a:extLst>
          </p:cNvPr>
          <p:cNvSpPr txBox="1"/>
          <p:nvPr/>
        </p:nvSpPr>
        <p:spPr>
          <a:xfrm>
            <a:off x="551434" y="767461"/>
            <a:ext cx="11171428" cy="215751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设计情况：在</a:t>
            </a:r>
            <a:r>
              <a:rPr lang="en-US" altLang="zh-CN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AD23</a:t>
            </a:r>
            <a:r>
              <a:rPr lang="zh-CN" altLang="en-US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北东向断裂带，</a:t>
            </a:r>
            <a:r>
              <a:rPr lang="en-US" altLang="zh-CN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A</a:t>
            </a:r>
            <a:r>
              <a:rPr lang="zh-CN" altLang="en-US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靶点和</a:t>
            </a:r>
            <a:r>
              <a:rPr lang="en-US" altLang="zh-CN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B</a:t>
            </a:r>
            <a:r>
              <a:rPr lang="zh-CN" altLang="en-US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靶点分别在两组北东向断片，一井多靶，</a:t>
            </a:r>
            <a:r>
              <a:rPr lang="en-US" altLang="zh-CN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A</a:t>
            </a:r>
            <a:r>
              <a:rPr lang="zh-CN" altLang="en-US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B</a:t>
            </a:r>
            <a:r>
              <a:rPr lang="zh-CN" altLang="en-US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两套缝洞体同时动用。</a:t>
            </a:r>
            <a:r>
              <a:rPr lang="zh-CN" altLang="en-US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设计水平井</a:t>
            </a:r>
            <a:r>
              <a:rPr lang="zh-CN" altLang="en-US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，二开造斜</a:t>
            </a:r>
            <a:r>
              <a:rPr lang="zh-CN" altLang="en-US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（造斜点</a:t>
            </a:r>
            <a:r>
              <a:rPr lang="en-US" altLang="zh-CN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6050m,</a:t>
            </a:r>
            <a:r>
              <a:rPr lang="en-US" altLang="zh-CN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C1b</a:t>
            </a:r>
            <a:r>
              <a:rPr lang="zh-CN" altLang="en-US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），</a:t>
            </a:r>
            <a:r>
              <a:rPr lang="zh-CN" altLang="en-US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预测进入目的层</a:t>
            </a:r>
            <a:r>
              <a:rPr lang="en-US" altLang="zh-CN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T74 6184.36</a:t>
            </a:r>
            <a:r>
              <a:rPr lang="zh-CN" altLang="en-US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斜</a:t>
            </a:r>
            <a:r>
              <a:rPr lang="en-US" altLang="zh-CN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/6178m</a:t>
            </a:r>
            <a:r>
              <a:rPr lang="zh-CN" altLang="en-US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垂，最大斜率</a:t>
            </a:r>
            <a:r>
              <a:rPr lang="en-US" altLang="zh-CN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15°</a:t>
            </a:r>
            <a:r>
              <a:rPr lang="zh-CN" altLang="en-US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，</a:t>
            </a:r>
            <a:r>
              <a:rPr lang="en-US" altLang="zh-CN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B</a:t>
            </a:r>
            <a:r>
              <a:rPr lang="zh-CN" altLang="en-US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点投影进山</a:t>
            </a:r>
            <a:r>
              <a:rPr lang="en-US" altLang="zh-CN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120m</a:t>
            </a:r>
            <a:r>
              <a:rPr lang="zh-CN" altLang="en-US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，</a:t>
            </a:r>
            <a:r>
              <a:rPr lang="zh-CN" altLang="en-US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到</a:t>
            </a:r>
            <a:r>
              <a:rPr lang="en-US" altLang="zh-CN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B</a:t>
            </a:r>
            <a:r>
              <a:rPr lang="zh-CN" altLang="en-US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点水平位移</a:t>
            </a:r>
            <a:r>
              <a:rPr lang="en-US" altLang="zh-CN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489.46m</a:t>
            </a:r>
            <a:r>
              <a:rPr lang="zh-CN" altLang="en-US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，</a:t>
            </a:r>
            <a:r>
              <a:rPr lang="zh-CN" altLang="en-US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加深打穿</a:t>
            </a:r>
            <a:r>
              <a:rPr lang="en-US" altLang="zh-CN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B</a:t>
            </a:r>
            <a:r>
              <a:rPr lang="zh-CN" altLang="en-US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储集体，设计井深</a:t>
            </a:r>
            <a:r>
              <a:rPr lang="en-US" altLang="zh-CN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6859.85m</a:t>
            </a:r>
            <a:r>
              <a:rPr lang="zh-CN" altLang="en-US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斜</a:t>
            </a:r>
            <a:r>
              <a:rPr lang="en-US" altLang="zh-CN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/6298.82m</a:t>
            </a:r>
            <a:r>
              <a:rPr lang="zh-CN" altLang="en-US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垂</a:t>
            </a:r>
            <a:r>
              <a:rPr lang="zh-CN" altLang="en-US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。</a:t>
            </a: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漏失风险及对策：</a:t>
            </a:r>
            <a:r>
              <a:rPr lang="zh-CN" altLang="en-US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为降低成井分险，轨迹设计擦</a:t>
            </a:r>
            <a:r>
              <a:rPr lang="en-US" altLang="zh-CN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A</a:t>
            </a:r>
            <a:r>
              <a:rPr lang="zh-CN" altLang="en-US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体上部， 预测在</a:t>
            </a:r>
            <a:r>
              <a:rPr lang="en-US" altLang="zh-CN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A</a:t>
            </a:r>
            <a:r>
              <a:rPr lang="zh-CN" altLang="en-US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靶</a:t>
            </a:r>
            <a:r>
              <a:rPr lang="zh-CN" altLang="en-US" sz="1300" b="1">
                <a:solidFill>
                  <a:srgbClr val="0000FF"/>
                </a:solidFill>
                <a:latin typeface="微软雅黑" panose="020B0503020204020204" pitchFamily="34" charset="-122"/>
              </a:rPr>
              <a:t>体</a:t>
            </a:r>
            <a:r>
              <a:rPr lang="zh-CN" altLang="en-US" sz="1300" b="1">
                <a:solidFill>
                  <a:srgbClr val="FF0000"/>
                </a:solidFill>
                <a:latin typeface="微软雅黑" panose="020B0503020204020204" pitchFamily="34" charset="-122"/>
              </a:rPr>
              <a:t>（新的</a:t>
            </a:r>
            <a:r>
              <a:rPr lang="en-US" altLang="zh-CN" sz="1300" b="1">
                <a:solidFill>
                  <a:srgbClr val="FF0000"/>
                </a:solidFill>
                <a:latin typeface="微软雅黑" panose="020B0503020204020204" pitchFamily="34" charset="-122"/>
              </a:rPr>
              <a:t>641064106410</a:t>
            </a:r>
            <a:r>
              <a:rPr lang="zh-CN" altLang="en-US" sz="1300" b="1">
                <a:solidFill>
                  <a:srgbClr val="FF0000"/>
                </a:solidFill>
                <a:latin typeface="微软雅黑" panose="020B0503020204020204" pitchFamily="34" charset="-122"/>
              </a:rPr>
              <a:t>文本</a:t>
            </a:r>
            <a:r>
              <a:rPr lang="en-US" altLang="zh-CN" sz="1300" b="1">
                <a:solidFill>
                  <a:srgbClr val="FF0000"/>
                </a:solidFill>
                <a:latin typeface="微软雅黑" panose="020B0503020204020204" pitchFamily="34" charset="-122"/>
              </a:rPr>
              <a:t>-</a:t>
            </a:r>
            <a:r>
              <a:rPr lang="zh-CN" altLang="en-US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新的文本</a:t>
            </a:r>
            <a:r>
              <a:rPr lang="en-US" altLang="zh-CN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m</a:t>
            </a:r>
            <a:r>
              <a:rPr lang="zh-CN" altLang="en-US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斜）可能</a:t>
            </a:r>
            <a:r>
              <a:rPr lang="zh-CN" altLang="en-US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漏失，钻至</a:t>
            </a:r>
            <a:r>
              <a:rPr lang="en-US" altLang="zh-CN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B</a:t>
            </a:r>
            <a:r>
              <a:rPr lang="zh-CN" altLang="en-US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靶体边部裂缝到</a:t>
            </a:r>
            <a:r>
              <a:rPr lang="en-US" altLang="zh-CN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B</a:t>
            </a:r>
            <a:r>
              <a:rPr lang="zh-CN" altLang="en-US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点</a:t>
            </a:r>
            <a:r>
              <a:rPr lang="zh-CN" altLang="en-US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可能发生漏失</a:t>
            </a:r>
            <a:r>
              <a:rPr lang="zh-CN" altLang="en-US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6580-6850m</a:t>
            </a:r>
            <a:r>
              <a:rPr lang="zh-CN" altLang="en-US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斜</a:t>
            </a:r>
            <a:r>
              <a:rPr lang="en-US" altLang="zh-CN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) </a:t>
            </a:r>
            <a:r>
              <a:rPr lang="zh-CN" altLang="en-US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；</a:t>
            </a: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实钻情况：</a:t>
            </a:r>
            <a:r>
              <a:rPr lang="zh-CN" altLang="en-US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目前三开钻至井深</a:t>
            </a:r>
            <a:r>
              <a:rPr lang="en-US" altLang="zh-CN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5995</a:t>
            </a:r>
            <a:r>
              <a:rPr lang="en-US" altLang="zh-CN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m(</a:t>
            </a:r>
            <a:r>
              <a:rPr lang="zh-CN" altLang="en-US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巴楚组</a:t>
            </a:r>
            <a:r>
              <a:rPr lang="en-US" altLang="zh-CN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)</a:t>
            </a:r>
            <a:r>
              <a:rPr lang="zh-CN" altLang="en-US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，距离</a:t>
            </a:r>
            <a:r>
              <a:rPr lang="en-US" altLang="zh-CN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T74</a:t>
            </a:r>
            <a:r>
              <a:rPr lang="zh-CN" altLang="en-US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：</a:t>
            </a:r>
            <a:r>
              <a:rPr lang="en-US" altLang="zh-CN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189.36m</a:t>
            </a:r>
            <a:r>
              <a:rPr lang="zh-CN" altLang="en-US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。</a:t>
            </a: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zh-CN" altLang="en-US" sz="1300" b="1" dirty="0">
              <a:solidFill>
                <a:srgbClr val="FF0000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6951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</TotalTime>
  <Words>175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微软雅黑</vt:lpstr>
      <vt:lpstr>Arial</vt:lpstr>
      <vt:lpstr>Wingdings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Honghu</dc:creator>
  <cp:lastModifiedBy>建华 余</cp:lastModifiedBy>
  <cp:revision>40</cp:revision>
  <dcterms:created xsi:type="dcterms:W3CDTF">2023-09-11T14:54:46Z</dcterms:created>
  <dcterms:modified xsi:type="dcterms:W3CDTF">2023-09-21T07:54:37Z</dcterms:modified>
</cp:coreProperties>
</file>