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715" y="2865120"/>
            <a:ext cx="9564370" cy="2499360"/>
          </a:xfrm>
          <a:prstGeom prst="rect">
            <a:avLst/>
          </a:prstGeom>
          <a:noFill/>
        </p:spPr>
        <p:txBody>
          <a:bodyPr wrap="square" rtlCol="0" anchor="t"/>
          <a:lstStyle/>
          <a:p>
            <a:pPr marL="0" indent="0">
              <a:lnSpc>
                <a:spcPts val="6560"/>
              </a:lnSpc>
              <a:buNone/>
            </a:pPr>
            <a:r>
              <a:rPr lang="en-US" sz="5250" b="1" dirty="0">
                <a:solidFill>
                  <a:srgbClr val="1B1B27"/>
                </a:solidFill>
                <a:latin typeface="Raleway" pitchFamily="34" charset="0"/>
                <a:ea typeface="Raleway" pitchFamily="34" charset="-122"/>
                <a:cs typeface="Raleway" pitchFamily="34" charset="-120"/>
              </a:rPr>
              <a:t>M MOHAMED FAAHIM</a:t>
            </a:r>
            <a:r>
              <a:rPr lang="en-US" sz="5250" dirty="0">
                <a:solidFill>
                  <a:srgbClr val="1B1B27"/>
                </a:solidFill>
                <a:latin typeface="Raleway" pitchFamily="34" charset="0"/>
                <a:ea typeface="Raleway" pitchFamily="34" charset="-122"/>
                <a:cs typeface="Raleway" pitchFamily="34" charset="-120"/>
              </a:rPr>
              <a:t> </a:t>
            </a:r>
            <a:endParaRPr lang="en-US" sz="5250" dirty="0">
              <a:solidFill>
                <a:srgbClr val="1B1B27"/>
              </a:solidFill>
              <a:latin typeface="Raleway" pitchFamily="34" charset="0"/>
              <a:ea typeface="Raleway" pitchFamily="34" charset="-122"/>
              <a:cs typeface="Raleway" pitchFamily="34" charset="-120"/>
            </a:endParaRPr>
          </a:p>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Final Project 
</a:t>
            </a:r>
            <a:endParaRPr lang="en-US" sz="5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61472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RESULTS</a:t>
            </a:r>
            <a:endParaRPr lang="en-US" sz="4375" dirty="0"/>
          </a:p>
        </p:txBody>
      </p:sp>
      <p:pic>
        <p:nvPicPr>
          <p:cNvPr id="5" name="Image 0" descr="preencoded.png"/>
          <p:cNvPicPr>
            <a:picLocks noChangeAspect="1"/>
          </p:cNvPicPr>
          <p:nvPr/>
        </p:nvPicPr>
        <p:blipFill>
          <a:blip r:embed="rId1"/>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Survivors Rescued</a:t>
            </a:r>
            <a:endParaRPr lang="en-US" sz="2185" dirty="0"/>
          </a:p>
        </p:txBody>
      </p:sp>
      <p:sp>
        <p:nvSpPr>
          <p:cNvPr id="7" name="Text 4"/>
          <p:cNvSpPr/>
          <p:nvPr/>
        </p:nvSpPr>
        <p:spPr>
          <a:xfrm>
            <a:off x="2037993" y="5548432"/>
            <a:ext cx="3295888"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2"/>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Titanic Wreckage</a:t>
            </a:r>
            <a:endParaRPr lang="en-US" sz="2185" dirty="0"/>
          </a:p>
        </p:txBody>
      </p:sp>
      <p:sp>
        <p:nvSpPr>
          <p:cNvPr id="10" name="Text 6"/>
          <p:cNvSpPr/>
          <p:nvPr/>
        </p:nvSpPr>
        <p:spPr>
          <a:xfrm>
            <a:off x="5667137"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3"/>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Lifeboat Escape</a:t>
            </a:r>
            <a:endParaRPr lang="en-US" sz="2185" dirty="0"/>
          </a:p>
        </p:txBody>
      </p:sp>
      <p:sp>
        <p:nvSpPr>
          <p:cNvPr id="13" name="Text 8"/>
          <p:cNvSpPr/>
          <p:nvPr/>
        </p:nvSpPr>
        <p:spPr>
          <a:xfrm>
            <a:off x="9296400"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676763"/>
            <a:ext cx="5554980" cy="694373"/>
          </a:xfrm>
          <a:prstGeom prst="rect">
            <a:avLst/>
          </a:prstGeom>
          <a:noFill/>
        </p:spPr>
        <p:txBody>
          <a:bodyPr wrap="none" rtlCol="0" anchor="t"/>
          <a:lstStyle/>
          <a:p>
            <a:pPr marL="0" indent="0">
              <a:lnSpc>
                <a:spcPts val="5470"/>
              </a:lnSpc>
              <a:buNone/>
            </a:pPr>
            <a:r>
              <a:rPr lang="en-US" sz="4375" b="1" dirty="0">
                <a:solidFill>
                  <a:srgbClr val="1B1B27"/>
                </a:solidFill>
                <a:latin typeface="Raleway" pitchFamily="34" charset="0"/>
                <a:ea typeface="Raleway" pitchFamily="34" charset="-122"/>
                <a:cs typeface="Raleway" pitchFamily="34" charset="-120"/>
              </a:rPr>
              <a:t>PROJECT TITLE</a:t>
            </a:r>
            <a:endParaRPr lang="en-US" sz="4375"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p:spPr>
        <p:txBody>
          <a:bodyPr wrap="square" rtlCol="0" anchor="t"/>
          <a:lstStyle/>
          <a:p>
            <a:pPr marL="0" indent="0">
              <a:lnSpc>
                <a:spcPts val="5470"/>
              </a:lnSpc>
              <a:buNone/>
            </a:pPr>
            <a:r>
              <a:rPr lang="en-US" sz="4375" dirty="0">
                <a:solidFill>
                  <a:srgbClr val="3C3939"/>
                </a:solidFill>
                <a:latin typeface="Raleway" pitchFamily="34" charset="0"/>
                <a:ea typeface="Raleway" pitchFamily="34" charset="-122"/>
                <a:cs typeface="Raleway" pitchFamily="34" charset="-120"/>
              </a:rPr>
              <a:t>Titanic - Machine Learning from Disaster</a:t>
            </a:r>
            <a:endParaRPr lang="en-US" sz="43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AGENDA</a:t>
            </a:r>
            <a:endParaRPr lang="en-US" sz="4375"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p:spPr>
        <p:txBody>
          <a:bodyPr wrap="squar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Introduction to Titanic Shipwreck Dataset</a:t>
            </a:r>
            <a:endParaRPr lang="en-US" sz="2185" dirty="0"/>
          </a:p>
        </p:txBody>
      </p:sp>
      <p:sp>
        <p:nvSpPr>
          <p:cNvPr id="8" name="Text 5"/>
          <p:cNvSpPr/>
          <p:nvPr/>
        </p:nvSpPr>
        <p:spPr>
          <a:xfrm>
            <a:off x="1444109" y="4158020"/>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Data Exploration</a:t>
            </a:r>
            <a:endParaRPr lang="en-US" sz="2185" dirty="0"/>
          </a:p>
        </p:txBody>
      </p:sp>
      <p:sp>
        <p:nvSpPr>
          <p:cNvPr id="11" name="Text 8"/>
          <p:cNvSpPr/>
          <p:nvPr/>
        </p:nvSpPr>
        <p:spPr>
          <a:xfrm>
            <a:off x="6208395" y="3810833"/>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Feature Engineering</a:t>
            </a:r>
            <a:endParaRPr lang="en-US" sz="2185" dirty="0"/>
          </a:p>
        </p:txBody>
      </p:sp>
      <p:sp>
        <p:nvSpPr>
          <p:cNvPr id="14" name="Text 11"/>
          <p:cNvSpPr/>
          <p:nvPr/>
        </p:nvSpPr>
        <p:spPr>
          <a:xfrm>
            <a:off x="1444109" y="5821323"/>
            <a:ext cx="8695492" cy="355402"/>
          </a:xfrm>
          <a:prstGeom prst="rect">
            <a:avLst/>
          </a:prstGeom>
          <a:noFill/>
        </p:spPr>
        <p:txBody>
          <a:bodyPr wrap="non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6" name="Text 3"/>
          <p:cNvSpPr/>
          <p:nvPr/>
        </p:nvSpPr>
        <p:spPr>
          <a:xfrm>
            <a:off x="833199" y="4095512"/>
            <a:ext cx="7477601"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01303"/>
            <a:ext cx="6031468"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7" name="Text 4"/>
          <p:cNvSpPr/>
          <p:nvPr/>
        </p:nvSpPr>
        <p:spPr>
          <a:xfrm>
            <a:off x="2393394" y="3828931"/>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p:spPr>
        <p:txBody>
          <a:bodyPr wrap="squar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58516"/>
            <a:ext cx="8523565"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Data Preprocessing and Cleaning</a:t>
            </a:r>
            <a:endParaRPr lang="en-US" sz="4375" dirty="0"/>
          </a:p>
        </p:txBody>
      </p:sp>
      <p:sp>
        <p:nvSpPr>
          <p:cNvPr id="7" name="Shape 4"/>
          <p:cNvSpPr/>
          <p:nvPr/>
        </p:nvSpPr>
        <p:spPr>
          <a:xfrm>
            <a:off x="2349103" y="2486144"/>
            <a:ext cx="44410" cy="4284821"/>
          </a:xfrm>
          <a:prstGeom prst="roundRect">
            <a:avLst>
              <a:gd name="adj" fmla="val 225151"/>
            </a:avLst>
          </a:prstGeom>
          <a:solidFill>
            <a:srgbClr val="C7C7D0"/>
          </a:solidFill>
        </p:spPr>
      </p:sp>
      <p:sp>
        <p:nvSpPr>
          <p:cNvPr id="8" name="Shape 5"/>
          <p:cNvSpPr/>
          <p:nvPr/>
        </p:nvSpPr>
        <p:spPr>
          <a:xfrm>
            <a:off x="2621220" y="2887444"/>
            <a:ext cx="777597" cy="44410"/>
          </a:xfrm>
          <a:prstGeom prst="roundRect">
            <a:avLst>
              <a:gd name="adj" fmla="val 225151"/>
            </a:avLst>
          </a:prstGeom>
          <a:solidFill>
            <a:srgbClr val="C7C7D0"/>
          </a:solidFill>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1</a:t>
            </a:r>
            <a:endParaRPr lang="en-US" sz="2625" dirty="0"/>
          </a:p>
        </p:txBody>
      </p:sp>
      <p:sp>
        <p:nvSpPr>
          <p:cNvPr id="11" name="Text 8"/>
          <p:cNvSpPr/>
          <p:nvPr/>
        </p:nvSpPr>
        <p:spPr>
          <a:xfrm>
            <a:off x="3593306" y="270831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Collection</a:t>
            </a:r>
            <a:endParaRPr lang="en-US" sz="2185" dirty="0"/>
          </a:p>
        </p:txBody>
      </p:sp>
      <p:sp>
        <p:nvSpPr>
          <p:cNvPr id="12" name="Text 9"/>
          <p:cNvSpPr/>
          <p:nvPr/>
        </p:nvSpPr>
        <p:spPr>
          <a:xfrm>
            <a:off x="3593306" y="3188732"/>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2</a:t>
            </a:r>
            <a:endParaRPr lang="en-US" sz="2625" dirty="0"/>
          </a:p>
        </p:txBody>
      </p:sp>
      <p:sp>
        <p:nvSpPr>
          <p:cNvPr id="16" name="Text 13"/>
          <p:cNvSpPr/>
          <p:nvPr/>
        </p:nvSpPr>
        <p:spPr>
          <a:xfrm>
            <a:off x="3593306" y="421064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Cleaning</a:t>
            </a:r>
            <a:endParaRPr lang="en-US" sz="2185" dirty="0"/>
          </a:p>
        </p:txBody>
      </p:sp>
      <p:sp>
        <p:nvSpPr>
          <p:cNvPr id="17" name="Text 14"/>
          <p:cNvSpPr/>
          <p:nvPr/>
        </p:nvSpPr>
        <p:spPr>
          <a:xfrm>
            <a:off x="3593306" y="469106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3</a:t>
            </a:r>
            <a:endParaRPr lang="en-US" sz="2625" dirty="0"/>
          </a:p>
        </p:txBody>
      </p:sp>
      <p:sp>
        <p:nvSpPr>
          <p:cNvPr id="21" name="Text 18"/>
          <p:cNvSpPr/>
          <p:nvPr/>
        </p:nvSpPr>
        <p:spPr>
          <a:xfrm>
            <a:off x="3593306" y="5712976"/>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Transformation</a:t>
            </a:r>
            <a:endParaRPr lang="en-US" sz="2185" dirty="0"/>
          </a:p>
        </p:txBody>
      </p:sp>
      <p:sp>
        <p:nvSpPr>
          <p:cNvPr id="22" name="Text 19"/>
          <p:cNvSpPr/>
          <p:nvPr/>
        </p:nvSpPr>
        <p:spPr>
          <a:xfrm>
            <a:off x="3593306" y="619339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518285"/>
            <a:ext cx="10554414" cy="1388745"/>
          </a:xfrm>
          <a:prstGeom prst="rect">
            <a:avLst/>
          </a:prstGeom>
          <a:noFill/>
        </p:spPr>
        <p:txBody>
          <a:bodyPr wrap="squar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YOUR SOLUTION AND ITS VALUE PROPOSITION</a:t>
            </a:r>
            <a:endParaRPr lang="en-US" sz="4375" dirty="0"/>
          </a:p>
        </p:txBody>
      </p:sp>
      <p:sp>
        <p:nvSpPr>
          <p:cNvPr id="5" name="Text 3"/>
          <p:cNvSpPr/>
          <p:nvPr/>
        </p:nvSpPr>
        <p:spPr>
          <a:xfrm>
            <a:off x="2037993" y="3462457"/>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Accurate Predictions</a:t>
            </a:r>
            <a:endParaRPr lang="en-US" sz="2185" dirty="0"/>
          </a:p>
        </p:txBody>
      </p:sp>
      <p:sp>
        <p:nvSpPr>
          <p:cNvPr id="6" name="Text 4"/>
          <p:cNvSpPr/>
          <p:nvPr/>
        </p:nvSpPr>
        <p:spPr>
          <a:xfrm>
            <a:off x="2037993" y="4031813"/>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Improved Safety Measures</a:t>
            </a:r>
            <a:endParaRPr lang="en-US" sz="2185" dirty="0"/>
          </a:p>
        </p:txBody>
      </p:sp>
      <p:sp>
        <p:nvSpPr>
          <p:cNvPr id="8" name="Text 6"/>
          <p:cNvSpPr/>
          <p:nvPr/>
        </p:nvSpPr>
        <p:spPr>
          <a:xfrm>
            <a:off x="5743932" y="4379000"/>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Informed Decision-Making</a:t>
            </a:r>
            <a:endParaRPr lang="en-US" sz="2185" dirty="0"/>
          </a:p>
        </p:txBody>
      </p:sp>
      <p:sp>
        <p:nvSpPr>
          <p:cNvPr id="10" name="Text 8"/>
          <p:cNvSpPr/>
          <p:nvPr/>
        </p:nvSpPr>
        <p:spPr>
          <a:xfrm>
            <a:off x="9449872" y="4379000"/>
            <a:ext cx="3156347" cy="1777008"/>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483162"/>
            <a:ext cx="938403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Training the machine learning model</a:t>
            </a:r>
            <a:endParaRPr lang="en-US" sz="4375" dirty="0"/>
          </a:p>
        </p:txBody>
      </p:sp>
      <p:sp>
        <p:nvSpPr>
          <p:cNvPr id="5" name="Text 3"/>
          <p:cNvSpPr/>
          <p:nvPr/>
        </p:nvSpPr>
        <p:spPr>
          <a:xfrm>
            <a:off x="2037993" y="2710696"/>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1"/>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962626"/>
            <a:ext cx="710946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Model Performance Metrics</a:t>
            </a:r>
            <a:endParaRPr lang="en-US" sz="4375" dirty="0"/>
          </a:p>
        </p:txBody>
      </p:sp>
      <p:sp>
        <p:nvSpPr>
          <p:cNvPr id="5" name="Text 3"/>
          <p:cNvSpPr/>
          <p:nvPr/>
        </p:nvSpPr>
        <p:spPr>
          <a:xfrm>
            <a:off x="2037993" y="3101340"/>
            <a:ext cx="10554414"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p:spPr>
        <p:txBody>
          <a:bodyPr wrap="none" rtlCol="0" anchor="t"/>
          <a:lstStyle/>
          <a:p>
            <a:pPr marL="0" indent="0" algn="ctr">
              <a:lnSpc>
                <a:spcPts val="5250"/>
              </a:lnSpc>
              <a:buNone/>
            </a:pPr>
            <a:r>
              <a:rPr lang="en-US" sz="5250" dirty="0">
                <a:solidFill>
                  <a:srgbClr val="3C3939"/>
                </a:solidFill>
                <a:latin typeface="Raleway" pitchFamily="34" charset="0"/>
                <a:ea typeface="Raleway" pitchFamily="34" charset="-122"/>
                <a:cs typeface="Raleway" pitchFamily="34" charset="-120"/>
              </a:rPr>
              <a:t>95%</a:t>
            </a:r>
            <a:endParaRPr lang="en-US" sz="5250" dirty="0"/>
          </a:p>
        </p:txBody>
      </p:sp>
      <p:sp>
        <p:nvSpPr>
          <p:cNvPr id="8" name="Text 6"/>
          <p:cNvSpPr/>
          <p:nvPr/>
        </p:nvSpPr>
        <p:spPr>
          <a:xfrm>
            <a:off x="2037993" y="6266855"/>
            <a:ext cx="10554414" cy="355402"/>
          </a:xfrm>
          <a:prstGeom prst="rect">
            <a:avLst/>
          </a:prstGeom>
          <a:noFill/>
        </p:spPr>
        <p:txBody>
          <a:bodyPr wrap="none" rtlCol="0" anchor="t"/>
          <a:lstStyle/>
          <a:p>
            <a:pPr marL="0" indent="0" algn="ctr">
              <a:lnSpc>
                <a:spcPts val="280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2621</Words>
  <Application>WPS Presentation</Application>
  <PresentationFormat>Custom</PresentationFormat>
  <Paragraphs>95</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Raleway</vt:lpstr>
      <vt:lpstr>Segoe Print</vt:lpstr>
      <vt:lpstr>Raleway</vt:lpstr>
      <vt:lpstr>Raleway</vt:lpstr>
      <vt:lpstr>Roboto</vt:lpstr>
      <vt:lpstr>Roboto</vt:lpstr>
      <vt:lpstr>Roboto</vt:lpstr>
      <vt:lpstr>Calibri</vt:lpstr>
      <vt:lpstr>Microsoft YaHei</vt:lpstr>
      <vt:lpstr>Arial Unicode MS</vt:lpstr>
      <vt:lpstr>MingLiU</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eee</cp:lastModifiedBy>
  <cp:revision>3</cp:revision>
  <dcterms:created xsi:type="dcterms:W3CDTF">2024-04-01T05:49:00Z</dcterms:created>
  <dcterms:modified xsi:type="dcterms:W3CDTF">2024-04-01T09:00:22Z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4BDA5449FC5E42B99572A1A28FF1A510_12</vt:lpwstr>
  </property>
  <property fmtid="{D5CDD505-2E9C-101B-9397-08002B2CF9AE}" pid="3" name="KSOProductBuildVer">
    <vt:lpwstr>1033-12.2.0.13489</vt:lpwstr>
  </property>
</Properties>
</file>