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647"/>
        <p:guide pos="21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2351469"/>
            <a:ext cx="5143500" cy="38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980328"/>
            <a:ext cx="5915025" cy="988067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3244917"/>
            <a:ext cx="5915025" cy="7734189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6667034"/>
            <a:ext cx="5539550" cy="144243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93992"/>
            <a:ext cx="4118372" cy="1150982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3101542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649056"/>
            <a:ext cx="2901255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3101542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649056"/>
            <a:ext cx="2915543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916755"/>
            <a:ext cx="5915025" cy="235609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795" y="225733"/>
            <a:ext cx="2342925" cy="28442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362139"/>
            <a:ext cx="3272273" cy="905501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3656880"/>
            <a:ext cx="2342925" cy="6774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17909" y="772008"/>
            <a:ext cx="0" cy="247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648983"/>
            <a:ext cx="860240" cy="1033012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8983"/>
            <a:ext cx="4994976" cy="1033012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2310765" y="3855085"/>
                <a:ext cx="1010920" cy="21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t1: </a:t>
                </a:r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</m:oMath>
                </a14:m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LS_2</a:t>
                </a:r>
                <a:endParaRPr lang="en-US" altLang="en-US" sz="79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765" y="3855085"/>
                <a:ext cx="1010920" cy="2120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285768" y="2883684"/>
            <a:ext cx="562570" cy="494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790"/>
          </a:p>
        </p:txBody>
      </p:sp>
      <p:sp>
        <p:nvSpPr>
          <p:cNvPr id="6" name="Oval 5"/>
          <p:cNvSpPr/>
          <p:nvPr/>
        </p:nvSpPr>
        <p:spPr>
          <a:xfrm>
            <a:off x="5583198" y="5369709"/>
            <a:ext cx="562570" cy="494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79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76320" y="3384550"/>
            <a:ext cx="1905" cy="572135"/>
          </a:xfrm>
          <a:prstGeom prst="straightConnector1">
            <a:avLst/>
          </a:prstGeom>
          <a:ln w="31750">
            <a:solidFill>
              <a:schemeClr val="accent6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4060" y="3961130"/>
            <a:ext cx="5715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68700" y="3961130"/>
            <a:ext cx="1905" cy="572135"/>
          </a:xfrm>
          <a:prstGeom prst="straightConnector1">
            <a:avLst/>
          </a:prstGeom>
          <a:ln w="31750">
            <a:solidFill>
              <a:schemeClr val="accent6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557270" y="6677025"/>
            <a:ext cx="1905" cy="572135"/>
          </a:xfrm>
          <a:prstGeom prst="straightConnector1">
            <a:avLst/>
          </a:prstGeom>
          <a:ln w="31750">
            <a:solidFill>
              <a:schemeClr val="accent6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64535" y="7253605"/>
            <a:ext cx="5715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559175" y="7253605"/>
            <a:ext cx="1905" cy="572135"/>
          </a:xfrm>
          <a:prstGeom prst="straightConnector1">
            <a:avLst/>
          </a:prstGeom>
          <a:ln w="31750">
            <a:solidFill>
              <a:schemeClr val="accent6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62985" y="5033645"/>
            <a:ext cx="1905" cy="572135"/>
          </a:xfrm>
          <a:prstGeom prst="straightConnector1">
            <a:avLst/>
          </a:prstGeom>
          <a:ln w="31750">
            <a:solidFill>
              <a:schemeClr val="accent6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0250" y="5616575"/>
            <a:ext cx="5715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64890" y="5616575"/>
            <a:ext cx="1905" cy="572135"/>
          </a:xfrm>
          <a:prstGeom prst="straightConnector1">
            <a:avLst/>
          </a:prstGeom>
          <a:ln w="31750">
            <a:solidFill>
              <a:schemeClr val="accent6"/>
            </a:solidFill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288943" y="4533414"/>
            <a:ext cx="562570" cy="494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790"/>
          </a:p>
        </p:txBody>
      </p:sp>
      <p:sp>
        <p:nvSpPr>
          <p:cNvPr id="58" name="Oval 57"/>
          <p:cNvSpPr/>
          <p:nvPr/>
        </p:nvSpPr>
        <p:spPr>
          <a:xfrm>
            <a:off x="3283228" y="7825889"/>
            <a:ext cx="562570" cy="494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790"/>
          </a:p>
        </p:txBody>
      </p:sp>
      <p:sp>
        <p:nvSpPr>
          <p:cNvPr id="59" name="Oval 58"/>
          <p:cNvSpPr/>
          <p:nvPr/>
        </p:nvSpPr>
        <p:spPr>
          <a:xfrm>
            <a:off x="3279418" y="6188859"/>
            <a:ext cx="562570" cy="494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79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1"/>
              <p:nvPr/>
            </p:nvSpPr>
            <p:spPr>
              <a:xfrm>
                <a:off x="2310765" y="5511165"/>
                <a:ext cx="1010920" cy="21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t3: </a:t>
                </a:r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LS_2</a:t>
                </a:r>
                <a14:m>
                  <m:oMath xmlns:m="http://schemas.openxmlformats.org/officeDocument/2006/math"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en-US" altLang="en-US" sz="79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765" y="5511165"/>
                <a:ext cx="1010920" cy="2120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 Box 67"/>
              <p:cNvSpPr txBox="1"/>
              <p:nvPr/>
            </p:nvSpPr>
            <p:spPr>
              <a:xfrm>
                <a:off x="2230120" y="7147560"/>
                <a:ext cx="1058545" cy="21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t4: </a:t>
                </a:r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T_5</a:t>
                </a:r>
                <a14:m>
                  <m:oMath xmlns:m="http://schemas.openxmlformats.org/officeDocument/2006/math"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</m:oMath>
                </a14:m>
                <a:r>
                  <a:rPr lang="" altLang="en-US" sz="790"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B2</a:t>
                </a:r>
                <a:endParaRPr lang="" altLang="en-US" sz="790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8" name="Text 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20" y="7147560"/>
                <a:ext cx="1058545" cy="2120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1"/>
              <p:nvPr/>
            </p:nvSpPr>
            <p:spPr>
              <a:xfrm>
                <a:off x="-22860" y="5500370"/>
                <a:ext cx="763270" cy="33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" altLang="en-US" sz="790"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t11: </a:t>
                </a:r>
                <a14:m>
                  <m:oMath xmlns:m="http://schemas.openxmlformats.org/officeDocument/2006/math"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¬</m:t>
                    </m:r>
                  </m:oMath>
                </a14:m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LS_1 </a:t>
                </a:r>
                <a14:m>
                  <m:oMath xmlns:m="http://schemas.openxmlformats.org/officeDocument/2006/math"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</m:oMath>
                </a14:m>
                <a:r>
                  <a:rPr lang="" altLang="en-US" sz="790"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B2</a:t>
                </a:r>
                <a:endParaRPr lang="" altLang="en-US" sz="790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9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" y="5500370"/>
                <a:ext cx="763270" cy="333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/>
          <p:cNvCxnSpPr>
            <a:stCxn id="2" idx="2"/>
          </p:cNvCxnSpPr>
          <p:nvPr/>
        </p:nvCxnSpPr>
        <p:spPr>
          <a:xfrm rot="10800000" flipV="1">
            <a:off x="2381250" y="3140710"/>
            <a:ext cx="904240" cy="1564640"/>
          </a:xfrm>
          <a:prstGeom prst="bentConnector2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077085" y="4695825"/>
            <a:ext cx="5715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67385" y="5596255"/>
            <a:ext cx="5715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59" idx="2"/>
          </p:cNvCxnSpPr>
          <p:nvPr/>
        </p:nvCxnSpPr>
        <p:spPr>
          <a:xfrm rot="5400000" flipV="1">
            <a:off x="1959610" y="5126355"/>
            <a:ext cx="1731010" cy="907415"/>
          </a:xfrm>
          <a:prstGeom prst="bentConnector2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 Box 79"/>
              <p:cNvSpPr txBox="1"/>
              <p:nvPr/>
            </p:nvSpPr>
            <p:spPr>
              <a:xfrm>
                <a:off x="1067435" y="4589780"/>
                <a:ext cx="1066800" cy="21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t2: </a:t>
                </a:r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LS_2</a:t>
                </a:r>
                <a:endParaRPr lang="en-US" altLang="en-US" sz="79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0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35" y="4589780"/>
                <a:ext cx="1066800" cy="2120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Box 80"/>
          <p:cNvSpPr txBox="1"/>
          <p:nvPr/>
        </p:nvSpPr>
        <p:spPr>
          <a:xfrm>
            <a:off x="3756025" y="2990215"/>
            <a:ext cx="82042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90">
                <a:solidFill>
                  <a:srgbClr val="FF0000"/>
                </a:solidFill>
                <a:latin typeface="DejaVu Math TeX Gyre" panose="02000503000000000000" charset="0"/>
                <a:cs typeface="DejaVu Math TeX Gyre" panose="02000503000000000000" charset="0"/>
              </a:rPr>
              <a:t>(0,0,0,0)</a:t>
            </a:r>
            <a:endParaRPr lang="en-US" altLang="en-US" sz="990">
              <a:solidFill>
                <a:srgbClr val="FF000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4764405" y="7585710"/>
            <a:ext cx="820420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90">
                <a:latin typeface="DejaVu Math TeX Gyre" panose="02000503000000000000" charset="0"/>
                <a:cs typeface="DejaVu Math TeX Gyre" panose="02000503000000000000" charset="0"/>
              </a:rPr>
              <a:t>t9: </a:t>
            </a:r>
            <a:r>
              <a:rPr lang="en-US" altLang="en-US" sz="790">
                <a:latin typeface="DejaVu Math TeX Gyre" panose="02000503000000000000" charset="0"/>
                <a:cs typeface="DejaVu Math TeX Gyre" panose="02000503000000000000" charset="0"/>
              </a:rPr>
              <a:t>B2</a:t>
            </a:r>
            <a:endParaRPr lang="en-US" altLang="en-US" sz="79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3851910" y="5922010"/>
            <a:ext cx="549275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90">
                <a:latin typeface="DejaVu Math TeX Gyre" panose="02000503000000000000" charset="0"/>
                <a:cs typeface="DejaVu Math TeX Gyre" panose="02000503000000000000" charset="0"/>
              </a:rPr>
              <a:t>t7: </a:t>
            </a:r>
            <a:r>
              <a:rPr lang="en-US" altLang="en-US" sz="790">
                <a:latin typeface="DejaVu Math TeX Gyre" panose="02000503000000000000" charset="0"/>
                <a:cs typeface="DejaVu Math TeX Gyre" panose="02000503000000000000" charset="0"/>
              </a:rPr>
              <a:t>B2</a:t>
            </a:r>
            <a:endParaRPr lang="en-US" altLang="en-US" sz="79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 Box 83"/>
              <p:cNvSpPr txBox="1"/>
              <p:nvPr/>
            </p:nvSpPr>
            <p:spPr>
              <a:xfrm>
                <a:off x="4999355" y="8394065"/>
                <a:ext cx="1158240" cy="21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t10: </a:t>
                </a:r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sus</m:t>
                    </m:r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==</m:t>
                    </m:r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3</m:t>
                    </m:r>
                  </m:oMath>
                </a14:m>
                <a:endParaRPr lang="en-US" altLang="en-US" sz="79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4" name="Text 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355" y="8394065"/>
                <a:ext cx="1158240" cy="2120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Elbow Connector 84"/>
          <p:cNvCxnSpPr>
            <a:stCxn id="58" idx="2"/>
          </p:cNvCxnSpPr>
          <p:nvPr/>
        </p:nvCxnSpPr>
        <p:spPr>
          <a:xfrm rot="10800000">
            <a:off x="971550" y="5619750"/>
            <a:ext cx="2311400" cy="2463165"/>
          </a:xfrm>
          <a:prstGeom prst="bentConnector2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2" idx="0"/>
          </p:cNvCxnSpPr>
          <p:nvPr/>
        </p:nvCxnSpPr>
        <p:spPr>
          <a:xfrm rot="16200000">
            <a:off x="920115" y="2944495"/>
            <a:ext cx="2698115" cy="2595245"/>
          </a:xfrm>
          <a:prstGeom prst="bentConnector3">
            <a:avLst>
              <a:gd name="adj1" fmla="val 108826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>
            <a:off x="5030216" y="7896606"/>
            <a:ext cx="292608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8" idx="7"/>
          </p:cNvCxnSpPr>
          <p:nvPr/>
        </p:nvCxnSpPr>
        <p:spPr>
          <a:xfrm flipV="1">
            <a:off x="3763010" y="7904480"/>
            <a:ext cx="1412875" cy="3175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>
            <a:off x="4478020" y="6581140"/>
            <a:ext cx="2010410" cy="587375"/>
          </a:xfrm>
          <a:prstGeom prst="bentConnector3">
            <a:avLst>
              <a:gd name="adj1" fmla="val -615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>
            <a:off x="4063746" y="6259576"/>
            <a:ext cx="292608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>
            <a:off x="4425696" y="6610731"/>
            <a:ext cx="292608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>
            <a:off x="5473446" y="8247761"/>
            <a:ext cx="292608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 flipV="1">
            <a:off x="3769360" y="8247380"/>
            <a:ext cx="1849755" cy="635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009640" y="5842635"/>
            <a:ext cx="0" cy="239522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5638038" y="8245475"/>
            <a:ext cx="393192" cy="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 flipV="1">
            <a:off x="3756660" y="6620510"/>
            <a:ext cx="812165" cy="635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81525" y="5791835"/>
            <a:ext cx="1074420" cy="80899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 Box 121"/>
              <p:cNvSpPr txBox="1"/>
              <p:nvPr/>
            </p:nvSpPr>
            <p:spPr>
              <a:xfrm>
                <a:off x="4030980" y="6721475"/>
                <a:ext cx="1082675" cy="21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t8: </a:t>
                </a:r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sus</m:t>
                    </m:r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==</m:t>
                    </m:r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en-US" altLang="en-US" sz="79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2" name="Text 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980" y="6721475"/>
                <a:ext cx="1082675" cy="2120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/>
          <p:cNvCxnSpPr/>
          <p:nvPr/>
        </p:nvCxnSpPr>
        <p:spPr>
          <a:xfrm rot="16200000">
            <a:off x="4324096" y="4607941"/>
            <a:ext cx="292608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9" idx="7"/>
          </p:cNvCxnSpPr>
          <p:nvPr/>
        </p:nvCxnSpPr>
        <p:spPr>
          <a:xfrm flipV="1">
            <a:off x="3759200" y="6267450"/>
            <a:ext cx="450215" cy="3175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6" idx="2"/>
          </p:cNvCxnSpPr>
          <p:nvPr/>
        </p:nvCxnSpPr>
        <p:spPr>
          <a:xfrm flipV="1">
            <a:off x="4219575" y="5626735"/>
            <a:ext cx="1363345" cy="63119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6200000">
            <a:off x="4111371" y="4954651"/>
            <a:ext cx="292608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0800000" flipV="1">
            <a:off x="3756660" y="4965065"/>
            <a:ext cx="488315" cy="254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4267200" y="4953000"/>
            <a:ext cx="1388745" cy="48895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7" idx="7"/>
          </p:cNvCxnSpPr>
          <p:nvPr/>
        </p:nvCxnSpPr>
        <p:spPr>
          <a:xfrm>
            <a:off x="3768725" y="4615180"/>
            <a:ext cx="692785" cy="4445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6" idx="0"/>
          </p:cNvCxnSpPr>
          <p:nvPr/>
        </p:nvCxnSpPr>
        <p:spPr>
          <a:xfrm>
            <a:off x="4481195" y="4619625"/>
            <a:ext cx="1383030" cy="75946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 Box 144"/>
              <p:cNvSpPr txBox="1"/>
              <p:nvPr/>
            </p:nvSpPr>
            <p:spPr>
              <a:xfrm>
                <a:off x="3578860" y="5091430"/>
                <a:ext cx="1077595" cy="21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t6: </a:t>
                </a:r>
                <a:r>
                  <a:rPr lang="en-US" altLang="en-US" sz="790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sus</m:t>
                    </m:r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==</m:t>
                    </m:r>
                    <m:r>
                      <a:rPr lang="en-US" altLang="en-US" sz="79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1</m:t>
                    </m:r>
                  </m:oMath>
                </a14:m>
                <a:endParaRPr lang="en-US" altLang="en-US" sz="79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5" name="Text 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60" y="5091430"/>
                <a:ext cx="1077595" cy="2120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 Box 145"/>
          <p:cNvSpPr txBox="1"/>
          <p:nvPr/>
        </p:nvSpPr>
        <p:spPr>
          <a:xfrm>
            <a:off x="4059555" y="4287520"/>
            <a:ext cx="820420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90">
                <a:latin typeface="DejaVu Math TeX Gyre" panose="02000503000000000000" charset="0"/>
                <a:cs typeface="DejaVu Math TeX Gyre" panose="02000503000000000000" charset="0"/>
              </a:rPr>
              <a:t>t5: </a:t>
            </a:r>
            <a:r>
              <a:rPr lang="en-US" altLang="en-US" sz="790">
                <a:latin typeface="DejaVu Math TeX Gyre" panose="02000503000000000000" charset="0"/>
                <a:cs typeface="DejaVu Math TeX Gyre" panose="02000503000000000000" charset="0"/>
              </a:rPr>
              <a:t>B2</a:t>
            </a:r>
            <a:endParaRPr lang="en-US" altLang="en-US" sz="79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50" name="Text Box 149"/>
          <p:cNvSpPr txBox="1"/>
          <p:nvPr/>
        </p:nvSpPr>
        <p:spPr>
          <a:xfrm>
            <a:off x="2600325" y="6483985"/>
            <a:ext cx="82042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90">
                <a:solidFill>
                  <a:srgbClr val="FF0000"/>
                </a:solidFill>
                <a:latin typeface="DejaVu Math TeX Gyre" panose="02000503000000000000" charset="0"/>
                <a:cs typeface="DejaVu Math TeX Gyre" panose="02000503000000000000" charset="0"/>
              </a:rPr>
              <a:t>(0,0,0,1)</a:t>
            </a:r>
            <a:endParaRPr lang="en-US" altLang="en-US" sz="990">
              <a:solidFill>
                <a:srgbClr val="FF000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51" name="Text Box 150"/>
          <p:cNvSpPr txBox="1"/>
          <p:nvPr/>
        </p:nvSpPr>
        <p:spPr>
          <a:xfrm>
            <a:off x="6031230" y="5548630"/>
            <a:ext cx="82042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90">
                <a:solidFill>
                  <a:srgbClr val="FF0000"/>
                </a:solidFill>
                <a:latin typeface="DejaVu Math TeX Gyre" panose="02000503000000000000" charset="0"/>
                <a:cs typeface="DejaVu Math TeX Gyre" panose="02000503000000000000" charset="0"/>
              </a:rPr>
              <a:t>(0,0,0,0)</a:t>
            </a:r>
            <a:endParaRPr lang="en-US" altLang="en-US" sz="990">
              <a:solidFill>
                <a:srgbClr val="FF000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52" name="Text Box 151"/>
          <p:cNvSpPr txBox="1"/>
          <p:nvPr/>
        </p:nvSpPr>
        <p:spPr>
          <a:xfrm>
            <a:off x="2577465" y="4780915"/>
            <a:ext cx="82042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90">
                <a:solidFill>
                  <a:srgbClr val="FF0000"/>
                </a:solidFill>
                <a:latin typeface="DejaVu Math TeX Gyre" panose="02000503000000000000" charset="0"/>
                <a:cs typeface="DejaVu Math TeX Gyre" panose="02000503000000000000" charset="0"/>
              </a:rPr>
              <a:t>(1,1,0,0)</a:t>
            </a:r>
            <a:endParaRPr lang="en-US" altLang="en-US" sz="990">
              <a:solidFill>
                <a:srgbClr val="FF000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3419475" y="2992755"/>
            <a:ext cx="297180" cy="27622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790"/>
          </a:p>
        </p:txBody>
      </p:sp>
      <p:sp>
        <p:nvSpPr>
          <p:cNvPr id="5" name="Text Box 4"/>
          <p:cNvSpPr txBox="1"/>
          <p:nvPr/>
        </p:nvSpPr>
        <p:spPr>
          <a:xfrm>
            <a:off x="2611755" y="8108315"/>
            <a:ext cx="82042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90">
                <a:solidFill>
                  <a:srgbClr val="FF0000"/>
                </a:solidFill>
                <a:latin typeface="DejaVu Math TeX Gyre" panose="02000503000000000000" charset="0"/>
                <a:cs typeface="DejaVu Math TeX Gyre" panose="02000503000000000000" charset="0"/>
              </a:rPr>
              <a:t>(0,0,1,0)</a:t>
            </a:r>
            <a:endParaRPr lang="en-US" altLang="en-US" sz="990">
              <a:solidFill>
                <a:srgbClr val="FF000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5225" y="3268980"/>
            <a:ext cx="35433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990">
                <a:solidFill>
                  <a:schemeClr val="accent1">
                    <a:lumMod val="50000"/>
                  </a:schemeClr>
                </a:solidFill>
                <a:latin typeface="DejaVu Math TeX Gyre" panose="02000503000000000000" charset="0"/>
                <a:cs typeface="DejaVu Math TeX Gyre" panose="02000503000000000000" charset="0"/>
              </a:rPr>
              <a:t>P1</a:t>
            </a:r>
            <a:endParaRPr lang="en-US" altLang="en-US" sz="990">
              <a:solidFill>
                <a:schemeClr val="accent1">
                  <a:lumMod val="50000"/>
                </a:schemeClr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31230" y="5781040"/>
            <a:ext cx="35433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990">
                <a:solidFill>
                  <a:schemeClr val="accent1">
                    <a:lumMod val="50000"/>
                  </a:schemeClr>
                </a:solidFill>
                <a:latin typeface="DejaVu Math TeX Gyre" panose="02000503000000000000" charset="0"/>
                <a:cs typeface="DejaVu Math TeX Gyre" panose="02000503000000000000" charset="0"/>
              </a:rPr>
              <a:t>P5</a:t>
            </a:r>
            <a:endParaRPr lang="en-US" altLang="en-US" sz="990">
              <a:solidFill>
                <a:schemeClr val="accent1">
                  <a:lumMod val="50000"/>
                </a:schemeClr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192145" y="8305165"/>
            <a:ext cx="35433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990">
                <a:solidFill>
                  <a:schemeClr val="accent1">
                    <a:lumMod val="50000"/>
                  </a:schemeClr>
                </a:solidFill>
                <a:latin typeface="DejaVu Math TeX Gyre" panose="02000503000000000000" charset="0"/>
                <a:cs typeface="DejaVu Math TeX Gyre" panose="02000503000000000000" charset="0"/>
              </a:rPr>
              <a:t>P4</a:t>
            </a:r>
            <a:endParaRPr lang="en-US" altLang="en-US" sz="990">
              <a:solidFill>
                <a:schemeClr val="accent1">
                  <a:lumMod val="50000"/>
                </a:schemeClr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11195" y="6659245"/>
            <a:ext cx="35433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990">
                <a:solidFill>
                  <a:schemeClr val="accent1">
                    <a:lumMod val="50000"/>
                  </a:schemeClr>
                </a:solidFill>
                <a:latin typeface="DejaVu Math TeX Gyre" panose="02000503000000000000" charset="0"/>
                <a:cs typeface="DejaVu Math TeX Gyre" panose="02000503000000000000" charset="0"/>
              </a:rPr>
              <a:t>P3</a:t>
            </a:r>
            <a:endParaRPr lang="en-US" altLang="en-US" sz="990">
              <a:solidFill>
                <a:schemeClr val="accent1">
                  <a:lumMod val="50000"/>
                </a:schemeClr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223895" y="5006340"/>
            <a:ext cx="35433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990">
                <a:solidFill>
                  <a:schemeClr val="accent1">
                    <a:lumMod val="50000"/>
                  </a:schemeClr>
                </a:solidFill>
                <a:latin typeface="DejaVu Math TeX Gyre" panose="02000503000000000000" charset="0"/>
                <a:cs typeface="DejaVu Math TeX Gyre" panose="02000503000000000000" charset="0"/>
              </a:rPr>
              <a:t>P2</a:t>
            </a:r>
            <a:endParaRPr lang="en-US" altLang="en-US" sz="990">
              <a:solidFill>
                <a:schemeClr val="accent1">
                  <a:lumMod val="50000"/>
                </a:schemeClr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Presentation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DejaVu Math TeX Gyre</vt:lpstr>
      <vt:lpstr>MS Mincho</vt:lpstr>
      <vt:lpstr>Gubbi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faaizz</dc:creator>
  <cp:lastModifiedBy>faaizz</cp:lastModifiedBy>
  <cp:revision>19</cp:revision>
  <dcterms:created xsi:type="dcterms:W3CDTF">2020-04-16T22:01:31Z</dcterms:created>
  <dcterms:modified xsi:type="dcterms:W3CDTF">2020-04-16T22:01:31Z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