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2"/>
        <p:guide pos="384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val 3"/>
          <p:cNvSpPr/>
          <p:nvPr/>
        </p:nvSpPr>
        <p:spPr>
          <a:xfrm>
            <a:off x="5607685" y="707390"/>
            <a:ext cx="1000125" cy="87947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804535" y="886460"/>
            <a:ext cx="605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2800"/>
              <a:t>Z</a:t>
            </a:r>
            <a:r>
              <a:rPr lang="" altLang="en-US" sz="2800" baseline="-25000"/>
              <a:t>0</a:t>
            </a:r>
            <a:endParaRPr lang="" altLang="en-US" sz="2800" baseline="-25000"/>
          </a:p>
        </p:txBody>
      </p:sp>
      <p:sp>
        <p:nvSpPr>
          <p:cNvPr id="9" name="Oval 8"/>
          <p:cNvSpPr/>
          <p:nvPr/>
        </p:nvSpPr>
        <p:spPr>
          <a:xfrm>
            <a:off x="5607685" y="2553970"/>
            <a:ext cx="1000125" cy="87947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5804535" y="2733040"/>
            <a:ext cx="605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800"/>
              <a:t>Z</a:t>
            </a:r>
            <a:r>
              <a:rPr lang="" altLang="en-US" sz="2800" baseline="-25000"/>
              <a:t>4</a:t>
            </a:r>
            <a:endParaRPr lang="" altLang="en-US" sz="2800" baseline="-25000"/>
          </a:p>
        </p:txBody>
      </p:sp>
      <p:sp>
        <p:nvSpPr>
          <p:cNvPr id="11" name="Oval 10"/>
          <p:cNvSpPr/>
          <p:nvPr/>
        </p:nvSpPr>
        <p:spPr>
          <a:xfrm>
            <a:off x="5607685" y="5281930"/>
            <a:ext cx="1000125" cy="87947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5804535" y="5461000"/>
            <a:ext cx="605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800"/>
              <a:t>Z</a:t>
            </a:r>
            <a:r>
              <a:rPr lang="" altLang="en-US" sz="2800" baseline="-25000"/>
              <a:t>2</a:t>
            </a:r>
            <a:endParaRPr lang="" altLang="en-US" sz="2800" baseline="-25000"/>
          </a:p>
        </p:txBody>
      </p:sp>
      <p:sp>
        <p:nvSpPr>
          <p:cNvPr id="13" name="Oval 12"/>
          <p:cNvSpPr/>
          <p:nvPr/>
        </p:nvSpPr>
        <p:spPr>
          <a:xfrm>
            <a:off x="9627870" y="2553335"/>
            <a:ext cx="1000125" cy="87947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9824720" y="2732405"/>
            <a:ext cx="605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800"/>
              <a:t>Z</a:t>
            </a:r>
            <a:r>
              <a:rPr lang="" altLang="en-US" sz="2800" baseline="-25000"/>
              <a:t>3</a:t>
            </a:r>
            <a:endParaRPr lang="" altLang="en-US" sz="2800" baseline="-25000"/>
          </a:p>
        </p:txBody>
      </p:sp>
      <p:sp>
        <p:nvSpPr>
          <p:cNvPr id="15" name="Oval 14"/>
          <p:cNvSpPr/>
          <p:nvPr/>
        </p:nvSpPr>
        <p:spPr>
          <a:xfrm>
            <a:off x="1384300" y="2552700"/>
            <a:ext cx="1000125" cy="87947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1581150" y="2731770"/>
            <a:ext cx="605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800"/>
              <a:t>Z</a:t>
            </a:r>
            <a:r>
              <a:rPr lang="" altLang="en-US" sz="2800" baseline="-25000"/>
              <a:t>1</a:t>
            </a:r>
            <a:endParaRPr lang="" altLang="en-US" sz="2800" baseline="-2500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6461125" y="2682240"/>
            <a:ext cx="3313430" cy="635"/>
          </a:xfrm>
          <a:prstGeom prst="straightConnector1">
            <a:avLst/>
          </a:prstGeom>
          <a:ln w="444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1"/>
            <a:endCxn id="15" idx="7"/>
          </p:cNvCxnSpPr>
          <p:nvPr/>
        </p:nvCxnSpPr>
        <p:spPr>
          <a:xfrm flipH="1" flipV="1">
            <a:off x="2237740" y="2681605"/>
            <a:ext cx="3516630" cy="127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5"/>
            <a:endCxn id="9" idx="3"/>
          </p:cNvCxnSpPr>
          <p:nvPr/>
        </p:nvCxnSpPr>
        <p:spPr>
          <a:xfrm>
            <a:off x="2237740" y="3303270"/>
            <a:ext cx="3516630" cy="127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3"/>
          </p:cNvCxnSpPr>
          <p:nvPr/>
        </p:nvCxnSpPr>
        <p:spPr>
          <a:xfrm flipH="1" flipV="1">
            <a:off x="6448425" y="3296285"/>
            <a:ext cx="3326130" cy="762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894705" y="3407410"/>
            <a:ext cx="0" cy="1925955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297930" y="3404235"/>
            <a:ext cx="0" cy="1915795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6"/>
            <a:endCxn id="13" idx="4"/>
          </p:cNvCxnSpPr>
          <p:nvPr/>
        </p:nvCxnSpPr>
        <p:spPr>
          <a:xfrm flipV="1">
            <a:off x="6607810" y="3432810"/>
            <a:ext cx="3520440" cy="2289175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0"/>
            <a:endCxn id="4" idx="6"/>
          </p:cNvCxnSpPr>
          <p:nvPr/>
        </p:nvCxnSpPr>
        <p:spPr>
          <a:xfrm flipH="1" flipV="1">
            <a:off x="6607810" y="1147445"/>
            <a:ext cx="3520440" cy="140589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2"/>
            <a:endCxn id="15" idx="0"/>
          </p:cNvCxnSpPr>
          <p:nvPr/>
        </p:nvCxnSpPr>
        <p:spPr>
          <a:xfrm flipH="1">
            <a:off x="1884680" y="1147445"/>
            <a:ext cx="3723005" cy="1405255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4" idx="1"/>
            <a:endCxn id="11" idx="2"/>
          </p:cNvCxnSpPr>
          <p:nvPr/>
        </p:nvCxnSpPr>
        <p:spPr>
          <a:xfrm rot="16200000" flipH="1" flipV="1">
            <a:off x="3237865" y="3206115"/>
            <a:ext cx="4885690" cy="146685"/>
          </a:xfrm>
          <a:prstGeom prst="curvedConnector4">
            <a:avLst>
              <a:gd name="adj1" fmla="val 123"/>
              <a:gd name="adj2" fmla="val 3659956"/>
            </a:avLst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5" idx="4"/>
          </p:cNvCxnSpPr>
          <p:nvPr/>
        </p:nvCxnSpPr>
        <p:spPr>
          <a:xfrm>
            <a:off x="1884680" y="3432175"/>
            <a:ext cx="3715385" cy="2115185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4" idx="7"/>
          </p:cNvCxnSpPr>
          <p:nvPr/>
        </p:nvCxnSpPr>
        <p:spPr>
          <a:xfrm flipH="1">
            <a:off x="6461125" y="303530"/>
            <a:ext cx="941070" cy="532765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 Box 33"/>
              <p:cNvSpPr txBox="1"/>
              <p:nvPr/>
            </p:nvSpPr>
            <p:spPr>
              <a:xfrm rot="1320000">
                <a:off x="1377315" y="4665980"/>
                <a:ext cx="207835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" altLang="en-US">
                    <a:latin typeface="DejaVu Math TeX Gyre" panose="02000503000000000000" charset="0"/>
                    <a:cs typeface="DejaVu Math TeX Gyre" panose="02000503000000000000" charset="0"/>
                  </a:rPr>
                  <a:t>B1 </a:t>
                </a:r>
                <a14:m>
                  <m:oMath xmlns:m="http://schemas.openxmlformats.org/officeDocument/2006/math">
                    <m:r>
                      <a:rPr lang="en-US" altLang="" i="1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∩</m:t>
                    </m:r>
                  </m:oMath>
                </a14:m>
                <a:r>
                  <a:rPr lang="" altLang="en-US">
                    <a:latin typeface="DejaVu Math TeX Gyre" panose="02000503000000000000" charset="0"/>
                    <a:cs typeface="DejaVu Math TeX Gyre" panose="02000503000000000000" charset="0"/>
                  </a:rPr>
                  <a:t> LS_2</a:t>
                </a:r>
                <a:endParaRPr lang="" altLang="en-US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4" name="Text 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20000">
                <a:off x="1377315" y="4665980"/>
                <a:ext cx="2078355" cy="368300"/>
              </a:xfrm>
              <a:prstGeom prst="rect">
                <a:avLst/>
              </a:prstGeom>
              <a:blipFill rotWithShape="1">
                <a:blip r:embed="rId1"/>
                <a:stretch>
                  <a:fillRect l="306" t="-102069" r="336" b="-10189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 Box 34"/>
              <p:cNvSpPr txBox="1"/>
              <p:nvPr/>
            </p:nvSpPr>
            <p:spPr>
              <a:xfrm rot="20340000">
                <a:off x="2707005" y="1379220"/>
                <a:ext cx="2078355" cy="386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en-US">
                    <a:latin typeface="DejaVu Math TeX Gyre" panose="02000503000000000000" charset="0"/>
                    <a:cs typeface="DejaVu Math TeX Gyre" panose="02000503000000000000" charset="0"/>
                  </a:rPr>
                  <a:t>B1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∩</m:t>
                    </m:r>
                  </m:oMath>
                </a14:m>
                <a:r>
                  <a:rPr lang="en-US" altLang="en-US">
                    <a:latin typeface="DejaVu Math TeX Gyre" panose="02000503000000000000" charset="0"/>
                    <a:cs typeface="DejaVu Math TeX Gyre" panose="02000503000000000000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en-US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LS</m:t>
                        </m:r>
                        <m:r>
                          <a:rPr lang="en-US" altLang="en-US"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_</m:t>
                        </m:r>
                        <m:r>
                          <a:rPr lang="en-US" altLang="en-US"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2</m:t>
                        </m:r>
                      </m:e>
                    </m:acc>
                  </m:oMath>
                </a14:m>
                <a:endParaRPr lang="en-US" altLang="en-US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5" name="Text 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40000">
                <a:off x="2707005" y="1379220"/>
                <a:ext cx="2078355" cy="386080"/>
              </a:xfrm>
              <a:prstGeom prst="rect">
                <a:avLst/>
              </a:prstGeom>
              <a:blipFill rotWithShape="1">
                <a:blip r:embed="rId2"/>
                <a:stretch>
                  <a:fillRect l="-31" t="-93257" b="-9309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 Box 36"/>
              <p:cNvSpPr txBox="1"/>
              <p:nvPr/>
            </p:nvSpPr>
            <p:spPr>
              <a:xfrm>
                <a:off x="3227070" y="2343150"/>
                <a:ext cx="207835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en-US">
                    <a:latin typeface="DejaVu Math TeX Gyre" panose="02000503000000000000" charset="0"/>
                    <a:cs typeface="DejaVu Math TeX Gyre" panose="02000503000000000000" charset="0"/>
                  </a:rPr>
                  <a:t>B1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∩</m:t>
                    </m:r>
                  </m:oMath>
                </a14:m>
                <a:r>
                  <a:rPr lang="en-US" altLang="en-US">
                    <a:latin typeface="DejaVu Math TeX Gyre" panose="02000503000000000000" charset="0"/>
                    <a:cs typeface="DejaVu Math TeX Gyre" panose="02000503000000000000" charset="0"/>
                  </a:rPr>
                  <a:t> </a:t>
                </a:r>
                <a:r>
                  <a:rPr lang="" altLang="en-US">
                    <a:latin typeface="DejaVu Math TeX Gyre" panose="02000503000000000000" charset="0"/>
                    <a:cs typeface="DejaVu Math TeX Gyre" panose="02000503000000000000" charset="0"/>
                  </a:rPr>
                  <a:t>(</a:t>
                </a:r>
                <a:r>
                  <a:rPr lang="">
                    <a:latin typeface="DejaVu Math TeX Gyre" panose="02000503000000000000" charset="0"/>
                    <a:cs typeface="DejaVu Math TeX Gyre" panose="02000503000000000000" charset="0"/>
                  </a:rPr>
                  <a:t>sus==1</a:t>
                </a:r>
                <a:r>
                  <a:rPr lang="" altLang="en-US">
                    <a:latin typeface="DejaVu Math TeX Gyre" panose="02000503000000000000" charset="0"/>
                    <a:cs typeface="DejaVu Math TeX Gyre" panose="02000503000000000000" charset="0"/>
                  </a:rPr>
                  <a:t>)</a:t>
                </a:r>
                <a:endParaRPr lang="" altLang="en-US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7" name="Text 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070" y="2343150"/>
                <a:ext cx="2078355" cy="3683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 Box 37"/>
          <p:cNvSpPr txBox="1"/>
          <p:nvPr/>
        </p:nvSpPr>
        <p:spPr>
          <a:xfrm>
            <a:off x="3148330" y="2968625"/>
            <a:ext cx="2078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DejaVu Math TeX Gyre" panose="02000503000000000000" charset="0"/>
                <a:cs typeface="DejaVu Math TeX Gyre" panose="02000503000000000000" charset="0"/>
              </a:rPr>
              <a:t>B</a:t>
            </a:r>
            <a:r>
              <a:rPr lang="" altLang="en-US">
                <a:latin typeface="DejaVu Math TeX Gyre" panose="02000503000000000000" charset="0"/>
                <a:cs typeface="DejaVu Math TeX Gyre" panose="02000503000000000000" charset="0"/>
              </a:rPr>
              <a:t>2</a:t>
            </a:r>
            <a:endParaRPr lang="" altLang="en-US"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 Box 40"/>
              <p:cNvSpPr txBox="1"/>
              <p:nvPr/>
            </p:nvSpPr>
            <p:spPr>
              <a:xfrm>
                <a:off x="6931025" y="2364740"/>
                <a:ext cx="207835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en-US">
                    <a:latin typeface="DejaVu Math TeX Gyre" panose="02000503000000000000" charset="0"/>
                    <a:cs typeface="DejaVu Math TeX Gyre" panose="02000503000000000000" charset="0"/>
                  </a:rPr>
                  <a:t>B1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∩</m:t>
                    </m:r>
                  </m:oMath>
                </a14:m>
                <a:r>
                  <a:rPr lang="en-US" altLang="en-US">
                    <a:latin typeface="DejaVu Math TeX Gyre" panose="02000503000000000000" charset="0"/>
                    <a:cs typeface="DejaVu Math TeX Gyre" panose="02000503000000000000" charset="0"/>
                  </a:rPr>
                  <a:t> (</a:t>
                </a:r>
                <a:r>
                  <a:rPr lang="en-US">
                    <a:latin typeface="DejaVu Math TeX Gyre" panose="02000503000000000000" charset="0"/>
                    <a:cs typeface="DejaVu Math TeX Gyre" panose="02000503000000000000" charset="0"/>
                  </a:rPr>
                  <a:t>sus==</a:t>
                </a:r>
                <a:r>
                  <a:rPr lang="" altLang="en-US">
                    <a:latin typeface="DejaVu Math TeX Gyre" panose="02000503000000000000" charset="0"/>
                    <a:cs typeface="DejaVu Math TeX Gyre" panose="02000503000000000000" charset="0"/>
                  </a:rPr>
                  <a:t>3</a:t>
                </a:r>
                <a:r>
                  <a:rPr lang="en-US" altLang="en-US">
                    <a:latin typeface="DejaVu Math TeX Gyre" panose="02000503000000000000" charset="0"/>
                    <a:cs typeface="DejaVu Math TeX Gyre" panose="02000503000000000000" charset="0"/>
                  </a:rPr>
                  <a:t>)</a:t>
                </a:r>
                <a:endParaRPr lang="en-US" altLang="en-US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1" name="Text 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025" y="2364740"/>
                <a:ext cx="2078355" cy="3683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 Box 41"/>
          <p:cNvSpPr txBox="1"/>
          <p:nvPr/>
        </p:nvSpPr>
        <p:spPr>
          <a:xfrm>
            <a:off x="6931025" y="2975610"/>
            <a:ext cx="2078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DejaVu Math TeX Gyre" panose="02000503000000000000" charset="0"/>
                <a:cs typeface="DejaVu Math TeX Gyre" panose="02000503000000000000" charset="0"/>
              </a:rPr>
              <a:t>B</a:t>
            </a:r>
            <a:r>
              <a:rPr lang="" altLang="en-US">
                <a:latin typeface="DejaVu Math TeX Gyre" panose="02000503000000000000" charset="0"/>
                <a:cs typeface="DejaVu Math TeX Gyre" panose="02000503000000000000" charset="0"/>
              </a:rPr>
              <a:t>2</a:t>
            </a:r>
            <a:endParaRPr lang="" altLang="en-US"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 Box 42"/>
              <p:cNvSpPr txBox="1"/>
              <p:nvPr/>
            </p:nvSpPr>
            <p:spPr>
              <a:xfrm rot="16200000">
                <a:off x="4628515" y="4186555"/>
                <a:ext cx="207835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en-US">
                    <a:latin typeface="DejaVu Math TeX Gyre" panose="02000503000000000000" charset="0"/>
                    <a:cs typeface="DejaVu Math TeX Gyre" panose="02000503000000000000" charset="0"/>
                  </a:rPr>
                  <a:t>B1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∩</m:t>
                    </m:r>
                  </m:oMath>
                </a14:m>
                <a:r>
                  <a:rPr lang="en-US" altLang="en-US">
                    <a:latin typeface="DejaVu Math TeX Gyre" panose="02000503000000000000" charset="0"/>
                    <a:cs typeface="DejaVu Math TeX Gyre" panose="02000503000000000000" charset="0"/>
                  </a:rPr>
                  <a:t> (</a:t>
                </a:r>
                <a:r>
                  <a:rPr lang="en-US">
                    <a:latin typeface="DejaVu Math TeX Gyre" panose="02000503000000000000" charset="0"/>
                    <a:cs typeface="DejaVu Math TeX Gyre" panose="02000503000000000000" charset="0"/>
                  </a:rPr>
                  <a:t>sus==</a:t>
                </a:r>
                <a:r>
                  <a:rPr lang="" altLang="en-US">
                    <a:latin typeface="DejaVu Math TeX Gyre" panose="02000503000000000000" charset="0"/>
                    <a:cs typeface="DejaVu Math TeX Gyre" panose="02000503000000000000" charset="0"/>
                  </a:rPr>
                  <a:t>2</a:t>
                </a:r>
                <a:r>
                  <a:rPr lang="en-US" altLang="en-US">
                    <a:latin typeface="DejaVu Math TeX Gyre" panose="02000503000000000000" charset="0"/>
                    <a:cs typeface="DejaVu Math TeX Gyre" panose="02000503000000000000" charset="0"/>
                  </a:rPr>
                  <a:t>)</a:t>
                </a:r>
                <a:endParaRPr lang="en-US" altLang="en-US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3" name="Text 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628515" y="4186555"/>
                <a:ext cx="2078355" cy="368300"/>
              </a:xfrm>
              <a:prstGeom prst="rect">
                <a:avLst/>
              </a:prstGeom>
              <a:blipFill rotWithShape="1">
                <a:blip r:embed="rId5"/>
                <a:stretch>
                  <a:fillRect l="41124" t="-232241" r="41155" b="-23206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 Box 43"/>
          <p:cNvSpPr txBox="1"/>
          <p:nvPr/>
        </p:nvSpPr>
        <p:spPr>
          <a:xfrm rot="16200000">
            <a:off x="5466080" y="4234815"/>
            <a:ext cx="2078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DejaVu Math TeX Gyre" panose="02000503000000000000" charset="0"/>
                <a:cs typeface="DejaVu Math TeX Gyre" panose="02000503000000000000" charset="0"/>
              </a:rPr>
              <a:t>B</a:t>
            </a:r>
            <a:r>
              <a:rPr lang="" altLang="en-US">
                <a:latin typeface="DejaVu Math TeX Gyre" panose="02000503000000000000" charset="0"/>
                <a:cs typeface="DejaVu Math TeX Gyre" panose="02000503000000000000" charset="0"/>
              </a:rPr>
              <a:t>2</a:t>
            </a:r>
            <a:endParaRPr lang="" altLang="en-US"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 rot="1800000">
            <a:off x="2753995" y="4080510"/>
            <a:ext cx="2078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>
                <a:latin typeface="DejaVu Math TeX Gyre" panose="02000503000000000000" charset="0"/>
                <a:cs typeface="DejaVu Math TeX Gyre" panose="02000503000000000000" charset="0"/>
              </a:rPr>
              <a:t>LS_2</a:t>
            </a:r>
            <a:endParaRPr lang="en-US" altLang="en-US"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 rot="19560000">
            <a:off x="7005320" y="4364355"/>
            <a:ext cx="2078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>
                <a:latin typeface="DejaVu Math TeX Gyre" panose="02000503000000000000" charset="0"/>
                <a:cs typeface="DejaVu Math TeX Gyre" panose="02000503000000000000" charset="0"/>
              </a:rPr>
              <a:t>T_5</a:t>
            </a:r>
            <a:endParaRPr lang="" altLang="en-US"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 Box 46"/>
              <p:cNvSpPr txBox="1"/>
              <p:nvPr/>
            </p:nvSpPr>
            <p:spPr>
              <a:xfrm rot="1320000">
                <a:off x="7556500" y="1523365"/>
                <a:ext cx="2078355" cy="367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en-US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en-US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LS</m:t>
                          </m:r>
                          <m:r>
                            <a:rPr lang="en-US" altLang="en-US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_</m:t>
                          </m:r>
                          <m:r>
                            <a:rPr lang="en-US" altLang="en-US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e>
                      </m:acc>
                    </m:oMath>
                  </m:oMathPara>
                </a14:m>
                <a:endParaRPr lang="en-US" altLang="en-US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7" name="Text 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20000">
                <a:off x="7556500" y="1523365"/>
                <a:ext cx="2078355" cy="367030"/>
              </a:xfrm>
              <a:prstGeom prst="rect">
                <a:avLst/>
              </a:prstGeom>
              <a:blipFill rotWithShape="1">
                <a:blip r:embed="rId6"/>
                <a:stretch>
                  <a:fillRect l="306" t="-102422" r="336" b="-10224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WPS Presentation</Application>
  <PresentationFormat>宽屏</PresentationFormat>
  <Paragraphs>32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0" baseType="lpstr">
      <vt:lpstr>Arial</vt:lpstr>
      <vt:lpstr>SimSun</vt:lpstr>
      <vt:lpstr>Wingdings</vt:lpstr>
      <vt:lpstr>Arial Unicode MS</vt:lpstr>
      <vt:lpstr>Arial Black</vt:lpstr>
      <vt:lpstr>微软雅黑</vt:lpstr>
      <vt:lpstr>SimSun</vt:lpstr>
      <vt:lpstr>Droid Sans Fallback</vt:lpstr>
      <vt:lpstr>Times New Roman</vt:lpstr>
      <vt:lpstr>DejaVu Math TeX Gyre</vt:lpstr>
      <vt:lpstr>MT Extra</vt:lpstr>
      <vt:lpstr>Chilanka</vt:lpstr>
      <vt:lpstr>MS Mincho</vt:lpstr>
      <vt:lpstr>Chandas</vt:lpstr>
      <vt:lpstr>Dyuthi</vt:lpstr>
      <vt:lpstr>DejaVu Serif</vt:lpstr>
      <vt:lpstr>DejaVu Sans Mono</vt:lpstr>
      <vt:lpstr>Gubbi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faaizz</dc:creator>
  <cp:lastModifiedBy>faaizz</cp:lastModifiedBy>
  <cp:revision>7</cp:revision>
  <dcterms:created xsi:type="dcterms:W3CDTF">2020-04-13T16:59:27Z</dcterms:created>
  <dcterms:modified xsi:type="dcterms:W3CDTF">2020-04-13T16:59:27Z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