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6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7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8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9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0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1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12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13.xml" ContentType="application/vnd.openxmlformats-officedocument.theme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4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theme/theme15.xml" ContentType="application/vnd.openxmlformats-officedocument.theme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8" r:id="rId4"/>
    <p:sldMasterId id="2147483701" r:id="rId5"/>
    <p:sldMasterId id="2147483714" r:id="rId6"/>
    <p:sldMasterId id="2147483727" r:id="rId7"/>
    <p:sldMasterId id="2147483740" r:id="rId8"/>
    <p:sldMasterId id="2147483753" r:id="rId9"/>
    <p:sldMasterId id="2147483766" r:id="rId10"/>
    <p:sldMasterId id="2147483779" r:id="rId11"/>
    <p:sldMasterId id="2147483792" r:id="rId12"/>
    <p:sldMasterId id="2147483805" r:id="rId13"/>
    <p:sldMasterId id="2147483818" r:id="rId14"/>
    <p:sldMasterId id="2147483831" r:id="rId15"/>
    <p:sldMasterId id="2147483844" r:id="rId16"/>
  </p:sldMasterIdLst>
  <p:notesMasterIdLst>
    <p:notesMasterId r:id="rId43"/>
  </p:notesMasterIdLst>
  <p:sldIdLst>
    <p:sldId id="283" r:id="rId17"/>
    <p:sldId id="257" r:id="rId18"/>
    <p:sldId id="284" r:id="rId19"/>
    <p:sldId id="258" r:id="rId20"/>
    <p:sldId id="260" r:id="rId21"/>
    <p:sldId id="261" r:id="rId22"/>
    <p:sldId id="263" r:id="rId23"/>
    <p:sldId id="264" r:id="rId24"/>
    <p:sldId id="312" r:id="rId25"/>
    <p:sldId id="285" r:id="rId26"/>
    <p:sldId id="287" r:id="rId27"/>
    <p:sldId id="286" r:id="rId28"/>
    <p:sldId id="268" r:id="rId29"/>
    <p:sldId id="269" r:id="rId30"/>
    <p:sldId id="270" r:id="rId31"/>
    <p:sldId id="271" r:id="rId32"/>
    <p:sldId id="273" r:id="rId33"/>
    <p:sldId id="274" r:id="rId34"/>
    <p:sldId id="275" r:id="rId35"/>
    <p:sldId id="276" r:id="rId36"/>
    <p:sldId id="278" r:id="rId37"/>
    <p:sldId id="279" r:id="rId38"/>
    <p:sldId id="280" r:id="rId39"/>
    <p:sldId id="281" r:id="rId40"/>
    <p:sldId id="310" r:id="rId41"/>
    <p:sldId id="282" r:id="rId42"/>
  </p:sldIdLst>
  <p:sldSz cx="9906000" cy="6858000" type="A4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14" autoAdjust="0"/>
  </p:normalViewPr>
  <p:slideViewPr>
    <p:cSldViewPr snapToGrid="0">
      <p:cViewPr varScale="1">
        <p:scale>
          <a:sx n="90" d="100"/>
          <a:sy n="90" d="100"/>
        </p:scale>
        <p:origin x="19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Path planning was carried out using Artificial Potential Fields (APFs)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Trajectory generation was performed by assuming the AMR has a constant velocity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APFs were first introduced by Khatib in 1986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Attractive potential tends to draw the AMR towards it goal position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Repulsive potentials deflect the AMR away from obstacles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Globally planned path and trajectory can be easily updated with real-time information from local sensors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Major drawback of APFs is the possibility of getting stuck at local minima</a:t>
            </a:r>
            <a:endParaRPr lang="en-US" b="0" strike="noStrike" spc="-1">
              <a:latin typeface="Arial" panose="020B0604020202020204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not physically realizable- about -5 radians at osme point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Good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is physically realizable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Not so good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COntrol signal within bounds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Further alterations to path planning parameters to change planned path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Good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longitudinal tracking is omitted in this plot, such that the circular motion of the AMR is evident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System becomes unstable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Increasing the prediction horizon restores stability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</p:spPr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Indoor environment- Aerodynamic and gravitational side forces can be neglected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73163" y="1336675"/>
            <a:ext cx="5213350" cy="36083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altLang="en-US"/>
                  <a:t>If AMR is within the influence range of an obstacle(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>
                    <a:latin typeface="Arial" panose="020B0604020202020204" pitchFamily="34" charset="0"/>
                    <a:cs typeface="Arial" panose="020B0604020202020204" pitchFamily="34" charset="0"/>
                  </a:rPr>
                  <a:t>), the repulsive force pertaining to the obstacle is computed and added to the attractive force towards the goal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 rotWithShape="1">
                <a:blip r:embed="rId3"/>
                <a:stretch>
                  <a:fillRect l="-5" t="-12" r="5" b="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Model Predictive Control (MPC) has become very popular in recent years due to advancements in computational technologies and newer more-effective MPC algorithms</a:t>
            </a:r>
            <a:endParaRPr lang="en-US" b="0" strike="noStrike" spc="-1" dirty="0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MPC allows consideration of system constraints during controller design</a:t>
            </a:r>
            <a:endParaRPr lang="en-US" b="0" strike="noStrike" spc="-1" dirty="0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Control signals can be restricted within physically realizable limits</a:t>
            </a:r>
            <a:endParaRPr lang="en-US" b="0" strike="noStrike" spc="-1" dirty="0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Controllers designed based on linear approximations can be used to control non-linear systems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Reference signal is lateral position trajectory produced in the path planning 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Yaw angle reference is also provided for the SIMO-based MPC controller</a:t>
            </a:r>
            <a:r>
              <a:rPr lang="en-US" alt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- obtained by computing the angle between an AMR mounted frame and the fixed earth frame at every time-step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Perfect 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Maximum wheel angle within physical limits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Tracking not as good as PID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Tracking not as good as other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Sharper changes in wheel angle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/>
              <a:t>Path planning parameters altered to increase obstacle region of influence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7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1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2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3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4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6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7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2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6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0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1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4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3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rgbClr val="005F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987425"/>
            <a:ext cx="1455738" cy="58705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AutoShape 3"/>
          <p:cNvSpPr>
            <a:spLocks noChangeArrowheads="1"/>
          </p:cNvSpPr>
          <p:nvPr userDrawn="1"/>
        </p:nvSpPr>
        <p:spPr bwMode="auto">
          <a:xfrm flipH="1">
            <a:off x="-190500" y="965200"/>
            <a:ext cx="1663700" cy="58928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1473200" y="-1588"/>
            <a:ext cx="8432800" cy="9779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0" y="2033588"/>
            <a:ext cx="9906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AutoShape 11"/>
          <p:cNvSpPr>
            <a:spLocks noChangeArrowheads="1"/>
          </p:cNvSpPr>
          <p:nvPr userDrawn="1"/>
        </p:nvSpPr>
        <p:spPr bwMode="auto">
          <a:xfrm flipV="1">
            <a:off x="1473200" y="0"/>
            <a:ext cx="304800" cy="990600"/>
          </a:xfrm>
          <a:prstGeom prst="rtTriangle">
            <a:avLst/>
          </a:prstGeom>
          <a:solidFill>
            <a:srgbClr val="005F8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de-DE"/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504950" y="2562225"/>
            <a:ext cx="8159750" cy="1292225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</a:lstStyle>
          <a:p>
            <a:r>
              <a:rPr lang="de-DE" noProof="0" dirty="0"/>
              <a:t>Titelmasterformat durch Klicken bearbeiten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85900" y="3873500"/>
            <a:ext cx="8204200" cy="1587500"/>
          </a:xfrm>
        </p:spPr>
        <p:txBody>
          <a:bodyPr/>
          <a:lstStyle>
            <a:lvl1pPr marL="0" indent="0">
              <a:defRPr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r>
              <a:rPr lang="de-DE" noProof="0" dirty="0"/>
              <a:t>Formatvorlage des Untertitelmasters durch Klicken bearbeiten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88900" y="6296025"/>
            <a:ext cx="23114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 b="1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11DB74-678E-4ADB-90C4-A4B06AACE0FF}" type="datetime1">
              <a:rPr lang="de-DE" smtClean="0"/>
              <a:t>23.06.2020</a:t>
            </a:fld>
            <a:endParaRPr lang="de-DE"/>
          </a:p>
        </p:txBody>
      </p:sp>
      <p:pic>
        <p:nvPicPr>
          <p:cNvPr id="12" name="Picture 4" descr="http://www.uni-kl.de/fileadmin/prum/tupublic/TU_Logo_ohne_Feld/TUKL_LOGO_RG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3490" y="188640"/>
            <a:ext cx="2668939" cy="515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4" name="Picture 2" descr="V:\VERWALTUNG\VORLAGEN\allg. Vorlagen\Logo\LRS_Logo_Vektor_140818.ep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" y="1088740"/>
            <a:ext cx="1142767" cy="7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77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2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3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4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1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2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11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19.xml"/><Relationship Id="rId4" Type="http://schemas.openxmlformats.org/officeDocument/2006/relationships/slideLayout" Target="../slideLayouts/slideLayout113.xml"/><Relationship Id="rId9" Type="http://schemas.openxmlformats.org/officeDocument/2006/relationships/slideLayout" Target="../slideLayouts/slideLayout118.xml"/><Relationship Id="rId14" Type="http://schemas.openxmlformats.org/officeDocument/2006/relationships/image" Target="../media/image1.wmf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1.w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Relationship Id="rId14" Type="http://schemas.openxmlformats.org/officeDocument/2006/relationships/image" Target="../media/image1.wmf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3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52.xml"/><Relationship Id="rId12" Type="http://schemas.openxmlformats.org/officeDocument/2006/relationships/slideLayout" Target="../slideLayouts/slideLayout157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6" Type="http://schemas.openxmlformats.org/officeDocument/2006/relationships/slideLayout" Target="../slideLayouts/slideLayout151.xml"/><Relationship Id="rId11" Type="http://schemas.openxmlformats.org/officeDocument/2006/relationships/slideLayout" Target="../slideLayouts/slideLayout156.xml"/><Relationship Id="rId5" Type="http://schemas.openxmlformats.org/officeDocument/2006/relationships/slideLayout" Target="../slideLayouts/slideLayout15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5.xml"/><Relationship Id="rId4" Type="http://schemas.openxmlformats.org/officeDocument/2006/relationships/slideLayout" Target="../slideLayouts/slideLayout149.xml"/><Relationship Id="rId9" Type="http://schemas.openxmlformats.org/officeDocument/2006/relationships/slideLayout" Target="../slideLayouts/slideLayout154.xml"/><Relationship Id="rId14" Type="http://schemas.openxmlformats.org/officeDocument/2006/relationships/image" Target="../media/image1.wmf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5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60.xml"/><Relationship Id="rId7" Type="http://schemas.openxmlformats.org/officeDocument/2006/relationships/slideLayout" Target="../slideLayouts/slideLayout164.xml"/><Relationship Id="rId12" Type="http://schemas.openxmlformats.org/officeDocument/2006/relationships/slideLayout" Target="../slideLayouts/slideLayout169.xml"/><Relationship Id="rId2" Type="http://schemas.openxmlformats.org/officeDocument/2006/relationships/slideLayout" Target="../slideLayouts/slideLayout159.xml"/><Relationship Id="rId1" Type="http://schemas.openxmlformats.org/officeDocument/2006/relationships/slideLayout" Target="../slideLayouts/slideLayout158.xml"/><Relationship Id="rId6" Type="http://schemas.openxmlformats.org/officeDocument/2006/relationships/slideLayout" Target="../slideLayouts/slideLayout163.xml"/><Relationship Id="rId11" Type="http://schemas.openxmlformats.org/officeDocument/2006/relationships/slideLayout" Target="../slideLayouts/slideLayout168.xml"/><Relationship Id="rId5" Type="http://schemas.openxmlformats.org/officeDocument/2006/relationships/slideLayout" Target="../slideLayouts/slideLayout16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7.xml"/><Relationship Id="rId4" Type="http://schemas.openxmlformats.org/officeDocument/2006/relationships/slideLayout" Target="../slideLayouts/slideLayout161.xml"/><Relationship Id="rId9" Type="http://schemas.openxmlformats.org/officeDocument/2006/relationships/slideLayout" Target="../slideLayouts/slideLayout166.xml"/><Relationship Id="rId14" Type="http://schemas.openxmlformats.org/officeDocument/2006/relationships/image" Target="../media/image1.wmf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slideLayout" Target="../slideLayouts/slideLayout181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Relationship Id="rId14" Type="http://schemas.openxmlformats.org/officeDocument/2006/relationships/image" Target="../media/image1.wmf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9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4.xml"/><Relationship Id="rId7" Type="http://schemas.openxmlformats.org/officeDocument/2006/relationships/slideLayout" Target="../slideLayouts/slideLayout188.xml"/><Relationship Id="rId12" Type="http://schemas.openxmlformats.org/officeDocument/2006/relationships/slideLayout" Target="../slideLayouts/slideLayout193.xml"/><Relationship Id="rId2" Type="http://schemas.openxmlformats.org/officeDocument/2006/relationships/slideLayout" Target="../slideLayouts/slideLayout183.xml"/><Relationship Id="rId1" Type="http://schemas.openxmlformats.org/officeDocument/2006/relationships/slideLayout" Target="../slideLayouts/slideLayout182.xml"/><Relationship Id="rId6" Type="http://schemas.openxmlformats.org/officeDocument/2006/relationships/slideLayout" Target="../slideLayouts/slideLayout187.xml"/><Relationship Id="rId11" Type="http://schemas.openxmlformats.org/officeDocument/2006/relationships/slideLayout" Target="../slideLayouts/slideLayout192.xml"/><Relationship Id="rId5" Type="http://schemas.openxmlformats.org/officeDocument/2006/relationships/slideLayout" Target="../slideLayouts/slideLayout18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91.xml"/><Relationship Id="rId4" Type="http://schemas.openxmlformats.org/officeDocument/2006/relationships/slideLayout" Target="../slideLayouts/slideLayout185.xml"/><Relationship Id="rId9" Type="http://schemas.openxmlformats.org/officeDocument/2006/relationships/slideLayout" Target="../slideLayouts/slideLayout190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image" Target="../media/image1.w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image" Target="../media/image1.wmf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image" Target="../media/image1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2878200" y="0"/>
            <a:ext cx="7027560" cy="96948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CustomShape 2"/>
          <p:cNvSpPr/>
          <p:nvPr/>
        </p:nvSpPr>
        <p:spPr>
          <a:xfrm>
            <a:off x="2200320" y="0"/>
            <a:ext cx="4427280" cy="96948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8" name="CustomShape 3"/>
          <p:cNvSpPr/>
          <p:nvPr/>
        </p:nvSpPr>
        <p:spPr>
          <a:xfrm>
            <a:off x="506520" y="6622920"/>
            <a:ext cx="9399240" cy="24084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9" name="CustomShape 4"/>
          <p:cNvSpPr/>
          <p:nvPr/>
        </p:nvSpPr>
        <p:spPr>
          <a:xfrm>
            <a:off x="378000" y="6622920"/>
            <a:ext cx="414000" cy="24264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0" name="CustomShape 5"/>
          <p:cNvSpPr/>
          <p:nvPr/>
        </p:nvSpPr>
        <p:spPr>
          <a:xfrm>
            <a:off x="0" y="2033640"/>
            <a:ext cx="990576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1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2" name="Group 7"/>
          <p:cNvGrpSpPr/>
          <p:nvPr/>
        </p:nvGrpSpPr>
        <p:grpSpPr>
          <a:xfrm>
            <a:off x="303120" y="5913360"/>
            <a:ext cx="3614400" cy="579240"/>
            <a:chOff x="303120" y="5913360"/>
            <a:chExt cx="3614400" cy="579240"/>
          </a:xfrm>
        </p:grpSpPr>
        <p:pic>
          <p:nvPicPr>
            <p:cNvPr id="63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1720" cy="57924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4" name="CustomShape 8"/>
            <p:cNvSpPr/>
            <p:nvPr/>
          </p:nvSpPr>
          <p:spPr>
            <a:xfrm>
              <a:off x="1262160" y="5961240"/>
              <a:ext cx="265536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5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7800" cy="406800"/>
          </a:xfrm>
          <a:prstGeom prst="rect">
            <a:avLst/>
          </a:prstGeom>
          <a:ln>
            <a:noFill/>
          </a:ln>
        </p:spPr>
      </p:pic>
      <p:sp>
        <p:nvSpPr>
          <p:cNvPr id="66" name="PlaceHolder 9"/>
          <p:cNvSpPr>
            <a:spLocks noGrp="1"/>
          </p:cNvSpPr>
          <p:nvPr>
            <p:ph type="title"/>
          </p:nvPr>
        </p:nvSpPr>
        <p:spPr>
          <a:xfrm>
            <a:off x="2513160" y="63360"/>
            <a:ext cx="7370280" cy="912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FFFFFF"/>
                </a:solidFill>
                <a:latin typeface="Calibri"/>
              </a:rPr>
              <a:t>Titelmasterformat durch Klicken bearbeiten</a:t>
            </a:r>
            <a:endParaRPr lang="de-DE" sz="2400" b="0" strike="noStrike" spc="-1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body"/>
          </p:nvPr>
        </p:nvSpPr>
        <p:spPr>
          <a:xfrm>
            <a:off x="495360" y="1144440"/>
            <a:ext cx="89150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Textmasterformate durch Klicken bearbeiten</a:t>
            </a:r>
          </a:p>
          <a:p>
            <a:pPr marL="864235" lvl="1" indent="-32385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0000"/>
                </a:solidFill>
                <a:latin typeface="Calibri"/>
              </a:rPr>
              <a:t>Zweite Ebene</a:t>
            </a:r>
          </a:p>
          <a:p>
            <a:pPr marL="1296035" lvl="2" indent="-28829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Dritte Ebene</a:t>
            </a:r>
          </a:p>
          <a:p>
            <a:pPr marL="1727835" lvl="3" indent="-215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Vierte Ebene</a:t>
            </a:r>
          </a:p>
          <a:p>
            <a:pPr marL="2160270" lvl="4" indent="-215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Fünfte Ebene</a:t>
            </a:r>
          </a:p>
        </p:txBody>
      </p:sp>
      <p:sp>
        <p:nvSpPr>
          <p:cNvPr id="68" name="PlaceHolder 11"/>
          <p:cNvSpPr>
            <a:spLocks noGrp="1"/>
          </p:cNvSpPr>
          <p:nvPr>
            <p:ph type="sldNum"/>
          </p:nvPr>
        </p:nvSpPr>
        <p:spPr>
          <a:xfrm>
            <a:off x="9201600" y="6232680"/>
            <a:ext cx="60264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F773681-8700-46FA-B20D-9D9D9CE26122}" type="slidenum">
              <a:rPr lang="en-US" sz="1000" b="1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0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8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8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484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8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486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48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8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2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3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532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53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534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53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3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4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5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6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7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8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579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580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581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582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583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584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2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2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628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2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30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63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63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67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67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676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67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678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67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68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1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2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72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724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2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726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72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2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6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7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77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772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7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</a:t>
              </a:r>
              <a:r>
                <a:rPr lang="en-US" altLang="en-US" sz="1000" b="1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</a:t>
              </a:r>
              <a:r>
                <a:rPr lang="en-US" alt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Olanrewaju</a:t>
              </a:r>
              <a:r>
                <a:rPr lang="en-US" altLang="en-US" sz="1000" b="1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</a:t>
              </a:r>
              <a:r>
                <a:rPr lang="en-US" alt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Kajogbola</a:t>
              </a:r>
              <a:endParaRPr lang="en-US" sz="1000" b="0" strike="noStrike" spc="-1" dirty="0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</a:t>
              </a:r>
              <a:r>
                <a:rPr lang="en-US" sz="1000" b="1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</a:t>
              </a:r>
              <a:r>
                <a:rPr 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für</a:t>
              </a:r>
              <a:r>
                <a:rPr lang="en-US" sz="1000" b="1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</a:t>
              </a:r>
              <a:r>
                <a:rPr lang="en-US" sz="1000" b="1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Regelungssysteme</a:t>
              </a:r>
              <a:endParaRPr lang="en-US" sz="1000" b="0" strike="noStrike" spc="-1" dirty="0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</a:t>
              </a:r>
              <a:r>
                <a:rPr lang="en-US" sz="1000" b="0" strike="noStrike" spc="-1" dirty="0" err="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Universität</a:t>
              </a:r>
              <a:r>
                <a:rPr lang="en-US" sz="1000" b="0" strike="noStrike" spc="-1" dirty="0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 Kaiserslautern</a:t>
              </a:r>
              <a:endParaRPr lang="en-US" sz="1000" b="0" strike="noStrike" spc="-1" dirty="0">
                <a:latin typeface="Arial" panose="020B0604020202020204"/>
              </a:endParaRPr>
            </a:p>
          </p:txBody>
        </p:sp>
      </p:grpSp>
      <p:pic>
        <p:nvPicPr>
          <p:cNvPr id="774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77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7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4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148" name="Picture 10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4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150" name="Picture 4" descr="http://www.uni-kl.de/fileadmin/prum/tupublic/TU_Logo_ohne_Feld/TUKL_LOGO_RGB.png"/>
          <p:cNvPicPr/>
          <p:nvPr/>
        </p:nvPicPr>
        <p:blipFill>
          <a:blip r:embed="rId16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15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15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9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19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196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9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198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19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0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8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39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0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1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42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43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244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45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246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247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48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6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89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90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291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292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293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294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295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96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4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5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6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7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38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39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340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41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342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343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44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2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3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4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5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386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387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388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389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390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391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392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2878200" y="0"/>
            <a:ext cx="7026480" cy="96840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0" name="CustomShape 2"/>
          <p:cNvSpPr/>
          <p:nvPr/>
        </p:nvSpPr>
        <p:spPr>
          <a:xfrm>
            <a:off x="2200320" y="0"/>
            <a:ext cx="4426200" cy="968400"/>
          </a:xfrm>
          <a:prstGeom prst="parallelogram">
            <a:avLst>
              <a:gd name="adj" fmla="val 30516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1" name="CustomShape 3"/>
          <p:cNvSpPr/>
          <p:nvPr/>
        </p:nvSpPr>
        <p:spPr>
          <a:xfrm>
            <a:off x="506520" y="6622920"/>
            <a:ext cx="9398160" cy="239760"/>
          </a:xfrm>
          <a:prstGeom prst="rect">
            <a:avLst/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2" name="CustomShape 4"/>
          <p:cNvSpPr/>
          <p:nvPr/>
        </p:nvSpPr>
        <p:spPr>
          <a:xfrm>
            <a:off x="378000" y="6622920"/>
            <a:ext cx="412920" cy="241560"/>
          </a:xfrm>
          <a:prstGeom prst="parallelogram">
            <a:avLst>
              <a:gd name="adj" fmla="val 25794"/>
            </a:avLst>
          </a:prstGeom>
          <a:solidFill>
            <a:srgbClr val="005F8C"/>
          </a:solidFill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3" name="CustomShape 5"/>
          <p:cNvSpPr/>
          <p:nvPr/>
        </p:nvSpPr>
        <p:spPr>
          <a:xfrm>
            <a:off x="0" y="2033640"/>
            <a:ext cx="9904680" cy="36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34" name="Line 6"/>
          <p:cNvSpPr/>
          <p:nvPr/>
        </p:nvSpPr>
        <p:spPr>
          <a:xfrm>
            <a:off x="0" y="5770440"/>
            <a:ext cx="9905760" cy="0"/>
          </a:xfrm>
          <a:prstGeom prst="line">
            <a:avLst/>
          </a:prstGeom>
          <a:ln w="25560">
            <a:solidFill>
              <a:srgbClr val="B92819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grpSp>
        <p:nvGrpSpPr>
          <p:cNvPr id="435" name="Group 7"/>
          <p:cNvGrpSpPr/>
          <p:nvPr/>
        </p:nvGrpSpPr>
        <p:grpSpPr>
          <a:xfrm>
            <a:off x="303120" y="5913360"/>
            <a:ext cx="3613320" cy="578160"/>
            <a:chOff x="303120" y="5913360"/>
            <a:chExt cx="3613320" cy="578160"/>
          </a:xfrm>
        </p:grpSpPr>
        <p:pic>
          <p:nvPicPr>
            <p:cNvPr id="436" name="Picture 10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303120" y="5913360"/>
              <a:ext cx="890640" cy="57816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437" name="CustomShape 8"/>
            <p:cNvSpPr/>
            <p:nvPr/>
          </p:nvSpPr>
          <p:spPr>
            <a:xfrm>
              <a:off x="1262160" y="5961240"/>
              <a:ext cx="2654280" cy="461645"/>
            </a:xfrm>
            <a:prstGeom prst="rect">
              <a:avLst/>
            </a:prstGeom>
            <a:noFill/>
            <a:ln w="936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0" tIns="0" rIns="0" bIns="0">
              <a:spAutoFit/>
            </a:bodyPr>
            <a:lstStyle/>
            <a:p>
              <a:pPr algn="just">
                <a:lnSpc>
                  <a:spcPct val="100000"/>
                </a:lnSpc>
              </a:pPr>
              <a:r>
                <a:rPr lang="en-US" alt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Faizudeen Kajogbola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1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Lehrstuhl für Regelungssysteme</a:t>
              </a:r>
              <a:endParaRPr lang="en-US" sz="1000" b="0" strike="noStrike" spc="-1">
                <a:latin typeface="Arial" panose="020B0604020202020204"/>
              </a:endParaRPr>
            </a:p>
            <a:p>
              <a:pPr algn="just">
                <a:lnSpc>
                  <a:spcPct val="100000"/>
                </a:lnSpc>
              </a:pPr>
              <a:r>
                <a:rPr lang="en-US" sz="1000" b="0" strike="noStrike" spc="-1">
                  <a:solidFill>
                    <a:srgbClr val="000000"/>
                  </a:solidFill>
                  <a:latin typeface="Calibri"/>
                  <a:ea typeface="DejaVu Sans" panose="020B0603030804020204"/>
                </a:rPr>
                <a:t>Technische Universität Kaiserslautern</a:t>
              </a:r>
              <a:endParaRPr lang="en-US" sz="1000" b="0" strike="noStrike" spc="-1">
                <a:latin typeface="Arial" panose="020B0604020202020204"/>
              </a:endParaRPr>
            </a:p>
          </p:txBody>
        </p:sp>
      </p:grpSp>
      <p:pic>
        <p:nvPicPr>
          <p:cNvPr id="438" name="Picture 4" descr="http://www.uni-kl.de/fileadmin/prum/tupublic/TU_Logo_ohne_Feld/TUKL_LOGO_RGB.png"/>
          <p:cNvPicPr/>
          <p:nvPr/>
        </p:nvPicPr>
        <p:blipFill>
          <a:blip r:embed="rId15"/>
          <a:stretch>
            <a:fillRect/>
          </a:stretch>
        </p:blipFill>
        <p:spPr>
          <a:xfrm>
            <a:off x="92160" y="307800"/>
            <a:ext cx="2106720" cy="405720"/>
          </a:xfrm>
          <a:prstGeom prst="rect">
            <a:avLst/>
          </a:prstGeom>
          <a:ln>
            <a:noFill/>
          </a:ln>
        </p:spPr>
      </p:pic>
      <p:sp>
        <p:nvSpPr>
          <p:cNvPr id="439" name="PlaceHolder 9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40" name="PlaceHolder 10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0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4.xml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6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4.xml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8.xml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0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4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</a:rPr>
              <a:t>MPC based Path Tracking Using Potential Field for Autonomous Mobile Robot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en-US" altLang="de-DE">
                <a:latin typeface="Tahoma" pitchFamily="34" charset="0"/>
              </a:rPr>
              <a:t>Faizudeen </a:t>
            </a:r>
            <a:r>
              <a:rPr lang="" altLang="en-US">
                <a:latin typeface="Tahoma" pitchFamily="34" charset="0"/>
              </a:rPr>
              <a:t>Olanrewaju </a:t>
            </a:r>
            <a:r>
              <a:rPr lang="en-US" altLang="de-DE">
                <a:latin typeface="Tahoma" pitchFamily="34" charset="0"/>
              </a:rPr>
              <a:t>Kajogbola</a:t>
            </a:r>
            <a:endParaRPr lang="de-DE" altLang="de-DE" dirty="0">
              <a:latin typeface="Tahoma" pitchFamily="34" charset="0"/>
            </a:endParaRPr>
          </a:p>
          <a:p>
            <a:pPr eaLnBrk="1" hangingPunct="1"/>
            <a:r>
              <a:rPr lang="de-DE" altLang="de-DE" dirty="0">
                <a:latin typeface="Tahoma" pitchFamily="34" charset="0"/>
              </a:rPr>
              <a:t>Lehrstuhl für Regelungssysteme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07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A6CF124-2FA5-4E46-A83D-CC7A459B43D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10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08" name="CustomShape 3"/>
          <p:cNvSpPr/>
          <p:nvPr/>
        </p:nvSpPr>
        <p:spPr>
          <a:xfrm>
            <a:off x="457200" y="1289050"/>
            <a:ext cx="9051290" cy="40259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Simulations were carried out on MATLAB and Simulink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Vehicle Body 3DOF Single Track model from Simulink's Vehicle Dynamics Blockset was used for simulations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Perfect tracking of the AMR's longitudinal position is assumed since this study focuses on lateral displacement control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Controllers:</a:t>
            </a: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PID controller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pidTuner (MATLAB)</a:t>
            </a: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SISO MPC</a:t>
            </a:r>
          </a:p>
          <a:p>
            <a:pPr marL="74422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SIMO MPC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Performance of the three controllers 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we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 compared on a basis of a scaled error norm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1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7E72BA-DB1A-44DC-A6F9-6E836313178D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11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6" name="CustomShape 4"/>
          <p:cNvSpPr/>
          <p:nvPr/>
        </p:nvSpPr>
        <p:spPr>
          <a:xfrm>
            <a:off x="457200" y="1037080"/>
            <a:ext cx="9051480" cy="20638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AMR Parameters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Mass (kg): 505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Yaw mass moment of inertia (kg.m^2): 808.5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Distance of front wheel from CoM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 a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(m): 0.35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Distance of rear wheels from CoM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 b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(m): 0.4125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7" name="CustomShape 5"/>
          <p:cNvSpPr/>
          <p:nvPr/>
        </p:nvSpPr>
        <p:spPr>
          <a:xfrm>
            <a:off x="457200" y="2974340"/>
            <a:ext cx="9051290" cy="282575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Path Planning Parameters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</a:t>
            </a:r>
            <a:r>
              <a:rPr lang="en-US" sz="1800" b="0" strike="noStrike" spc="-1" baseline="-33000" dirty="0" err="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 0.01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</a:t>
            </a:r>
            <a:r>
              <a:rPr lang="en-US" sz="1800" b="0" strike="noStrike" spc="-1" baseline="-33000" dirty="0" err="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 10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AMR size allowance (m): 0.35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Obstacle radius (m): </a:t>
            </a:r>
            <a:r>
              <a:rPr lang="en-US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1</a:t>
            </a:r>
            <a:endParaRPr lang="en-US" spc="-1" dirty="0"/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</a:rPr>
              <a:t>AMR initial position: (0, 0) 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Goal position: (50, 31)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Obstacle locations:  (14.87, 33.28); (10, 8); (26, 12); (19, 19); and (34, 23)</a:t>
            </a:r>
            <a:endParaRPr lang="en-US" sz="1800" b="0" strike="noStrike" spc="-1" dirty="0">
              <a:latin typeface="Arial" panose="020B0604020202020204"/>
            </a:endParaRPr>
          </a:p>
        </p:txBody>
      </p:sp>
      <p:pic>
        <p:nvPicPr>
          <p:cNvPr id="2" name="Picture 1" descr="2_dof_mode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0" y="1144270"/>
            <a:ext cx="1778000" cy="36366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Simulation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110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41030E-7E84-42EA-A7BB-2A897F1B18D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12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1" name="CustomShape 3"/>
          <p:cNvSpPr/>
          <p:nvPr/>
        </p:nvSpPr>
        <p:spPr>
          <a:xfrm>
            <a:off x="424180" y="1228265"/>
            <a:ext cx="9051480" cy="1450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PID Controller</a:t>
            </a:r>
            <a:endParaRPr lang="en-US" sz="1800" b="0" strike="noStrike" spc="-1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 sampling time (seconds): 0.01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1112" name="CustomShape 4"/>
          <p:cNvSpPr/>
          <p:nvPr/>
        </p:nvSpPr>
        <p:spPr>
          <a:xfrm>
            <a:off x="424180" y="2424430"/>
            <a:ext cx="9051290" cy="26873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MPC Controllers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Simulation sampling time (seconds): 0.05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Prediction horizon (time-steps): 25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Control horizon (time-steps): 4</a:t>
            </a:r>
            <a:endParaRPr lang="en-US" sz="1800" b="0" strike="noStrike" spc="-1" dirty="0">
              <a:latin typeface="Arial" panose="020B0604020202020204"/>
            </a:endParaRPr>
          </a:p>
          <a:p>
            <a:pPr marL="50165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Maximum front wheel angle: </a:t>
            </a:r>
            <a:r>
              <a:rPr lang="en-US" spc="-1" dirty="0">
                <a:solidFill>
                  <a:srgbClr val="000000"/>
                </a:solidFill>
                <a:ea typeface="Arial" panose="020B0604020202020204"/>
              </a:rPr>
              <a:t>±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40 degrees</a:t>
            </a:r>
          </a:p>
          <a:p>
            <a:pPr marL="501650" lvl="1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Maximum front wheel angular velocity: 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±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30 degrees/second</a:t>
            </a:r>
            <a:endParaRPr lang="en-US" sz="18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D505EEC-50E4-42B7-A941-F6535FC64136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13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79" name="Picture 878"/>
          <p:cNvPicPr/>
          <p:nvPr/>
        </p:nvPicPr>
        <p:blipFill>
          <a:blip r:embed="rId2"/>
          <a:stretch>
            <a:fillRect/>
          </a:stretch>
        </p:blipFill>
        <p:spPr>
          <a:xfrm>
            <a:off x="147960" y="1144440"/>
            <a:ext cx="9258120" cy="4401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PID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  <a:sym typeface="+mn-ea"/>
            </a:endParaRPr>
          </a:p>
        </p:txBody>
      </p:sp>
      <p:sp>
        <p:nvSpPr>
          <p:cNvPr id="88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8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71A5E95-4527-48A9-ACE4-EF0234B8F250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14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83" name="Picture 882"/>
          <p:cNvPicPr/>
          <p:nvPr/>
        </p:nvPicPr>
        <p:blipFill>
          <a:blip r:embed="rId3"/>
          <a:stretch>
            <a:fillRect/>
          </a:stretch>
        </p:blipFill>
        <p:spPr>
          <a:xfrm>
            <a:off x="74880" y="135216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884" name="Picture 883"/>
          <p:cNvPicPr/>
          <p:nvPr/>
        </p:nvPicPr>
        <p:blipFill>
          <a:blip r:embed="rId4"/>
          <a:stretch>
            <a:fillRect/>
          </a:stretch>
        </p:blipFill>
        <p:spPr>
          <a:xfrm>
            <a:off x="4874760" y="141048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52755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87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636BBF5-85C9-4F90-B199-D86810F7FA1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15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88" name="Picture 887"/>
          <p:cNvPicPr/>
          <p:nvPr/>
        </p:nvPicPr>
        <p:blipFill>
          <a:blip r:embed="rId3"/>
          <a:stretch>
            <a:fillRect/>
          </a:stretch>
        </p:blipFill>
        <p:spPr>
          <a:xfrm>
            <a:off x="1432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889" name="Picture 888"/>
          <p:cNvPicPr/>
          <p:nvPr/>
        </p:nvPicPr>
        <p:blipFill>
          <a:blip r:embed="rId4"/>
          <a:stretch>
            <a:fillRect/>
          </a:stretch>
        </p:blipFill>
        <p:spPr>
          <a:xfrm>
            <a:off x="4804560" y="151848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3" name="Isosceles Triangle 2"/>
          <p:cNvSpPr/>
          <p:nvPr/>
        </p:nvSpPr>
        <p:spPr>
          <a:xfrm>
            <a:off x="720725" y="413702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1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9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9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0A5B9FC-DB63-492E-AA21-3B4DC2B44B6F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16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94" name="Picture 893"/>
          <p:cNvPicPr/>
          <p:nvPr/>
        </p:nvPicPr>
        <p:blipFill>
          <a:blip r:embed="rId3"/>
          <a:stretch>
            <a:fillRect/>
          </a:stretch>
        </p:blipFill>
        <p:spPr>
          <a:xfrm>
            <a:off x="4826880" y="14630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mpc1-robot_motion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6985" y="1463040"/>
            <a:ext cx="4754880" cy="3566160"/>
          </a:xfrm>
          <a:prstGeom prst="rect">
            <a:avLst/>
          </a:prstGeom>
        </p:spPr>
      </p:pic>
      <p:sp>
        <p:nvSpPr>
          <p:cNvPr id="2" name="Isosceles Triangle 1"/>
          <p:cNvSpPr/>
          <p:nvPr/>
        </p:nvSpPr>
        <p:spPr>
          <a:xfrm>
            <a:off x="581660" y="410337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232275" y="18827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0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0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C75CD95-9A60-46B5-92FD-4008609DAD2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17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03" name="Picture 902"/>
          <p:cNvPicPr/>
          <p:nvPr/>
        </p:nvPicPr>
        <p:blipFill>
          <a:blip r:embed="rId3"/>
          <a:stretch>
            <a:fillRect/>
          </a:stretch>
        </p:blipFill>
        <p:spPr>
          <a:xfrm>
            <a:off x="146160" y="1143000"/>
            <a:ext cx="9262440" cy="44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PID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  <a:sym typeface="+mn-ea"/>
            </a:endParaRPr>
          </a:p>
        </p:txBody>
      </p:sp>
      <p:sp>
        <p:nvSpPr>
          <p:cNvPr id="90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0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C7463F8-6EE2-4632-A9A7-85D29CAF349D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18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07" name="Picture 906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08" name="Picture 907"/>
          <p:cNvPicPr/>
          <p:nvPr/>
        </p:nvPicPr>
        <p:blipFill>
          <a:blip r:embed="rId4"/>
          <a:stretch>
            <a:fillRect/>
          </a:stretch>
        </p:blipFill>
        <p:spPr>
          <a:xfrm>
            <a:off x="5191920" y="142992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52755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0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11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39F8E2-86C3-444F-8C31-60100228BBF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19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12" name="Picture 911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13" name="Picture 912"/>
          <p:cNvPicPr/>
          <p:nvPr/>
        </p:nvPicPr>
        <p:blipFill>
          <a:blip r:embed="rId4"/>
          <a:stretch>
            <a:fillRect/>
          </a:stretch>
        </p:blipFill>
        <p:spPr>
          <a:xfrm>
            <a:off x="5185080" y="138924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49605" y="418147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Motivation</a:t>
            </a:r>
            <a:endParaRPr lang="en-US" sz="2400" b="0" strike="noStrike" spc="-1">
              <a:latin typeface="Arial" panose="020B0604020202020204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17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B29082B-0098-4CBB-A221-2F401373D8A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18" name="CustomShape 4"/>
          <p:cNvSpPr/>
          <p:nvPr/>
        </p:nvSpPr>
        <p:spPr>
          <a:xfrm>
            <a:off x="457200" y="1463040"/>
            <a:ext cx="9051290" cy="353123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Navigation is essential for the success of any Mobile Robot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Ability to avoid obstacles is paramount for any AMR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Navigation entails path planning, trajectory generation, and successful tracking of planned trajectory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Planned trajectories should be modifiable online to accommodate unknown and dynamic obstacles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An Artificial Potential Field (APF) based approach is a gentle and intuitive introduction to path planning and trajectory generation</a:t>
            </a:r>
            <a:endParaRPr lang="en-US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  <a:sym typeface="+mn-ea"/>
              </a:rPr>
              <a:t>Model Predictive Control is drawing a lot of research attention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 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2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1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E927DB-3F2F-4035-A3AC-B42663D71D42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20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17" name="Picture 916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18" name="Picture 917"/>
          <p:cNvPicPr/>
          <p:nvPr/>
        </p:nvPicPr>
        <p:blipFill>
          <a:blip r:embed="rId4"/>
          <a:stretch>
            <a:fillRect/>
          </a:stretch>
        </p:blipFill>
        <p:spPr>
          <a:xfrm>
            <a:off x="5041080" y="1371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635000" y="418084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25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26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112CCBC-055A-4BCF-ABAA-B6DB44CCFD3F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21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27" name="Picture 926"/>
          <p:cNvPicPr/>
          <p:nvPr/>
        </p:nvPicPr>
        <p:blipFill>
          <a:blip r:embed="rId3"/>
          <a:stretch>
            <a:fillRect/>
          </a:stretch>
        </p:blipFill>
        <p:spPr>
          <a:xfrm>
            <a:off x="146160" y="1143000"/>
            <a:ext cx="9262440" cy="4407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</a:t>
            </a:r>
            <a:r>
              <a:rPr lang="en-US" alt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M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O MPC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92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3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A885DA-5084-4E63-8DF0-F5C5B8B5CF45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22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31" name="Picture 930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32" name="Picture 931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1407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548640" y="4451985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Scenario </a:t>
            </a:r>
            <a:r>
              <a:rPr lang="en-US" alt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3</a:t>
            </a: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 SISO MPC</a:t>
            </a:r>
            <a:r>
              <a:rPr lang="en-US" alt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-</a:t>
            </a:r>
            <a:r>
              <a:rPr lang="en-US" sz="2400" b="0" strike="noStrike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</a:rPr>
              <a:t> 25</a:t>
            </a:r>
            <a:endParaRPr lang="en-US" sz="2400" b="0" strike="noStrike" spc="-1">
              <a:solidFill>
                <a:srgbClr val="FFFFFF"/>
              </a:solidFill>
              <a:latin typeface="+mj-lt"/>
              <a:cs typeface="+mj-lt"/>
            </a:endParaRPr>
          </a:p>
        </p:txBody>
      </p:sp>
      <p:sp>
        <p:nvSpPr>
          <p:cNvPr id="93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3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3F06B3B-B6E7-4A89-8ED7-AD5638C16457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23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36" name="Picture 935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37" name="Picture 936"/>
          <p:cNvPicPr/>
          <p:nvPr/>
        </p:nvPicPr>
        <p:blipFill>
          <a:blip r:embed="rId4"/>
          <a:stretch>
            <a:fillRect/>
          </a:stretch>
        </p:blipFill>
        <p:spPr>
          <a:xfrm>
            <a:off x="4962240" y="1457280"/>
            <a:ext cx="4571640" cy="374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Scenario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Tahoma"/>
                <a:ea typeface="DejaVu Sans" panose="020B0603030804020204"/>
                <a:sym typeface="+mn-ea"/>
              </a:rPr>
              <a:t> SISO MPC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-</a:t>
            </a:r>
            <a:r>
              <a:rPr 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 </a:t>
            </a:r>
            <a:r>
              <a:rPr lang="en-US" alt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3</a:t>
            </a:r>
            <a:r>
              <a:rPr lang="en-US" sz="2400" spc="-1">
                <a:solidFill>
                  <a:srgbClr val="FFFFFF"/>
                </a:solidFill>
                <a:latin typeface="+mj-lt"/>
                <a:ea typeface="DejaVu Sans" panose="020B0603030804020204"/>
                <a:cs typeface="+mj-lt"/>
                <a:sym typeface="+mn-ea"/>
              </a:rPr>
              <a:t>5</a:t>
            </a:r>
            <a:endParaRPr lang="en-US" altLang="en-US" sz="2400" b="0" strike="noStrike" spc="-1">
              <a:solidFill>
                <a:srgbClr val="FFFFFF"/>
              </a:solidFill>
              <a:latin typeface="Tahoma"/>
              <a:ea typeface="DejaVu Sans" panose="020B0603030804020204"/>
            </a:endParaRPr>
          </a:p>
        </p:txBody>
      </p:sp>
      <p:sp>
        <p:nvSpPr>
          <p:cNvPr id="93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F5DF973-17E8-4B9B-B786-0F41D703FB7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24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41" name="Picture 940"/>
          <p:cNvPicPr/>
          <p:nvPr/>
        </p:nvPicPr>
        <p:blipFill>
          <a:blip r:embed="rId3"/>
          <a:stretch>
            <a:fillRect/>
          </a:stretch>
        </p:blipFill>
        <p:spPr>
          <a:xfrm>
            <a:off x="73080" y="1353240"/>
            <a:ext cx="4571640" cy="3748680"/>
          </a:xfrm>
          <a:prstGeom prst="rect">
            <a:avLst/>
          </a:prstGeom>
          <a:ln>
            <a:noFill/>
          </a:ln>
        </p:spPr>
      </p:pic>
      <p:pic>
        <p:nvPicPr>
          <p:cNvPr id="942" name="Picture 941"/>
          <p:cNvPicPr/>
          <p:nvPr/>
        </p:nvPicPr>
        <p:blipFill>
          <a:blip r:embed="rId4"/>
          <a:stretch>
            <a:fillRect/>
          </a:stretch>
        </p:blipFill>
        <p:spPr>
          <a:xfrm>
            <a:off x="5029200" y="1371600"/>
            <a:ext cx="4571640" cy="3748680"/>
          </a:xfrm>
          <a:prstGeom prst="rect">
            <a:avLst/>
          </a:prstGeom>
          <a:ln>
            <a:noFill/>
          </a:ln>
        </p:spPr>
      </p:pic>
      <p:sp>
        <p:nvSpPr>
          <p:cNvPr id="2" name="Isosceles Triangle 1"/>
          <p:cNvSpPr/>
          <p:nvPr/>
        </p:nvSpPr>
        <p:spPr>
          <a:xfrm>
            <a:off x="528320" y="405892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156075" y="1857375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/>
          <p:cNvSpPr/>
          <p:nvPr/>
        </p:nvSpPr>
        <p:spPr>
          <a:xfrm>
            <a:off x="495300" y="5478780"/>
            <a:ext cx="154305" cy="189865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789305" y="515874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Start point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789305" y="5420360"/>
            <a:ext cx="14408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/>
              <a:t>End point</a:t>
            </a:r>
          </a:p>
        </p:txBody>
      </p:sp>
      <p:sp>
        <p:nvSpPr>
          <p:cNvPr id="14" name="Isosceles Triangle 13"/>
          <p:cNvSpPr/>
          <p:nvPr/>
        </p:nvSpPr>
        <p:spPr>
          <a:xfrm>
            <a:off x="495300" y="5217160"/>
            <a:ext cx="154305" cy="189865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alt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Conclusion &amp; Future Works</a:t>
            </a:r>
          </a:p>
        </p:txBody>
      </p:sp>
      <p:sp>
        <p:nvSpPr>
          <p:cNvPr id="939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F5DF973-17E8-4B9B-B786-0F41D703FB7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25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117" name="CustomShape 5"/>
          <p:cNvSpPr/>
          <p:nvPr/>
        </p:nvSpPr>
        <p:spPr>
          <a:xfrm>
            <a:off x="457200" y="1180465"/>
            <a:ext cx="9051290" cy="14947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1" strike="noStrike" spc="-1" dirty="0">
                <a:latin typeface="Arial" panose="020B0604020202020204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strike="noStrike" spc="-1" dirty="0">
                <a:latin typeface="Arial" panose="020B0604020202020204"/>
              </a:rPr>
              <a:t>In an indoor environment with an accurate mapping and localization scheme, path planning and obstacle avoidance </a:t>
            </a:r>
            <a:r>
              <a:rPr lang="en-US" altLang="en-US" spc="-1" dirty="0">
                <a:latin typeface="Arial" panose="020B0604020202020204"/>
              </a:rPr>
              <a:t>for</a:t>
            </a:r>
            <a:r>
              <a:rPr lang="en-US" altLang="en-US" sz="1800" strike="noStrike" spc="-1" dirty="0">
                <a:latin typeface="Arial" panose="020B0604020202020204"/>
              </a:rPr>
              <a:t> AMRs moving at relatively slow velocity can be successfully carried out using APFs and MPC.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3" name="CustomShape 5"/>
          <p:cNvSpPr/>
          <p:nvPr/>
        </p:nvSpPr>
        <p:spPr>
          <a:xfrm>
            <a:off x="495300" y="2807970"/>
            <a:ext cx="9051290" cy="149479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1" strike="noStrike" spc="-1">
                <a:latin typeface="Arial" panose="020B0604020202020204"/>
              </a:rPr>
              <a:t>Future Works</a:t>
            </a: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strike="noStrike" spc="-1">
                <a:latin typeface="Arial" panose="020B0604020202020204"/>
              </a:rPr>
              <a:t>Extend obstacle avoidance scheme to include longitudinal position tracking</a:t>
            </a: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latin typeface="Arial" panose="020B0604020202020204"/>
              </a:rPr>
              <a:t>Investigate global and local mapping of AMR configuration space</a:t>
            </a: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Font typeface="Arial" panose="020B0604020202020204" pitchFamily="34" charset="0"/>
              <a:buChar char="•"/>
            </a:pPr>
            <a:r>
              <a:rPr lang="en-US" altLang="en-US" sz="1800" b="0" strike="noStrike" spc="-1">
                <a:latin typeface="Arial" panose="020B0604020202020204"/>
              </a:rPr>
              <a:t>Study AMR localization techniques based on Ultra Wide Band technologies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44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945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C76F0776-10C4-4113-B63C-797B46C897B3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26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946" name="Picture 2" descr="C:\Users\M_Wu\AppData\Local\Microsoft\Windows\Temporary Internet Files\Content.IE5\G84VDA5U\Oliver_Tacke_-_Diskussion[1]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258240" y="2072520"/>
            <a:ext cx="2743920" cy="2525400"/>
          </a:xfrm>
          <a:prstGeom prst="rect">
            <a:avLst/>
          </a:prstGeom>
          <a:ln>
            <a:noFill/>
          </a:ln>
        </p:spPr>
      </p:pic>
      <p:pic>
        <p:nvPicPr>
          <p:cNvPr id="947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262520" y="1877400"/>
            <a:ext cx="3940200" cy="291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Aims &amp; Objectives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59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450F22B-2230-4FFC-921E-C1D0359E4C4A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3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1060" name="CustomShape 3"/>
          <p:cNvSpPr/>
          <p:nvPr/>
        </p:nvSpPr>
        <p:spPr>
          <a:xfrm>
            <a:off x="457200" y="1289050"/>
            <a:ext cx="9051290" cy="167576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270" lvl="0" indent="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US" sz="1800" b="1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Aims</a:t>
            </a:r>
            <a:endParaRPr lang="en-US" sz="1800" b="0" strike="noStrike" spc="-1" dirty="0">
              <a:latin typeface="Arial" panose="020B0604020202020204"/>
            </a:endParaRPr>
          </a:p>
          <a:p>
            <a:pPr marL="287020" lvl="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Investigate Artificial Potential Field based path planning in presence of known static obstacles</a:t>
            </a:r>
            <a:endParaRPr lang="en-US" sz="1800" b="0" strike="noStrike" spc="-1" dirty="0">
              <a:latin typeface="Arial" panose="020B0604020202020204"/>
            </a:endParaRPr>
          </a:p>
          <a:p>
            <a:pPr marL="287020" lvl="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Explore how Model Predictive Control can be used for path tracking for AMRs</a:t>
            </a:r>
            <a:endParaRPr lang="en-US" sz="1800" b="0" strike="noStrike" spc="-1" dirty="0">
              <a:latin typeface="Arial" panose="020B0604020202020204"/>
            </a:endParaRPr>
          </a:p>
        </p:txBody>
      </p:sp>
      <p:sp>
        <p:nvSpPr>
          <p:cNvPr id="1061" name="CustomShape 4"/>
          <p:cNvSpPr/>
          <p:nvPr/>
        </p:nvSpPr>
        <p:spPr>
          <a:xfrm>
            <a:off x="457200" y="2964960"/>
            <a:ext cx="9051480" cy="280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270" indent="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Objectives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Generate collision-free trajectory from initial point to goal point using APF-based approach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Design a Model Predictive Controller based on a SISO linearized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Design a Model Predictive Controller based on a SIMO linearized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Tune a PID controller based on the simulation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Compare the performance of the 3 controllers in different simulation scenarios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D8928B3-9799-4A53-87CA-6C8B149FC77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4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21" name="CustomShape 3"/>
          <p:cNvSpPr/>
          <p:nvPr/>
        </p:nvSpPr>
        <p:spPr>
          <a:xfrm>
            <a:off x="495360" y="114480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2" name="CustomShape 4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3" name="CustomShape 5"/>
          <p:cNvSpPr/>
          <p:nvPr/>
        </p:nvSpPr>
        <p:spPr>
          <a:xfrm>
            <a:off x="61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The following assumptions were made about the AMR in this study: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4" name="CustomShape 6"/>
          <p:cNvSpPr/>
          <p:nvPr/>
        </p:nvSpPr>
        <p:spPr>
          <a:xfrm>
            <a:off x="457200" y="1931035"/>
            <a:ext cx="9051290" cy="354520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3 degree-of-freedom bicycle model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- 1 front wheel and 2 rear wheels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Constant forward velocity of 1m/s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Front wheel controlled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Motion in x-y plane only (ignore rolling and pitching motion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Constant model parameters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Indoor environment with smooth and flat surface (ignore gravitational and aerodynamic side forces)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Configuration space of 50m x 50m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Round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ed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 obstacles </a:t>
            </a: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of 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known sizes and positions 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25" name="CustomShape 7"/>
          <p:cNvSpPr/>
          <p:nvPr/>
        </p:nvSpPr>
        <p:spPr>
          <a:xfrm>
            <a:off x="2513160" y="6300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Assumptions</a:t>
            </a:r>
            <a:endParaRPr lang="en-US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EEEEEE"/>
                </a:solidFill>
                <a:latin typeface="Tahoma"/>
                <a:ea typeface="DejaVu Sans" panose="020B0603030804020204"/>
              </a:rPr>
              <a:t>Artificial Potential Fields</a:t>
            </a:r>
            <a:endParaRPr lang="en-US" sz="2400" b="0" strike="noStrike" spc="-1">
              <a:solidFill>
                <a:srgbClr val="EEEEEE"/>
              </a:solidFill>
              <a:latin typeface="Arial" panose="020B0604020202020204"/>
            </a:endParaRPr>
          </a:p>
        </p:txBody>
      </p:sp>
      <p:sp>
        <p:nvSpPr>
          <p:cNvPr id="831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32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5B2124B-2C7D-4846-9306-9BC7F931D98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5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33" name="CustomShape 4"/>
          <p:cNvSpPr/>
          <p:nvPr/>
        </p:nvSpPr>
        <p:spPr>
          <a:xfrm>
            <a:off x="457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Attractive Potential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35" name="CustomShape 5"/>
          <p:cNvSpPr/>
          <p:nvPr/>
        </p:nvSpPr>
        <p:spPr>
          <a:xfrm>
            <a:off x="457200" y="2507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Attractive Force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837" name="Picture 836"/>
          <p:cNvPicPr/>
          <p:nvPr/>
        </p:nvPicPr>
        <p:blipFill>
          <a:blip r:embed="rId3"/>
          <a:stretch>
            <a:fillRect/>
          </a:stretch>
        </p:blipFill>
        <p:spPr>
          <a:xfrm>
            <a:off x="5081760" y="1463040"/>
            <a:ext cx="4709880" cy="416988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"/>
              <p:cNvSpPr txBox="1"/>
              <p:nvPr/>
            </p:nvSpPr>
            <p:spPr>
              <a:xfrm>
                <a:off x="1963991" y="2852356"/>
                <a:ext cx="2642235" cy="36893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𝐴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𝑎𝑡𝑡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𝑔𝑜𝑎𝑙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) </m:t>
                      </m:r>
                    </m:oMath>
                  </m:oMathPara>
                </a14:m>
                <a:endParaRPr lang="en-US" sz="1400" i="1" dirty="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91" y="2852356"/>
                <a:ext cx="2642235" cy="368935"/>
              </a:xfrm>
              <a:prstGeom prst="rect">
                <a:avLst/>
              </a:prstGeom>
              <a:blipFill rotWithShape="1">
                <a:blip r:embed="rId4"/>
                <a:stretch>
                  <a:fillRect l="-22" t="-155" r="22" b="155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1963991" y="1790001"/>
                <a:ext cx="2760345" cy="50292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𝑈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𝐴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𝑎𝑡𝑡</m:t>
                          </m:r>
                        </m:sub>
                      </m:sSub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−</m:t>
                              </m:r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𝑔𝑜𝑎𝑙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</m:t>
                          </m:r>
                        </m:sup>
                      </m:sSup>
                      <m:r>
                        <a:rPr lang="en-US" sz="1400" i="1"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</m:oMath>
                  </m:oMathPara>
                </a14:m>
                <a:endParaRPr lang="en-US" sz="1400" i="1" dirty="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3991" y="1790001"/>
                <a:ext cx="2760345" cy="502920"/>
              </a:xfrm>
              <a:prstGeom prst="rect">
                <a:avLst/>
              </a:prstGeom>
              <a:blipFill rotWithShape="1">
                <a:blip r:embed="rId5"/>
                <a:stretch>
                  <a:fillRect l="-21" t="-114" r="21" b="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Artificial Potential Fields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1C89884-3922-4386-BD20-83AC7302D84B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6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57200" y="1463040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Repulsive Potential</a:t>
            </a: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457200" y="2865815"/>
            <a:ext cx="905148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87020" indent="-285750">
              <a:lnSpc>
                <a:spcPct val="100000"/>
              </a:lnSpc>
              <a:spcBef>
                <a:spcPts val="565"/>
              </a:spcBef>
              <a:spcAft>
                <a:spcPts val="56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Repulsive Force</a:t>
            </a:r>
            <a:endParaRPr lang="en-US" sz="1800" b="0" strike="noStrike" spc="-1">
              <a:latin typeface="Arial" panose="020B060402020202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1"/>
              <p:cNvSpPr txBox="1"/>
              <p:nvPr/>
            </p:nvSpPr>
            <p:spPr>
              <a:xfrm>
                <a:off x="855916" y="1808416"/>
                <a:ext cx="4398255" cy="737318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1</m:t>
                        </m:r>
                      </m:num>
                      <m:den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𝑟𝑒𝑝</m:t>
                        </m:r>
                      </m:sub>
                    </m:sSub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‖"/>
                                    <m:endChr m:val="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−</m:t>
                                    </m:r>
                                  </m:e>
                                </m:d>
                                <m:d>
                                  <m:dPr>
                                    <m:begChr m:val=""/>
                                    <m:endChr m:val="‖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sz="1400" i="1">
                                                <a:latin typeface="Cambria Math" panose="02040503050406030204" pitchFamily="18" charset="0"/>
                                                <a:cs typeface="DejaVu Math TeX Gyre" panose="02000503000000000000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400" i="1">
                                                <a:latin typeface="Cambria Math" panose="02040503050406030204" pitchFamily="18" charset="0"/>
                                                <a:cs typeface="DejaVu Math TeX Gyre" panose="02000503000000000000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  <a:cs typeface="DejaVu Math TeX Gyre" panose="02000503000000000000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400" i="1" dirty="0">
                    <a:latin typeface="DejaVu Math TeX Gyre" panose="02000503000000000000" charset="0"/>
                    <a:cs typeface="DejaVu Math TeX Gyre" panose="02000503000000000000" charset="0"/>
                  </a:rPr>
                  <a:t>  </a:t>
                </a:r>
                <a:r>
                  <a:rPr lang="en-US" altLang="en-US" sz="1400" i="1" dirty="0">
                    <a:latin typeface="DejaVu Math TeX Gyre" panose="02000503000000000000" charset="0"/>
                    <a:cs typeface="DejaVu Math TeX Gyre" panose="02000503000000000000" charset="0"/>
                  </a:rPr>
                  <a:t>	;</a:t>
                </a:r>
                <a14:m>
                  <m:oMath xmlns:m="http://schemas.openxmlformats.org/officeDocument/2006/math">
                    <m:r>
                      <a:rPr lang="en-US" altLang="en-US" sz="14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 </m:t>
                    </m:r>
                    <m:d>
                      <m:dPr>
                        <m:begChr m:val="‖"/>
                        <m:endChr m:val=""/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−</m:t>
                        </m:r>
                      </m:e>
                    </m:d>
                    <m:d>
                      <m:dPr>
                        <m:begChr m:val=""/>
                        <m:endChr m:val="‖"/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𝑜𝑏𝑠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1400" i="1" dirty="0">
                    <a:latin typeface="DejaVu Math TeX Gyre" panose="02000503000000000000" charset="0"/>
                    <a:cs typeface="DejaVu Math TeX Gyre" panose="02000503000000000000" charset="0"/>
                  </a:rPr>
                  <a:t> &lt;=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𝜌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1400" i="1" dirty="0">
                    <a:latin typeface="DejaVu Math TeX Gyre" panose="02000503000000000000" charset="0"/>
                    <a:cs typeface="DejaVu Math TeX Gyre" panose="02000503000000000000" charset="0"/>
                  </a:rPr>
                  <a:t> </a:t>
                </a: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𝑈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1400" dirty="0">
                    <a:latin typeface="DejaVu Math TeX Gyre" panose="02000503000000000000" charset="0"/>
                    <a:cs typeface="DejaVu Math TeX Gyre" panose="02000503000000000000" charset="0"/>
                  </a:rPr>
                  <a:t>= 0			; otherwise</a:t>
                </a:r>
              </a:p>
            </p:txBody>
          </p:sp>
        </mc:Choice>
        <mc:Fallback xmlns="">
          <p:sp>
            <p:nvSpPr>
              <p:cNvPr id="2" name="Text 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16" y="1808416"/>
                <a:ext cx="4398255" cy="737318"/>
              </a:xfrm>
              <a:prstGeom prst="rect">
                <a:avLst/>
              </a:prstGeom>
              <a:blipFill>
                <a:blip r:embed="rId3"/>
                <a:stretch>
                  <a:fillRect t="-47107" b="-5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u_uni_plot"/>
          <p:cNvPicPr>
            <a:picLocks noChangeAspect="1"/>
          </p:cNvPicPr>
          <p:nvPr/>
        </p:nvPicPr>
        <p:blipFill>
          <a:blip r:embed="rId4"/>
          <a:srcRect l="4679" r="13921"/>
          <a:stretch>
            <a:fillRect/>
          </a:stretch>
        </p:blipFill>
        <p:spPr>
          <a:xfrm>
            <a:off x="5850890" y="974725"/>
            <a:ext cx="3987800" cy="45586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838136" y="3179381"/>
                <a:ext cx="5179060" cy="66230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𝐹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𝑅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𝑟𝑒𝑝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  <m:t>−</m:t>
                                  </m:r>
                                </m:e>
                              </m:d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  <a:cs typeface="DejaVu Math TeX Gyre" panose="02000503000000000000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  <a:cs typeface="DejaVu Math TeX Gyre" panose="02000503000000000000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cs typeface="DejaVu Math TeX Gyre" panose="02000503000000000000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𝑋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𝑜𝑏𝑠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) </m:t>
                      </m:r>
                    </m:oMath>
                  </m:oMathPara>
                </a14:m>
                <a:endParaRPr lang="en-US" sz="1400" i="1" dirty="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36" y="3179381"/>
                <a:ext cx="5179060" cy="662305"/>
              </a:xfrm>
              <a:prstGeom prst="rect">
                <a:avLst/>
              </a:prstGeom>
              <a:blipFill rotWithShape="1">
                <a:blip r:embed="rId5"/>
                <a:stretch>
                  <a:fillRect l="-11" t="-86" r="11" b="8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4"/>
          <p:cNvSpPr txBox="1"/>
          <p:nvPr/>
        </p:nvSpPr>
        <p:spPr>
          <a:xfrm>
            <a:off x="457136" y="4058221"/>
            <a:ext cx="3046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cs typeface="+mn-lt"/>
              </a:rPr>
              <a:t>Obstacle influence region</a:t>
            </a:r>
            <a:endParaRPr lang="en-US" sz="1400" i="1">
              <a:latin typeface="DejaVu Math TeX Gyre" panose="02000503000000000000" charset="0"/>
              <a:ea typeface="MS Mincho" charset="0"/>
              <a:cs typeface="DejaVu Math TeX Gyre" panose="0200050300000000000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/>
              <p:cNvSpPr txBox="1"/>
              <p:nvPr/>
            </p:nvSpPr>
            <p:spPr>
              <a:xfrm>
                <a:off x="838200" y="4489450"/>
                <a:ext cx="3072130" cy="537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𝜌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𝑀𝐴𝑋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  <a:cs typeface="DejaVu Math TeX Gyre" panose="02000503000000000000" charset="0"/>
                            </a:rPr>
                            <m:t>2∗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DejaVu Math TeX Gyre" panose="02000503000000000000" charset="0"/>
                                </a:rPr>
                                <m:t>𝑀𝐴𝑋</m:t>
                              </m:r>
                            </m:sub>
                          </m:sSub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  <a:ea typeface="MS Mincho" charset="0"/>
                          <a:cs typeface="DejaVu Math TeX Gyre" panose="02000503000000000000" charset="0"/>
                        </a:rPr>
                        <m:t> </m:t>
                      </m:r>
                    </m:oMath>
                  </m:oMathPara>
                </a14:m>
                <a:endParaRPr lang="en-US" sz="1400" i="1" dirty="0">
                  <a:latin typeface="DejaVu Math TeX Gyre" panose="02000503000000000000" charset="0"/>
                  <a:ea typeface="MS Mincho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6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450"/>
                <a:ext cx="3072130" cy="5372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2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F1EF403-C31C-4DFF-9FEF-FDFA4A444A4C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7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54" name="Picture 853"/>
          <p:cNvPicPr/>
          <p:nvPr/>
        </p:nvPicPr>
        <p:blipFill>
          <a:blip r:embed="rId3"/>
          <a:stretch>
            <a:fillRect/>
          </a:stretch>
        </p:blipFill>
        <p:spPr>
          <a:xfrm>
            <a:off x="7339680" y="1277280"/>
            <a:ext cx="2009160" cy="4218840"/>
          </a:xfrm>
          <a:prstGeom prst="rect">
            <a:avLst/>
          </a:prstGeom>
          <a:ln>
            <a:noFill/>
          </a:ln>
        </p:spPr>
      </p:pic>
      <p:sp>
        <p:nvSpPr>
          <p:cNvPr id="855" name="CustomShape 4"/>
          <p:cNvSpPr/>
          <p:nvPr/>
        </p:nvSpPr>
        <p:spPr>
          <a:xfrm>
            <a:off x="457200" y="1355040"/>
            <a:ext cx="6949080" cy="4023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1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2 DOF bicycle model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M Roman 17" panose="00000500000000000000"/>
                <a:ea typeface="LM Roman 17" panose="00000500000000000000"/>
              </a:rPr>
              <a:t>α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f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front tyre 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M Roman 17" panose="00000500000000000000"/>
                <a:ea typeface="LM Roman 17" panose="00000500000000000000"/>
              </a:rPr>
              <a:t>α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Noto Sans CJK SC" panose="020B0500000000000000" charset="-122"/>
              </a:rPr>
              <a:t>- rear tyre 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ẟ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front wheel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β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side-slip angle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r- yaw velocity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a- distance of front wheel from center of mass (CoM)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b- distance of rear wheel from CoM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CoM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f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front tyre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V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r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LM Roman 17" panose="00000500000000000000"/>
              </a:rPr>
              <a:t>- velocity of rear tyres</a:t>
            </a:r>
            <a:endParaRPr lang="en-US" sz="1800" b="0" strike="noStrike" spc="-1">
              <a:latin typeface="Arial" panose="020B0604020202020204"/>
            </a:endParaRPr>
          </a:p>
          <a:p>
            <a:pPr marL="285750" indent="-285750"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045450" y="2535555"/>
            <a:ext cx="108585" cy="10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01000" y="243268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/>
              <a:t>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720" y="3290570"/>
            <a:ext cx="16192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720" y="3290570"/>
            <a:ext cx="161925" cy="2762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36940" y="3021965"/>
            <a:ext cx="146685" cy="1339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290570"/>
            <a:ext cx="190500" cy="2762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458835" y="2950845"/>
            <a:ext cx="153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/>
              <a:t>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78E2EB9-294F-459D-9440-0FBBB0731839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8</a:t>
            </a:fld>
            <a:endParaRPr lang="en-US" sz="1000" b="0" strike="noStrike" spc="-1">
              <a:latin typeface="Arial" panose="020B0604020202020204"/>
            </a:endParaRPr>
          </a:p>
        </p:txBody>
      </p:sp>
      <p:sp>
        <p:nvSpPr>
          <p:cNvPr id="859" name="CustomShape 4"/>
          <p:cNvSpPr/>
          <p:nvPr/>
        </p:nvSpPr>
        <p:spPr>
          <a:xfrm>
            <a:off x="457200" y="1139190"/>
            <a:ext cx="2864485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E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quations of motion: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2" name="CustomShape 4"/>
          <p:cNvSpPr/>
          <p:nvPr/>
        </p:nvSpPr>
        <p:spPr>
          <a:xfrm>
            <a:off x="457200" y="2603985"/>
            <a:ext cx="8952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With small angles approximations,</a:t>
            </a: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14635" y="4159735"/>
            <a:ext cx="4303080" cy="67572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115" y="4794055"/>
            <a:ext cx="4493160" cy="592560"/>
          </a:xfrm>
          <a:prstGeom prst="rect">
            <a:avLst/>
          </a:prstGeom>
          <a:ln>
            <a:noFill/>
          </a:ln>
        </p:spPr>
      </p:pic>
      <p:pic>
        <p:nvPicPr>
          <p:cNvPr id="5" name="Picture 4" descr="eq_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1576070"/>
            <a:ext cx="2978785" cy="429895"/>
          </a:xfrm>
          <a:prstGeom prst="rect">
            <a:avLst/>
          </a:prstGeom>
        </p:spPr>
      </p:pic>
      <p:pic>
        <p:nvPicPr>
          <p:cNvPr id="6" name="Picture 5" descr="eq_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943100"/>
            <a:ext cx="2792730" cy="436245"/>
          </a:xfrm>
          <a:prstGeom prst="rect">
            <a:avLst/>
          </a:prstGeom>
        </p:spPr>
      </p:pic>
      <p:sp>
        <p:nvSpPr>
          <p:cNvPr id="8" name="CustomShape 4"/>
          <p:cNvSpPr/>
          <p:nvPr/>
        </p:nvSpPr>
        <p:spPr>
          <a:xfrm>
            <a:off x="4547235" y="1144270"/>
            <a:ext cx="2254250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Lateral tyre forces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</a:t>
            </a: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endParaRPr lang="en-US" sz="1800" b="0" strike="noStrike" spc="-1">
              <a:latin typeface="Arial" panose="020B0604020202020204"/>
            </a:endParaRPr>
          </a:p>
        </p:txBody>
      </p:sp>
      <p:pic>
        <p:nvPicPr>
          <p:cNvPr id="9" name="Picture 8" descr="tyre_front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7545" y="1509395"/>
            <a:ext cx="1428750" cy="497205"/>
          </a:xfrm>
          <a:prstGeom prst="rect">
            <a:avLst/>
          </a:prstGeom>
        </p:spPr>
      </p:pic>
      <p:pic>
        <p:nvPicPr>
          <p:cNvPr id="10" name="Picture 9" descr="tyre_rea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545" y="2018665"/>
            <a:ext cx="1428750" cy="476250"/>
          </a:xfrm>
          <a:prstGeom prst="rect">
            <a:avLst/>
          </a:prstGeom>
        </p:spPr>
      </p:pic>
      <p:pic>
        <p:nvPicPr>
          <p:cNvPr id="13" name="Picture 12" descr="tyre_angle_front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2675" y="1437005"/>
            <a:ext cx="2086610" cy="582930"/>
          </a:xfrm>
          <a:prstGeom prst="rect">
            <a:avLst/>
          </a:prstGeom>
        </p:spPr>
      </p:pic>
      <p:pic>
        <p:nvPicPr>
          <p:cNvPr id="14" name="Picture 13" descr="tyre_angle_rear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2675" y="1973580"/>
            <a:ext cx="1749425" cy="652145"/>
          </a:xfrm>
          <a:prstGeom prst="rect">
            <a:avLst/>
          </a:prstGeom>
        </p:spPr>
      </p:pic>
      <p:sp>
        <p:nvSpPr>
          <p:cNvPr id="12" name="CustomShape 4"/>
          <p:cNvSpPr/>
          <p:nvPr/>
        </p:nvSpPr>
        <p:spPr>
          <a:xfrm>
            <a:off x="7360920" y="1139190"/>
            <a:ext cx="2254250" cy="3651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 dirty="0" err="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Tyre</a:t>
            </a:r>
            <a:r>
              <a:rPr lang="en-US" alt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 angles</a:t>
            </a:r>
            <a:r>
              <a:rPr lang="en-US" sz="1800" b="0" strike="noStrike" spc="-1" dirty="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:</a:t>
            </a:r>
            <a:endParaRPr lang="en-US" sz="1800" b="0" strike="noStrike" spc="-1" dirty="0">
              <a:latin typeface="Arial" panose="020B0604020202020204"/>
            </a:endParaRPr>
          </a:p>
        </p:txBody>
      </p:sp>
      <p:pic>
        <p:nvPicPr>
          <p:cNvPr id="16" name="Picture 15" descr="sideslip_a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2445" y="2994660"/>
            <a:ext cx="800735" cy="525145"/>
          </a:xfrm>
          <a:prstGeom prst="rect">
            <a:avLst/>
          </a:prstGeom>
        </p:spPr>
      </p:pic>
      <p:pic>
        <p:nvPicPr>
          <p:cNvPr id="17" name="Picture 16" descr="fonrt_tyre_app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12340" y="2969260"/>
            <a:ext cx="2705735" cy="576580"/>
          </a:xfrm>
          <a:prstGeom prst="rect">
            <a:avLst/>
          </a:prstGeom>
        </p:spPr>
      </p:pic>
      <p:pic>
        <p:nvPicPr>
          <p:cNvPr id="18" name="Picture 17" descr="rear_tyre_app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85765" y="2969260"/>
            <a:ext cx="2010410" cy="519430"/>
          </a:xfrm>
          <a:prstGeom prst="rect">
            <a:avLst/>
          </a:prstGeom>
        </p:spPr>
      </p:pic>
      <p:sp>
        <p:nvSpPr>
          <p:cNvPr id="22" name="CustomShape 4"/>
          <p:cNvSpPr/>
          <p:nvPr/>
        </p:nvSpPr>
        <p:spPr>
          <a:xfrm>
            <a:off x="457200" y="3789530"/>
            <a:ext cx="89521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alt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The equations of motion then yeild the following differential equations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,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CustomShape 1"/>
          <p:cNvSpPr/>
          <p:nvPr/>
        </p:nvSpPr>
        <p:spPr>
          <a:xfrm>
            <a:off x="2513160" y="63360"/>
            <a:ext cx="7369200" cy="91152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font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latin typeface="Tahoma"/>
                <a:ea typeface="DejaVu Sans" panose="020B0603030804020204"/>
              </a:rPr>
              <a:t>AMR Model for MPC Design 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57" name="CustomShape 2"/>
          <p:cNvSpPr/>
          <p:nvPr/>
        </p:nvSpPr>
        <p:spPr>
          <a:xfrm>
            <a:off x="495360" y="1144440"/>
            <a:ext cx="8913960" cy="452448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2900" indent="-341630" algn="ctr">
              <a:lnSpc>
                <a:spcPct val="100000"/>
              </a:lnSpc>
              <a:spcBef>
                <a:spcPts val="560"/>
              </a:spcBef>
            </a:pPr>
            <a:endParaRPr lang="en-US" sz="1800" b="0" strike="noStrike" spc="-1">
              <a:latin typeface="Arial" panose="020B0604020202020204"/>
            </a:endParaRPr>
          </a:p>
          <a:p>
            <a:pPr marL="342900" indent="-341630"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 panose="020B0604020202020204"/>
            </a:endParaRPr>
          </a:p>
        </p:txBody>
      </p:sp>
      <p:sp>
        <p:nvSpPr>
          <p:cNvPr id="858" name="CustomShape 3"/>
          <p:cNvSpPr/>
          <p:nvPr/>
        </p:nvSpPr>
        <p:spPr>
          <a:xfrm>
            <a:off x="9201600" y="6232680"/>
            <a:ext cx="601560" cy="474840"/>
          </a:xfrm>
          <a:prstGeom prst="rect">
            <a:avLst/>
          </a:prstGeom>
          <a:noFill/>
          <a:ln w="936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78E2EB9-294F-459D-9440-0FBBB0731839}" type="slidenum">
              <a:rPr lang="en-US" sz="1000" b="1" strike="noStrike" spc="-1">
                <a:solidFill>
                  <a:srgbClr val="000000"/>
                </a:solidFill>
                <a:latin typeface="Calibri"/>
                <a:ea typeface="DejaVu Sans" panose="020B0603030804020204"/>
              </a:rPr>
              <a:t>9</a:t>
            </a:fld>
            <a:endParaRPr lang="en-US" sz="1000" b="0" strike="noStrike" spc="-1">
              <a:latin typeface="Arial" panose="020B0604020202020204"/>
            </a:endParaRPr>
          </a:p>
        </p:txBody>
      </p:sp>
      <p:pic>
        <p:nvPicPr>
          <p:cNvPr id="863" name="Picture 862"/>
          <p:cNvPicPr/>
          <p:nvPr/>
        </p:nvPicPr>
        <p:blipFill>
          <a:blip r:embed="rId3"/>
          <a:stretch>
            <a:fillRect/>
          </a:stretch>
        </p:blipFill>
        <p:spPr>
          <a:xfrm>
            <a:off x="3157070" y="1797685"/>
            <a:ext cx="6451560" cy="16455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stomShape 5"/>
              <p:cNvSpPr/>
              <p:nvPr/>
            </p:nvSpPr>
            <p:spPr>
              <a:xfrm>
                <a:off x="136525" y="3693160"/>
                <a:ext cx="4808220" cy="9747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n-US" sz="1800" b="0" strike="noStrike" spc="-1">
                    <a:latin typeface="Arial" panose="020B0604020202020204"/>
                  </a:rPr>
                  <a:t>SISO MPC, selecting the output as:</a:t>
                </a: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latin typeface="Arial" panose="020B0604020202020204"/>
                  </a:rPr>
                  <a:t>lateral displacement of CoM,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en-US" sz="1800" b="0" i="1" strike="noStrike" spc="-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en-US" sz="1800" b="0" strike="noStrike" spc="-1"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3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" y="3693160"/>
                <a:ext cx="4808220" cy="974725"/>
              </a:xfrm>
              <a:prstGeom prst="rect">
                <a:avLst/>
              </a:prstGeom>
              <a:blipFill rotWithShape="1">
                <a:blip r:embed="rId4"/>
                <a:stretch>
                  <a:fillRect b="-18502"/>
                </a:stretch>
              </a:blipFill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stomShape 5"/>
              <p:cNvSpPr/>
              <p:nvPr/>
            </p:nvSpPr>
            <p:spPr>
              <a:xfrm>
                <a:off x="4800600" y="3693160"/>
                <a:ext cx="4808220" cy="130619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r>
                  <a:rPr lang="en-US" altLang="en-US" sz="1800" b="0" strike="noStrike" spc="-1">
                    <a:latin typeface="Arial" panose="020B0604020202020204"/>
                  </a:rPr>
                  <a:t>SIMO MPC, selecting the outputs as:</a:t>
                </a: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latin typeface="Arial" panose="020B0604020202020204"/>
                  </a:rPr>
                  <a:t>lateral displacement of CoM,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bPr>
                      <m:e>
                        <m: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800" b="0" i="1" strike="noStrike" spc="-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en-US" sz="1800" b="0" i="1" strike="noStrike" spc="-1">
                  <a:cs typeface="+mn-lt"/>
                </a:endParaRPr>
              </a:p>
              <a:p>
                <a:pPr marL="287020" indent="-28575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en-US" sz="1800" b="0" strike="noStrike" spc="-1">
                    <a:cs typeface="+mn-lt"/>
                  </a:rPr>
                  <a:t>yaw angle, </a:t>
                </a:r>
                <a:r>
                  <a:rPr lang="en-US" altLang="en-US" sz="1800" b="0" i="1" strike="noStrike" spc="-1">
                    <a:latin typeface="Georgia" panose="02040502050405020303" charset="0"/>
                    <a:cs typeface="Georgia" panose="02040502050405020303" charset="0"/>
                  </a:rPr>
                  <a:t>ψ</a:t>
                </a:r>
                <a:endParaRPr lang="en-US" altLang="en-US" sz="1800" b="0" i="1" strike="noStrike" spc="-1">
                  <a:latin typeface="DejaVu Math TeX Gyre" panose="02000503000000000000" charset="0"/>
                  <a:cs typeface="DejaVu Math TeX Gyre" panose="02000503000000000000" charset="0"/>
                </a:endParaRPr>
              </a:p>
              <a:p>
                <a:pPr marL="1270" indent="0" algn="just">
                  <a:lnSpc>
                    <a:spcPct val="100000"/>
                  </a:lnSpc>
                  <a:spcBef>
                    <a:spcPts val="565"/>
                  </a:spcBef>
                  <a:spcAft>
                    <a:spcPts val="565"/>
                  </a:spcAft>
                  <a:buClr>
                    <a:srgbClr val="000000"/>
                  </a:buClr>
                  <a:buSzPct val="100000"/>
                  <a:buFont typeface="Arial" panose="020B0604020202020204" pitchFamily="34" charset="0"/>
                  <a:buNone/>
                </a:pPr>
                <a:endParaRPr lang="en-US" altLang="en-US" sz="1800" b="0" strike="noStrike" spc="-1">
                  <a:latin typeface="Arial" panose="020B0604020202020204"/>
                </a:endParaRPr>
              </a:p>
            </p:txBody>
          </p:sp>
        </mc:Choice>
        <mc:Fallback xmlns="">
          <p:sp>
            <p:nvSpPr>
              <p:cNvPr id="5" name="CustomShap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3693160"/>
                <a:ext cx="4808220" cy="1306195"/>
              </a:xfrm>
              <a:prstGeom prst="rect">
                <a:avLst/>
              </a:prstGeom>
              <a:blipFill rotWithShape="1">
                <a:blip r:embed="rId5"/>
                <a:stretch>
                  <a:fillRect b="-20418"/>
                </a:stretch>
              </a:blipFill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simo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1515" y="4516755"/>
            <a:ext cx="2028825" cy="1057275"/>
          </a:xfrm>
          <a:prstGeom prst="rect">
            <a:avLst/>
          </a:prstGeom>
        </p:spPr>
      </p:pic>
      <p:pic>
        <p:nvPicPr>
          <p:cNvPr id="8" name="Picture 7" descr="siso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885" y="4516755"/>
            <a:ext cx="1990725" cy="1038225"/>
          </a:xfrm>
          <a:prstGeom prst="rect">
            <a:avLst/>
          </a:prstGeom>
        </p:spPr>
      </p:pic>
      <p:sp>
        <p:nvSpPr>
          <p:cNvPr id="862" name="CustomShape 5"/>
          <p:cNvSpPr/>
          <p:nvPr/>
        </p:nvSpPr>
        <p:spPr>
          <a:xfrm>
            <a:off x="457200" y="1180465"/>
            <a:ext cx="8952230" cy="1546225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285"/>
              </a:spcBef>
              <a:spcAft>
                <a:spcPts val="285"/>
              </a:spcAft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With the input as the front wheel angle (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ẟ</a:t>
            </a: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), selecting state variables as: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lateral displacement of CoM, x</a:t>
            </a:r>
            <a:r>
              <a:rPr lang="en-US" sz="1800" b="0" strike="noStrike" spc="-1" baseline="-33000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c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DejaVu Sans" panose="020B0603030804020204"/>
              </a:rPr>
              <a:t>side-slip angle, 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β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FreeSerif" panose="02020603050405020304"/>
              </a:rPr>
              <a:t>yaw angle, </a:t>
            </a:r>
            <a:r>
              <a:rPr lang="en-US" sz="1800" b="0" strike="noStrike" spc="-1">
                <a:solidFill>
                  <a:srgbClr val="000000"/>
                </a:solidFill>
                <a:latin typeface="FreeSerif" panose="02020603050405020304"/>
                <a:ea typeface="FreeSerif" panose="02020603050405020304"/>
              </a:rPr>
              <a:t>ψ</a:t>
            </a:r>
            <a:endParaRPr lang="en-US" sz="1800" b="0" strike="noStrike" spc="-1">
              <a:latin typeface="Arial" panose="020B0604020202020204"/>
            </a:endParaRPr>
          </a:p>
          <a:p>
            <a:pPr marL="287020" indent="-285750">
              <a:lnSpc>
                <a:spcPct val="100000"/>
              </a:lnSpc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 panose="020B0604020202020204"/>
                <a:ea typeface="FreeSerif" panose="02020603050405020304"/>
              </a:rPr>
              <a:t>yaw velocity, r</a:t>
            </a:r>
            <a:endParaRPr lang="en-US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FolienVorlage_2</Template>
  <TotalTime>38</TotalTime>
  <Words>1206</Words>
  <Application>Microsoft Office PowerPoint</Application>
  <PresentationFormat>A4 Paper (210x297 mm)</PresentationFormat>
  <Paragraphs>198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26</vt:i4>
      </vt:variant>
    </vt:vector>
  </HeadingPairs>
  <TitlesOfParts>
    <vt:vector size="53" baseType="lpstr">
      <vt:lpstr>Arial</vt:lpstr>
      <vt:lpstr>Calibri</vt:lpstr>
      <vt:lpstr>Cambria Math</vt:lpstr>
      <vt:lpstr>DejaVu Math TeX Gyre</vt:lpstr>
      <vt:lpstr>FreeSerif</vt:lpstr>
      <vt:lpstr>Georgia</vt:lpstr>
      <vt:lpstr>LM Roman 17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MPC based Path Tracking Using Potential Field for Autonomous Mobile Robot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KAISERSLAUTERN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 based Path Tracking using Potential Field for AMR</dc:title>
  <dc:creator>Faizudeen Olanrewaju Kajogbola</dc:creator>
  <cp:lastModifiedBy>Faizudeen Olanrewaju</cp:lastModifiedBy>
  <cp:revision>1952</cp:revision>
  <cp:lastPrinted>2020-03-16T15:48:56Z</cp:lastPrinted>
  <dcterms:created xsi:type="dcterms:W3CDTF">2020-03-16T15:48:56Z</dcterms:created>
  <dcterms:modified xsi:type="dcterms:W3CDTF">2020-06-23T09:40:43Z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UNIVERSITÄT KAISERSLAUTERN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A4 纸张(210x297 毫米)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  <property fmtid="{D5CDD505-2E9C-101B-9397-08002B2CF9AE}" pid="13" name="KSOProductBuildVer">
    <vt:lpwstr>1033-11.1.0.9126</vt:lpwstr>
  </property>
</Properties>
</file>