
<file path=[Content_Types].xml><?xml version="1.0" encoding="utf-8"?>
<Types xmlns="http://schemas.openxmlformats.org/package/2006/content-types"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8" r:id="rId5"/>
    <p:sldMasterId id="2147483701" r:id="rId6"/>
    <p:sldMasterId id="2147483714" r:id="rId7"/>
    <p:sldMasterId id="2147483727" r:id="rId8"/>
    <p:sldMasterId id="2147483740" r:id="rId9"/>
    <p:sldMasterId id="2147483753" r:id="rId10"/>
    <p:sldMasterId id="2147483766" r:id="rId11"/>
    <p:sldMasterId id="2147483779" r:id="rId12"/>
    <p:sldMasterId id="2147483792" r:id="rId13"/>
    <p:sldMasterId id="2147483805" r:id="rId14"/>
    <p:sldMasterId id="2147483818" r:id="rId15"/>
    <p:sldMasterId id="2147483831" r:id="rId16"/>
    <p:sldMasterId id="2147483844" r:id="rId17"/>
  </p:sldMasterIdLst>
  <p:notesMasterIdLst>
    <p:notesMasterId r:id="rId23"/>
  </p:notesMasterIdLst>
  <p:sldIdLst>
    <p:sldId id="283" r:id="rId18"/>
    <p:sldId id="257" r:id="rId19"/>
    <p:sldId id="284" r:id="rId20"/>
    <p:sldId id="258" r:id="rId21"/>
    <p:sldId id="260" r:id="rId22"/>
    <p:sldId id="261" r:id="rId24"/>
    <p:sldId id="263" r:id="rId25"/>
    <p:sldId id="264" r:id="rId26"/>
    <p:sldId id="312" r:id="rId27"/>
    <p:sldId id="285" r:id="rId28"/>
    <p:sldId id="287" r:id="rId29"/>
    <p:sldId id="286" r:id="rId30"/>
    <p:sldId id="268" r:id="rId31"/>
    <p:sldId id="269" r:id="rId32"/>
    <p:sldId id="270" r:id="rId33"/>
    <p:sldId id="271" r:id="rId34"/>
    <p:sldId id="273" r:id="rId35"/>
    <p:sldId id="274" r:id="rId36"/>
    <p:sldId id="275" r:id="rId37"/>
    <p:sldId id="276" r:id="rId38"/>
    <p:sldId id="278" r:id="rId39"/>
    <p:sldId id="279" r:id="rId40"/>
    <p:sldId id="280" r:id="rId41"/>
    <p:sldId id="281" r:id="rId42"/>
    <p:sldId id="310" r:id="rId43"/>
    <p:sldId id="282" r:id="rId44"/>
  </p:sldIdLst>
  <p:sldSz cx="9906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26.xml"/><Relationship Id="rId43" Type="http://schemas.openxmlformats.org/officeDocument/2006/relationships/slide" Target="slides/slide25.xml"/><Relationship Id="rId42" Type="http://schemas.openxmlformats.org/officeDocument/2006/relationships/slide" Target="slides/slide24.xml"/><Relationship Id="rId41" Type="http://schemas.openxmlformats.org/officeDocument/2006/relationships/slide" Target="slides/slide23.xml"/><Relationship Id="rId40" Type="http://schemas.openxmlformats.org/officeDocument/2006/relationships/slide" Target="slides/slide2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1.xml"/><Relationship Id="rId38" Type="http://schemas.openxmlformats.org/officeDocument/2006/relationships/slide" Target="slides/slide20.xml"/><Relationship Id="rId37" Type="http://schemas.openxmlformats.org/officeDocument/2006/relationships/slide" Target="slides/slide19.xml"/><Relationship Id="rId36" Type="http://schemas.openxmlformats.org/officeDocument/2006/relationships/slide" Target="slides/slide18.xml"/><Relationship Id="rId35" Type="http://schemas.openxmlformats.org/officeDocument/2006/relationships/slide" Target="slides/slide17.xml"/><Relationship Id="rId34" Type="http://schemas.openxmlformats.org/officeDocument/2006/relationships/slide" Target="slides/slide16.xml"/><Relationship Id="rId33" Type="http://schemas.openxmlformats.org/officeDocument/2006/relationships/slide" Target="slides/slide15.xml"/><Relationship Id="rId32" Type="http://schemas.openxmlformats.org/officeDocument/2006/relationships/slide" Target="slides/slide14.xml"/><Relationship Id="rId31" Type="http://schemas.openxmlformats.org/officeDocument/2006/relationships/slide" Target="slides/slide13.xml"/><Relationship Id="rId30" Type="http://schemas.openxmlformats.org/officeDocument/2006/relationships/slide" Target="slides/slide1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1.xml"/><Relationship Id="rId28" Type="http://schemas.openxmlformats.org/officeDocument/2006/relationships/slide" Target="slides/slide10.xml"/><Relationship Id="rId27" Type="http://schemas.openxmlformats.org/officeDocument/2006/relationships/slide" Target="slides/slide9.xml"/><Relationship Id="rId26" Type="http://schemas.openxmlformats.org/officeDocument/2006/relationships/slide" Target="slides/slide8.xml"/><Relationship Id="rId25" Type="http://schemas.openxmlformats.org/officeDocument/2006/relationships/slide" Target="slides/slide7.xml"/><Relationship Id="rId24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5.xml"/><Relationship Id="rId21" Type="http://schemas.openxmlformats.org/officeDocument/2006/relationships/slide" Target="slides/slide4.xml"/><Relationship Id="rId20" Type="http://schemas.openxmlformats.org/officeDocument/2006/relationships/slide" Target="slides/slide3.xml"/><Relationship Id="rId2" Type="http://schemas.openxmlformats.org/officeDocument/2006/relationships/theme" Target="theme/theme1.xml"/><Relationship Id="rId19" Type="http://schemas.openxmlformats.org/officeDocument/2006/relationships/slide" Target="slides/slide2.xml"/><Relationship Id="rId18" Type="http://schemas.openxmlformats.org/officeDocument/2006/relationships/slide" Target="slides/slide1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2066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2389" y="1336437"/>
            <a:ext cx="6414897" cy="36083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2066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Path planning was carried out using Artificial Potential Fields (APFs)</a:t>
            </a:r>
            <a:endParaRPr lang="en-US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Trajectory generation was performed by assuming the AMR has a constant velocity</a:t>
            </a:r>
            <a:endParaRPr lang="en-US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APFs were first introduced by Khatib in 1986</a:t>
            </a:r>
            <a:endParaRPr lang="en-US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Attractive potential tends to draw the AMR towards it goal position</a:t>
            </a:r>
            <a:endParaRPr lang="en-US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Repulsive potentials deflect the AMR away from obstacles</a:t>
            </a:r>
            <a:endParaRPr lang="en-US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Globally planned path and trajectory can be easily updated with real-time information from local sensors</a:t>
            </a:r>
            <a:endParaRPr lang="en-US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Major drawback of APFs is the possibility of getting stuck at local minima</a:t>
            </a:r>
            <a:endParaRPr lang="en-US" b="0" strike="noStrike" spc="-1">
              <a:latin typeface="Arial" panose="020B0604020202020204"/>
            </a:endParaRPr>
          </a:p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Perfect tracking</a:t>
            </a: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COntrol signal not physically realizable- about -5 radians at osme point</a:t>
            </a: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Good tracking</a:t>
            </a: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Control signal is physically realizable</a:t>
            </a: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Not so good tracking</a:t>
            </a: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COntrol signal within bounds</a:t>
            </a: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Further alterations to path planning parameters to change planned path</a:t>
            </a: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Good tracking</a:t>
            </a: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Perfect longitudinal tracking is omitted in this plot, such that the circular motion of the AMR is evident</a:t>
            </a: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System becomes unstable</a:t>
            </a: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Increasing the prediction horizon restores stability</a:t>
            </a: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Indoor environment- Aerodynamic and gravitational side forces can be neglected</a:t>
            </a: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/>
              <p:nvPr>
                <p:ph type="body" idx="3"/>
              </p:nvPr>
            </p:nvSpPr>
            <p:spPr/>
            <p:txBody>
              <a:bodyPr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en-US"/>
                  <a:t>If AMR is within the influence range of an obstacle(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𝜌</m:t>
                        </m:r>
                      </m:e>
                      <m:sub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), the repulsive force pertaining to the obstacle is computed and added to the attractive force towards the goal</a:t>
                </a:r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3"/>
              </p:nvPr>
            </p:nvSpPr>
            <p:spPr>
              <a:blipFill rotWithShape="1">
                <a:blip r:embed="rId3"/>
                <a:stretch>
                  <a:fillRect l="-5" t="-12" r="5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Model Predictive Control (MPC) has become very popular in recent years due to advancements in computational technologies and newer more-effective MPC algorithms</a:t>
            </a:r>
            <a:endParaRPr lang="en-US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MPC allows consideration of system constraints during controller design</a:t>
            </a:r>
            <a:endParaRPr lang="en-US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Control signals can be restricted within physically realizable limits</a:t>
            </a:r>
            <a:endParaRPr lang="en-US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Controllers designed based on linear approximations can be used to control non-linear systems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Reference signal is lateral position trajectory produced in the path planning step</a:t>
            </a:r>
            <a:endParaRPr lang="en-US" spc="-1">
              <a:solidFill>
                <a:srgbClr val="000000"/>
              </a:solidFill>
              <a:latin typeface="Arial" panose="020B0604020202020204"/>
              <a:ea typeface="DejaVu Sans" panose="020B0603030804020204"/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Yaw angle reference is also provided for the SIMO-based MPC controller</a:t>
            </a:r>
            <a:r>
              <a:rPr lang="en-US" alt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- obtained by computing the angle between an AMR mounted frame and the fixed earth frame at every time-step</a:t>
            </a:r>
            <a:endParaRPr lang="en-US" altLang="en-US" spc="-1">
              <a:solidFill>
                <a:srgbClr val="000000"/>
              </a:solidFill>
              <a:latin typeface="Arial" panose="020B0604020202020204"/>
              <a:ea typeface="DejaVu Sans" panose="020B0603030804020204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Perfect Tracking</a:t>
            </a: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Maximum wheel angle within physical limits</a:t>
            </a: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Tracking not as good as PID</a:t>
            </a: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Tracking not as good as other 2</a:t>
            </a: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Sharper changes in wheel angle</a:t>
            </a: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Path planning parameters altered to increase obstacle region of influence</a:t>
            </a: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6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69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73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74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75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76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0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0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1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2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2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2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2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5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7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71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72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0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3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7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8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9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20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49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1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5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6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7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8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7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9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3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4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5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6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8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8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9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9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0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05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09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1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11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12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8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elfolie">
    <p:bg>
      <p:bgPr>
        <a:solidFill>
          <a:srgbClr val="005F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987425"/>
            <a:ext cx="1455738" cy="58705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AutoShape 3"/>
          <p:cNvSpPr>
            <a:spLocks noChangeArrowheads="1"/>
          </p:cNvSpPr>
          <p:nvPr userDrawn="1"/>
        </p:nvSpPr>
        <p:spPr bwMode="auto">
          <a:xfrm flipH="1">
            <a:off x="-190500" y="965200"/>
            <a:ext cx="1663700" cy="5892800"/>
          </a:xfrm>
          <a:prstGeom prst="rtTriangle">
            <a:avLst/>
          </a:prstGeom>
          <a:solidFill>
            <a:srgbClr val="005F8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1473200" y="-1588"/>
            <a:ext cx="8432800" cy="97790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2033588"/>
            <a:ext cx="9906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AutoShape 11"/>
          <p:cNvSpPr>
            <a:spLocks noChangeArrowheads="1"/>
          </p:cNvSpPr>
          <p:nvPr userDrawn="1"/>
        </p:nvSpPr>
        <p:spPr bwMode="auto">
          <a:xfrm flipV="1">
            <a:off x="1473200" y="0"/>
            <a:ext cx="304800" cy="990600"/>
          </a:xfrm>
          <a:prstGeom prst="rtTriangle">
            <a:avLst/>
          </a:prstGeom>
          <a:solidFill>
            <a:srgbClr val="005F8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1504950" y="2562225"/>
            <a:ext cx="8159750" cy="1292225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3873500"/>
            <a:ext cx="8204200" cy="1587500"/>
          </a:xfrm>
        </p:spPr>
        <p:txBody>
          <a:bodyPr/>
          <a:lstStyle>
            <a:lvl1pPr marL="0" indent="0"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noProof="0" dirty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88900" y="6296025"/>
            <a:ext cx="23114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711DB74-678E-4ADB-90C4-A4B06AACE0FF}" type="datetime1">
              <a:rPr lang="de-DE" smtClean="0"/>
            </a:fld>
            <a:endParaRPr lang="de-DE"/>
          </a:p>
        </p:txBody>
      </p:sp>
      <p:pic>
        <p:nvPicPr>
          <p:cNvPr id="12" name="Picture 4" descr="http://www.uni-kl.de/fileadmin/prum/tupublic/TU_Logo_ohne_Feld/TUKL_LOGO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90" y="188640"/>
            <a:ext cx="2668939" cy="51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4" name="Picture 2" descr="V:\VERWALTUNG\VORLAGEN\allg. Vorlagen\Logo\LRS_Logo_Vektor_140818.ep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" y="1088740"/>
            <a:ext cx="1142767" cy="74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1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2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8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9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0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21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27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28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w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11.xml"/><Relationship Id="rId15" Type="http://schemas.openxmlformats.org/officeDocument/2006/relationships/theme" Target="../theme/theme10.xml"/><Relationship Id="rId14" Type="http://schemas.openxmlformats.org/officeDocument/2006/relationships/image" Target="../media/image2.png"/><Relationship Id="rId13" Type="http://schemas.openxmlformats.org/officeDocument/2006/relationships/image" Target="../media/image1.wmf"/><Relationship Id="rId12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5" Type="http://schemas.openxmlformats.org/officeDocument/2006/relationships/theme" Target="../theme/theme11.xml"/><Relationship Id="rId14" Type="http://schemas.openxmlformats.org/officeDocument/2006/relationships/image" Target="../media/image2.png"/><Relationship Id="rId13" Type="http://schemas.openxmlformats.org/officeDocument/2006/relationships/image" Target="../media/image1.wmf"/><Relationship Id="rId12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2.xml"/><Relationship Id="rId8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35.xml"/><Relationship Id="rId15" Type="http://schemas.openxmlformats.org/officeDocument/2006/relationships/theme" Target="../theme/theme12.xml"/><Relationship Id="rId14" Type="http://schemas.openxmlformats.org/officeDocument/2006/relationships/image" Target="../media/image2.png"/><Relationship Id="rId13" Type="http://schemas.openxmlformats.org/officeDocument/2006/relationships/image" Target="../media/image1.wmf"/><Relationship Id="rId12" Type="http://schemas.openxmlformats.org/officeDocument/2006/relationships/slideLayout" Target="../slideLayouts/slideLayout145.xml"/><Relationship Id="rId11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34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4.xml"/><Relationship Id="rId8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47.xml"/><Relationship Id="rId15" Type="http://schemas.openxmlformats.org/officeDocument/2006/relationships/theme" Target="../theme/theme13.xml"/><Relationship Id="rId14" Type="http://schemas.openxmlformats.org/officeDocument/2006/relationships/image" Target="../media/image2.png"/><Relationship Id="rId13" Type="http://schemas.openxmlformats.org/officeDocument/2006/relationships/image" Target="../media/image1.wmf"/><Relationship Id="rId12" Type="http://schemas.openxmlformats.org/officeDocument/2006/relationships/slideLayout" Target="../slideLayouts/slideLayout157.xml"/><Relationship Id="rId11" Type="http://schemas.openxmlformats.org/officeDocument/2006/relationships/slideLayout" Target="../slideLayouts/slideLayout156.xml"/><Relationship Id="rId10" Type="http://schemas.openxmlformats.org/officeDocument/2006/relationships/slideLayout" Target="../slideLayouts/slideLayout155.xml"/><Relationship Id="rId1" Type="http://schemas.openxmlformats.org/officeDocument/2006/relationships/slideLayout" Target="../slideLayouts/slideLayout146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6.xml"/><Relationship Id="rId8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61.xml"/><Relationship Id="rId3" Type="http://schemas.openxmlformats.org/officeDocument/2006/relationships/slideLayout" Target="../slideLayouts/slideLayout160.xml"/><Relationship Id="rId2" Type="http://schemas.openxmlformats.org/officeDocument/2006/relationships/slideLayout" Target="../slideLayouts/slideLayout159.xml"/><Relationship Id="rId15" Type="http://schemas.openxmlformats.org/officeDocument/2006/relationships/theme" Target="../theme/theme14.xml"/><Relationship Id="rId14" Type="http://schemas.openxmlformats.org/officeDocument/2006/relationships/image" Target="../media/image2.png"/><Relationship Id="rId13" Type="http://schemas.openxmlformats.org/officeDocument/2006/relationships/image" Target="../media/image1.wmf"/><Relationship Id="rId12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58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8.xml"/><Relationship Id="rId8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71.xml"/><Relationship Id="rId15" Type="http://schemas.openxmlformats.org/officeDocument/2006/relationships/theme" Target="../theme/theme15.xml"/><Relationship Id="rId14" Type="http://schemas.openxmlformats.org/officeDocument/2006/relationships/image" Target="../media/image2.png"/><Relationship Id="rId13" Type="http://schemas.openxmlformats.org/officeDocument/2006/relationships/image" Target="../media/image1.wmf"/><Relationship Id="rId12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79.xml"/><Relationship Id="rId1" Type="http://schemas.openxmlformats.org/officeDocument/2006/relationships/slideLayout" Target="../slideLayouts/slideLayout170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0.xml"/><Relationship Id="rId8" Type="http://schemas.openxmlformats.org/officeDocument/2006/relationships/slideLayout" Target="../slideLayouts/slideLayout189.xml"/><Relationship Id="rId7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5.xml"/><Relationship Id="rId3" Type="http://schemas.openxmlformats.org/officeDocument/2006/relationships/slideLayout" Target="../slideLayouts/slideLayout184.xml"/><Relationship Id="rId2" Type="http://schemas.openxmlformats.org/officeDocument/2006/relationships/slideLayout" Target="../slideLayouts/slideLayout183.xml"/><Relationship Id="rId15" Type="http://schemas.openxmlformats.org/officeDocument/2006/relationships/theme" Target="../theme/theme16.xml"/><Relationship Id="rId14" Type="http://schemas.openxmlformats.org/officeDocument/2006/relationships/image" Target="../media/image2.png"/><Relationship Id="rId13" Type="http://schemas.openxmlformats.org/officeDocument/2006/relationships/image" Target="../media/image1.wmf"/><Relationship Id="rId12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1.xml"/><Relationship Id="rId1" Type="http://schemas.openxmlformats.org/officeDocument/2006/relationships/slideLayout" Target="../slideLayouts/slideLayout18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5" Type="http://schemas.openxmlformats.org/officeDocument/2006/relationships/image" Target="../media/image2.png"/><Relationship Id="rId14" Type="http://schemas.openxmlformats.org/officeDocument/2006/relationships/image" Target="../media/image1.wmf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5" Type="http://schemas.openxmlformats.org/officeDocument/2006/relationships/theme" Target="../theme/theme4.xml"/><Relationship Id="rId14" Type="http://schemas.openxmlformats.org/officeDocument/2006/relationships/image" Target="../media/image2.png"/><Relationship Id="rId13" Type="http://schemas.openxmlformats.org/officeDocument/2006/relationships/image" Target="../media/image1.wmf"/><Relationship Id="rId12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5" Type="http://schemas.openxmlformats.org/officeDocument/2006/relationships/theme" Target="../theme/theme5.xml"/><Relationship Id="rId14" Type="http://schemas.openxmlformats.org/officeDocument/2006/relationships/image" Target="../media/image2.png"/><Relationship Id="rId13" Type="http://schemas.openxmlformats.org/officeDocument/2006/relationships/image" Target="../media/image1.wmf"/><Relationship Id="rId12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0.xml"/><Relationship Id="rId8" Type="http://schemas.openxmlformats.org/officeDocument/2006/relationships/slideLayout" Target="../slideLayouts/slideLayout69.xml"/><Relationship Id="rId7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5" Type="http://schemas.openxmlformats.org/officeDocument/2006/relationships/theme" Target="../theme/theme6.xml"/><Relationship Id="rId14" Type="http://schemas.openxmlformats.org/officeDocument/2006/relationships/image" Target="../media/image2.png"/><Relationship Id="rId13" Type="http://schemas.openxmlformats.org/officeDocument/2006/relationships/image" Target="../media/image1.wmf"/><Relationship Id="rId12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2.xml"/><Relationship Id="rId8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0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5.xml"/><Relationship Id="rId15" Type="http://schemas.openxmlformats.org/officeDocument/2006/relationships/theme" Target="../theme/theme7.xml"/><Relationship Id="rId14" Type="http://schemas.openxmlformats.org/officeDocument/2006/relationships/image" Target="../media/image2.png"/><Relationship Id="rId13" Type="http://schemas.openxmlformats.org/officeDocument/2006/relationships/image" Target="../media/image1.wmf"/><Relationship Id="rId12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3.xml"/><Relationship Id="rId1" Type="http://schemas.openxmlformats.org/officeDocument/2006/relationships/slideLayout" Target="../slideLayouts/slideLayout74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5" Type="http://schemas.openxmlformats.org/officeDocument/2006/relationships/theme" Target="../theme/theme8.xml"/><Relationship Id="rId14" Type="http://schemas.openxmlformats.org/officeDocument/2006/relationships/image" Target="../media/image2.png"/><Relationship Id="rId13" Type="http://schemas.openxmlformats.org/officeDocument/2006/relationships/image" Target="../media/image1.wmf"/><Relationship Id="rId12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95.xml"/><Relationship Id="rId1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9.xml"/><Relationship Id="rId15" Type="http://schemas.openxmlformats.org/officeDocument/2006/relationships/theme" Target="../theme/theme9.xml"/><Relationship Id="rId14" Type="http://schemas.openxmlformats.org/officeDocument/2006/relationships/image" Target="../media/image2.png"/><Relationship Id="rId13" Type="http://schemas.openxmlformats.org/officeDocument/2006/relationships/image" Target="../media/image1.wmf"/><Relationship Id="rId12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2878200" y="0"/>
            <a:ext cx="7027560" cy="96948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CustomShape 2"/>
          <p:cNvSpPr/>
          <p:nvPr/>
        </p:nvSpPr>
        <p:spPr>
          <a:xfrm>
            <a:off x="2200320" y="0"/>
            <a:ext cx="4427280" cy="96948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506520" y="6622920"/>
            <a:ext cx="9399240" cy="24084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378000" y="6622920"/>
            <a:ext cx="414000" cy="24264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0" name="CustomShape 5"/>
          <p:cNvSpPr/>
          <p:nvPr/>
        </p:nvSpPr>
        <p:spPr>
          <a:xfrm>
            <a:off x="0" y="2033640"/>
            <a:ext cx="990576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1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2" name="Group 7"/>
          <p:cNvGrpSpPr/>
          <p:nvPr/>
        </p:nvGrpSpPr>
        <p:grpSpPr>
          <a:xfrm>
            <a:off x="303120" y="5913360"/>
            <a:ext cx="3614400" cy="579240"/>
            <a:chOff x="303120" y="5913360"/>
            <a:chExt cx="3614400" cy="579240"/>
          </a:xfrm>
        </p:grpSpPr>
        <p:pic>
          <p:nvPicPr>
            <p:cNvPr id="63" name="Picture 10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303120" y="5913360"/>
              <a:ext cx="891720" cy="579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4" name="CustomShape 8"/>
            <p:cNvSpPr/>
            <p:nvPr/>
          </p:nvSpPr>
          <p:spPr>
            <a:xfrm>
              <a:off x="1262160" y="5961240"/>
              <a:ext cx="265536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65" name="Picture 4" descr="http://www.uni-kl.de/fileadmin/prum/tupublic/TU_Logo_ohne_Feld/TUKL_LOGO_RGB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92160" y="307800"/>
            <a:ext cx="2107800" cy="406800"/>
          </a:xfrm>
          <a:prstGeom prst="rect">
            <a:avLst/>
          </a:prstGeom>
          <a:ln>
            <a:noFill/>
          </a:ln>
        </p:spPr>
      </p:pic>
      <p:sp>
        <p:nvSpPr>
          <p:cNvPr id="66" name="PlaceHolder 9"/>
          <p:cNvSpPr>
            <a:spLocks noGrp="1"/>
          </p:cNvSpPr>
          <p:nvPr>
            <p:ph type="title"/>
          </p:nvPr>
        </p:nvSpPr>
        <p:spPr>
          <a:xfrm>
            <a:off x="2513160" y="63360"/>
            <a:ext cx="7370280" cy="912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FFFFFF"/>
                </a:solidFill>
                <a:latin typeface="Calibri"/>
              </a:rPr>
              <a:t>Titelmasterformat durch Klicken bearbeiten</a:t>
            </a:r>
            <a:endParaRPr lang="de-DE" sz="24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7" name="PlaceHolder 10"/>
          <p:cNvSpPr>
            <a:spLocks noGrp="1"/>
          </p:cNvSpPr>
          <p:nvPr>
            <p:ph type="body"/>
          </p:nvPr>
        </p:nvSpPr>
        <p:spPr>
          <a:xfrm>
            <a:off x="495360" y="1144440"/>
            <a:ext cx="8915040" cy="4525560"/>
          </a:xfrm>
          <a:prstGeom prst="rect">
            <a:avLst/>
          </a:prstGeom>
        </p:spPr>
        <p:txBody>
          <a:bodyPr>
            <a:noAutofit/>
          </a:bodyPr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Textmasterformate durch Klicken bearbeiten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864235" lvl="1" indent="-32385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Zweite Ebene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marL="1296035" lvl="2" indent="-288290">
              <a:lnSpc>
                <a:spcPct val="100000"/>
              </a:lnSpc>
              <a:spcBef>
                <a:spcPts val="28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Dritte Ebene</a:t>
            </a:r>
            <a:endParaRPr lang="de-DE" sz="1400" b="0" strike="noStrike" spc="-1">
              <a:solidFill>
                <a:srgbClr val="000000"/>
              </a:solidFill>
              <a:latin typeface="Calibri"/>
            </a:endParaRPr>
          </a:p>
          <a:p>
            <a:pPr marL="1727835" lvl="3" indent="-215900">
              <a:lnSpc>
                <a:spcPct val="100000"/>
              </a:lnSpc>
              <a:spcBef>
                <a:spcPts val="28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Vierte Ebene</a:t>
            </a:r>
            <a:endParaRPr lang="de-DE" sz="1400" b="0" strike="noStrike" spc="-1">
              <a:solidFill>
                <a:srgbClr val="000000"/>
              </a:solidFill>
              <a:latin typeface="Calibri"/>
            </a:endParaRPr>
          </a:p>
          <a:p>
            <a:pPr marL="2160270" lvl="4" indent="-215900">
              <a:lnSpc>
                <a:spcPct val="100000"/>
              </a:lnSpc>
              <a:spcBef>
                <a:spcPts val="28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  <a:endParaRPr lang="de-DE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11"/>
          <p:cNvSpPr>
            <a:spLocks noGrp="1"/>
          </p:cNvSpPr>
          <p:nvPr>
            <p:ph type="sldNum"/>
          </p:nvPr>
        </p:nvSpPr>
        <p:spPr>
          <a:xfrm>
            <a:off x="9201600" y="6232680"/>
            <a:ext cx="60264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6F773681-8700-46FA-B20D-9D9D9CE26122}" type="slidenum">
              <a:rPr lang="en-US" sz="1000" b="1" strike="noStrike" spc="-1">
                <a:solidFill>
                  <a:srgbClr val="000000"/>
                </a:solidFill>
                <a:latin typeface="Calibri"/>
              </a:rPr>
            </a:fld>
            <a:endParaRPr lang="en-US" sz="10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8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9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0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1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2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483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484" name="Picture 10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485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486" name="Picture 4" descr="http://www.uni-kl.de/fileadmin/prum/tupublic/TU_Logo_ohne_Feld/TUKL_LOGO_RGB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487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88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26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27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28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29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30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531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532" name="Picture 10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533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534" name="Picture 4" descr="http://www.uni-kl.de/fileadmin/prum/tupublic/TU_Logo_ohne_Feld/TUKL_LOGO_RGB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535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36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5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6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7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8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579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580" name="Picture 10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581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582" name="Picture 4" descr="http://www.uni-kl.de/fileadmin/prum/tupublic/TU_Logo_ohne_Feld/TUKL_LOGO_RGB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583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84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22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23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24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25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26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27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628" name="Picture 10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29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630" name="Picture 4" descr="http://www.uni-kl.de/fileadmin/prum/tupublic/TU_Logo_ohne_Feld/TUKL_LOGO_RGB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631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32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0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1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2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3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4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75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676" name="Picture 10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77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678" name="Picture 4" descr="http://www.uni-kl.de/fileadmin/prum/tupublic/TU_Logo_ohne_Feld/TUKL_LOGO_RGB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679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80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18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19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20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21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22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723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724" name="Picture 10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25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726" name="Picture 4" descr="http://www.uni-kl.de/fileadmin/prum/tupublic/TU_Logo_ohne_Feld/TUKL_LOGO_RGB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727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28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66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67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68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69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70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771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772" name="Picture 10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73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774" name="Picture 4" descr="http://www.uni-kl.de/fileadmin/prum/tupublic/TU_Logo_ohne_Feld/TUKL_LOGO_RGB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775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76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5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6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47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148" name="Picture 10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49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150" name="Picture 4" descr="http://www.uni-kl.de/fileadmin/prum/tupublic/TU_Logo_ohne_Feld/TUKL_LOGO_RGB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151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2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1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2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3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4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95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196" name="Picture 10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97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198" name="Picture 4" descr="http://www.uni-kl.de/fileadmin/prum/tupublic/TU_Logo_ohne_Feld/TUKL_LOGO_RGB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199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00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8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9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0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1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2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43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244" name="Picture 10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245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246" name="Picture 4" descr="http://www.uni-kl.de/fileadmin/prum/tupublic/TU_Logo_ohne_Feld/TUKL_LOGO_RGB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247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48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6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7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9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0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91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292" name="Picture 10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293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294" name="Picture 4" descr="http://www.uni-kl.de/fileadmin/prum/tupublic/TU_Logo_ohne_Feld/TUKL_LOGO_RGB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295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96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4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5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6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7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8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339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340" name="Picture 10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341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342" name="Picture 4" descr="http://www.uni-kl.de/fileadmin/prum/tupublic/TU_Logo_ohne_Feld/TUKL_LOGO_RGB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343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44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2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3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4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5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6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387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388" name="Picture 10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389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390" name="Picture 4" descr="http://www.uni-kl.de/fileadmin/prum/tupublic/TU_Logo_ohne_Feld/TUKL_LOGO_RGB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391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92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0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1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2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3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4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435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436" name="Picture 10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437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438" name="Picture 4" descr="http://www.uni-kl.de/fileadmin/prum/tupublic/TU_Logo_ohne_Feld/TUKL_LOGO_RGB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439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40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6.xml"/><Relationship Id="rId1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8.xml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10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4.xml"/><Relationship Id="rId3" Type="http://schemas.openxmlformats.org/officeDocument/2006/relationships/image" Target="../media/image1.sv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8.xml"/><Relationship Id="rId1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46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0.xml"/><Relationship Id="rId1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4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58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70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0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6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2" Type="http://schemas.openxmlformats.org/officeDocument/2006/relationships/slideLayout" Target="../slideLayouts/slideLayout74.xml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Path Tracking and Obstacle Avoidance for AMRs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US" altLang="de-DE" smtClean="0">
                <a:latin typeface="Tahoma" pitchFamily="34" charset="0"/>
              </a:rPr>
              <a:t>Faizudeen </a:t>
            </a:r>
            <a:r>
              <a:rPr lang="" altLang="en-US" smtClean="0">
                <a:latin typeface="Tahoma" pitchFamily="34" charset="0"/>
              </a:rPr>
              <a:t>Olanrewaju </a:t>
            </a:r>
            <a:r>
              <a:rPr lang="en-US" altLang="de-DE" smtClean="0">
                <a:latin typeface="Tahoma" pitchFamily="34" charset="0"/>
              </a:rPr>
              <a:t>Kajogbola</a:t>
            </a:r>
            <a:endParaRPr lang="de-DE" altLang="de-DE" dirty="0">
              <a:latin typeface="Tahoma" pitchFamily="34" charset="0"/>
            </a:endParaRPr>
          </a:p>
          <a:p>
            <a:pPr eaLnBrk="1" hangingPunct="1"/>
            <a:r>
              <a:rPr lang="de-DE" altLang="de-DE" dirty="0" smtClean="0">
                <a:latin typeface="Tahoma" pitchFamily="34" charset="0"/>
              </a:rPr>
              <a:t>Lehrstuhl für Regelungssysteme</a:t>
            </a:r>
            <a:endParaRPr lang="de-DE" altLang="de-DE" dirty="0" smtClean="0">
              <a:latin typeface="Tahoma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Simulation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07" name="CustomShape 2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AA6CF124-2FA5-4E46-A83D-CC7A459B43D2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</a:fld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1108" name="CustomShape 3"/>
          <p:cNvSpPr/>
          <p:nvPr/>
        </p:nvSpPr>
        <p:spPr>
          <a:xfrm>
            <a:off x="457200" y="1289050"/>
            <a:ext cx="9051290" cy="4025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Simulations were carried out on MATLAB and Simulink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Vehicle Body 3DOF Single Track model from Simulink's Vehicle Dynamics Blockset was used for simulations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Perfect tracking of the AMR's longitudinal position is assumed since this study focuses on lateral displacement control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Controllers:</a:t>
            </a:r>
            <a:endParaRPr lang="en-US" altLang="en-US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  <a:p>
            <a:pPr marL="744220" lvl="1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PID controller</a:t>
            </a: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- pidTuner (MATLAB)</a:t>
            </a:r>
            <a:endParaRPr lang="en-US" altLang="en-US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  <a:p>
            <a:pPr marL="744220" lvl="1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SISO MPC</a:t>
            </a:r>
            <a:endParaRPr lang="en-US" altLang="en-US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  <a:p>
            <a:pPr marL="744220" lvl="1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SIMO MPC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Performance of the three controllers </a:t>
            </a: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we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re compared on a basis of a scaled error norm</a:t>
            </a:r>
            <a:endParaRPr lang="en-US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</a:pP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Simulation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14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115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8B7E72BA-DB1A-44DC-A6F9-6E836313178D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</a:fld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1116" name="CustomShape 4"/>
          <p:cNvSpPr/>
          <p:nvPr/>
        </p:nvSpPr>
        <p:spPr>
          <a:xfrm>
            <a:off x="457200" y="1037080"/>
            <a:ext cx="9051480" cy="2063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AMR Parameters</a:t>
            </a:r>
            <a:endParaRPr lang="en-US" sz="1800" b="0" strike="noStrike" spc="-1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Mass (kg): 505</a:t>
            </a:r>
            <a:endParaRPr lang="en-US" sz="1800" b="0" strike="noStrike" spc="-1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Yaw mass moment of inertia (kg.m^2): 808.5</a:t>
            </a:r>
            <a:endParaRPr lang="en-US" sz="1800" b="0" strike="noStrike" spc="-1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Distance of front wheel from CoM</a:t>
            </a: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, a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(m): 0.35</a:t>
            </a:r>
            <a:endParaRPr lang="en-US" sz="1800" b="0" strike="noStrike" spc="-1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Distance of rear wheels from CoM</a:t>
            </a: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, b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(m): 0.4125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117" name="CustomShape 5"/>
          <p:cNvSpPr/>
          <p:nvPr/>
        </p:nvSpPr>
        <p:spPr>
          <a:xfrm>
            <a:off x="457200" y="2974340"/>
            <a:ext cx="9051290" cy="28257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Path Planning Parameters</a:t>
            </a:r>
            <a:endParaRPr lang="en-US" sz="1800" b="0" strike="noStrike" spc="-1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K</a:t>
            </a:r>
            <a:r>
              <a:rPr lang="en-US" sz="1800" b="0" strike="noStrike" spc="-1" baseline="-3300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att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: 0.01</a:t>
            </a:r>
            <a:endParaRPr lang="en-US" sz="1800" b="0" strike="noStrike" spc="-1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K</a:t>
            </a:r>
            <a:r>
              <a:rPr lang="en-US" sz="1800" b="0" strike="noStrike" spc="-1" baseline="-3300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rep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: 10</a:t>
            </a:r>
            <a:endParaRPr lang="en-US" sz="1800" b="0" strike="noStrike" spc="-1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AMR size allowance (m): 0.35</a:t>
            </a:r>
            <a:endParaRPr lang="en-US" sz="1800" b="0" strike="noStrike" spc="-1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Obstacle radius (m): 808.5</a:t>
            </a:r>
            <a:endParaRPr lang="en-US" sz="1800" b="0" strike="noStrike" spc="-1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Goal position: (50, 31)</a:t>
            </a:r>
            <a:endParaRPr lang="en-US" sz="1800" b="0" strike="noStrike" spc="-1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Obstacle locations:  (14.87, 33.28); (10, 8); (26, 12); (19, 19); and (34, 23)</a:t>
            </a:r>
            <a:endParaRPr lang="en-US" sz="1800" b="0" strike="noStrike" spc="-1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AMR initial position: (0, 0) 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2" name="Picture 1" descr="2_dof_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00" y="1144270"/>
            <a:ext cx="1778000" cy="3636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Simulation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10" name="CustomShape 2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6241030E-7E84-42EA-A7BB-2A897F1B18DA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</a:fld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1111" name="CustomShape 3"/>
          <p:cNvSpPr/>
          <p:nvPr/>
        </p:nvSpPr>
        <p:spPr>
          <a:xfrm>
            <a:off x="424180" y="1228265"/>
            <a:ext cx="9051480" cy="1450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PID Controller</a:t>
            </a:r>
            <a:endParaRPr lang="en-US" sz="1800" b="0" strike="noStrike" spc="-1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Simulation sampling time (seconds): 0.01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112" name="CustomShape 4"/>
          <p:cNvSpPr/>
          <p:nvPr/>
        </p:nvSpPr>
        <p:spPr>
          <a:xfrm>
            <a:off x="424180" y="2424430"/>
            <a:ext cx="9051290" cy="2687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MPC Controllers</a:t>
            </a:r>
            <a:endParaRPr lang="en-US" sz="1800" b="0" strike="noStrike" spc="-1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Simulation sampling time (seconds): 0.05</a:t>
            </a:r>
            <a:endParaRPr lang="en-US" sz="1800" b="0" strike="noStrike" spc="-1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Prediction horizon (time-steps): 25</a:t>
            </a:r>
            <a:endParaRPr lang="en-US" sz="1800" b="0" strike="noStrike" spc="-1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Control horizon (time-steps): 4</a:t>
            </a:r>
            <a:endParaRPr lang="en-US" sz="1800" b="0" strike="noStrike" spc="-1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Maximum front wheel angle: 40 degrees</a:t>
            </a:r>
            <a:endParaRPr lang="en-US" sz="1800" b="0" strike="noStrike" spc="-1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Minimum front wheel angle: -40 degrees</a:t>
            </a:r>
            <a:endParaRPr lang="en-US" sz="1800" b="0" strike="noStrike" spc="-1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Maximum front wheel angular velocity: 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±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30 degrees/second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fontAlgn="ctr">
              <a:lnSpc>
                <a:spcPct val="100000"/>
              </a:lnSpc>
            </a:pP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Scenario 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1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77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78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9D505EEC-50E4-42B7-A941-F6535FC64136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879" name="Picture 878"/>
          <p:cNvPicPr/>
          <p:nvPr/>
        </p:nvPicPr>
        <p:blipFill>
          <a:blip r:embed="rId1"/>
          <a:stretch>
            <a:fillRect/>
          </a:stretch>
        </p:blipFill>
        <p:spPr>
          <a:xfrm>
            <a:off x="147960" y="1144440"/>
            <a:ext cx="9258120" cy="440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fontAlgn="ctr">
              <a:lnSpc>
                <a:spcPct val="100000"/>
              </a:lnSpc>
            </a:pP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Scenario 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1</a:t>
            </a: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 </a:t>
            </a:r>
            <a:r>
              <a:rPr lang="en-US" alt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PID</a:t>
            </a:r>
            <a:endParaRPr lang="en-US" altLang="en-US" sz="2400" b="0" strike="noStrike" spc="-1">
              <a:solidFill>
                <a:srgbClr val="FFFFFF"/>
              </a:solidFill>
              <a:latin typeface="Tahoma"/>
              <a:ea typeface="DejaVu Sans" panose="020B0603030804020204"/>
              <a:sym typeface="+mn-ea"/>
            </a:endParaRPr>
          </a:p>
        </p:txBody>
      </p:sp>
      <p:sp>
        <p:nvSpPr>
          <p:cNvPr id="881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82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F71A5E95-4527-48A9-ACE4-EF0234B8F250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883" name="Picture 882"/>
          <p:cNvPicPr/>
          <p:nvPr/>
        </p:nvPicPr>
        <p:blipFill>
          <a:blip r:embed="rId1"/>
          <a:stretch>
            <a:fillRect/>
          </a:stretch>
        </p:blipFill>
        <p:spPr>
          <a:xfrm>
            <a:off x="74880" y="1352160"/>
            <a:ext cx="4571640" cy="3748680"/>
          </a:xfrm>
          <a:prstGeom prst="rect">
            <a:avLst/>
          </a:prstGeom>
          <a:ln>
            <a:noFill/>
          </a:ln>
        </p:spPr>
      </p:pic>
      <p:pic>
        <p:nvPicPr>
          <p:cNvPr id="884" name="Picture 883"/>
          <p:cNvPicPr/>
          <p:nvPr/>
        </p:nvPicPr>
        <p:blipFill>
          <a:blip r:embed="rId2"/>
          <a:stretch>
            <a:fillRect/>
          </a:stretch>
        </p:blipFill>
        <p:spPr>
          <a:xfrm>
            <a:off x="4874760" y="1410480"/>
            <a:ext cx="4571640" cy="3748680"/>
          </a:xfrm>
          <a:prstGeom prst="rect">
            <a:avLst/>
          </a:prstGeom>
          <a:ln>
            <a:noFill/>
          </a:ln>
        </p:spPr>
      </p:pic>
      <p:sp>
        <p:nvSpPr>
          <p:cNvPr id="2" name="Isosceles Triangle 1"/>
          <p:cNvSpPr/>
          <p:nvPr/>
        </p:nvSpPr>
        <p:spPr>
          <a:xfrm>
            <a:off x="635000" y="452755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156075" y="1857375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95300" y="5478780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89305" y="515874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Start point</a:t>
            </a:r>
            <a:endParaRPr lang="en-US" altLang="en-US" sz="1400"/>
          </a:p>
        </p:txBody>
      </p:sp>
      <p:sp>
        <p:nvSpPr>
          <p:cNvPr id="12" name="Text Box 11"/>
          <p:cNvSpPr txBox="1"/>
          <p:nvPr/>
        </p:nvSpPr>
        <p:spPr>
          <a:xfrm>
            <a:off x="789305" y="542036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End point</a:t>
            </a:r>
            <a:endParaRPr lang="en-US" altLang="en-US" sz="1400"/>
          </a:p>
        </p:txBody>
      </p:sp>
      <p:sp>
        <p:nvSpPr>
          <p:cNvPr id="14" name="Isosceles Triangle 13"/>
          <p:cNvSpPr/>
          <p:nvPr/>
        </p:nvSpPr>
        <p:spPr>
          <a:xfrm>
            <a:off x="495300" y="521716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fontAlgn="ctr">
              <a:lnSpc>
                <a:spcPct val="100000"/>
              </a:lnSpc>
            </a:pP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Scenario 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1</a:t>
            </a: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 SI</a:t>
            </a:r>
            <a:r>
              <a:rPr lang="en-US" alt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M</a:t>
            </a: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O MPC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86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87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8636BBF5-85C9-4F90-B199-D86810F7FA12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888" name="Picture 887"/>
          <p:cNvPicPr/>
          <p:nvPr/>
        </p:nvPicPr>
        <p:blipFill>
          <a:blip r:embed="rId1"/>
          <a:stretch>
            <a:fillRect/>
          </a:stretch>
        </p:blipFill>
        <p:spPr>
          <a:xfrm>
            <a:off x="143280" y="1353240"/>
            <a:ext cx="4571640" cy="3748680"/>
          </a:xfrm>
          <a:prstGeom prst="rect">
            <a:avLst/>
          </a:prstGeom>
          <a:ln>
            <a:noFill/>
          </a:ln>
        </p:spPr>
      </p:pic>
      <p:pic>
        <p:nvPicPr>
          <p:cNvPr id="889" name="Picture 888"/>
          <p:cNvPicPr/>
          <p:nvPr/>
        </p:nvPicPr>
        <p:blipFill>
          <a:blip r:embed="rId2"/>
          <a:stretch>
            <a:fillRect/>
          </a:stretch>
        </p:blipFill>
        <p:spPr>
          <a:xfrm>
            <a:off x="4804560" y="1518480"/>
            <a:ext cx="4571640" cy="3748680"/>
          </a:xfrm>
          <a:prstGeom prst="rect">
            <a:avLst/>
          </a:prstGeom>
          <a:ln>
            <a:noFill/>
          </a:ln>
        </p:spPr>
      </p:pic>
      <p:sp>
        <p:nvSpPr>
          <p:cNvPr id="3" name="Isosceles Triangle 2"/>
          <p:cNvSpPr/>
          <p:nvPr/>
        </p:nvSpPr>
        <p:spPr>
          <a:xfrm>
            <a:off x="720725" y="4137025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156075" y="1857375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95300" y="5478780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89305" y="515874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Start point</a:t>
            </a:r>
            <a:endParaRPr lang="en-US" altLang="en-US" sz="1400"/>
          </a:p>
        </p:txBody>
      </p:sp>
      <p:sp>
        <p:nvSpPr>
          <p:cNvPr id="12" name="Text Box 11"/>
          <p:cNvSpPr txBox="1"/>
          <p:nvPr/>
        </p:nvSpPr>
        <p:spPr>
          <a:xfrm>
            <a:off x="789305" y="542036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End point</a:t>
            </a:r>
            <a:endParaRPr lang="en-US" altLang="en-US" sz="1400"/>
          </a:p>
        </p:txBody>
      </p:sp>
      <p:sp>
        <p:nvSpPr>
          <p:cNvPr id="14" name="Isosceles Triangle 13"/>
          <p:cNvSpPr/>
          <p:nvPr/>
        </p:nvSpPr>
        <p:spPr>
          <a:xfrm>
            <a:off x="495300" y="521716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fontAlgn="ctr">
              <a:lnSpc>
                <a:spcPct val="100000"/>
              </a:lnSpc>
            </a:pP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Scenario 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1</a:t>
            </a: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 SISO MPC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91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92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40A5B9FC-DB63-492E-AA21-3B4DC2B44B6F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894" name="Picture 893"/>
          <p:cNvPicPr/>
          <p:nvPr/>
        </p:nvPicPr>
        <p:blipFill>
          <a:blip r:embed="rId1"/>
          <a:stretch>
            <a:fillRect/>
          </a:stretch>
        </p:blipFill>
        <p:spPr>
          <a:xfrm>
            <a:off x="4826880" y="1463040"/>
            <a:ext cx="4571640" cy="3748680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mpc1-robot_motion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985" y="1463040"/>
            <a:ext cx="4754880" cy="3566160"/>
          </a:xfrm>
          <a:prstGeom prst="rect">
            <a:avLst/>
          </a:prstGeom>
        </p:spPr>
      </p:pic>
      <p:sp>
        <p:nvSpPr>
          <p:cNvPr id="2" name="Isosceles Triangle 1"/>
          <p:cNvSpPr/>
          <p:nvPr/>
        </p:nvSpPr>
        <p:spPr>
          <a:xfrm>
            <a:off x="581660" y="410337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232275" y="1882775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95300" y="5478780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89305" y="515874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Start point</a:t>
            </a:r>
            <a:endParaRPr lang="en-US" altLang="en-US" sz="1400"/>
          </a:p>
        </p:txBody>
      </p:sp>
      <p:sp>
        <p:nvSpPr>
          <p:cNvPr id="12" name="Text Box 11"/>
          <p:cNvSpPr txBox="1"/>
          <p:nvPr/>
        </p:nvSpPr>
        <p:spPr>
          <a:xfrm>
            <a:off x="789305" y="542036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End point</a:t>
            </a:r>
            <a:endParaRPr lang="en-US" altLang="en-US" sz="1400"/>
          </a:p>
        </p:txBody>
      </p:sp>
      <p:sp>
        <p:nvSpPr>
          <p:cNvPr id="14" name="Isosceles Triangle 13"/>
          <p:cNvSpPr/>
          <p:nvPr/>
        </p:nvSpPr>
        <p:spPr>
          <a:xfrm>
            <a:off x="495300" y="521716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fontAlgn="ctr">
              <a:lnSpc>
                <a:spcPct val="100000"/>
              </a:lnSpc>
            </a:pP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Scenario 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2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01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902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AC75CD95-9A60-46B5-92FD-4008609DAD2B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903" name="Picture 902"/>
          <p:cNvPicPr/>
          <p:nvPr/>
        </p:nvPicPr>
        <p:blipFill>
          <a:blip r:embed="rId1"/>
          <a:stretch>
            <a:fillRect/>
          </a:stretch>
        </p:blipFill>
        <p:spPr>
          <a:xfrm>
            <a:off x="146160" y="1143000"/>
            <a:ext cx="9262440" cy="440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fontAlgn="ctr">
              <a:lnSpc>
                <a:spcPct val="100000"/>
              </a:lnSpc>
            </a:pP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Scenario 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2</a:t>
            </a: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 </a:t>
            </a:r>
            <a:r>
              <a:rPr lang="en-US" alt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PID</a:t>
            </a:r>
            <a:endParaRPr lang="en-US" altLang="en-US" sz="2400" b="0" strike="noStrike" spc="-1">
              <a:solidFill>
                <a:srgbClr val="FFFFFF"/>
              </a:solidFill>
              <a:latin typeface="Tahoma"/>
              <a:ea typeface="DejaVu Sans" panose="020B0603030804020204"/>
              <a:sym typeface="+mn-ea"/>
            </a:endParaRPr>
          </a:p>
        </p:txBody>
      </p:sp>
      <p:sp>
        <p:nvSpPr>
          <p:cNvPr id="905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906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5C7463F8-6EE2-4632-A9A7-85D29CAF349D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907" name="Picture 906"/>
          <p:cNvPicPr/>
          <p:nvPr/>
        </p:nvPicPr>
        <p:blipFill>
          <a:blip r:embed="rId1"/>
          <a:stretch>
            <a:fillRect/>
          </a:stretch>
        </p:blipFill>
        <p:spPr>
          <a:xfrm>
            <a:off x="73080" y="1353240"/>
            <a:ext cx="4571640" cy="3748680"/>
          </a:xfrm>
          <a:prstGeom prst="rect">
            <a:avLst/>
          </a:prstGeom>
          <a:ln>
            <a:noFill/>
          </a:ln>
        </p:spPr>
      </p:pic>
      <p:pic>
        <p:nvPicPr>
          <p:cNvPr id="908" name="Picture 907"/>
          <p:cNvPicPr/>
          <p:nvPr/>
        </p:nvPicPr>
        <p:blipFill>
          <a:blip r:embed="rId2"/>
          <a:stretch>
            <a:fillRect/>
          </a:stretch>
        </p:blipFill>
        <p:spPr>
          <a:xfrm>
            <a:off x="5191920" y="1429920"/>
            <a:ext cx="4571640" cy="3748680"/>
          </a:xfrm>
          <a:prstGeom prst="rect">
            <a:avLst/>
          </a:prstGeom>
          <a:ln>
            <a:noFill/>
          </a:ln>
        </p:spPr>
      </p:pic>
      <p:sp>
        <p:nvSpPr>
          <p:cNvPr id="2" name="Isosceles Triangle 1"/>
          <p:cNvSpPr/>
          <p:nvPr/>
        </p:nvSpPr>
        <p:spPr>
          <a:xfrm>
            <a:off x="635000" y="452755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156075" y="1857375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95300" y="5478780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89305" y="515874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Start point</a:t>
            </a:r>
            <a:endParaRPr lang="en-US" altLang="en-US" sz="1400"/>
          </a:p>
        </p:txBody>
      </p:sp>
      <p:sp>
        <p:nvSpPr>
          <p:cNvPr id="12" name="Text Box 11"/>
          <p:cNvSpPr txBox="1"/>
          <p:nvPr/>
        </p:nvSpPr>
        <p:spPr>
          <a:xfrm>
            <a:off x="789305" y="542036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End point</a:t>
            </a:r>
            <a:endParaRPr lang="en-US" altLang="en-US" sz="1400"/>
          </a:p>
        </p:txBody>
      </p:sp>
      <p:sp>
        <p:nvSpPr>
          <p:cNvPr id="14" name="Isosceles Triangle 13"/>
          <p:cNvSpPr/>
          <p:nvPr/>
        </p:nvSpPr>
        <p:spPr>
          <a:xfrm>
            <a:off x="495300" y="521716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fontAlgn="ctr">
              <a:lnSpc>
                <a:spcPct val="100000"/>
              </a:lnSpc>
            </a:pP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Scenario 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2</a:t>
            </a: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 SI</a:t>
            </a:r>
            <a:r>
              <a:rPr lang="en-US" alt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M</a:t>
            </a: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O MPC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10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911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5A39F8E2-86C3-444F-8C31-60100228BBFB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912" name="Picture 911"/>
          <p:cNvPicPr/>
          <p:nvPr/>
        </p:nvPicPr>
        <p:blipFill>
          <a:blip r:embed="rId1"/>
          <a:stretch>
            <a:fillRect/>
          </a:stretch>
        </p:blipFill>
        <p:spPr>
          <a:xfrm>
            <a:off x="73080" y="1353240"/>
            <a:ext cx="4571640" cy="3748680"/>
          </a:xfrm>
          <a:prstGeom prst="rect">
            <a:avLst/>
          </a:prstGeom>
          <a:ln>
            <a:noFill/>
          </a:ln>
        </p:spPr>
      </p:pic>
      <p:pic>
        <p:nvPicPr>
          <p:cNvPr id="913" name="Picture 912"/>
          <p:cNvPicPr/>
          <p:nvPr/>
        </p:nvPicPr>
        <p:blipFill>
          <a:blip r:embed="rId2"/>
          <a:stretch>
            <a:fillRect/>
          </a:stretch>
        </p:blipFill>
        <p:spPr>
          <a:xfrm>
            <a:off x="5185080" y="1389240"/>
            <a:ext cx="4571640" cy="3748680"/>
          </a:xfrm>
          <a:prstGeom prst="rect">
            <a:avLst/>
          </a:prstGeom>
          <a:ln>
            <a:noFill/>
          </a:ln>
        </p:spPr>
      </p:pic>
      <p:sp>
        <p:nvSpPr>
          <p:cNvPr id="2" name="Isosceles Triangle 1"/>
          <p:cNvSpPr/>
          <p:nvPr/>
        </p:nvSpPr>
        <p:spPr>
          <a:xfrm>
            <a:off x="649605" y="4181475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156075" y="1857375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95300" y="5478780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89305" y="515874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Start point</a:t>
            </a:r>
            <a:endParaRPr lang="en-US" altLang="en-US" sz="1400"/>
          </a:p>
        </p:txBody>
      </p:sp>
      <p:sp>
        <p:nvSpPr>
          <p:cNvPr id="12" name="Text Box 11"/>
          <p:cNvSpPr txBox="1"/>
          <p:nvPr/>
        </p:nvSpPr>
        <p:spPr>
          <a:xfrm>
            <a:off x="789305" y="542036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End point</a:t>
            </a:r>
            <a:endParaRPr lang="en-US" altLang="en-US" sz="1400"/>
          </a:p>
        </p:txBody>
      </p:sp>
      <p:sp>
        <p:nvSpPr>
          <p:cNvPr id="14" name="Isosceles Triangle 13"/>
          <p:cNvSpPr/>
          <p:nvPr/>
        </p:nvSpPr>
        <p:spPr>
          <a:xfrm>
            <a:off x="495300" y="521716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Motivation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816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17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0B29082B-0098-4CBB-A221-2F401373D8AA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</a:fld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818" name="CustomShape 4"/>
          <p:cNvSpPr/>
          <p:nvPr/>
        </p:nvSpPr>
        <p:spPr>
          <a:xfrm>
            <a:off x="457200" y="1463040"/>
            <a:ext cx="9051290" cy="35312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Navigation is essential for the success of any Mobile Robot</a:t>
            </a:r>
            <a:endParaRPr lang="en-US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Ability to avoid obstacles is paramount for any AMR</a:t>
            </a:r>
            <a:endParaRPr lang="en-US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Navigation entails path planning, trajectory generation, and successful tracking of planned trajectory</a:t>
            </a:r>
            <a:endParaRPr lang="en-US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Planned trajectories should be modifiable online to accommodate unknown and dynamic obstacles</a:t>
            </a:r>
            <a:endParaRPr lang="en-US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An Artificial Potential Field (APF) based approach is a gentle and intuitive introduction to path planning and trajectory generation</a:t>
            </a:r>
            <a:endParaRPr lang="en-US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Model Predictive Control is drawing a lot of research attention 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 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fontAlgn="ctr">
              <a:lnSpc>
                <a:spcPct val="100000"/>
              </a:lnSpc>
            </a:pP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Scenario 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2</a:t>
            </a: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 SISO MPC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15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916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A9E927DB-3F2F-4035-A3AC-B42663D71D42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917" name="Picture 916"/>
          <p:cNvPicPr/>
          <p:nvPr/>
        </p:nvPicPr>
        <p:blipFill>
          <a:blip r:embed="rId1"/>
          <a:stretch>
            <a:fillRect/>
          </a:stretch>
        </p:blipFill>
        <p:spPr>
          <a:xfrm>
            <a:off x="73080" y="1353240"/>
            <a:ext cx="4571640" cy="3748680"/>
          </a:xfrm>
          <a:prstGeom prst="rect">
            <a:avLst/>
          </a:prstGeom>
          <a:ln>
            <a:noFill/>
          </a:ln>
        </p:spPr>
      </p:pic>
      <p:pic>
        <p:nvPicPr>
          <p:cNvPr id="918" name="Picture 917"/>
          <p:cNvPicPr/>
          <p:nvPr/>
        </p:nvPicPr>
        <p:blipFill>
          <a:blip r:embed="rId2"/>
          <a:stretch>
            <a:fillRect/>
          </a:stretch>
        </p:blipFill>
        <p:spPr>
          <a:xfrm>
            <a:off x="5041080" y="1371600"/>
            <a:ext cx="4571640" cy="3748680"/>
          </a:xfrm>
          <a:prstGeom prst="rect">
            <a:avLst/>
          </a:prstGeom>
          <a:ln>
            <a:noFill/>
          </a:ln>
        </p:spPr>
      </p:pic>
      <p:sp>
        <p:nvSpPr>
          <p:cNvPr id="2" name="Isosceles Triangle 1"/>
          <p:cNvSpPr/>
          <p:nvPr/>
        </p:nvSpPr>
        <p:spPr>
          <a:xfrm>
            <a:off x="635000" y="418084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156075" y="1857375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95300" y="5478780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89305" y="515874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Start point</a:t>
            </a:r>
            <a:endParaRPr lang="en-US" altLang="en-US" sz="1400"/>
          </a:p>
        </p:txBody>
      </p:sp>
      <p:sp>
        <p:nvSpPr>
          <p:cNvPr id="12" name="Text Box 11"/>
          <p:cNvSpPr txBox="1"/>
          <p:nvPr/>
        </p:nvSpPr>
        <p:spPr>
          <a:xfrm>
            <a:off x="789305" y="542036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End point</a:t>
            </a:r>
            <a:endParaRPr lang="en-US" altLang="en-US" sz="1400"/>
          </a:p>
        </p:txBody>
      </p:sp>
      <p:sp>
        <p:nvSpPr>
          <p:cNvPr id="14" name="Isosceles Triangle 13"/>
          <p:cNvSpPr/>
          <p:nvPr/>
        </p:nvSpPr>
        <p:spPr>
          <a:xfrm>
            <a:off x="495300" y="521716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fontAlgn="ctr">
              <a:lnSpc>
                <a:spcPct val="100000"/>
              </a:lnSpc>
            </a:pP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Scenario 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3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25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926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E112CCBC-055A-4BCF-ABAA-B6DB44CCFD3F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927" name="Picture 926"/>
          <p:cNvPicPr/>
          <p:nvPr/>
        </p:nvPicPr>
        <p:blipFill>
          <a:blip r:embed="rId1"/>
          <a:stretch>
            <a:fillRect/>
          </a:stretch>
        </p:blipFill>
        <p:spPr>
          <a:xfrm>
            <a:off x="146160" y="1143000"/>
            <a:ext cx="9262440" cy="440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fontAlgn="ctr">
              <a:lnSpc>
                <a:spcPct val="100000"/>
              </a:lnSpc>
            </a:pP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Scenario 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3</a:t>
            </a: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 SI</a:t>
            </a:r>
            <a:r>
              <a:rPr lang="en-US" alt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M</a:t>
            </a: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O MPC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29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930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8EA885DA-5084-4E63-8DF0-F5C5B8B5CF45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931" name="Picture 930"/>
          <p:cNvPicPr/>
          <p:nvPr/>
        </p:nvPicPr>
        <p:blipFill>
          <a:blip r:embed="rId1"/>
          <a:stretch>
            <a:fillRect/>
          </a:stretch>
        </p:blipFill>
        <p:spPr>
          <a:xfrm>
            <a:off x="73080" y="1353240"/>
            <a:ext cx="4571640" cy="3748680"/>
          </a:xfrm>
          <a:prstGeom prst="rect">
            <a:avLst/>
          </a:prstGeom>
          <a:ln>
            <a:noFill/>
          </a:ln>
        </p:spPr>
      </p:pic>
      <p:pic>
        <p:nvPicPr>
          <p:cNvPr id="932" name="Picture 931"/>
          <p:cNvPicPr/>
          <p:nvPr/>
        </p:nvPicPr>
        <p:blipFill>
          <a:blip r:embed="rId2"/>
          <a:stretch>
            <a:fillRect/>
          </a:stretch>
        </p:blipFill>
        <p:spPr>
          <a:xfrm>
            <a:off x="5029200" y="1407600"/>
            <a:ext cx="4571640" cy="3748680"/>
          </a:xfrm>
          <a:prstGeom prst="rect">
            <a:avLst/>
          </a:prstGeom>
          <a:ln>
            <a:noFill/>
          </a:ln>
        </p:spPr>
      </p:pic>
      <p:sp>
        <p:nvSpPr>
          <p:cNvPr id="2" name="Isosceles Triangle 1"/>
          <p:cNvSpPr/>
          <p:nvPr/>
        </p:nvSpPr>
        <p:spPr>
          <a:xfrm>
            <a:off x="548640" y="4451985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156075" y="1857375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95300" y="5478780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89305" y="515874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Start point</a:t>
            </a:r>
            <a:endParaRPr lang="en-US" altLang="en-US" sz="1400"/>
          </a:p>
        </p:txBody>
      </p:sp>
      <p:sp>
        <p:nvSpPr>
          <p:cNvPr id="12" name="Text Box 11"/>
          <p:cNvSpPr txBox="1"/>
          <p:nvPr/>
        </p:nvSpPr>
        <p:spPr>
          <a:xfrm>
            <a:off x="789305" y="542036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End point</a:t>
            </a:r>
            <a:endParaRPr lang="en-US" altLang="en-US" sz="1400"/>
          </a:p>
        </p:txBody>
      </p:sp>
      <p:sp>
        <p:nvSpPr>
          <p:cNvPr id="14" name="Isosceles Triangle 13"/>
          <p:cNvSpPr/>
          <p:nvPr/>
        </p:nvSpPr>
        <p:spPr>
          <a:xfrm>
            <a:off x="495300" y="521716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font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Scenario </a:t>
            </a:r>
            <a:r>
              <a:rPr lang="en-US" altLang="en-US" sz="2400" b="0" strike="noStrike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</a:rPr>
              <a:t>3</a:t>
            </a:r>
            <a:r>
              <a:rPr 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 SISO MPC</a:t>
            </a:r>
            <a:r>
              <a:rPr lang="en-US" altLang="en-US" sz="2400" b="0" strike="noStrike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</a:rPr>
              <a:t>-</a:t>
            </a:r>
            <a:r>
              <a:rPr lang="en-US" sz="2400" b="0" strike="noStrike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</a:rPr>
              <a:t> 25</a:t>
            </a:r>
            <a:endParaRPr lang="en-US" sz="2400" b="0" strike="noStrike" spc="-1">
              <a:solidFill>
                <a:srgbClr val="FFFFFF"/>
              </a:solidFill>
              <a:latin typeface="+mj-lt"/>
              <a:cs typeface="+mj-lt"/>
            </a:endParaRPr>
          </a:p>
        </p:txBody>
      </p:sp>
      <p:sp>
        <p:nvSpPr>
          <p:cNvPr id="934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935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E3F06B3B-B6E7-4A89-8ED7-AD5638C16457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936" name="Picture 935"/>
          <p:cNvPicPr/>
          <p:nvPr/>
        </p:nvPicPr>
        <p:blipFill>
          <a:blip r:embed="rId1"/>
          <a:stretch>
            <a:fillRect/>
          </a:stretch>
        </p:blipFill>
        <p:spPr>
          <a:xfrm>
            <a:off x="73080" y="1353240"/>
            <a:ext cx="4571640" cy="3748680"/>
          </a:xfrm>
          <a:prstGeom prst="rect">
            <a:avLst/>
          </a:prstGeom>
          <a:ln>
            <a:noFill/>
          </a:ln>
        </p:spPr>
      </p:pic>
      <p:pic>
        <p:nvPicPr>
          <p:cNvPr id="937" name="Picture 936"/>
          <p:cNvPicPr/>
          <p:nvPr/>
        </p:nvPicPr>
        <p:blipFill>
          <a:blip r:embed="rId2"/>
          <a:stretch>
            <a:fillRect/>
          </a:stretch>
        </p:blipFill>
        <p:spPr>
          <a:xfrm>
            <a:off x="4962240" y="1457280"/>
            <a:ext cx="4571640" cy="374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fontAlgn="ctr">
              <a:lnSpc>
                <a:spcPct val="100000"/>
              </a:lnSpc>
            </a:pP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Scenario 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3</a:t>
            </a: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 SISO MPC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-</a:t>
            </a:r>
            <a:r>
              <a:rPr 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 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3</a:t>
            </a:r>
            <a:r>
              <a:rPr 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5</a:t>
            </a:r>
            <a:endParaRPr lang="en-US" altLang="en-US" sz="2400" b="0" strike="noStrike" spc="-1">
              <a:solidFill>
                <a:srgbClr val="FFFFFF"/>
              </a:solidFill>
              <a:latin typeface="Tahoma"/>
              <a:ea typeface="DejaVu Sans" panose="020B0603030804020204"/>
            </a:endParaRPr>
          </a:p>
        </p:txBody>
      </p:sp>
      <p:sp>
        <p:nvSpPr>
          <p:cNvPr id="939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940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2F5DF973-17E8-4B9B-B786-0F41D703FB7C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941" name="Picture 940"/>
          <p:cNvPicPr/>
          <p:nvPr/>
        </p:nvPicPr>
        <p:blipFill>
          <a:blip r:embed="rId1"/>
          <a:stretch>
            <a:fillRect/>
          </a:stretch>
        </p:blipFill>
        <p:spPr>
          <a:xfrm>
            <a:off x="73080" y="1353240"/>
            <a:ext cx="4571640" cy="3748680"/>
          </a:xfrm>
          <a:prstGeom prst="rect">
            <a:avLst/>
          </a:prstGeom>
          <a:ln>
            <a:noFill/>
          </a:ln>
        </p:spPr>
      </p:pic>
      <p:pic>
        <p:nvPicPr>
          <p:cNvPr id="942" name="Picture 941"/>
          <p:cNvPicPr/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571640" cy="3748680"/>
          </a:xfrm>
          <a:prstGeom prst="rect">
            <a:avLst/>
          </a:prstGeom>
          <a:ln>
            <a:noFill/>
          </a:ln>
        </p:spPr>
      </p:pic>
      <p:sp>
        <p:nvSpPr>
          <p:cNvPr id="2" name="Isosceles Triangle 1"/>
          <p:cNvSpPr/>
          <p:nvPr/>
        </p:nvSpPr>
        <p:spPr>
          <a:xfrm>
            <a:off x="528320" y="405892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156075" y="1857375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95300" y="5478780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89305" y="515874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Start point</a:t>
            </a:r>
            <a:endParaRPr lang="en-US" altLang="en-US" sz="1400"/>
          </a:p>
        </p:txBody>
      </p:sp>
      <p:sp>
        <p:nvSpPr>
          <p:cNvPr id="12" name="Text Box 11"/>
          <p:cNvSpPr txBox="1"/>
          <p:nvPr/>
        </p:nvSpPr>
        <p:spPr>
          <a:xfrm>
            <a:off x="789305" y="542036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End point</a:t>
            </a:r>
            <a:endParaRPr lang="en-US" altLang="en-US" sz="1400"/>
          </a:p>
        </p:txBody>
      </p:sp>
      <p:sp>
        <p:nvSpPr>
          <p:cNvPr id="14" name="Isosceles Triangle 13"/>
          <p:cNvSpPr/>
          <p:nvPr/>
        </p:nvSpPr>
        <p:spPr>
          <a:xfrm>
            <a:off x="495300" y="521716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fontAlgn="ctr">
              <a:lnSpc>
                <a:spcPct val="100000"/>
              </a:lnSpc>
            </a:pPr>
            <a:r>
              <a:rPr lang="en-US" alt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Conclusion &amp; Future Works</a:t>
            </a:r>
            <a:endParaRPr lang="en-US" altLang="en-US" sz="2400" b="0" strike="noStrike" spc="-1">
              <a:solidFill>
                <a:srgbClr val="FFFFFF"/>
              </a:solidFill>
              <a:latin typeface="Tahoma"/>
              <a:ea typeface="DejaVu Sans" panose="020B0603030804020204"/>
            </a:endParaRPr>
          </a:p>
        </p:txBody>
      </p:sp>
      <p:sp>
        <p:nvSpPr>
          <p:cNvPr id="939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940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2F5DF973-17E8-4B9B-B786-0F41D703FB7C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</a:fld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1117" name="CustomShape 5"/>
          <p:cNvSpPr/>
          <p:nvPr/>
        </p:nvSpPr>
        <p:spPr>
          <a:xfrm>
            <a:off x="457200" y="1180465"/>
            <a:ext cx="9051290" cy="14947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altLang="en-US" sz="1800" b="1" strike="noStrike" spc="-1">
                <a:latin typeface="Arial" panose="020B0604020202020204"/>
              </a:rPr>
              <a:t>Conclusion</a:t>
            </a:r>
            <a:endParaRPr lang="en-US" altLang="en-US" sz="1800" b="1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altLang="en-US" sz="1800" strike="noStrike" spc="-1">
                <a:latin typeface="Arial" panose="020B0604020202020204"/>
              </a:rPr>
              <a:t>In an indoor environment with an accurate mapping and localization scheme, path planning and obstacle avoidance of AMRs moving at relatively slow velocity can be successfully carried out using APFs and MPC.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3" name="CustomShape 5"/>
          <p:cNvSpPr/>
          <p:nvPr/>
        </p:nvSpPr>
        <p:spPr>
          <a:xfrm>
            <a:off x="495300" y="2807970"/>
            <a:ext cx="9051290" cy="14947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altLang="en-US" sz="1800" b="1" strike="noStrike" spc="-1">
                <a:latin typeface="Arial" panose="020B0604020202020204"/>
              </a:rPr>
              <a:t>Future Works</a:t>
            </a:r>
            <a:endParaRPr lang="en-US" altLang="en-US" sz="1800" b="1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Font typeface="Arial" panose="020B0604020202020204" pitchFamily="34" charset="0"/>
              <a:buChar char="•"/>
            </a:pPr>
            <a:r>
              <a:rPr lang="en-US" altLang="en-US" sz="1800" strike="noStrike" spc="-1">
                <a:latin typeface="Arial" panose="020B0604020202020204"/>
              </a:rPr>
              <a:t>Extend obstacle avoidance scheme to include longitudinal position tracking</a:t>
            </a:r>
            <a:endParaRPr lang="en-US" altLang="en-US" sz="180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Font typeface="Arial" panose="020B0604020202020204" pitchFamily="34" charset="0"/>
              <a:buChar char="•"/>
            </a:pPr>
            <a:r>
              <a:rPr lang="en-US" altLang="en-US" sz="1800" b="0" strike="noStrike" spc="-1">
                <a:latin typeface="Arial" panose="020B0604020202020204"/>
              </a:rPr>
              <a:t>Investigate global and local mapping of AMR configuration space</a:t>
            </a:r>
            <a:endParaRPr lang="en-US" altLang="en-US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Font typeface="Arial" panose="020B0604020202020204" pitchFamily="34" charset="0"/>
              <a:buChar char="•"/>
            </a:pPr>
            <a:r>
              <a:rPr lang="en-US" altLang="en-US" sz="1800" b="0" strike="noStrike" spc="-1">
                <a:latin typeface="Arial" panose="020B0604020202020204"/>
              </a:rPr>
              <a:t>Study AMR localization techniques based on Ultra Wide Band technologies</a:t>
            </a:r>
            <a:endParaRPr lang="en-US" alt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4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945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C76F0776-10C4-4113-B63C-797B46C897B3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946" name="Picture 2" descr="C:\Users\M_Wu\AppData\Local\Microsoft\Windows\Temporary Internet Files\Content.IE5\G84VDA5U\Oliver_Tacke_-_Diskussion[1]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6258240" y="2072520"/>
            <a:ext cx="2743920" cy="2525400"/>
          </a:xfrm>
          <a:prstGeom prst="rect">
            <a:avLst/>
          </a:prstGeom>
          <a:ln>
            <a:noFill/>
          </a:ln>
        </p:spPr>
      </p:pic>
      <p:pic>
        <p:nvPicPr>
          <p:cNvPr id="94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62520" y="1877400"/>
            <a:ext cx="3940200" cy="291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font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Aims &amp; Objectives 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59" name="CustomShape 2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A450F22B-2230-4FFC-921E-C1D0359E4C4A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</a:fld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1060" name="CustomShape 3"/>
          <p:cNvSpPr/>
          <p:nvPr/>
        </p:nvSpPr>
        <p:spPr>
          <a:xfrm>
            <a:off x="457200" y="1289050"/>
            <a:ext cx="9051290" cy="16757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1270" lvl="0" indent="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Aims</a:t>
            </a:r>
            <a:endParaRPr lang="en-US" sz="1800" b="0" strike="noStrike" spc="-1">
              <a:latin typeface="Arial" panose="020B0604020202020204"/>
            </a:endParaRPr>
          </a:p>
          <a:p>
            <a:pPr marL="287020" lvl="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Investigate Artifial Potential Field based path planning in presence of known static obstacles</a:t>
            </a:r>
            <a:endParaRPr lang="en-US" sz="1800" b="0" strike="noStrike" spc="-1">
              <a:latin typeface="Arial" panose="020B0604020202020204"/>
            </a:endParaRPr>
          </a:p>
          <a:p>
            <a:pPr marL="287020" lvl="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Explore how Model Predictive Control can be used for path tracking of AMRs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061" name="CustomShape 4"/>
          <p:cNvSpPr/>
          <p:nvPr/>
        </p:nvSpPr>
        <p:spPr>
          <a:xfrm>
            <a:off x="457200" y="2964960"/>
            <a:ext cx="9051480" cy="2800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1270" indent="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Objectives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Generate collision-free trajectory from initial point to goal point using APF-based approach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Design a Model Predictive Controller based on a SISO linearized model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Design a Model Predictive Controller based on a SIMO linearized model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Tune a PID controller based on the simulation model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Compare the performance of the 3 controllers in different simulation scenarios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CustomShape 1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20" name="CustomShape 2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DD8928B3-9799-4A53-87CA-6C8B149FC77B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</a:fld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821" name="CustomShape 3"/>
          <p:cNvSpPr/>
          <p:nvPr/>
        </p:nvSpPr>
        <p:spPr>
          <a:xfrm>
            <a:off x="495360" y="114480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22" name="CustomShape 4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23" name="CustomShape 5"/>
          <p:cNvSpPr/>
          <p:nvPr/>
        </p:nvSpPr>
        <p:spPr>
          <a:xfrm>
            <a:off x="61200" y="1463040"/>
            <a:ext cx="90514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The following assumptions were made about the AMR in this study: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24" name="CustomShape 6"/>
          <p:cNvSpPr/>
          <p:nvPr/>
        </p:nvSpPr>
        <p:spPr>
          <a:xfrm>
            <a:off x="457200" y="1931035"/>
            <a:ext cx="9051290" cy="35452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3 degree-of-freedom bicycle model</a:t>
            </a: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- 1 front wheel and 2 rear wheels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Constant forward velocity of 1m/s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Front wheel controlled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Motion in x-y plane only (ignore rolling and pitching motion</a:t>
            </a: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s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)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Constant model parameters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Indoor environment with smooth and flat surface (ignore gravitational and aerodynamic side forces)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Configuration space of 50m x 50m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Round</a:t>
            </a: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ed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 obstacles </a:t>
            </a: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of 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known sizes and positions 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25" name="CustomShape 7"/>
          <p:cNvSpPr/>
          <p:nvPr/>
        </p:nvSpPr>
        <p:spPr>
          <a:xfrm>
            <a:off x="2513160" y="6300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Assumptions</a:t>
            </a:r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font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EEEEEE"/>
                </a:solidFill>
                <a:latin typeface="Tahoma"/>
                <a:ea typeface="DejaVu Sans" panose="020B0603030804020204"/>
              </a:rPr>
              <a:t>Artificial Potential Fields</a:t>
            </a:r>
            <a:endParaRPr lang="en-US" sz="2400" b="0" strike="noStrike" spc="-1">
              <a:solidFill>
                <a:srgbClr val="EEEEEE"/>
              </a:solidFill>
              <a:latin typeface="Arial" panose="020B0604020202020204"/>
            </a:endParaRPr>
          </a:p>
        </p:txBody>
      </p:sp>
      <p:sp>
        <p:nvSpPr>
          <p:cNvPr id="831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32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75B2124B-2C7D-4846-9306-9BC7F931D98B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</a:fld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833" name="CustomShape 4"/>
          <p:cNvSpPr/>
          <p:nvPr/>
        </p:nvSpPr>
        <p:spPr>
          <a:xfrm>
            <a:off x="457200" y="1463040"/>
            <a:ext cx="90514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Attractive Potential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35" name="CustomShape 5"/>
          <p:cNvSpPr/>
          <p:nvPr/>
        </p:nvSpPr>
        <p:spPr>
          <a:xfrm>
            <a:off x="457200" y="2507040"/>
            <a:ext cx="90514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Attractive Force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837" name="Picture 836"/>
          <p:cNvPicPr/>
          <p:nvPr/>
        </p:nvPicPr>
        <p:blipFill>
          <a:blip r:embed="rId1"/>
          <a:stretch>
            <a:fillRect/>
          </a:stretch>
        </p:blipFill>
        <p:spPr>
          <a:xfrm>
            <a:off x="5081760" y="1463040"/>
            <a:ext cx="4709880" cy="416988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1"/>
              <p:nvPr/>
            </p:nvSpPr>
            <p:spPr>
              <a:xfrm>
                <a:off x="1963991" y="2852356"/>
                <a:ext cx="2642235" cy="3689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𝐴</m:t>
                          </m:r>
                        </m:sub>
                      </m:sSub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=−</m:t>
                      </m:r>
                      <m:sSub>
                        <m:sSub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𝑎𝑡𝑡</m:t>
                          </m:r>
                        </m:sub>
                      </m:sSub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𝑋</m:t>
                          </m:r>
                        </m:e>
                      </m:acc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4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 </m:t>
                      </m:r>
                    </m:oMath>
                  </m:oMathPara>
                </a14:m>
                <a:endParaRPr lang="en-US" sz="1400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991" y="2852356"/>
                <a:ext cx="2642235" cy="368935"/>
              </a:xfrm>
              <a:prstGeom prst="rect">
                <a:avLst/>
              </a:prstGeom>
              <a:blipFill rotWithShape="1">
                <a:blip r:embed="rId2"/>
                <a:stretch>
                  <a:fillRect l="-22" t="-155" r="22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1963991" y="1790001"/>
                <a:ext cx="2760345" cy="50292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𝑈</m:t>
                          </m:r>
                        </m:e>
                        <m: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𝐴</m:t>
                          </m:r>
                        </m:sub>
                      </m:sSub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𝑎𝑡𝑡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</m:e>
                          </m:d>
                          <m:d>
                            <m:dPr>
                              <m:begChr m:val=""/>
                              <m:endChr m:val="‖"/>
                              <m:ctrlP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𝑔𝑜𝑎𝑙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sz="1400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991" y="1790001"/>
                <a:ext cx="2760345" cy="502920"/>
              </a:xfrm>
              <a:prstGeom prst="rect">
                <a:avLst/>
              </a:prstGeom>
              <a:blipFill rotWithShape="1">
                <a:blip r:embed="rId3"/>
                <a:stretch>
                  <a:fillRect l="-21" t="-114" r="21" b="1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font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Artificial Potential Fields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40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E1C89884-3922-4386-BD20-83AC7302D84B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</a:fld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841" name="CustomShape 4"/>
          <p:cNvSpPr/>
          <p:nvPr/>
        </p:nvSpPr>
        <p:spPr>
          <a:xfrm>
            <a:off x="457200" y="1463040"/>
            <a:ext cx="90514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Repulsive Potential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42" name="CustomShape 5"/>
          <p:cNvSpPr/>
          <p:nvPr/>
        </p:nvSpPr>
        <p:spPr>
          <a:xfrm>
            <a:off x="457200" y="2865815"/>
            <a:ext cx="90514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Repulsive Force</a:t>
            </a:r>
            <a:endParaRPr lang="en-US" sz="1800" b="0" strike="noStrike" spc="-1">
              <a:latin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1"/>
              <p:nvPr/>
            </p:nvSpPr>
            <p:spPr>
              <a:xfrm>
                <a:off x="855916" y="1808416"/>
                <a:ext cx="4749800" cy="7270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𝑈</m:t>
                        </m:r>
                      </m:e>
                      <m:sub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𝑅</m:t>
                        </m:r>
                      </m:sub>
                    </m:sSub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𝐾</m:t>
                        </m:r>
                      </m:e>
                      <m:sub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𝑟𝑒𝑝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‖"/>
                                    <m:endChr m:val=""/>
                                    <m:ctrlPr>
                                      <a:rPr lang="en-US" sz="14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400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sz="14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−</m:t>
                                    </m:r>
                                  </m:e>
                                </m:d>
                                <m:d>
                                  <m:dPr>
                                    <m:begChr m:val=""/>
                                    <m:endChr m:val="‖"/>
                                    <m:ctrlPr>
                                      <a:rPr lang="en-US" sz="14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1400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latin typeface="DejaVu Math TeX Gyre" panose="02000503000000000000" charset="0"/>
                                                <a:cs typeface="DejaVu Math TeX Gyre" panose="02000503000000000000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DejaVu Math TeX Gyre" panose="02000503000000000000" charset="0"/>
                                            <a:cs typeface="DejaVu Math TeX Gyre" panose="02000503000000000000" charset="0"/>
                                          </a:rPr>
                                          <m:t>𝑜𝑏𝑠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r>
                              <a:rPr lang="en-US" sz="1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4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i="1">
                    <a:latin typeface="DejaVu Math TeX Gyre" panose="02000503000000000000" charset="0"/>
                    <a:cs typeface="DejaVu Math TeX Gyre" panose="02000503000000000000" charset="0"/>
                  </a:rPr>
                  <a:t>  </a:t>
                </a:r>
                <a:r>
                  <a:rPr lang="en-US" altLang="en-US" sz="1400" i="1">
                    <a:latin typeface="DejaVu Math TeX Gyre" panose="02000503000000000000" charset="0"/>
                    <a:cs typeface="DejaVu Math TeX Gyre" panose="02000503000000000000" charset="0"/>
                  </a:rPr>
                  <a:t>	;</a:t>
                </a:r>
                <a14:m>
                  <m:oMath xmlns:m="http://schemas.openxmlformats.org/officeDocument/2006/math">
                    <m:r>
                      <a:rPr lang="en-US" alt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d>
                      <m:dPr>
                        <m:begChr m:val="‖"/>
                        <m:endChr m:val=""/>
                        <m:ctrlP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</m:e>
                    </m:d>
                    <m:d>
                      <m:dPr>
                        <m:begChr m:val=""/>
                        <m:endChr m:val="‖"/>
                        <m:ctrlP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𝑜𝑏𝑠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400" i="1">
                    <a:latin typeface="DejaVu Math TeX Gyre" panose="02000503000000000000" charset="0"/>
                    <a:cs typeface="DejaVu Math TeX Gyre" panose="02000503000000000000" charset="0"/>
                  </a:rPr>
                  <a:t> 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𝜌</m:t>
                        </m:r>
                      </m:e>
                      <m:sub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1400" i="1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endParaRPr lang="en-US" altLang="en-US" sz="1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𝑈</m:t>
                        </m:r>
                      </m:e>
                      <m:sub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= 0			; otherwise</a:t>
                </a:r>
                <a:endParaRPr lang="en-US" altLang="en-US" sz="14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16" y="1808416"/>
                <a:ext cx="4749800" cy="727075"/>
              </a:xfrm>
              <a:prstGeom prst="rect">
                <a:avLst/>
              </a:prstGeom>
              <a:blipFill rotWithShape="1">
                <a:blip r:embed="rId1"/>
                <a:stretch>
                  <a:fillRect l="-12" t="-79" r="-443" b="7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u_uni_plot"/>
          <p:cNvPicPr>
            <a:picLocks noChangeAspect="1"/>
          </p:cNvPicPr>
          <p:nvPr/>
        </p:nvPicPr>
        <p:blipFill>
          <a:blip r:embed="rId2"/>
          <a:srcRect l="4679" r="13921"/>
          <a:stretch>
            <a:fillRect/>
          </a:stretch>
        </p:blipFill>
        <p:spPr>
          <a:xfrm>
            <a:off x="5850890" y="974725"/>
            <a:ext cx="3987800" cy="45586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838136" y="3179381"/>
                <a:ext cx="5179060" cy="6623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𝑅</m:t>
                          </m:r>
                        </m:sub>
                      </m:sSub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𝑟𝑒𝑝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−</m:t>
                                  </m:r>
                                </m:e>
                              </m:d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400" i="1">
                                              <a:latin typeface="DejaVu Math TeX Gyre" panose="02000503000000000000" charset="0"/>
                                              <a:cs typeface="DejaVu Math TeX Gyre" panose="02000503000000000000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DejaVu Math TeX Gyre" panose="02000503000000000000" charset="0"/>
                                              <a:cs typeface="DejaVu Math TeX Gyre" panose="02000503000000000000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𝑜𝑏𝑠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−</m:t>
                                  </m:r>
                                </m:e>
                              </m:d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400" i="1">
                                              <a:latin typeface="DejaVu Math TeX Gyre" panose="02000503000000000000" charset="0"/>
                                              <a:cs typeface="DejaVu Math TeX Gyre" panose="02000503000000000000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DejaVu Math TeX Gyre" panose="02000503000000000000" charset="0"/>
                                              <a:cs typeface="DejaVu Math TeX Gyre" panose="02000503000000000000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𝑜𝑏𝑠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𝑋</m:t>
                          </m:r>
                        </m:e>
                      </m:acc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𝑜𝑏𝑠</m:t>
                          </m:r>
                        </m:sub>
                      </m:sSub>
                      <m:r>
                        <a:rPr lang="en-US" sz="14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 </m:t>
                      </m:r>
                    </m:oMath>
                  </m:oMathPara>
                </a14:m>
                <a:endParaRPr lang="en-US" sz="1400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6" y="3179381"/>
                <a:ext cx="5179060" cy="662305"/>
              </a:xfrm>
              <a:prstGeom prst="rect">
                <a:avLst/>
              </a:prstGeom>
              <a:blipFill rotWithShape="1">
                <a:blip r:embed="rId3"/>
                <a:stretch>
                  <a:fillRect l="-11" t="-86" r="11" b="8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4"/>
          <p:cNvSpPr txBox="1"/>
          <p:nvPr/>
        </p:nvSpPr>
        <p:spPr>
          <a:xfrm>
            <a:off x="457136" y="4058221"/>
            <a:ext cx="3046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cs typeface="+mn-lt"/>
              </a:rPr>
              <a:t>Obstacle influence region</a:t>
            </a:r>
            <a:endParaRPr lang="en-US" sz="1400" i="1">
              <a:latin typeface="DejaVu Math TeX Gyre" panose="02000503000000000000" charset="0"/>
              <a:ea typeface="MS Mincho" charset="0"/>
              <a:cs typeface="DejaVu Math TeX Gyre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1"/>
              <p:nvPr/>
            </p:nvSpPr>
            <p:spPr>
              <a:xfrm>
                <a:off x="838200" y="4489450"/>
                <a:ext cx="3072130" cy="53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𝜌</m:t>
                          </m:r>
                        </m:e>
                        <m: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𝑀𝐴𝑋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*</m:t>
                          </m:r>
                          <m:sSub>
                            <m:sSubPr>
                              <m:ctrlP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𝑀𝐴𝑋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sz="1400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89450"/>
                <a:ext cx="3072130" cy="5372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font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AMR Model for MPC Design 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52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53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1F1EF403-C31C-4DFF-9FEF-FDFA4A444A4C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854" name="Picture 853"/>
          <p:cNvPicPr/>
          <p:nvPr/>
        </p:nvPicPr>
        <p:blipFill>
          <a:blip r:embed="rId1"/>
          <a:stretch>
            <a:fillRect/>
          </a:stretch>
        </p:blipFill>
        <p:spPr>
          <a:xfrm>
            <a:off x="7339680" y="1277280"/>
            <a:ext cx="2009160" cy="4218840"/>
          </a:xfrm>
          <a:prstGeom prst="rect">
            <a:avLst/>
          </a:prstGeom>
          <a:ln>
            <a:noFill/>
          </a:ln>
        </p:spPr>
      </p:pic>
      <p:sp>
        <p:nvSpPr>
          <p:cNvPr id="855" name="CustomShape 4"/>
          <p:cNvSpPr/>
          <p:nvPr/>
        </p:nvSpPr>
        <p:spPr>
          <a:xfrm>
            <a:off x="457200" y="1355040"/>
            <a:ext cx="6949080" cy="4023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2 DOF bicycle model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M Roman 17" panose="00000500000000000000"/>
                <a:ea typeface="LM Roman 17" panose="00000500000000000000"/>
              </a:rPr>
              <a:t>α</a:t>
            </a:r>
            <a:r>
              <a:rPr lang="en-US" sz="1800" b="0" strike="noStrike" spc="-1" baseline="-33000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f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- front tyre slip angle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M Roman 17" panose="00000500000000000000"/>
                <a:ea typeface="LM Roman 17" panose="00000500000000000000"/>
              </a:rPr>
              <a:t>α</a:t>
            </a:r>
            <a:r>
              <a:rPr lang="en-US" sz="1800" b="0" strike="noStrike" spc="-1" baseline="-33000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r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Noto Sans CJK SC" panose="020B0500000000000000" charset="-122"/>
              </a:rPr>
              <a:t>- rear tyre slip angle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FreeSerif" panose="02020603050405020304"/>
                <a:ea typeface="FreeSerif" panose="02020603050405020304"/>
              </a:rPr>
              <a:t>ẟ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- front wheel angle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FreeSerif" panose="02020603050405020304"/>
                <a:ea typeface="FreeSerif" panose="02020603050405020304"/>
              </a:rPr>
              <a:t>β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- side-slip angle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r- yaw velocity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a- distance of front wheel from center of mass (CoM)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b- distance of rear wheel from CoM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V</a:t>
            </a:r>
            <a:r>
              <a:rPr lang="en-US" sz="1800" b="0" strike="noStrike" spc="-1" baseline="-33000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0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- velocity of CoM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V</a:t>
            </a:r>
            <a:r>
              <a:rPr lang="en-US" sz="1800" b="0" strike="noStrike" spc="-1" baseline="-33000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f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- velocity of front tyre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V</a:t>
            </a:r>
            <a:r>
              <a:rPr lang="en-US" sz="1800" b="0" strike="noStrike" spc="-1" baseline="-33000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r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- velocity of rear tyres</a:t>
            </a:r>
            <a:endParaRPr lang="en-US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45450" y="2535555"/>
            <a:ext cx="108585" cy="1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001000" y="243268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/>
              <a:t>v</a:t>
            </a:r>
            <a:endParaRPr lang="en-US" altLang="en-US" sz="12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720" y="3290570"/>
            <a:ext cx="161925" cy="276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720" y="3290570"/>
            <a:ext cx="161925" cy="2762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36940" y="3021965"/>
            <a:ext cx="146685" cy="133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3290570"/>
            <a:ext cx="190500" cy="2762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458835" y="295084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/>
              <a:t>u</a:t>
            </a:r>
            <a:endParaRPr lang="en-US" altLang="en-US" sz="1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font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AMR Model for MPC Design 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58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978E2EB9-294F-459D-9440-0FBBB0731839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</a:fld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859" name="CustomShape 4"/>
          <p:cNvSpPr/>
          <p:nvPr/>
        </p:nvSpPr>
        <p:spPr>
          <a:xfrm>
            <a:off x="457200" y="1139190"/>
            <a:ext cx="2864485" cy="3651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E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quations of motion: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" name="CustomShape 4"/>
          <p:cNvSpPr/>
          <p:nvPr/>
        </p:nvSpPr>
        <p:spPr>
          <a:xfrm>
            <a:off x="457200" y="2603985"/>
            <a:ext cx="895212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With small angles approximations,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14635" y="4159735"/>
            <a:ext cx="4303080" cy="675720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3115" y="4794055"/>
            <a:ext cx="4493160" cy="59256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eq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" y="1576070"/>
            <a:ext cx="2978785" cy="429895"/>
          </a:xfrm>
          <a:prstGeom prst="rect">
            <a:avLst/>
          </a:prstGeom>
        </p:spPr>
      </p:pic>
      <p:pic>
        <p:nvPicPr>
          <p:cNvPr id="6" name="Picture 5" descr="eq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43100"/>
            <a:ext cx="2792730" cy="436245"/>
          </a:xfrm>
          <a:prstGeom prst="rect">
            <a:avLst/>
          </a:prstGeom>
        </p:spPr>
      </p:pic>
      <p:sp>
        <p:nvSpPr>
          <p:cNvPr id="8" name="CustomShape 4"/>
          <p:cNvSpPr/>
          <p:nvPr/>
        </p:nvSpPr>
        <p:spPr>
          <a:xfrm>
            <a:off x="4547235" y="1144270"/>
            <a:ext cx="2254250" cy="3651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Lateral tyre forces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: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9" name="Picture 8" descr="tyre_fron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545" y="1509395"/>
            <a:ext cx="1428750" cy="497205"/>
          </a:xfrm>
          <a:prstGeom prst="rect">
            <a:avLst/>
          </a:prstGeom>
        </p:spPr>
      </p:pic>
      <p:pic>
        <p:nvPicPr>
          <p:cNvPr id="10" name="Picture 9" descr="tyre_rea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545" y="2018665"/>
            <a:ext cx="1428750" cy="476250"/>
          </a:xfrm>
          <a:prstGeom prst="rect">
            <a:avLst/>
          </a:prstGeom>
        </p:spPr>
      </p:pic>
      <p:pic>
        <p:nvPicPr>
          <p:cNvPr id="13" name="Picture 12" descr="tyre_angle_fron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2675" y="1437005"/>
            <a:ext cx="2086610" cy="582930"/>
          </a:xfrm>
          <a:prstGeom prst="rect">
            <a:avLst/>
          </a:prstGeom>
        </p:spPr>
      </p:pic>
      <p:pic>
        <p:nvPicPr>
          <p:cNvPr id="14" name="Picture 13" descr="tyre_angle_rear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2675" y="1973580"/>
            <a:ext cx="1749425" cy="652145"/>
          </a:xfrm>
          <a:prstGeom prst="rect">
            <a:avLst/>
          </a:prstGeom>
        </p:spPr>
      </p:pic>
      <p:sp>
        <p:nvSpPr>
          <p:cNvPr id="12" name="CustomShape 4"/>
          <p:cNvSpPr/>
          <p:nvPr/>
        </p:nvSpPr>
        <p:spPr>
          <a:xfrm>
            <a:off x="7360920" y="1139190"/>
            <a:ext cx="2254250" cy="3651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Tyre angles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: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16" name="Picture 15" descr="sideslip_a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445" y="2994660"/>
            <a:ext cx="800735" cy="525145"/>
          </a:xfrm>
          <a:prstGeom prst="rect">
            <a:avLst/>
          </a:prstGeom>
        </p:spPr>
      </p:pic>
      <p:pic>
        <p:nvPicPr>
          <p:cNvPr id="17" name="Picture 16" descr="fonrt_tyre_app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2340" y="2969260"/>
            <a:ext cx="2705735" cy="576580"/>
          </a:xfrm>
          <a:prstGeom prst="rect">
            <a:avLst/>
          </a:prstGeom>
        </p:spPr>
      </p:pic>
      <p:pic>
        <p:nvPicPr>
          <p:cNvPr id="18" name="Picture 17" descr="rear_tyre_app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85765" y="2969260"/>
            <a:ext cx="2010410" cy="519430"/>
          </a:xfrm>
          <a:prstGeom prst="rect">
            <a:avLst/>
          </a:prstGeom>
        </p:spPr>
      </p:pic>
      <p:sp>
        <p:nvSpPr>
          <p:cNvPr id="22" name="CustomShape 4"/>
          <p:cNvSpPr/>
          <p:nvPr/>
        </p:nvSpPr>
        <p:spPr>
          <a:xfrm>
            <a:off x="457200" y="3789530"/>
            <a:ext cx="895212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The equations of motion then yeild the following differential equations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,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font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AMR Model for MPC Design 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57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58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978E2EB9-294F-459D-9440-0FBBB0731839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863" name="Picture 862"/>
          <p:cNvPicPr/>
          <p:nvPr/>
        </p:nvPicPr>
        <p:blipFill>
          <a:blip r:embed="rId1"/>
          <a:stretch>
            <a:fillRect/>
          </a:stretch>
        </p:blipFill>
        <p:spPr>
          <a:xfrm>
            <a:off x="3157070" y="1797685"/>
            <a:ext cx="6451560" cy="164556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stomShape 5"/>
              <p:cNvSpPr/>
              <p:nvPr/>
            </p:nvSpPr>
            <p:spPr>
              <a:xfrm>
                <a:off x="136525" y="3693160"/>
                <a:ext cx="4808220" cy="9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>
                <a:noAutofit/>
              </a:bodyPr>
              <a:p>
                <a:pPr marL="1270" indent="0" algn="just">
                  <a:lnSpc>
                    <a:spcPct val="100000"/>
                  </a:lnSpc>
                  <a:spcBef>
                    <a:spcPts val="565"/>
                  </a:spcBef>
                  <a:spcAft>
                    <a:spcPts val="565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en-US" sz="1800" b="0" strike="noStrike" spc="-1">
                    <a:latin typeface="Arial" panose="020B0604020202020204"/>
                  </a:rPr>
                  <a:t>SISO MPC, selecting the output as:</a:t>
                </a:r>
                <a:endParaRPr lang="en-US" altLang="en-US" sz="1800" b="0" strike="noStrike" spc="-1">
                  <a:latin typeface="Arial" panose="020B0604020202020204"/>
                </a:endParaRPr>
              </a:p>
              <a:p>
                <a:pPr marL="287020" indent="-285750" algn="just">
                  <a:lnSpc>
                    <a:spcPct val="100000"/>
                  </a:lnSpc>
                  <a:spcBef>
                    <a:spcPts val="565"/>
                  </a:spcBef>
                  <a:spcAft>
                    <a:spcPts val="565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en-US" sz="1800" b="0" strike="noStrike" spc="-1">
                    <a:latin typeface="Arial" panose="020B0604020202020204"/>
                  </a:rPr>
                  <a:t>lateral displacement of CoM,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strike="noStrike" spc="-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1800" b="0" i="1" strike="noStrike" spc="-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strike="noStrike" spc="-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en-US" sz="1800" b="0" i="1" strike="noStrike" spc="-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1270" indent="0" algn="just">
                  <a:lnSpc>
                    <a:spcPct val="100000"/>
                  </a:lnSpc>
                  <a:spcBef>
                    <a:spcPts val="565"/>
                  </a:spcBef>
                  <a:spcAft>
                    <a:spcPts val="565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altLang="en-US" sz="1800" b="0" strike="noStrike" spc="-1">
                  <a:latin typeface="Arial" panose="020B0604020202020204"/>
                </a:endParaRPr>
              </a:p>
            </p:txBody>
          </p:sp>
        </mc:Choice>
        <mc:Fallback>
          <p:sp>
            <p:nvSpPr>
              <p:cNvPr id="3" name="Custom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25" y="3693160"/>
                <a:ext cx="4808220" cy="974725"/>
              </a:xfrm>
              <a:prstGeom prst="rect">
                <a:avLst/>
              </a:prstGeom>
              <a:blipFill rotWithShape="1">
                <a:blip r:embed="rId2"/>
                <a:stretch>
                  <a:fillRect b="-18502"/>
                </a:stretch>
              </a:blipFill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stomShape 5"/>
              <p:cNvSpPr/>
              <p:nvPr/>
            </p:nvSpPr>
            <p:spPr>
              <a:xfrm>
                <a:off x="4800600" y="3693160"/>
                <a:ext cx="4808220" cy="1306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>
                <a:noAutofit/>
              </a:bodyPr>
              <a:p>
                <a:pPr marL="1270" indent="0" algn="just">
                  <a:lnSpc>
                    <a:spcPct val="100000"/>
                  </a:lnSpc>
                  <a:spcBef>
                    <a:spcPts val="565"/>
                  </a:spcBef>
                  <a:spcAft>
                    <a:spcPts val="565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en-US" sz="1800" b="0" strike="noStrike" spc="-1">
                    <a:latin typeface="Arial" panose="020B0604020202020204"/>
                  </a:rPr>
                  <a:t>SIMO MPC, selecting the outputs as:</a:t>
                </a:r>
                <a:endParaRPr lang="en-US" altLang="en-US" sz="1800" b="0" strike="noStrike" spc="-1">
                  <a:latin typeface="Arial" panose="020B0604020202020204"/>
                </a:endParaRPr>
              </a:p>
              <a:p>
                <a:pPr marL="287020" indent="-285750" algn="just">
                  <a:lnSpc>
                    <a:spcPct val="100000"/>
                  </a:lnSpc>
                  <a:spcBef>
                    <a:spcPts val="565"/>
                  </a:spcBef>
                  <a:spcAft>
                    <a:spcPts val="565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en-US" sz="1800" b="0" strike="noStrike" spc="-1">
                    <a:latin typeface="Arial" panose="020B0604020202020204"/>
                  </a:rPr>
                  <a:t>lateral displacement of CoM,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strike="noStrike" spc="-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1800" b="0" i="1" strike="noStrike" spc="-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strike="noStrike" spc="-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en-US" sz="1800" b="0" i="1" strike="noStrike" spc="-1">
                  <a:cs typeface="+mn-lt"/>
                </a:endParaRPr>
              </a:p>
              <a:p>
                <a:pPr marL="287020" indent="-285750" algn="just">
                  <a:lnSpc>
                    <a:spcPct val="100000"/>
                  </a:lnSpc>
                  <a:spcBef>
                    <a:spcPts val="565"/>
                  </a:spcBef>
                  <a:spcAft>
                    <a:spcPts val="565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en-US" sz="1800" b="0" strike="noStrike" spc="-1">
                    <a:cs typeface="+mn-lt"/>
                  </a:rPr>
                  <a:t>yaw angle, </a:t>
                </a:r>
                <a:r>
                  <a:rPr lang="en-US" altLang="en-US" sz="1800" b="0" i="1" strike="noStrike" spc="-1">
                    <a:latin typeface="Georgia" panose="02040502050405020303" charset="0"/>
                    <a:cs typeface="Georgia" panose="02040502050405020303" charset="0"/>
                  </a:rPr>
                  <a:t>ψ</a:t>
                </a:r>
                <a:endParaRPr lang="en-US" altLang="en-US" sz="1800" b="0" i="1" strike="noStrike" spc="-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1270" indent="0" algn="just">
                  <a:lnSpc>
                    <a:spcPct val="100000"/>
                  </a:lnSpc>
                  <a:spcBef>
                    <a:spcPts val="565"/>
                  </a:spcBef>
                  <a:spcAft>
                    <a:spcPts val="565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altLang="en-US" sz="1800" b="0" strike="noStrike" spc="-1">
                  <a:latin typeface="Arial" panose="020B0604020202020204"/>
                </a:endParaRPr>
              </a:p>
            </p:txBody>
          </p:sp>
        </mc:Choice>
        <mc:Fallback>
          <p:sp>
            <p:nvSpPr>
              <p:cNvPr id="5" name="Custom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693160"/>
                <a:ext cx="4808220" cy="1306195"/>
              </a:xfrm>
              <a:prstGeom prst="rect">
                <a:avLst/>
              </a:prstGeom>
              <a:blipFill rotWithShape="1">
                <a:blip r:embed="rId3"/>
                <a:stretch>
                  <a:fillRect b="-20418"/>
                </a:stretch>
              </a:blipFill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sim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515" y="4516755"/>
            <a:ext cx="2028825" cy="1057275"/>
          </a:xfrm>
          <a:prstGeom prst="rect">
            <a:avLst/>
          </a:prstGeom>
        </p:spPr>
      </p:pic>
      <p:pic>
        <p:nvPicPr>
          <p:cNvPr id="8" name="Picture 7" descr="sis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885" y="4516755"/>
            <a:ext cx="1990725" cy="1038225"/>
          </a:xfrm>
          <a:prstGeom prst="rect">
            <a:avLst/>
          </a:prstGeom>
        </p:spPr>
      </p:pic>
      <p:sp>
        <p:nvSpPr>
          <p:cNvPr id="862" name="CustomShape 5"/>
          <p:cNvSpPr/>
          <p:nvPr/>
        </p:nvSpPr>
        <p:spPr>
          <a:xfrm>
            <a:off x="457200" y="1180465"/>
            <a:ext cx="8952230" cy="15462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With the input as the front wheel angle (</a:t>
            </a:r>
            <a:r>
              <a:rPr lang="en-US" sz="1800" b="0" strike="noStrike" spc="-1">
                <a:solidFill>
                  <a:srgbClr val="000000"/>
                </a:solidFill>
                <a:latin typeface="FreeSerif" panose="02020603050405020304"/>
                <a:ea typeface="FreeSerif" panose="02020603050405020304"/>
              </a:rPr>
              <a:t>ẟ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), selecting state variables as: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lateral displacement of CoM, x</a:t>
            </a:r>
            <a:r>
              <a:rPr lang="en-US" sz="1800" b="0" strike="noStrike" spc="-1" baseline="-3300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c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side-slip angle, </a:t>
            </a:r>
            <a:r>
              <a:rPr lang="en-US" sz="1800" b="0" strike="noStrike" spc="-1">
                <a:solidFill>
                  <a:srgbClr val="000000"/>
                </a:solidFill>
                <a:latin typeface="FreeSerif" panose="02020603050405020304"/>
                <a:ea typeface="FreeSerif" panose="02020603050405020304"/>
              </a:rPr>
              <a:t>β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FreeSerif" panose="02020603050405020304"/>
              </a:rPr>
              <a:t>yaw angle, </a:t>
            </a:r>
            <a:r>
              <a:rPr lang="en-US" sz="1800" b="0" strike="noStrike" spc="-1">
                <a:solidFill>
                  <a:srgbClr val="000000"/>
                </a:solidFill>
                <a:latin typeface="FreeSerif" panose="02020603050405020304"/>
                <a:ea typeface="FreeSerif" panose="02020603050405020304"/>
              </a:rPr>
              <a:t>ψ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FreeSerif" panose="02020603050405020304"/>
              </a:rPr>
              <a:t>yaw velocity, r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FolienVorlage_2</Template>
  <TotalTime>0</TotalTime>
  <Words>4976</Words>
  <Application>WPS Presentation</Application>
  <PresentationFormat/>
  <Paragraphs>322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16</vt:i4>
      </vt:variant>
      <vt:variant>
        <vt:lpstr>幻灯片标题</vt:lpstr>
      </vt:variant>
      <vt:variant>
        <vt:i4>26</vt:i4>
      </vt:variant>
    </vt:vector>
  </HeadingPairs>
  <TitlesOfParts>
    <vt:vector size="66" baseType="lpstr">
      <vt:lpstr>Arial</vt:lpstr>
      <vt:lpstr>SimSun</vt:lpstr>
      <vt:lpstr>Wingdings</vt:lpstr>
      <vt:lpstr>Calibri</vt:lpstr>
      <vt:lpstr>Trebuchet MS</vt:lpstr>
      <vt:lpstr>Arial</vt:lpstr>
      <vt:lpstr>Tahoma</vt:lpstr>
      <vt:lpstr>Symbol</vt:lpstr>
      <vt:lpstr>Times New Roman</vt:lpstr>
      <vt:lpstr>DejaVu Sans</vt:lpstr>
      <vt:lpstr>Calibri</vt:lpstr>
      <vt:lpstr>Tahoma</vt:lpstr>
      <vt:lpstr>Gubbi</vt:lpstr>
      <vt:lpstr>DejaVu Math TeX Gyre</vt:lpstr>
      <vt:lpstr>MS Mincho</vt:lpstr>
      <vt:lpstr>LM Roman 17</vt:lpstr>
      <vt:lpstr>Noto Sans CJK SC</vt:lpstr>
      <vt:lpstr>FreeSerif</vt:lpstr>
      <vt:lpstr>Georgia</vt:lpstr>
      <vt:lpstr>微软雅黑</vt:lpstr>
      <vt:lpstr>Arial Unicode MS</vt:lpstr>
      <vt:lpstr>MT Extra</vt:lpstr>
      <vt:lpstr>Droid Sans Fallback</vt:lpstr>
      <vt:lpstr>Times New Roman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Path Tracking and Obstacle Avoidance for AMRs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UNIVERSITÄT KAISERSLAUTERN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Jawad Ismail</dc:creator>
  <cp:lastModifiedBy>faaizz</cp:lastModifiedBy>
  <cp:revision>1946</cp:revision>
  <cp:lastPrinted>2020-03-16T15:48:56Z</cp:lastPrinted>
  <dcterms:created xsi:type="dcterms:W3CDTF">2020-03-16T15:48:56Z</dcterms:created>
  <dcterms:modified xsi:type="dcterms:W3CDTF">2020-03-16T15:48:56Z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UNIVERSITÄT KAISERSLAUTERN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A4 纸张(210x297 毫米)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  <property fmtid="{D5CDD505-2E9C-101B-9397-08002B2CF9AE}" pid="13" name="KSOProductBuildVer">
    <vt:lpwstr>1033-11.1.0.9126</vt:lpwstr>
  </property>
</Properties>
</file>