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74" r:id="rId3"/>
    <p:sldId id="300" r:id="rId4"/>
    <p:sldId id="296" r:id="rId5"/>
    <p:sldId id="290" r:id="rId6"/>
    <p:sldId id="302" r:id="rId7"/>
    <p:sldId id="299" r:id="rId8"/>
    <p:sldId id="298" r:id="rId9"/>
    <p:sldId id="30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Karl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9F4"/>
    <a:srgbClr val="3F51B5"/>
    <a:srgbClr val="673AB7"/>
    <a:srgbClr val="9C27B0"/>
    <a:srgbClr val="E91E63"/>
    <a:srgbClr val="F44336"/>
    <a:srgbClr val="FF5722"/>
    <a:srgbClr val="FF9800"/>
    <a:srgbClr val="009688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1B86E0-DBDE-4FD9-8887-521C3ED506FB}">
  <a:tblStyle styleId="{231B86E0-DBDE-4FD9-8887-521C3ED506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7" autoAdjust="0"/>
    <p:restoredTop sz="95244" autoAdjust="0"/>
  </p:normalViewPr>
  <p:slideViewPr>
    <p:cSldViewPr snapToGrid="0">
      <p:cViewPr varScale="1">
        <p:scale>
          <a:sx n="83" d="100"/>
          <a:sy n="83" d="100"/>
        </p:scale>
        <p:origin x="10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78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9159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5159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299" y="1642946"/>
            <a:ext cx="3923701" cy="204439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br>
              <a:rPr lang="en" dirty="0"/>
            </a:br>
            <a:r>
              <a:rPr lang="en-GB" dirty="0">
                <a:solidFill>
                  <a:srgbClr val="FF9800"/>
                </a:solidFill>
              </a:rPr>
              <a:t>SUSPICIOUS</a:t>
            </a:r>
            <a:br>
              <a:rPr lang="en-GB" dirty="0">
                <a:solidFill>
                  <a:srgbClr val="FF9800"/>
                </a:solidFill>
              </a:rPr>
            </a:br>
            <a:r>
              <a:rPr lang="en-US" dirty="0">
                <a:solidFill>
                  <a:srgbClr val="FF9800"/>
                </a:solidFill>
              </a:rPr>
              <a:t>BEHAVIOR</a:t>
            </a:r>
            <a:br>
              <a:rPr lang="en-GB" dirty="0">
                <a:solidFill>
                  <a:srgbClr val="FF9800"/>
                </a:solidFill>
              </a:rPr>
            </a:br>
            <a:r>
              <a:rPr lang="en-GB" dirty="0">
                <a:solidFill>
                  <a:srgbClr val="FF9800"/>
                </a:solidFill>
              </a:rPr>
              <a:t>DETECTION</a:t>
            </a:r>
            <a:br>
              <a:rPr lang="en" dirty="0"/>
            </a:br>
            <a:r>
              <a:rPr lang="en" sz="2000" dirty="0"/>
              <a:t>IN V</a:t>
            </a:r>
            <a:r>
              <a:rPr lang="en-US" sz="2000" dirty="0"/>
              <a:t>IDEO</a:t>
            </a:r>
            <a:r>
              <a:rPr lang="en-GB" sz="2000" dirty="0"/>
              <a:t> SURVEILLANCE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1889A-73C6-4287-8FCD-BE996838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07" y="153031"/>
            <a:ext cx="1754529" cy="960143"/>
          </a:xfrm>
          <a:prstGeom prst="rect">
            <a:avLst/>
          </a:prstGeom>
        </p:spPr>
      </p:pic>
      <p:sp>
        <p:nvSpPr>
          <p:cNvPr id="12" name="Shape 88">
            <a:extLst>
              <a:ext uri="{FF2B5EF4-FFF2-40B4-BE49-F238E27FC236}">
                <a16:creationId xmlns:a16="http://schemas.microsoft.com/office/drawing/2014/main" id="{CD7FF1DB-2C69-4AD8-84EB-187FC0879C19}"/>
              </a:ext>
            </a:extLst>
          </p:cNvPr>
          <p:cNvSpPr txBox="1">
            <a:spLocks/>
          </p:cNvSpPr>
          <p:nvPr/>
        </p:nvSpPr>
        <p:spPr>
          <a:xfrm>
            <a:off x="688588" y="4323294"/>
            <a:ext cx="7766824" cy="5881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-GB" sz="1400" dirty="0"/>
              <a:t>Rita Nunes – aviana17@student.aau.dk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/>
              <a:t>Atanas </a:t>
            </a:r>
            <a:r>
              <a:rPr lang="en-GB" sz="1400" dirty="0" err="1"/>
              <a:t>Nikolov</a:t>
            </a:r>
            <a:r>
              <a:rPr lang="en-GB" sz="1400" dirty="0"/>
              <a:t> - aniko14@student.aau.dk</a:t>
            </a:r>
          </a:p>
        </p:txBody>
      </p:sp>
      <p:sp>
        <p:nvSpPr>
          <p:cNvPr id="13" name="Shape 88">
            <a:extLst>
              <a:ext uri="{FF2B5EF4-FFF2-40B4-BE49-F238E27FC236}">
                <a16:creationId xmlns:a16="http://schemas.microsoft.com/office/drawing/2014/main" id="{9AE40C05-157C-4195-8E15-678E1EABDBED}"/>
              </a:ext>
            </a:extLst>
          </p:cNvPr>
          <p:cNvSpPr txBox="1">
            <a:spLocks/>
          </p:cNvSpPr>
          <p:nvPr/>
        </p:nvSpPr>
        <p:spPr>
          <a:xfrm>
            <a:off x="6553200" y="4123675"/>
            <a:ext cx="1902212" cy="787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r">
              <a:spcBef>
                <a:spcPts val="0"/>
              </a:spcBef>
              <a:buNone/>
            </a:pPr>
            <a:r>
              <a:rPr lang="en-GB" sz="1200" b="1" dirty="0">
                <a:solidFill>
                  <a:schemeClr val="bg1"/>
                </a:solidFill>
              </a:rPr>
              <a:t>26/02/2018</a:t>
            </a:r>
            <a:endParaRPr lang="en" sz="1400" b="1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  <a:buFont typeface="Karla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  <a:buFont typeface="Karla"/>
              <a:buNone/>
            </a:pPr>
            <a:r>
              <a:rPr lang="en-GB" sz="2400" b="1" dirty="0">
                <a:solidFill>
                  <a:schemeClr val="bg1"/>
                </a:solidFill>
              </a:rPr>
              <a:t>VGIS8</a:t>
            </a:r>
          </a:p>
          <a:p>
            <a:pPr algn="r">
              <a:spcBef>
                <a:spcPts val="0"/>
              </a:spcBef>
              <a:buFont typeface="Karla"/>
              <a:buNone/>
            </a:pPr>
            <a:endParaRPr lang="en-GB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840999" y="569346"/>
            <a:ext cx="5996901" cy="50231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WHAT IS </a:t>
            </a:r>
            <a:r>
              <a:rPr lang="en-GB" dirty="0">
                <a:solidFill>
                  <a:srgbClr val="FF5722"/>
                </a:solidFill>
              </a:rPr>
              <a:t>SUSPICIOUS BEHAVIOR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Shape 79">
            <a:extLst>
              <a:ext uri="{FF2B5EF4-FFF2-40B4-BE49-F238E27FC236}">
                <a16:creationId xmlns:a16="http://schemas.microsoft.com/office/drawing/2014/main" id="{8EEF6EA2-16E6-424D-9873-AF05881904DF}"/>
              </a:ext>
            </a:extLst>
          </p:cNvPr>
          <p:cNvSpPr txBox="1"/>
          <p:nvPr/>
        </p:nvSpPr>
        <p:spPr>
          <a:xfrm>
            <a:off x="840999" y="1287379"/>
            <a:ext cx="6303216" cy="3286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Movement in wrong direction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Entry in restricted area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Illegal turns in traffic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Fighting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Crawling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Sudden movements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Etc. 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An event can be considered normal in one scenario and anomalous in another scenario.</a:t>
            </a:r>
          </a:p>
        </p:txBody>
      </p:sp>
      <p:grpSp>
        <p:nvGrpSpPr>
          <p:cNvPr id="29" name="Shape 462">
            <a:extLst>
              <a:ext uri="{FF2B5EF4-FFF2-40B4-BE49-F238E27FC236}">
                <a16:creationId xmlns:a16="http://schemas.microsoft.com/office/drawing/2014/main" id="{2DF27855-1CDA-4D59-AB02-480C29C55AC4}"/>
              </a:ext>
            </a:extLst>
          </p:cNvPr>
          <p:cNvGrpSpPr/>
          <p:nvPr/>
        </p:nvGrpSpPr>
        <p:grpSpPr>
          <a:xfrm>
            <a:off x="378847" y="608300"/>
            <a:ext cx="342882" cy="418128"/>
            <a:chOff x="596350" y="929175"/>
            <a:chExt cx="407950" cy="497475"/>
          </a:xfrm>
        </p:grpSpPr>
        <p:sp>
          <p:nvSpPr>
            <p:cNvPr id="30" name="Shape 463">
              <a:extLst>
                <a:ext uri="{FF2B5EF4-FFF2-40B4-BE49-F238E27FC236}">
                  <a16:creationId xmlns:a16="http://schemas.microsoft.com/office/drawing/2014/main" id="{F3D8D7AE-500C-416A-BC2A-1C3D17D5900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464">
              <a:extLst>
                <a:ext uri="{FF2B5EF4-FFF2-40B4-BE49-F238E27FC236}">
                  <a16:creationId xmlns:a16="http://schemas.microsoft.com/office/drawing/2014/main" id="{59722C14-4206-4A26-AB12-AF801383B1BA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465">
              <a:extLst>
                <a:ext uri="{FF2B5EF4-FFF2-40B4-BE49-F238E27FC236}">
                  <a16:creationId xmlns:a16="http://schemas.microsoft.com/office/drawing/2014/main" id="{262493DC-B5D0-4EB5-9ADD-1C6F2884CCB9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66">
              <a:extLst>
                <a:ext uri="{FF2B5EF4-FFF2-40B4-BE49-F238E27FC236}">
                  <a16:creationId xmlns:a16="http://schemas.microsoft.com/office/drawing/2014/main" id="{4E679036-F2BC-41AB-A2A7-AB24F7F9634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467">
              <a:extLst>
                <a:ext uri="{FF2B5EF4-FFF2-40B4-BE49-F238E27FC236}">
                  <a16:creationId xmlns:a16="http://schemas.microsoft.com/office/drawing/2014/main" id="{EEEA55EE-4CB2-4594-A460-2A0442C569D3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468">
              <a:extLst>
                <a:ext uri="{FF2B5EF4-FFF2-40B4-BE49-F238E27FC236}">
                  <a16:creationId xmlns:a16="http://schemas.microsoft.com/office/drawing/2014/main" id="{8FCE772F-5711-4DFC-A819-847FE4D2EE8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69">
              <a:extLst>
                <a:ext uri="{FF2B5EF4-FFF2-40B4-BE49-F238E27FC236}">
                  <a16:creationId xmlns:a16="http://schemas.microsoft.com/office/drawing/2014/main" id="{942CD303-14CB-4473-ADFE-FE00B99CFEC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841000" y="587298"/>
            <a:ext cx="5336776" cy="79190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F44336"/>
                </a:solidFill>
              </a:rPr>
              <a:t>APPLICATIONS</a:t>
            </a:r>
            <a:r>
              <a:rPr lang="en" dirty="0"/>
              <a:t> </a:t>
            </a:r>
            <a:r>
              <a:rPr lang="en-GB" dirty="0"/>
              <a:t>OF SUSPICIOUS BEHAVIOR DETECTION</a:t>
            </a:r>
            <a:endParaRPr lang="en" dirty="0"/>
          </a:p>
        </p:txBody>
      </p:sp>
      <p:grpSp>
        <p:nvGrpSpPr>
          <p:cNvPr id="28" name="Shape 643">
            <a:extLst>
              <a:ext uri="{FF2B5EF4-FFF2-40B4-BE49-F238E27FC236}">
                <a16:creationId xmlns:a16="http://schemas.microsoft.com/office/drawing/2014/main" id="{5EAAB548-C5DA-44F5-879A-84CC5EFAD78B}"/>
              </a:ext>
            </a:extLst>
          </p:cNvPr>
          <p:cNvGrpSpPr>
            <a:grpSpLocks noChangeAspect="1"/>
          </p:cNvGrpSpPr>
          <p:nvPr/>
        </p:nvGrpSpPr>
        <p:grpSpPr>
          <a:xfrm>
            <a:off x="310583" y="587298"/>
            <a:ext cx="530417" cy="530417"/>
            <a:chOff x="5941025" y="3634400"/>
            <a:chExt cx="467650" cy="467650"/>
          </a:xfrm>
        </p:grpSpPr>
        <p:sp>
          <p:nvSpPr>
            <p:cNvPr id="29" name="Shape 644">
              <a:extLst>
                <a:ext uri="{FF2B5EF4-FFF2-40B4-BE49-F238E27FC236}">
                  <a16:creationId xmlns:a16="http://schemas.microsoft.com/office/drawing/2014/main" id="{2B7123C0-7A48-4C87-8367-0745BE60B057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45">
              <a:extLst>
                <a:ext uri="{FF2B5EF4-FFF2-40B4-BE49-F238E27FC236}">
                  <a16:creationId xmlns:a16="http://schemas.microsoft.com/office/drawing/2014/main" id="{519EC206-AFE0-41BF-B30F-4CD5DCB93CDE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646">
              <a:extLst>
                <a:ext uri="{FF2B5EF4-FFF2-40B4-BE49-F238E27FC236}">
                  <a16:creationId xmlns:a16="http://schemas.microsoft.com/office/drawing/2014/main" id="{60E24036-3F53-4DA3-B257-328F452DE155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647">
              <a:extLst>
                <a:ext uri="{FF2B5EF4-FFF2-40B4-BE49-F238E27FC236}">
                  <a16:creationId xmlns:a16="http://schemas.microsoft.com/office/drawing/2014/main" id="{3C6533C0-A071-46B1-BF6D-29279C81AB4A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648">
              <a:extLst>
                <a:ext uri="{FF2B5EF4-FFF2-40B4-BE49-F238E27FC236}">
                  <a16:creationId xmlns:a16="http://schemas.microsoft.com/office/drawing/2014/main" id="{1F3ABC8F-7912-4E3C-9DE8-520BE304FF57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649">
              <a:extLst>
                <a:ext uri="{FF2B5EF4-FFF2-40B4-BE49-F238E27FC236}">
                  <a16:creationId xmlns:a16="http://schemas.microsoft.com/office/drawing/2014/main" id="{9F6A6C53-7894-491F-A102-DE1C62FB9818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79">
            <a:extLst>
              <a:ext uri="{FF2B5EF4-FFF2-40B4-BE49-F238E27FC236}">
                <a16:creationId xmlns:a16="http://schemas.microsoft.com/office/drawing/2014/main" id="{F2122821-537D-4404-B09B-146129ED1F73}"/>
              </a:ext>
            </a:extLst>
          </p:cNvPr>
          <p:cNvSpPr txBox="1"/>
          <p:nvPr/>
        </p:nvSpPr>
        <p:spPr>
          <a:xfrm>
            <a:off x="840999" y="1694985"/>
            <a:ext cx="6303216" cy="2879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Traffic monitoring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Crowd analysis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Criminal activity recognition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Surveillance in personal homes, schools, stores, airports, etc.</a:t>
            </a:r>
          </a:p>
        </p:txBody>
      </p:sp>
    </p:spTree>
    <p:extLst>
      <p:ext uri="{BB962C8B-B14F-4D97-AF65-F5344CB8AC3E}">
        <p14:creationId xmlns:p14="http://schemas.microsoft.com/office/powerpoint/2010/main" val="21693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98">
            <a:extLst>
              <a:ext uri="{FF2B5EF4-FFF2-40B4-BE49-F238E27FC236}">
                <a16:creationId xmlns:a16="http://schemas.microsoft.com/office/drawing/2014/main" id="{6C6BC3E1-B989-4E36-B3A6-EBA5818F83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E91E63"/>
                </a:solidFill>
              </a:rPr>
              <a:t>RELATED</a:t>
            </a:r>
            <a:r>
              <a:rPr lang="en-GB" dirty="0"/>
              <a:t> WORK</a:t>
            </a:r>
            <a:endParaRPr lang="en" dirty="0"/>
          </a:p>
        </p:txBody>
      </p:sp>
      <p:grpSp>
        <p:nvGrpSpPr>
          <p:cNvPr id="11" name="Shape 462">
            <a:extLst>
              <a:ext uri="{FF2B5EF4-FFF2-40B4-BE49-F238E27FC236}">
                <a16:creationId xmlns:a16="http://schemas.microsoft.com/office/drawing/2014/main" id="{5A74E3D5-2AA3-4DF2-A0CA-8EB884AFD99B}"/>
              </a:ext>
            </a:extLst>
          </p:cNvPr>
          <p:cNvGrpSpPr>
            <a:grpSpLocks noChangeAspect="1"/>
          </p:cNvGrpSpPr>
          <p:nvPr/>
        </p:nvGrpSpPr>
        <p:grpSpPr>
          <a:xfrm>
            <a:off x="762752" y="2849650"/>
            <a:ext cx="644752" cy="786244"/>
            <a:chOff x="596350" y="929175"/>
            <a:chExt cx="407950" cy="497475"/>
          </a:xfrm>
        </p:grpSpPr>
        <p:sp>
          <p:nvSpPr>
            <p:cNvPr id="12" name="Shape 463">
              <a:extLst>
                <a:ext uri="{FF2B5EF4-FFF2-40B4-BE49-F238E27FC236}">
                  <a16:creationId xmlns:a16="http://schemas.microsoft.com/office/drawing/2014/main" id="{BB997863-CE46-4A78-83E5-0BF565C63C8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64">
              <a:extLst>
                <a:ext uri="{FF2B5EF4-FFF2-40B4-BE49-F238E27FC236}">
                  <a16:creationId xmlns:a16="http://schemas.microsoft.com/office/drawing/2014/main" id="{33969D37-54B2-4534-B0DC-B41B2F4120E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65">
              <a:extLst>
                <a:ext uri="{FF2B5EF4-FFF2-40B4-BE49-F238E27FC236}">
                  <a16:creationId xmlns:a16="http://schemas.microsoft.com/office/drawing/2014/main" id="{0EB3C7B3-D262-4076-B969-2D7E1B0EDBE9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66">
              <a:extLst>
                <a:ext uri="{FF2B5EF4-FFF2-40B4-BE49-F238E27FC236}">
                  <a16:creationId xmlns:a16="http://schemas.microsoft.com/office/drawing/2014/main" id="{D0BD07D3-AA7A-42A5-9E71-EBF690D31F7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67">
              <a:extLst>
                <a:ext uri="{FF2B5EF4-FFF2-40B4-BE49-F238E27FC236}">
                  <a16:creationId xmlns:a16="http://schemas.microsoft.com/office/drawing/2014/main" id="{DB7E0C1F-0F27-47FF-96FB-30FFA3EEB66B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68">
              <a:extLst>
                <a:ext uri="{FF2B5EF4-FFF2-40B4-BE49-F238E27FC236}">
                  <a16:creationId xmlns:a16="http://schemas.microsoft.com/office/drawing/2014/main" id="{0868E40A-4F04-43C4-8337-F1F3F5286AB6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69">
              <a:extLst>
                <a:ext uri="{FF2B5EF4-FFF2-40B4-BE49-F238E27FC236}">
                  <a16:creationId xmlns:a16="http://schemas.microsoft.com/office/drawing/2014/main" id="{05C18AD4-F5D2-457C-8CBE-70BB183E07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357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28">
            <a:extLst>
              <a:ext uri="{FF2B5EF4-FFF2-40B4-BE49-F238E27FC236}">
                <a16:creationId xmlns:a16="http://schemas.microsoft.com/office/drawing/2014/main" id="{7F282986-BAAB-4888-A5BD-C82DD07259EC}"/>
              </a:ext>
            </a:extLst>
          </p:cNvPr>
          <p:cNvSpPr txBox="1">
            <a:spLocks/>
          </p:cNvSpPr>
          <p:nvPr/>
        </p:nvSpPr>
        <p:spPr>
          <a:xfrm>
            <a:off x="505521" y="438616"/>
            <a:ext cx="6906323" cy="82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 Suspicious Behavior Detection using a Context Space Model for Smart Surveillance Systems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[2012] Arnold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Wiliem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Vamsi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Madasu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Wageeh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Boles, Prasad Yarlagadda</a:t>
            </a:r>
          </a:p>
        </p:txBody>
      </p:sp>
      <p:sp>
        <p:nvSpPr>
          <p:cNvPr id="9" name="Shape 79">
            <a:extLst>
              <a:ext uri="{FF2B5EF4-FFF2-40B4-BE49-F238E27FC236}">
                <a16:creationId xmlns:a16="http://schemas.microsoft.com/office/drawing/2014/main" id="{4F9ABD01-77E4-48E6-ACBE-F5ED6F289E4A}"/>
              </a:ext>
            </a:extLst>
          </p:cNvPr>
          <p:cNvSpPr txBox="1"/>
          <p:nvPr/>
        </p:nvSpPr>
        <p:spPr>
          <a:xfrm>
            <a:off x="5046565" y="3719124"/>
            <a:ext cx="3113588" cy="1240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400"/>
              </a:spcBef>
            </a:pPr>
            <a:r>
              <a:rPr lang="en-US" sz="9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The red boxes are the main system components;</a:t>
            </a:r>
          </a:p>
          <a:p>
            <a:pPr lvl="0">
              <a:spcBef>
                <a:spcPts val="400"/>
              </a:spcBef>
            </a:pPr>
            <a:r>
              <a:rPr lang="en-US" sz="9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The clay boxes are sources of information needed </a:t>
            </a:r>
          </a:p>
          <a:p>
            <a:pPr lvl="0">
              <a:spcBef>
                <a:spcPts val="400"/>
              </a:spcBef>
            </a:pPr>
            <a:r>
              <a:rPr lang="en-US" sz="9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by the system;</a:t>
            </a:r>
          </a:p>
          <a:p>
            <a:pPr lvl="0">
              <a:spcBef>
                <a:spcPts val="400"/>
              </a:spcBef>
            </a:pPr>
            <a:r>
              <a:rPr lang="en-US" sz="9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The grey boxes are the source of information extracted by the system;</a:t>
            </a:r>
          </a:p>
          <a:p>
            <a:pPr lvl="0">
              <a:spcBef>
                <a:spcPts val="400"/>
              </a:spcBef>
            </a:pPr>
            <a:r>
              <a:rPr lang="en-US" sz="9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The blue boxes are the system feature extraction components ;</a:t>
            </a:r>
          </a:p>
        </p:txBody>
      </p:sp>
      <p:sp>
        <p:nvSpPr>
          <p:cNvPr id="10" name="Shape 79">
            <a:extLst>
              <a:ext uri="{FF2B5EF4-FFF2-40B4-BE49-F238E27FC236}">
                <a16:creationId xmlns:a16="http://schemas.microsoft.com/office/drawing/2014/main" id="{91C6D67B-978C-4638-BC75-C5BF95214D95}"/>
              </a:ext>
            </a:extLst>
          </p:cNvPr>
          <p:cNvSpPr txBox="1"/>
          <p:nvPr/>
        </p:nvSpPr>
        <p:spPr>
          <a:xfrm>
            <a:off x="572428" y="1263806"/>
            <a:ext cx="6906323" cy="15131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Suspicious behavior is different from abnormal behavior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Involves subjective human interpretation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Requires general knowledge of human behavior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Exploit contextual information to make more accurate decisions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77F703-D46B-4A30-8CA8-FC2BA0C2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8" y="2321316"/>
            <a:ext cx="4393111" cy="27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8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036429-F8BA-4F18-98DD-8212320A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8" y="2776939"/>
            <a:ext cx="5047786" cy="2021220"/>
          </a:xfrm>
          <a:prstGeom prst="rect">
            <a:avLst/>
          </a:prstGeom>
        </p:spPr>
      </p:pic>
      <p:sp>
        <p:nvSpPr>
          <p:cNvPr id="8" name="Shape 328">
            <a:extLst>
              <a:ext uri="{FF2B5EF4-FFF2-40B4-BE49-F238E27FC236}">
                <a16:creationId xmlns:a16="http://schemas.microsoft.com/office/drawing/2014/main" id="{7F282986-BAAB-4888-A5BD-C82DD07259EC}"/>
              </a:ext>
            </a:extLst>
          </p:cNvPr>
          <p:cNvSpPr txBox="1">
            <a:spLocks/>
          </p:cNvSpPr>
          <p:nvPr/>
        </p:nvSpPr>
        <p:spPr>
          <a:xfrm>
            <a:off x="505521" y="438616"/>
            <a:ext cx="5984489" cy="82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 fast recognition algorithm for suspicious behavior in high definition videos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[2015]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Chundi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Mu,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Jianbin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Xie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Wei Yan, Tong Liu,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Peiqin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Li</a:t>
            </a:r>
          </a:p>
        </p:txBody>
      </p:sp>
      <p:sp>
        <p:nvSpPr>
          <p:cNvPr id="9" name="Shape 79">
            <a:extLst>
              <a:ext uri="{FF2B5EF4-FFF2-40B4-BE49-F238E27FC236}">
                <a16:creationId xmlns:a16="http://schemas.microsoft.com/office/drawing/2014/main" id="{4F9ABD01-77E4-48E6-ACBE-F5ED6F289E4A}"/>
              </a:ext>
            </a:extLst>
          </p:cNvPr>
          <p:cNvSpPr txBox="1"/>
          <p:nvPr/>
        </p:nvSpPr>
        <p:spPr>
          <a:xfrm>
            <a:off x="505521" y="4704884"/>
            <a:ext cx="7583969" cy="35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400"/>
              </a:spcBef>
            </a:pPr>
            <a:r>
              <a:rPr lang="en-US" sz="9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(a) Original video image; (b) Local motion vectors extracted from video streaming; (c) Local motion vectors optimized by the algorithm; (d) Target extracted from motion vectors; (e) Separated targets; (f) Motion vectors for separated targets; (g) Histogram of motion vectors</a:t>
            </a:r>
          </a:p>
        </p:txBody>
      </p:sp>
      <p:sp>
        <p:nvSpPr>
          <p:cNvPr id="10" name="Shape 79">
            <a:extLst>
              <a:ext uri="{FF2B5EF4-FFF2-40B4-BE49-F238E27FC236}">
                <a16:creationId xmlns:a16="http://schemas.microsoft.com/office/drawing/2014/main" id="{91C6D67B-978C-4638-BC75-C5BF95214D95}"/>
              </a:ext>
            </a:extLst>
          </p:cNvPr>
          <p:cNvSpPr txBox="1"/>
          <p:nvPr/>
        </p:nvSpPr>
        <p:spPr>
          <a:xfrm>
            <a:off x="572428" y="1263806"/>
            <a:ext cx="6906323" cy="15131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Motion vectors are extracted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Suspicious </a:t>
            </a: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behavior</a:t>
            </a: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:  wandering, trailing, chasing, and falling down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7-D features </a:t>
            </a:r>
            <a:r>
              <a:rPr lang="el-GR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{θ, 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V, </a:t>
            </a:r>
            <a:r>
              <a:rPr lang="el-GR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σ</a:t>
            </a:r>
            <a:r>
              <a:rPr lang="el-GR" sz="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θ</a:t>
            </a:r>
            <a:r>
              <a:rPr lang="el-GR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, σ</a:t>
            </a:r>
            <a:r>
              <a:rPr lang="en-GB" sz="8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V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, E</a:t>
            </a:r>
            <a:r>
              <a:rPr lang="el-GR" sz="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θ</a:t>
            </a:r>
            <a:r>
              <a:rPr lang="el-GR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, 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</a:t>
            </a:r>
            <a:r>
              <a:rPr lang="en-GB" sz="8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V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, </a:t>
            </a:r>
            <a:r>
              <a:rPr lang="en-GB" sz="1600" dirty="0" err="1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Inter</a:t>
            </a:r>
            <a:r>
              <a:rPr lang="en-GB" sz="800" dirty="0" err="1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Dj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} 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sym typeface="Karla"/>
              </a:rPr>
              <a:t>are extracted </a:t>
            </a: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to describe the targets detected on a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SVM is used to </a:t>
            </a: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learn</a:t>
            </a: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and classify the input videos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300115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28">
            <a:extLst>
              <a:ext uri="{FF2B5EF4-FFF2-40B4-BE49-F238E27FC236}">
                <a16:creationId xmlns:a16="http://schemas.microsoft.com/office/drawing/2014/main" id="{2EC3828D-90FE-4355-8B8D-CC483DB68908}"/>
              </a:ext>
            </a:extLst>
          </p:cNvPr>
          <p:cNvSpPr txBox="1">
            <a:spLocks/>
          </p:cNvSpPr>
          <p:nvPr/>
        </p:nvSpPr>
        <p:spPr>
          <a:xfrm>
            <a:off x="535017" y="360215"/>
            <a:ext cx="6906323" cy="8675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Expert video-surveillance system for real-time de-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</a:rPr>
              <a:t>tection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 of suspicious behaviors in shopping malls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[2015] Roberto Arroyo, J. Javier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Yebes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Luis M.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Bergasa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Iván G.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Daza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Javier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Almazán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3AEEC-ED32-4E35-A523-5FF6242C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2" y="3072675"/>
            <a:ext cx="6382947" cy="1693024"/>
          </a:xfrm>
          <a:prstGeom prst="rect">
            <a:avLst/>
          </a:prstGeom>
        </p:spPr>
      </p:pic>
      <p:sp>
        <p:nvSpPr>
          <p:cNvPr id="9" name="Shape 79">
            <a:extLst>
              <a:ext uri="{FF2B5EF4-FFF2-40B4-BE49-F238E27FC236}">
                <a16:creationId xmlns:a16="http://schemas.microsoft.com/office/drawing/2014/main" id="{86CD41EC-7297-49DE-9FE0-29BAB9AB7DF7}"/>
              </a:ext>
            </a:extLst>
          </p:cNvPr>
          <p:cNvSpPr txBox="1"/>
          <p:nvPr/>
        </p:nvSpPr>
        <p:spPr>
          <a:xfrm>
            <a:off x="520269" y="4765699"/>
            <a:ext cx="5003181" cy="312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400"/>
              </a:spcBef>
            </a:pPr>
            <a:r>
              <a:rPr lang="en-GB" sz="105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Alarms detected by the expert video-surveillance system in shopping malls.</a:t>
            </a:r>
            <a:endParaRPr lang="en-US" sz="105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Shape 79">
            <a:extLst>
              <a:ext uri="{FF2B5EF4-FFF2-40B4-BE49-F238E27FC236}">
                <a16:creationId xmlns:a16="http://schemas.microsoft.com/office/drawing/2014/main" id="{35E03AC7-332E-47FE-8F52-7666575A4DE5}"/>
              </a:ext>
            </a:extLst>
          </p:cNvPr>
          <p:cNvSpPr txBox="1"/>
          <p:nvPr/>
        </p:nvSpPr>
        <p:spPr>
          <a:xfrm>
            <a:off x="572428" y="1290484"/>
            <a:ext cx="6906323" cy="17821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Situations to evaluate: entry or exit of people, loitering events and unattended cash desk situations in the payment area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Background subtraction – Gaussian Mixture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Innovative tracking method – 1. LSAP (Linear Sum Assignment Problem), Kalman filter; 2. GCH (Global Color Histogram), LBP(Local Binary Pattern), HOG (Histogram of Oriented Gradients).</a:t>
            </a:r>
          </a:p>
        </p:txBody>
      </p:sp>
    </p:spTree>
    <p:extLst>
      <p:ext uri="{BB962C8B-B14F-4D97-AF65-F5344CB8AC3E}">
        <p14:creationId xmlns:p14="http://schemas.microsoft.com/office/powerpoint/2010/main" val="425655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0">
            <a:extLst>
              <a:ext uri="{FF2B5EF4-FFF2-40B4-BE49-F238E27FC236}">
                <a16:creationId xmlns:a16="http://schemas.microsoft.com/office/drawing/2014/main" id="{D61230BF-6144-487A-A547-1C44C3403C34}"/>
              </a:ext>
            </a:extLst>
          </p:cNvPr>
          <p:cNvSpPr txBox="1">
            <a:spLocks/>
          </p:cNvSpPr>
          <p:nvPr/>
        </p:nvSpPr>
        <p:spPr>
          <a:xfrm>
            <a:off x="685800" y="2206114"/>
            <a:ext cx="4531500" cy="1281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3600" dirty="0">
                <a:solidFill>
                  <a:srgbClr val="3F51B5"/>
                </a:solidFill>
              </a:rPr>
              <a:t>PROPOSED WORK</a:t>
            </a:r>
            <a:endParaRPr lang="en" sz="3600" dirty="0">
              <a:solidFill>
                <a:srgbClr val="3F51B5"/>
              </a:solidFill>
            </a:endParaRPr>
          </a:p>
        </p:txBody>
      </p:sp>
      <p:sp>
        <p:nvSpPr>
          <p:cNvPr id="12" name="Shape 79">
            <a:extLst>
              <a:ext uri="{FF2B5EF4-FFF2-40B4-BE49-F238E27FC236}">
                <a16:creationId xmlns:a16="http://schemas.microsoft.com/office/drawing/2014/main" id="{9A7F86EF-6A01-4EDF-83BE-D504DDB7974A}"/>
              </a:ext>
            </a:extLst>
          </p:cNvPr>
          <p:cNvSpPr txBox="1"/>
          <p:nvPr/>
        </p:nvSpPr>
        <p:spPr>
          <a:xfrm>
            <a:off x="685800" y="3487994"/>
            <a:ext cx="679295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Still to define…</a:t>
            </a:r>
            <a:endParaRPr lang="en-US" sz="20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Shape 390">
            <a:extLst>
              <a:ext uri="{FF2B5EF4-FFF2-40B4-BE49-F238E27FC236}">
                <a16:creationId xmlns:a16="http://schemas.microsoft.com/office/drawing/2014/main" id="{463DC4B9-7285-4FAC-94CF-4E270FA27155}"/>
              </a:ext>
            </a:extLst>
          </p:cNvPr>
          <p:cNvSpPr txBox="1">
            <a:spLocks/>
          </p:cNvSpPr>
          <p:nvPr/>
        </p:nvSpPr>
        <p:spPr>
          <a:xfrm>
            <a:off x="5786281" y="1446572"/>
            <a:ext cx="1027471" cy="1281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8800" dirty="0">
                <a:solidFill>
                  <a:schemeClr val="bg1"/>
                </a:solidFill>
              </a:rPr>
              <a:t>?</a:t>
            </a:r>
            <a:endParaRPr lang="en" sz="8800" dirty="0">
              <a:solidFill>
                <a:schemeClr val="bg1"/>
              </a:solidFill>
            </a:endParaRPr>
          </a:p>
        </p:txBody>
      </p:sp>
      <p:sp>
        <p:nvSpPr>
          <p:cNvPr id="14" name="Shape 390">
            <a:extLst>
              <a:ext uri="{FF2B5EF4-FFF2-40B4-BE49-F238E27FC236}">
                <a16:creationId xmlns:a16="http://schemas.microsoft.com/office/drawing/2014/main" id="{60701600-9ACF-411D-ACA0-705FBB19DD4D}"/>
              </a:ext>
            </a:extLst>
          </p:cNvPr>
          <p:cNvSpPr txBox="1">
            <a:spLocks/>
          </p:cNvSpPr>
          <p:nvPr/>
        </p:nvSpPr>
        <p:spPr>
          <a:xfrm>
            <a:off x="7634747" y="621890"/>
            <a:ext cx="1027471" cy="1281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8800" dirty="0">
                <a:solidFill>
                  <a:schemeClr val="bg1"/>
                </a:solidFill>
              </a:rPr>
              <a:t>?</a:t>
            </a:r>
            <a:endParaRPr lang="en" sz="8800" dirty="0">
              <a:solidFill>
                <a:schemeClr val="bg1"/>
              </a:solidFill>
            </a:endParaRPr>
          </a:p>
        </p:txBody>
      </p:sp>
      <p:sp>
        <p:nvSpPr>
          <p:cNvPr id="15" name="Shape 390">
            <a:extLst>
              <a:ext uri="{FF2B5EF4-FFF2-40B4-BE49-F238E27FC236}">
                <a16:creationId xmlns:a16="http://schemas.microsoft.com/office/drawing/2014/main" id="{45FC87BB-ED65-4903-8DA1-3C2A012A75A3}"/>
              </a:ext>
            </a:extLst>
          </p:cNvPr>
          <p:cNvSpPr txBox="1">
            <a:spLocks/>
          </p:cNvSpPr>
          <p:nvPr/>
        </p:nvSpPr>
        <p:spPr>
          <a:xfrm>
            <a:off x="7034979" y="2965656"/>
            <a:ext cx="1027471" cy="1281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8800" dirty="0">
                <a:solidFill>
                  <a:schemeClr val="bg1"/>
                </a:solidFill>
              </a:rPr>
              <a:t>?</a:t>
            </a:r>
            <a:endParaRPr lang="en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0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0">
            <a:extLst>
              <a:ext uri="{FF2B5EF4-FFF2-40B4-BE49-F238E27FC236}">
                <a16:creationId xmlns:a16="http://schemas.microsoft.com/office/drawing/2014/main" id="{D61230BF-6144-487A-A547-1C44C3403C34}"/>
              </a:ext>
            </a:extLst>
          </p:cNvPr>
          <p:cNvSpPr txBox="1">
            <a:spLocks/>
          </p:cNvSpPr>
          <p:nvPr/>
        </p:nvSpPr>
        <p:spPr>
          <a:xfrm>
            <a:off x="685800" y="3900948"/>
            <a:ext cx="4531500" cy="7595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600" dirty="0">
                <a:solidFill>
                  <a:srgbClr val="03A9F4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804242514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447</Words>
  <Application>Microsoft Office PowerPoint</Application>
  <PresentationFormat>On-screen Show (16:9)</PresentationFormat>
  <Paragraphs>52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</vt:lpstr>
      <vt:lpstr>Karla</vt:lpstr>
      <vt:lpstr>Arvirargus template</vt:lpstr>
      <vt:lpstr> SUSPICIOUS BEHAVIOR DETECTION IN VIDEO SURVEILLANCE</vt:lpstr>
      <vt:lpstr>WHAT IS SUSPICIOUS BEHAVIOR?</vt:lpstr>
      <vt:lpstr>APPLICATIONS OF SUSPICIOUS BEHAVIOR DETECTION</vt:lpstr>
      <vt:lpstr>RELATED 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Rita Nunes</dc:creator>
  <cp:lastModifiedBy>Atanas Nikolov</cp:lastModifiedBy>
  <cp:revision>65</cp:revision>
  <dcterms:modified xsi:type="dcterms:W3CDTF">2018-02-26T10:03:29Z</dcterms:modified>
</cp:coreProperties>
</file>