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114FD0-6E42-4AF4-968C-2E512F31A1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8790AB-0ED4-4B44-BA9F-680437475512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 err="1"/>
            <a:t>We</a:t>
          </a:r>
          <a:r>
            <a:rPr lang="es-MX" dirty="0"/>
            <a:t> </a:t>
          </a:r>
          <a:r>
            <a:rPr lang="es-MX" dirty="0" err="1"/>
            <a:t>will</a:t>
          </a:r>
          <a:r>
            <a:rPr lang="es-MX" dirty="0"/>
            <a:t> </a:t>
          </a:r>
          <a:r>
            <a:rPr lang="es-MX" dirty="0" err="1"/>
            <a:t>start</a:t>
          </a:r>
          <a:r>
            <a:rPr lang="en-US" dirty="0"/>
            <a:t> by doing a real estate analysis of the 92173 Zip code.</a:t>
          </a:r>
        </a:p>
      </dgm:t>
    </dgm:pt>
    <dgm:pt modelId="{E8C0E73A-7208-4975-B284-EF2375AF9C2C}" type="parTrans" cxnId="{95A18DA6-E3BE-4396-8F52-FB72E160DCA0}">
      <dgm:prSet/>
      <dgm:spPr/>
      <dgm:t>
        <a:bodyPr/>
        <a:lstStyle/>
        <a:p>
          <a:endParaRPr lang="en-US"/>
        </a:p>
      </dgm:t>
    </dgm:pt>
    <dgm:pt modelId="{CA03379E-0A22-40D0-8758-BFD86E4EECB2}" type="sibTrans" cxnId="{95A18DA6-E3BE-4396-8F52-FB72E160DCA0}">
      <dgm:prSet/>
      <dgm:spPr/>
      <dgm:t>
        <a:bodyPr/>
        <a:lstStyle/>
        <a:p>
          <a:endParaRPr lang="en-US"/>
        </a:p>
      </dgm:t>
    </dgm:pt>
    <dgm:pt modelId="{A84B858B-9832-4BD7-86E9-3F8B8E8632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is a Zip code very dear to me as I have lived here for more than 10 years.</a:t>
          </a:r>
        </a:p>
      </dgm:t>
    </dgm:pt>
    <dgm:pt modelId="{B550FE64-3A98-40A4-BA8A-9FB956382FE8}" type="parTrans" cxnId="{922E7FB6-0BE3-4E43-B44F-036B3A19A8F0}">
      <dgm:prSet/>
      <dgm:spPr/>
      <dgm:t>
        <a:bodyPr/>
        <a:lstStyle/>
        <a:p>
          <a:endParaRPr lang="en-US"/>
        </a:p>
      </dgm:t>
    </dgm:pt>
    <dgm:pt modelId="{584CAD0E-1087-4C22-857A-063AE28313AC}" type="sibTrans" cxnId="{922E7FB6-0BE3-4E43-B44F-036B3A19A8F0}">
      <dgm:prSet/>
      <dgm:spPr/>
      <dgm:t>
        <a:bodyPr/>
        <a:lstStyle/>
        <a:p>
          <a:endParaRPr lang="en-US"/>
        </a:p>
      </dgm:t>
    </dgm:pt>
    <dgm:pt modelId="{38F0F344-62A6-4EB9-ADE8-7EB4D182E6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 will be provided on a GitHub link.</a:t>
          </a:r>
        </a:p>
      </dgm:t>
    </dgm:pt>
    <dgm:pt modelId="{0ABA8D52-33FB-4166-BEB6-69F57349A519}" type="parTrans" cxnId="{6948AB4C-F73D-4909-8E5C-A060DEA0C767}">
      <dgm:prSet/>
      <dgm:spPr/>
      <dgm:t>
        <a:bodyPr/>
        <a:lstStyle/>
        <a:p>
          <a:endParaRPr lang="en-US"/>
        </a:p>
      </dgm:t>
    </dgm:pt>
    <dgm:pt modelId="{EB40A4DB-6C88-48AE-AEF7-004FA52675DD}" type="sibTrans" cxnId="{6948AB4C-F73D-4909-8E5C-A060DEA0C767}">
      <dgm:prSet/>
      <dgm:spPr/>
      <dgm:t>
        <a:bodyPr/>
        <a:lstStyle/>
        <a:p>
          <a:endParaRPr lang="en-US"/>
        </a:p>
      </dgm:t>
    </dgm:pt>
    <dgm:pt modelId="{3EFBD139-41E2-483A-B157-38F79288A617}" type="pres">
      <dgm:prSet presAssocID="{D2114FD0-6E42-4AF4-968C-2E512F31A19D}" presName="root" presStyleCnt="0">
        <dgm:presLayoutVars>
          <dgm:dir/>
          <dgm:resizeHandles val="exact"/>
        </dgm:presLayoutVars>
      </dgm:prSet>
      <dgm:spPr/>
    </dgm:pt>
    <dgm:pt modelId="{9BAA74A8-9CCB-45AE-9DB7-F73A67C36D5C}" type="pres">
      <dgm:prSet presAssocID="{938790AB-0ED4-4B44-BA9F-680437475512}" presName="compNode" presStyleCnt="0"/>
      <dgm:spPr/>
    </dgm:pt>
    <dgm:pt modelId="{681CF8E5-5AF8-44A4-BF8D-B2850B974229}" type="pres">
      <dgm:prSet presAssocID="{938790AB-0ED4-4B44-BA9F-680437475512}" presName="bgRect" presStyleLbl="bgShp" presStyleIdx="0" presStyleCnt="3"/>
      <dgm:spPr/>
    </dgm:pt>
    <dgm:pt modelId="{85C47D2C-40B9-4FE7-90D5-55F80E07169E}" type="pres">
      <dgm:prSet presAssocID="{938790AB-0ED4-4B44-BA9F-6804374755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72054C0D-6465-4A8F-9F18-D790622D16A9}" type="pres">
      <dgm:prSet presAssocID="{938790AB-0ED4-4B44-BA9F-680437475512}" presName="spaceRect" presStyleCnt="0"/>
      <dgm:spPr/>
    </dgm:pt>
    <dgm:pt modelId="{1ABCDE02-BAF4-444E-95BA-E7394E478B0E}" type="pres">
      <dgm:prSet presAssocID="{938790AB-0ED4-4B44-BA9F-680437475512}" presName="parTx" presStyleLbl="revTx" presStyleIdx="0" presStyleCnt="3">
        <dgm:presLayoutVars>
          <dgm:chMax val="0"/>
          <dgm:chPref val="0"/>
        </dgm:presLayoutVars>
      </dgm:prSet>
      <dgm:spPr/>
    </dgm:pt>
    <dgm:pt modelId="{D0D2F9C7-E533-4BF1-8E5D-5C0F6706BD63}" type="pres">
      <dgm:prSet presAssocID="{CA03379E-0A22-40D0-8758-BFD86E4EECB2}" presName="sibTrans" presStyleCnt="0"/>
      <dgm:spPr/>
    </dgm:pt>
    <dgm:pt modelId="{097C658A-CB41-468C-9CB0-655F41478ADE}" type="pres">
      <dgm:prSet presAssocID="{A84B858B-9832-4BD7-86E9-3F8B8E8632CB}" presName="compNode" presStyleCnt="0"/>
      <dgm:spPr/>
    </dgm:pt>
    <dgm:pt modelId="{1641FC26-5810-4A4D-BE70-DF60BEDAF5F6}" type="pres">
      <dgm:prSet presAssocID="{A84B858B-9832-4BD7-86E9-3F8B8E8632CB}" presName="bgRect" presStyleLbl="bgShp" presStyleIdx="1" presStyleCnt="3"/>
      <dgm:spPr/>
    </dgm:pt>
    <dgm:pt modelId="{55BFCEA1-115A-4280-8210-8A2AE3B4CF2D}" type="pres">
      <dgm:prSet presAssocID="{A84B858B-9832-4BD7-86E9-3F8B8E8632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men"/>
        </a:ext>
      </dgm:extLst>
    </dgm:pt>
    <dgm:pt modelId="{0FC0C29C-5A99-4085-B3E8-13BB9B5217FA}" type="pres">
      <dgm:prSet presAssocID="{A84B858B-9832-4BD7-86E9-3F8B8E8632CB}" presName="spaceRect" presStyleCnt="0"/>
      <dgm:spPr/>
    </dgm:pt>
    <dgm:pt modelId="{333561DF-454C-4701-BCBE-2B8280C61E2C}" type="pres">
      <dgm:prSet presAssocID="{A84B858B-9832-4BD7-86E9-3F8B8E8632CB}" presName="parTx" presStyleLbl="revTx" presStyleIdx="1" presStyleCnt="3">
        <dgm:presLayoutVars>
          <dgm:chMax val="0"/>
          <dgm:chPref val="0"/>
        </dgm:presLayoutVars>
      </dgm:prSet>
      <dgm:spPr/>
    </dgm:pt>
    <dgm:pt modelId="{49CD4A39-753F-4D8E-BAAC-51AE29C27246}" type="pres">
      <dgm:prSet presAssocID="{584CAD0E-1087-4C22-857A-063AE28313AC}" presName="sibTrans" presStyleCnt="0"/>
      <dgm:spPr/>
    </dgm:pt>
    <dgm:pt modelId="{8ADBAB97-1F57-4032-9583-985A8D5BF434}" type="pres">
      <dgm:prSet presAssocID="{38F0F344-62A6-4EB9-ADE8-7EB4D182E67F}" presName="compNode" presStyleCnt="0"/>
      <dgm:spPr/>
    </dgm:pt>
    <dgm:pt modelId="{18B831C8-403E-462A-B8C4-F1524570945A}" type="pres">
      <dgm:prSet presAssocID="{38F0F344-62A6-4EB9-ADE8-7EB4D182E67F}" presName="bgRect" presStyleLbl="bgShp" presStyleIdx="2" presStyleCnt="3"/>
      <dgm:spPr/>
    </dgm:pt>
    <dgm:pt modelId="{6EF59B79-ABD4-4BF3-86E4-A269A5D824CD}" type="pres">
      <dgm:prSet presAssocID="{38F0F344-62A6-4EB9-ADE8-7EB4D182E6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BFD21E34-3AF6-4FF9-BA3D-6BEF300F44C5}" type="pres">
      <dgm:prSet presAssocID="{38F0F344-62A6-4EB9-ADE8-7EB4D182E67F}" presName="spaceRect" presStyleCnt="0"/>
      <dgm:spPr/>
    </dgm:pt>
    <dgm:pt modelId="{6013E19B-4766-4187-AD51-65BD82118BB6}" type="pres">
      <dgm:prSet presAssocID="{38F0F344-62A6-4EB9-ADE8-7EB4D182E67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53DD960-44C9-4808-A2B1-02D23925CC16}" type="presOf" srcId="{D2114FD0-6E42-4AF4-968C-2E512F31A19D}" destId="{3EFBD139-41E2-483A-B157-38F79288A617}" srcOrd="0" destOrd="0" presId="urn:microsoft.com/office/officeart/2018/2/layout/IconVerticalSolidList"/>
    <dgm:cxn modelId="{6948AB4C-F73D-4909-8E5C-A060DEA0C767}" srcId="{D2114FD0-6E42-4AF4-968C-2E512F31A19D}" destId="{38F0F344-62A6-4EB9-ADE8-7EB4D182E67F}" srcOrd="2" destOrd="0" parTransId="{0ABA8D52-33FB-4166-BEB6-69F57349A519}" sibTransId="{EB40A4DB-6C88-48AE-AEF7-004FA52675DD}"/>
    <dgm:cxn modelId="{0E8E4759-75DC-4C33-AB96-3B0BE13120EA}" type="presOf" srcId="{938790AB-0ED4-4B44-BA9F-680437475512}" destId="{1ABCDE02-BAF4-444E-95BA-E7394E478B0E}" srcOrd="0" destOrd="0" presId="urn:microsoft.com/office/officeart/2018/2/layout/IconVerticalSolidList"/>
    <dgm:cxn modelId="{BDFC0C9E-F9CB-4EA6-88A8-3302A4E05AFF}" type="presOf" srcId="{A84B858B-9832-4BD7-86E9-3F8B8E8632CB}" destId="{333561DF-454C-4701-BCBE-2B8280C61E2C}" srcOrd="0" destOrd="0" presId="urn:microsoft.com/office/officeart/2018/2/layout/IconVerticalSolidList"/>
    <dgm:cxn modelId="{95A18DA6-E3BE-4396-8F52-FB72E160DCA0}" srcId="{D2114FD0-6E42-4AF4-968C-2E512F31A19D}" destId="{938790AB-0ED4-4B44-BA9F-680437475512}" srcOrd="0" destOrd="0" parTransId="{E8C0E73A-7208-4975-B284-EF2375AF9C2C}" sibTransId="{CA03379E-0A22-40D0-8758-BFD86E4EECB2}"/>
    <dgm:cxn modelId="{922E7FB6-0BE3-4E43-B44F-036B3A19A8F0}" srcId="{D2114FD0-6E42-4AF4-968C-2E512F31A19D}" destId="{A84B858B-9832-4BD7-86E9-3F8B8E8632CB}" srcOrd="1" destOrd="0" parTransId="{B550FE64-3A98-40A4-BA8A-9FB956382FE8}" sibTransId="{584CAD0E-1087-4C22-857A-063AE28313AC}"/>
    <dgm:cxn modelId="{65E8AFE6-9C01-44F6-82EF-4A74EB0934B8}" type="presOf" srcId="{38F0F344-62A6-4EB9-ADE8-7EB4D182E67F}" destId="{6013E19B-4766-4187-AD51-65BD82118BB6}" srcOrd="0" destOrd="0" presId="urn:microsoft.com/office/officeart/2018/2/layout/IconVerticalSolidList"/>
    <dgm:cxn modelId="{511EAE41-2B81-402A-A4AB-0FA995D689A8}" type="presParOf" srcId="{3EFBD139-41E2-483A-B157-38F79288A617}" destId="{9BAA74A8-9CCB-45AE-9DB7-F73A67C36D5C}" srcOrd="0" destOrd="0" presId="urn:microsoft.com/office/officeart/2018/2/layout/IconVerticalSolidList"/>
    <dgm:cxn modelId="{27E64DB3-1E58-49B0-9092-6EA822FBCCE3}" type="presParOf" srcId="{9BAA74A8-9CCB-45AE-9DB7-F73A67C36D5C}" destId="{681CF8E5-5AF8-44A4-BF8D-B2850B974229}" srcOrd="0" destOrd="0" presId="urn:microsoft.com/office/officeart/2018/2/layout/IconVerticalSolidList"/>
    <dgm:cxn modelId="{C6742A3D-145D-4489-BCE6-094851DD8981}" type="presParOf" srcId="{9BAA74A8-9CCB-45AE-9DB7-F73A67C36D5C}" destId="{85C47D2C-40B9-4FE7-90D5-55F80E07169E}" srcOrd="1" destOrd="0" presId="urn:microsoft.com/office/officeart/2018/2/layout/IconVerticalSolidList"/>
    <dgm:cxn modelId="{7A5A1C5F-4807-44B7-ADE1-D0ACD40B6BB0}" type="presParOf" srcId="{9BAA74A8-9CCB-45AE-9DB7-F73A67C36D5C}" destId="{72054C0D-6465-4A8F-9F18-D790622D16A9}" srcOrd="2" destOrd="0" presId="urn:microsoft.com/office/officeart/2018/2/layout/IconVerticalSolidList"/>
    <dgm:cxn modelId="{0DFF3672-4D59-42EA-BFEC-DE9F8A8AE88D}" type="presParOf" srcId="{9BAA74A8-9CCB-45AE-9DB7-F73A67C36D5C}" destId="{1ABCDE02-BAF4-444E-95BA-E7394E478B0E}" srcOrd="3" destOrd="0" presId="urn:microsoft.com/office/officeart/2018/2/layout/IconVerticalSolidList"/>
    <dgm:cxn modelId="{A94D277A-BDEB-4381-9D61-8A7877642FAE}" type="presParOf" srcId="{3EFBD139-41E2-483A-B157-38F79288A617}" destId="{D0D2F9C7-E533-4BF1-8E5D-5C0F6706BD63}" srcOrd="1" destOrd="0" presId="urn:microsoft.com/office/officeart/2018/2/layout/IconVerticalSolidList"/>
    <dgm:cxn modelId="{7E6C920F-59D2-4CF9-8B45-D682C86B9C6B}" type="presParOf" srcId="{3EFBD139-41E2-483A-B157-38F79288A617}" destId="{097C658A-CB41-468C-9CB0-655F41478ADE}" srcOrd="2" destOrd="0" presId="urn:microsoft.com/office/officeart/2018/2/layout/IconVerticalSolidList"/>
    <dgm:cxn modelId="{C898CFF5-E829-4397-A9BF-FCB4F815FCE3}" type="presParOf" srcId="{097C658A-CB41-468C-9CB0-655F41478ADE}" destId="{1641FC26-5810-4A4D-BE70-DF60BEDAF5F6}" srcOrd="0" destOrd="0" presId="urn:microsoft.com/office/officeart/2018/2/layout/IconVerticalSolidList"/>
    <dgm:cxn modelId="{84A3748F-8689-45F6-B38A-A00611F507F5}" type="presParOf" srcId="{097C658A-CB41-468C-9CB0-655F41478ADE}" destId="{55BFCEA1-115A-4280-8210-8A2AE3B4CF2D}" srcOrd="1" destOrd="0" presId="urn:microsoft.com/office/officeart/2018/2/layout/IconVerticalSolidList"/>
    <dgm:cxn modelId="{DAEC6B5A-3BB0-4763-83CA-20BFC14F67B3}" type="presParOf" srcId="{097C658A-CB41-468C-9CB0-655F41478ADE}" destId="{0FC0C29C-5A99-4085-B3E8-13BB9B5217FA}" srcOrd="2" destOrd="0" presId="urn:microsoft.com/office/officeart/2018/2/layout/IconVerticalSolidList"/>
    <dgm:cxn modelId="{6C9F7F3F-1645-4317-AE7F-6C578FF68EE5}" type="presParOf" srcId="{097C658A-CB41-468C-9CB0-655F41478ADE}" destId="{333561DF-454C-4701-BCBE-2B8280C61E2C}" srcOrd="3" destOrd="0" presId="urn:microsoft.com/office/officeart/2018/2/layout/IconVerticalSolidList"/>
    <dgm:cxn modelId="{B32A605D-9DD0-40BE-9AB3-112A56796F00}" type="presParOf" srcId="{3EFBD139-41E2-483A-B157-38F79288A617}" destId="{49CD4A39-753F-4D8E-BAAC-51AE29C27246}" srcOrd="3" destOrd="0" presId="urn:microsoft.com/office/officeart/2018/2/layout/IconVerticalSolidList"/>
    <dgm:cxn modelId="{036E9F77-A1F5-4C2A-9D52-50DF1CE0D61A}" type="presParOf" srcId="{3EFBD139-41E2-483A-B157-38F79288A617}" destId="{8ADBAB97-1F57-4032-9583-985A8D5BF434}" srcOrd="4" destOrd="0" presId="urn:microsoft.com/office/officeart/2018/2/layout/IconVerticalSolidList"/>
    <dgm:cxn modelId="{4BA2FC62-242E-4080-8C65-EB3F6C7F61CA}" type="presParOf" srcId="{8ADBAB97-1F57-4032-9583-985A8D5BF434}" destId="{18B831C8-403E-462A-B8C4-F1524570945A}" srcOrd="0" destOrd="0" presId="urn:microsoft.com/office/officeart/2018/2/layout/IconVerticalSolidList"/>
    <dgm:cxn modelId="{2BF5AE94-2871-4113-A716-0C053DC181EA}" type="presParOf" srcId="{8ADBAB97-1F57-4032-9583-985A8D5BF434}" destId="{6EF59B79-ABD4-4BF3-86E4-A269A5D824CD}" srcOrd="1" destOrd="0" presId="urn:microsoft.com/office/officeart/2018/2/layout/IconVerticalSolidList"/>
    <dgm:cxn modelId="{F06DDCAD-EDDB-4CEC-9156-DE1B2F7AE024}" type="presParOf" srcId="{8ADBAB97-1F57-4032-9583-985A8D5BF434}" destId="{BFD21E34-3AF6-4FF9-BA3D-6BEF300F44C5}" srcOrd="2" destOrd="0" presId="urn:microsoft.com/office/officeart/2018/2/layout/IconVerticalSolidList"/>
    <dgm:cxn modelId="{A859D228-CD56-423A-A90E-B4650F6A0D09}" type="presParOf" srcId="{8ADBAB97-1F57-4032-9583-985A8D5BF434}" destId="{6013E19B-4766-4187-AD51-65BD82118B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8D9FA0-0E14-4964-AD52-3EADF3EC82B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65D0D8A-D9A3-40BC-BBB7-C3A240040AB8}">
      <dgm:prSet/>
      <dgm:spPr/>
      <dgm:t>
        <a:bodyPr/>
        <a:lstStyle/>
        <a:p>
          <a:r>
            <a:rPr lang="es-MX"/>
            <a:t>Our best performing model was our Random Forest Regressor which scored a Mean Absolute Error of about 0.09 being the smallest error.</a:t>
          </a:r>
          <a:endParaRPr lang="en-US"/>
        </a:p>
      </dgm:t>
    </dgm:pt>
    <dgm:pt modelId="{093E1942-8B63-404D-9E1D-69DD1032A0C9}" type="parTrans" cxnId="{1EDE59F0-C870-4088-A85F-0FADE9C4B06F}">
      <dgm:prSet/>
      <dgm:spPr/>
      <dgm:t>
        <a:bodyPr/>
        <a:lstStyle/>
        <a:p>
          <a:endParaRPr lang="en-US"/>
        </a:p>
      </dgm:t>
    </dgm:pt>
    <dgm:pt modelId="{C02C8BD0-3E3C-4E61-8E1F-A905E0E68335}" type="sibTrans" cxnId="{1EDE59F0-C870-4088-A85F-0FADE9C4B06F}">
      <dgm:prSet/>
      <dgm:spPr/>
      <dgm:t>
        <a:bodyPr/>
        <a:lstStyle/>
        <a:p>
          <a:endParaRPr lang="en-US"/>
        </a:p>
      </dgm:t>
    </dgm:pt>
    <dgm:pt modelId="{A51DF473-9264-4641-823C-65142EC596FC}">
      <dgm:prSet/>
      <dgm:spPr/>
      <dgm:t>
        <a:bodyPr/>
        <a:lstStyle/>
        <a:p>
          <a:r>
            <a:rPr lang="es-MX"/>
            <a:t>This mean that our model was approximately 9% off from the geometric mean.</a:t>
          </a:r>
          <a:endParaRPr lang="en-US"/>
        </a:p>
      </dgm:t>
    </dgm:pt>
    <dgm:pt modelId="{20FB29A1-44E3-4CB3-8E42-42A9535CBAF0}" type="parTrans" cxnId="{245C91FE-3F4D-4841-949D-DD9CB5D74066}">
      <dgm:prSet/>
      <dgm:spPr/>
      <dgm:t>
        <a:bodyPr/>
        <a:lstStyle/>
        <a:p>
          <a:endParaRPr lang="en-US"/>
        </a:p>
      </dgm:t>
    </dgm:pt>
    <dgm:pt modelId="{71591629-F4D0-454A-96C9-256FDDE0DF1C}" type="sibTrans" cxnId="{245C91FE-3F4D-4841-949D-DD9CB5D74066}">
      <dgm:prSet/>
      <dgm:spPr/>
      <dgm:t>
        <a:bodyPr/>
        <a:lstStyle/>
        <a:p>
          <a:endParaRPr lang="en-US"/>
        </a:p>
      </dgm:t>
    </dgm:pt>
    <dgm:pt modelId="{BE3C7285-0403-4EEC-ABA0-F566CCBB7B17}">
      <dgm:prSet/>
      <dgm:spPr/>
      <dgm:t>
        <a:bodyPr/>
        <a:lstStyle/>
        <a:p>
          <a:r>
            <a:rPr lang="es-MX"/>
            <a:t>This is an alright score and we theoretically should have scored higher ,but there are some issues within our data gathering process.</a:t>
          </a:r>
          <a:endParaRPr lang="en-US"/>
        </a:p>
      </dgm:t>
    </dgm:pt>
    <dgm:pt modelId="{6B1F172F-447F-4C97-99AA-A41F6F52E838}" type="parTrans" cxnId="{F67C8CF4-8278-4C96-8F4A-933A43DE5088}">
      <dgm:prSet/>
      <dgm:spPr/>
      <dgm:t>
        <a:bodyPr/>
        <a:lstStyle/>
        <a:p>
          <a:endParaRPr lang="en-US"/>
        </a:p>
      </dgm:t>
    </dgm:pt>
    <dgm:pt modelId="{5C0483FD-D1C3-465E-A468-321C953372F8}" type="sibTrans" cxnId="{F67C8CF4-8278-4C96-8F4A-933A43DE5088}">
      <dgm:prSet/>
      <dgm:spPr/>
      <dgm:t>
        <a:bodyPr/>
        <a:lstStyle/>
        <a:p>
          <a:endParaRPr lang="en-US"/>
        </a:p>
      </dgm:t>
    </dgm:pt>
    <dgm:pt modelId="{FE081BCF-8508-4809-A2C3-0AC42F7008A5}" type="pres">
      <dgm:prSet presAssocID="{988D9FA0-0E14-4964-AD52-3EADF3EC82B0}" presName="linear" presStyleCnt="0">
        <dgm:presLayoutVars>
          <dgm:animLvl val="lvl"/>
          <dgm:resizeHandles val="exact"/>
        </dgm:presLayoutVars>
      </dgm:prSet>
      <dgm:spPr/>
    </dgm:pt>
    <dgm:pt modelId="{41C65D02-9A4D-48A9-9D3B-8320A7109539}" type="pres">
      <dgm:prSet presAssocID="{365D0D8A-D9A3-40BC-BBB7-C3A240040AB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E7197F-D293-4910-92E3-CB628DC8DC1B}" type="pres">
      <dgm:prSet presAssocID="{C02C8BD0-3E3C-4E61-8E1F-A905E0E68335}" presName="spacer" presStyleCnt="0"/>
      <dgm:spPr/>
    </dgm:pt>
    <dgm:pt modelId="{D11E8A3C-2748-4316-A5B0-8E7C9F9194A7}" type="pres">
      <dgm:prSet presAssocID="{A51DF473-9264-4641-823C-65142EC596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7E8CB4-D33A-45F3-846E-A72EB630609C}" type="pres">
      <dgm:prSet presAssocID="{71591629-F4D0-454A-96C9-256FDDE0DF1C}" presName="spacer" presStyleCnt="0"/>
      <dgm:spPr/>
    </dgm:pt>
    <dgm:pt modelId="{0CAE45E0-04DC-48D8-B23D-DC1B363C5743}" type="pres">
      <dgm:prSet presAssocID="{BE3C7285-0403-4EEC-ABA0-F566CCBB7B1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8BD0806-6F5F-4F74-BE11-235BFF86BE21}" type="presOf" srcId="{365D0D8A-D9A3-40BC-BBB7-C3A240040AB8}" destId="{41C65D02-9A4D-48A9-9D3B-8320A7109539}" srcOrd="0" destOrd="0" presId="urn:microsoft.com/office/officeart/2005/8/layout/vList2"/>
    <dgm:cxn modelId="{558A5E76-061A-4F1F-814A-8A76C59DFCC0}" type="presOf" srcId="{988D9FA0-0E14-4964-AD52-3EADF3EC82B0}" destId="{FE081BCF-8508-4809-A2C3-0AC42F7008A5}" srcOrd="0" destOrd="0" presId="urn:microsoft.com/office/officeart/2005/8/layout/vList2"/>
    <dgm:cxn modelId="{13AEC898-F91F-4C5A-9DAA-1A37E2195652}" type="presOf" srcId="{BE3C7285-0403-4EEC-ABA0-F566CCBB7B17}" destId="{0CAE45E0-04DC-48D8-B23D-DC1B363C5743}" srcOrd="0" destOrd="0" presId="urn:microsoft.com/office/officeart/2005/8/layout/vList2"/>
    <dgm:cxn modelId="{841E83A1-38B9-4FA2-8394-E8480E1E65D5}" type="presOf" srcId="{A51DF473-9264-4641-823C-65142EC596FC}" destId="{D11E8A3C-2748-4316-A5B0-8E7C9F9194A7}" srcOrd="0" destOrd="0" presId="urn:microsoft.com/office/officeart/2005/8/layout/vList2"/>
    <dgm:cxn modelId="{1EDE59F0-C870-4088-A85F-0FADE9C4B06F}" srcId="{988D9FA0-0E14-4964-AD52-3EADF3EC82B0}" destId="{365D0D8A-D9A3-40BC-BBB7-C3A240040AB8}" srcOrd="0" destOrd="0" parTransId="{093E1942-8B63-404D-9E1D-69DD1032A0C9}" sibTransId="{C02C8BD0-3E3C-4E61-8E1F-A905E0E68335}"/>
    <dgm:cxn modelId="{F67C8CF4-8278-4C96-8F4A-933A43DE5088}" srcId="{988D9FA0-0E14-4964-AD52-3EADF3EC82B0}" destId="{BE3C7285-0403-4EEC-ABA0-F566CCBB7B17}" srcOrd="2" destOrd="0" parTransId="{6B1F172F-447F-4C97-99AA-A41F6F52E838}" sibTransId="{5C0483FD-D1C3-465E-A468-321C953372F8}"/>
    <dgm:cxn modelId="{245C91FE-3F4D-4841-949D-DD9CB5D74066}" srcId="{988D9FA0-0E14-4964-AD52-3EADF3EC82B0}" destId="{A51DF473-9264-4641-823C-65142EC596FC}" srcOrd="1" destOrd="0" parTransId="{20FB29A1-44E3-4CB3-8E42-42A9535CBAF0}" sibTransId="{71591629-F4D0-454A-96C9-256FDDE0DF1C}"/>
    <dgm:cxn modelId="{54CB6103-85CF-4F70-8CEA-C382AB5A7268}" type="presParOf" srcId="{FE081BCF-8508-4809-A2C3-0AC42F7008A5}" destId="{41C65D02-9A4D-48A9-9D3B-8320A7109539}" srcOrd="0" destOrd="0" presId="urn:microsoft.com/office/officeart/2005/8/layout/vList2"/>
    <dgm:cxn modelId="{A26102A4-223D-4825-B27C-CA568F42D272}" type="presParOf" srcId="{FE081BCF-8508-4809-A2C3-0AC42F7008A5}" destId="{DEE7197F-D293-4910-92E3-CB628DC8DC1B}" srcOrd="1" destOrd="0" presId="urn:microsoft.com/office/officeart/2005/8/layout/vList2"/>
    <dgm:cxn modelId="{DD0FA9DA-3897-4ABC-A88B-7E184FBF9A8B}" type="presParOf" srcId="{FE081BCF-8508-4809-A2C3-0AC42F7008A5}" destId="{D11E8A3C-2748-4316-A5B0-8E7C9F9194A7}" srcOrd="2" destOrd="0" presId="urn:microsoft.com/office/officeart/2005/8/layout/vList2"/>
    <dgm:cxn modelId="{47CE03BE-50B8-425D-9ADB-2E63650CB1C7}" type="presParOf" srcId="{FE081BCF-8508-4809-A2C3-0AC42F7008A5}" destId="{5F7E8CB4-D33A-45F3-846E-A72EB630609C}" srcOrd="3" destOrd="0" presId="urn:microsoft.com/office/officeart/2005/8/layout/vList2"/>
    <dgm:cxn modelId="{354449FA-AE4F-42C9-9248-736983D71AB3}" type="presParOf" srcId="{FE081BCF-8508-4809-A2C3-0AC42F7008A5}" destId="{0CAE45E0-04DC-48D8-B23D-DC1B363C57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33E887-CE57-4E0A-ADB1-254BC7D0540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47D70F0-908D-4C27-90C6-C4161088C420}">
      <dgm:prSet/>
      <dgm:spPr/>
      <dgm:t>
        <a:bodyPr/>
        <a:lstStyle/>
        <a:p>
          <a:r>
            <a:rPr lang="es-MX"/>
            <a:t>To improve further models we can think about our data gathering. The Zillow API was constantly missing observations of mobile homes and apartment complexes.</a:t>
          </a:r>
          <a:endParaRPr lang="en-US"/>
        </a:p>
      </dgm:t>
    </dgm:pt>
    <dgm:pt modelId="{B508F2B0-5C8A-4948-8204-D68525EAA75E}" type="parTrans" cxnId="{02028410-E654-4233-9350-F2FBE6E6ABAF}">
      <dgm:prSet/>
      <dgm:spPr/>
      <dgm:t>
        <a:bodyPr/>
        <a:lstStyle/>
        <a:p>
          <a:endParaRPr lang="en-US"/>
        </a:p>
      </dgm:t>
    </dgm:pt>
    <dgm:pt modelId="{2CE5357D-D6B6-4FCF-AA56-1052FFC712C8}" type="sibTrans" cxnId="{02028410-E654-4233-9350-F2FBE6E6ABAF}">
      <dgm:prSet/>
      <dgm:spPr/>
      <dgm:t>
        <a:bodyPr/>
        <a:lstStyle/>
        <a:p>
          <a:endParaRPr lang="en-US"/>
        </a:p>
      </dgm:t>
    </dgm:pt>
    <dgm:pt modelId="{DF4CEDAF-C917-4C7B-8580-24E16EBC9E5B}">
      <dgm:prSet/>
      <dgm:spPr/>
      <dgm:t>
        <a:bodyPr/>
        <a:lstStyle/>
        <a:p>
          <a:r>
            <a:rPr lang="es-MX"/>
            <a:t>These two types make up a great deal of the San Ysidro community and not including them raised the overall mean of the zip code.</a:t>
          </a:r>
          <a:endParaRPr lang="en-US"/>
        </a:p>
      </dgm:t>
    </dgm:pt>
    <dgm:pt modelId="{586252C4-75CD-439B-B597-C743235EF697}" type="parTrans" cxnId="{8307A7AE-2CFF-42AE-8B91-EB2B53413EFA}">
      <dgm:prSet/>
      <dgm:spPr/>
      <dgm:t>
        <a:bodyPr/>
        <a:lstStyle/>
        <a:p>
          <a:endParaRPr lang="en-US"/>
        </a:p>
      </dgm:t>
    </dgm:pt>
    <dgm:pt modelId="{BA4D2983-40EE-4512-B698-A0978592FACC}" type="sibTrans" cxnId="{8307A7AE-2CFF-42AE-8B91-EB2B53413EFA}">
      <dgm:prSet/>
      <dgm:spPr/>
      <dgm:t>
        <a:bodyPr/>
        <a:lstStyle/>
        <a:p>
          <a:endParaRPr lang="en-US"/>
        </a:p>
      </dgm:t>
    </dgm:pt>
    <dgm:pt modelId="{3B0D0192-B5FB-4E9E-ABE8-CBA8977EEA2B}">
      <dgm:prSet/>
      <dgm:spPr/>
      <dgm:t>
        <a:bodyPr/>
        <a:lstStyle/>
        <a:p>
          <a:r>
            <a:rPr lang="es-MX"/>
            <a:t>There was a systematic bias in our data collection which in turn is reflected in our models.</a:t>
          </a:r>
          <a:endParaRPr lang="en-US"/>
        </a:p>
      </dgm:t>
    </dgm:pt>
    <dgm:pt modelId="{71F5D279-C2B8-45AC-B668-FCAEBE786E1B}" type="parTrans" cxnId="{062F50D9-F79D-4A81-A106-2E42B9A30679}">
      <dgm:prSet/>
      <dgm:spPr/>
      <dgm:t>
        <a:bodyPr/>
        <a:lstStyle/>
        <a:p>
          <a:endParaRPr lang="en-US"/>
        </a:p>
      </dgm:t>
    </dgm:pt>
    <dgm:pt modelId="{E63770D1-D64A-4E5A-8657-E298B27E76AB}" type="sibTrans" cxnId="{062F50D9-F79D-4A81-A106-2E42B9A30679}">
      <dgm:prSet/>
      <dgm:spPr/>
      <dgm:t>
        <a:bodyPr/>
        <a:lstStyle/>
        <a:p>
          <a:endParaRPr lang="en-US"/>
        </a:p>
      </dgm:t>
    </dgm:pt>
    <dgm:pt modelId="{6252548E-4EBC-4851-AC67-4DB9CF9D40B4}" type="pres">
      <dgm:prSet presAssocID="{1633E887-CE57-4E0A-ADB1-254BC7D05401}" presName="linear" presStyleCnt="0">
        <dgm:presLayoutVars>
          <dgm:animLvl val="lvl"/>
          <dgm:resizeHandles val="exact"/>
        </dgm:presLayoutVars>
      </dgm:prSet>
      <dgm:spPr/>
    </dgm:pt>
    <dgm:pt modelId="{6F74D6B7-507A-4589-87F1-F217BB1403A4}" type="pres">
      <dgm:prSet presAssocID="{447D70F0-908D-4C27-90C6-C4161088C4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38EB16-5A8E-4FCD-AE90-D723F30DB44C}" type="pres">
      <dgm:prSet presAssocID="{2CE5357D-D6B6-4FCF-AA56-1052FFC712C8}" presName="spacer" presStyleCnt="0"/>
      <dgm:spPr/>
    </dgm:pt>
    <dgm:pt modelId="{68202A56-17BB-47B6-8FAD-1BA4BF2BF568}" type="pres">
      <dgm:prSet presAssocID="{DF4CEDAF-C917-4C7B-8580-24E16EBC9E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8C44BD6-89AE-4016-8A78-F91926BBDE38}" type="pres">
      <dgm:prSet presAssocID="{BA4D2983-40EE-4512-B698-A0978592FACC}" presName="spacer" presStyleCnt="0"/>
      <dgm:spPr/>
    </dgm:pt>
    <dgm:pt modelId="{EAC15E81-10DE-410B-87D7-AA0B5E3CEFE4}" type="pres">
      <dgm:prSet presAssocID="{3B0D0192-B5FB-4E9E-ABE8-CBA8977EEA2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2028410-E654-4233-9350-F2FBE6E6ABAF}" srcId="{1633E887-CE57-4E0A-ADB1-254BC7D05401}" destId="{447D70F0-908D-4C27-90C6-C4161088C420}" srcOrd="0" destOrd="0" parTransId="{B508F2B0-5C8A-4948-8204-D68525EAA75E}" sibTransId="{2CE5357D-D6B6-4FCF-AA56-1052FFC712C8}"/>
    <dgm:cxn modelId="{E9745230-5A52-46F4-A48F-429D31184100}" type="presOf" srcId="{DF4CEDAF-C917-4C7B-8580-24E16EBC9E5B}" destId="{68202A56-17BB-47B6-8FAD-1BA4BF2BF568}" srcOrd="0" destOrd="0" presId="urn:microsoft.com/office/officeart/2005/8/layout/vList2"/>
    <dgm:cxn modelId="{BB93D842-EE64-42A5-8F5F-D4A92FD4F324}" type="presOf" srcId="{3B0D0192-B5FB-4E9E-ABE8-CBA8977EEA2B}" destId="{EAC15E81-10DE-410B-87D7-AA0B5E3CEFE4}" srcOrd="0" destOrd="0" presId="urn:microsoft.com/office/officeart/2005/8/layout/vList2"/>
    <dgm:cxn modelId="{2FB5836E-5816-4F6E-9C3D-5C9647EFE49E}" type="presOf" srcId="{447D70F0-908D-4C27-90C6-C4161088C420}" destId="{6F74D6B7-507A-4589-87F1-F217BB1403A4}" srcOrd="0" destOrd="0" presId="urn:microsoft.com/office/officeart/2005/8/layout/vList2"/>
    <dgm:cxn modelId="{FAD76091-212E-4A26-A03E-ED4B207683BF}" type="presOf" srcId="{1633E887-CE57-4E0A-ADB1-254BC7D05401}" destId="{6252548E-4EBC-4851-AC67-4DB9CF9D40B4}" srcOrd="0" destOrd="0" presId="urn:microsoft.com/office/officeart/2005/8/layout/vList2"/>
    <dgm:cxn modelId="{8307A7AE-2CFF-42AE-8B91-EB2B53413EFA}" srcId="{1633E887-CE57-4E0A-ADB1-254BC7D05401}" destId="{DF4CEDAF-C917-4C7B-8580-24E16EBC9E5B}" srcOrd="1" destOrd="0" parTransId="{586252C4-75CD-439B-B597-C743235EF697}" sibTransId="{BA4D2983-40EE-4512-B698-A0978592FACC}"/>
    <dgm:cxn modelId="{062F50D9-F79D-4A81-A106-2E42B9A30679}" srcId="{1633E887-CE57-4E0A-ADB1-254BC7D05401}" destId="{3B0D0192-B5FB-4E9E-ABE8-CBA8977EEA2B}" srcOrd="2" destOrd="0" parTransId="{71F5D279-C2B8-45AC-B668-FCAEBE786E1B}" sibTransId="{E63770D1-D64A-4E5A-8657-E298B27E76AB}"/>
    <dgm:cxn modelId="{DD7016C6-F6AD-4A57-9D5F-461DC9ABBEC2}" type="presParOf" srcId="{6252548E-4EBC-4851-AC67-4DB9CF9D40B4}" destId="{6F74D6B7-507A-4589-87F1-F217BB1403A4}" srcOrd="0" destOrd="0" presId="urn:microsoft.com/office/officeart/2005/8/layout/vList2"/>
    <dgm:cxn modelId="{EA78C135-F068-473B-A013-10FE946126BE}" type="presParOf" srcId="{6252548E-4EBC-4851-AC67-4DB9CF9D40B4}" destId="{2138EB16-5A8E-4FCD-AE90-D723F30DB44C}" srcOrd="1" destOrd="0" presId="urn:microsoft.com/office/officeart/2005/8/layout/vList2"/>
    <dgm:cxn modelId="{5013BF29-F15C-4BCC-BC0F-59BD3857A2E4}" type="presParOf" srcId="{6252548E-4EBC-4851-AC67-4DB9CF9D40B4}" destId="{68202A56-17BB-47B6-8FAD-1BA4BF2BF568}" srcOrd="2" destOrd="0" presId="urn:microsoft.com/office/officeart/2005/8/layout/vList2"/>
    <dgm:cxn modelId="{08CCE688-9708-4551-A288-B3BC98B3E9A6}" type="presParOf" srcId="{6252548E-4EBC-4851-AC67-4DB9CF9D40B4}" destId="{E8C44BD6-89AE-4016-8A78-F91926BBDE38}" srcOrd="3" destOrd="0" presId="urn:microsoft.com/office/officeart/2005/8/layout/vList2"/>
    <dgm:cxn modelId="{C2B904D7-0F0E-489B-BCC9-57EEBA9E018B}" type="presParOf" srcId="{6252548E-4EBC-4851-AC67-4DB9CF9D40B4}" destId="{EAC15E81-10DE-410B-87D7-AA0B5E3CEFE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CF8E5-5AF8-44A4-BF8D-B2850B974229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47D2C-40B9-4FE7-90D5-55F80E07169E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CDE02-BAF4-444E-95BA-E7394E478B0E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 err="1"/>
            <a:t>We</a:t>
          </a:r>
          <a:r>
            <a:rPr lang="es-MX" sz="2500" kern="1200" dirty="0"/>
            <a:t> </a:t>
          </a:r>
          <a:r>
            <a:rPr lang="es-MX" sz="2500" kern="1200" dirty="0" err="1"/>
            <a:t>will</a:t>
          </a:r>
          <a:r>
            <a:rPr lang="es-MX" sz="2500" kern="1200" dirty="0"/>
            <a:t> </a:t>
          </a:r>
          <a:r>
            <a:rPr lang="es-MX" sz="2500" kern="1200" dirty="0" err="1"/>
            <a:t>start</a:t>
          </a:r>
          <a:r>
            <a:rPr lang="en-US" sz="2500" kern="1200" dirty="0"/>
            <a:t> by doing a real estate analysis of the 92173 Zip code.</a:t>
          </a:r>
        </a:p>
      </dsp:txBody>
      <dsp:txXfrm>
        <a:off x="1941716" y="718"/>
        <a:ext cx="4571887" cy="1681139"/>
      </dsp:txXfrm>
    </dsp:sp>
    <dsp:sp modelId="{1641FC26-5810-4A4D-BE70-DF60BEDAF5F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CEA1-115A-4280-8210-8A2AE3B4CF2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561DF-454C-4701-BCBE-2B8280C61E2C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is a Zip code very dear to me as I have lived here for more than 10 years.</a:t>
          </a:r>
        </a:p>
      </dsp:txBody>
      <dsp:txXfrm>
        <a:off x="1941716" y="2102143"/>
        <a:ext cx="4571887" cy="1681139"/>
      </dsp:txXfrm>
    </dsp:sp>
    <dsp:sp modelId="{18B831C8-403E-462A-B8C4-F1524570945A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59B79-ABD4-4BF3-86E4-A269A5D824C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3E19B-4766-4187-AD51-65BD82118BB6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Code will be provided on a GitHub link.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65D02-9A4D-48A9-9D3B-8320A7109539}">
      <dsp:nvSpPr>
        <dsp:cNvPr id="0" name=""/>
        <dsp:cNvSpPr/>
      </dsp:nvSpPr>
      <dsp:spPr>
        <a:xfrm>
          <a:off x="0" y="84402"/>
          <a:ext cx="6513603" cy="18556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Our best performing model was our Random Forest Regressor which scored a Mean Absolute Error of about 0.09 being the smallest error.</a:t>
          </a:r>
          <a:endParaRPr lang="en-US" sz="2600" kern="1200"/>
        </a:p>
      </dsp:txBody>
      <dsp:txXfrm>
        <a:off x="90584" y="174986"/>
        <a:ext cx="6332435" cy="1674452"/>
      </dsp:txXfrm>
    </dsp:sp>
    <dsp:sp modelId="{D11E8A3C-2748-4316-A5B0-8E7C9F9194A7}">
      <dsp:nvSpPr>
        <dsp:cNvPr id="0" name=""/>
        <dsp:cNvSpPr/>
      </dsp:nvSpPr>
      <dsp:spPr>
        <a:xfrm>
          <a:off x="0" y="2014902"/>
          <a:ext cx="6513603" cy="18556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This mean that our model was approximately 9% off from the geometric mean.</a:t>
          </a:r>
          <a:endParaRPr lang="en-US" sz="2600" kern="1200"/>
        </a:p>
      </dsp:txBody>
      <dsp:txXfrm>
        <a:off x="90584" y="2105486"/>
        <a:ext cx="6332435" cy="1674452"/>
      </dsp:txXfrm>
    </dsp:sp>
    <dsp:sp modelId="{0CAE45E0-04DC-48D8-B23D-DC1B363C5743}">
      <dsp:nvSpPr>
        <dsp:cNvPr id="0" name=""/>
        <dsp:cNvSpPr/>
      </dsp:nvSpPr>
      <dsp:spPr>
        <a:xfrm>
          <a:off x="0" y="3945403"/>
          <a:ext cx="6513603" cy="18556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This is an alright score and we theoretically should have scored higher ,but there are some issues within our data gathering process.</a:t>
          </a:r>
          <a:endParaRPr lang="en-US" sz="2600" kern="1200"/>
        </a:p>
      </dsp:txBody>
      <dsp:txXfrm>
        <a:off x="90584" y="4035987"/>
        <a:ext cx="6332435" cy="1674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4D6B7-507A-4589-87F1-F217BB1403A4}">
      <dsp:nvSpPr>
        <dsp:cNvPr id="0" name=""/>
        <dsp:cNvSpPr/>
      </dsp:nvSpPr>
      <dsp:spPr>
        <a:xfrm>
          <a:off x="0" y="84402"/>
          <a:ext cx="6513603" cy="1855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To improve further models we can think about our data gathering. The Zillow API was constantly missing observations of mobile homes and apartment complexes.</a:t>
          </a:r>
          <a:endParaRPr lang="en-US" sz="2600" kern="1200"/>
        </a:p>
      </dsp:txBody>
      <dsp:txXfrm>
        <a:off x="90584" y="174986"/>
        <a:ext cx="6332435" cy="1674452"/>
      </dsp:txXfrm>
    </dsp:sp>
    <dsp:sp modelId="{68202A56-17BB-47B6-8FAD-1BA4BF2BF568}">
      <dsp:nvSpPr>
        <dsp:cNvPr id="0" name=""/>
        <dsp:cNvSpPr/>
      </dsp:nvSpPr>
      <dsp:spPr>
        <a:xfrm>
          <a:off x="0" y="2014902"/>
          <a:ext cx="6513603" cy="18556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These two types make up a great deal of the San Ysidro community and not including them raised the overall mean of the zip code.</a:t>
          </a:r>
          <a:endParaRPr lang="en-US" sz="2600" kern="1200"/>
        </a:p>
      </dsp:txBody>
      <dsp:txXfrm>
        <a:off x="90584" y="2105486"/>
        <a:ext cx="6332435" cy="1674452"/>
      </dsp:txXfrm>
    </dsp:sp>
    <dsp:sp modelId="{EAC15E81-10DE-410B-87D7-AA0B5E3CEFE4}">
      <dsp:nvSpPr>
        <dsp:cNvPr id="0" name=""/>
        <dsp:cNvSpPr/>
      </dsp:nvSpPr>
      <dsp:spPr>
        <a:xfrm>
          <a:off x="0" y="3945403"/>
          <a:ext cx="6513603" cy="18556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There was a systematic bias in our data collection which in turn is reflected in our models.</a:t>
          </a:r>
          <a:endParaRPr lang="en-US" sz="2600" kern="1200"/>
        </a:p>
      </dsp:txBody>
      <dsp:txXfrm>
        <a:off x="90584" y="4035987"/>
        <a:ext cx="6332435" cy="1674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D453-37BE-49D4-BC0B-AE84D7F9B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7818E-63FD-4C52-8D49-592454A67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501E-E0F6-4CB1-B709-EA464CC9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9135-0FC9-42E1-90F7-5754E31B506A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17126-6D3E-4396-9253-9514240D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128F2-014F-47C3-85E7-3863CE47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607D-E329-42CA-9C66-D13DE57022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640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84FD-99C5-4359-85BF-4D3CF8AE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CBE61-35A5-4314-9AA3-3C921E877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180F8-F244-412B-8973-8E2F5C85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9135-0FC9-42E1-90F7-5754E31B506A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0DD28-35B6-4D2A-85D9-3D8D01D8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9AF4C-5993-4E9A-B7A5-17C786BB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607D-E329-42CA-9C66-D13DE57022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261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6696D-6B18-4B3D-81F7-40BA67D19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6F3C6-D66D-4470-8614-466058093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2C6AA-5C41-4894-BA20-06CCD05A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9135-0FC9-42E1-90F7-5754E31B506A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7F2EF-F76D-4EFF-8A4D-F14EB0B3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A1ED-51CB-4B64-8604-F5CA05E8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607D-E329-42CA-9C66-D13DE57022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749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175D-BAFD-4651-90AD-98B52266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ECDC-521F-41B7-928F-88CB1BF02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62650-3045-4A0A-982F-BEB1E0B4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9135-0FC9-42E1-90F7-5754E31B506A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07A73-5F30-4EB6-8A67-78B03D13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2C929-62E1-483F-B7CF-7EF7209C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607D-E329-42CA-9C66-D13DE57022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675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CBEC-3F7C-42AB-842D-0BBA0280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887FE-1498-48F8-ADF7-F502EA754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74986-CB52-4624-9798-E85DE338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9135-0FC9-42E1-90F7-5754E31B506A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6B368-66E3-4A0F-820D-30A1F54A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49B5-65EF-4B3F-BCAF-D585C66E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607D-E329-42CA-9C66-D13DE57022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05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3F3B-B15C-4DEB-8AA9-A329A5D9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5DE6-8969-4A0E-BE64-99883AB9F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B0BFC-E3D4-416A-B44C-4FA6ECCD7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E0D12-3B20-4551-91AB-9C3745B3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9135-0FC9-42E1-90F7-5754E31B506A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41B94-1A21-4ADA-B785-8895E3C5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5C55A-F00E-426F-A55B-BEDFA4FD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607D-E329-42CA-9C66-D13DE57022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97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C731-6A0D-4AC1-87DC-EC667C8A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FACAE-693E-4627-9F04-881522569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14C58-7C54-49E2-905C-F2CB5D7FA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89B24-A8F7-41BB-8F7D-8ED4FCE7C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31997-842B-42BA-852F-6CA5691B6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6E050-019E-438C-B28E-14CFD122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9135-0FC9-42E1-90F7-5754E31B506A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FE7D0-B7CC-4DD1-BE4A-609A0762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7D214-5D23-47CB-B292-EA50D563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607D-E329-42CA-9C66-D13DE57022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09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9D94-8371-4086-988A-DA14B09F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831F1-598F-4737-8248-ED059D16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9135-0FC9-42E1-90F7-5754E31B506A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DE1B5-2E67-4EB6-8FDF-2EE35360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0FBEA-5A30-4C55-8609-4DB05F40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607D-E329-42CA-9C66-D13DE57022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70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E08E-53B9-41ED-AED9-99897205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9135-0FC9-42E1-90F7-5754E31B506A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87652-0AF0-4F64-8DE3-C27B95C1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5C325-58A7-43A0-9E3D-D0B90ADD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607D-E329-42CA-9C66-D13DE57022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33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B82B-6126-4A8D-8CB8-989C32E9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6CBC2-45B9-4C6E-9A89-65040D8A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16451-0DAD-4C4B-93B7-C03C62FF5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89332-23E5-4686-A7B1-3987A4A6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9135-0FC9-42E1-90F7-5754E31B506A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8BD77-DD48-466D-A0F3-7C74A2B7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8ED37-8D95-47CE-88E3-5E3C309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607D-E329-42CA-9C66-D13DE57022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975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33E2-2283-4110-96C2-ECB5807F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B1C33-515E-49D3-BC56-0F6913A03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96F89-FC14-49F7-B275-23083ABE3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796F7-775C-4C1D-8078-8BD0236B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9135-0FC9-42E1-90F7-5754E31B506A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E5528-34D2-4B38-9F92-CEB86CCE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87FF2-0D0A-450A-82BF-00F3D118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607D-E329-42CA-9C66-D13DE57022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980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0718-4B88-45EC-BF4D-F7D476A9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0DF6E-1666-49DD-B3BD-76FD7BCC8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D464C-147D-4217-AA11-97263E895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59135-0FC9-42E1-90F7-5754E31B506A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4F173-AFE5-4B11-A59E-7CFE47611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DF507-8457-4D78-9998-4AA7A6CC4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E607D-E329-42CA-9C66-D13DE570226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922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alatlas.com/neighborhood/California/San-Diego/San-Ysidro/Race-and-Ethnicity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qrgo.page.link/tGB8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5F1F4-2860-4758-B5B2-6976C6219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s-MX" sz="4800" dirty="0">
                <a:solidFill>
                  <a:schemeClr val="bg1"/>
                </a:solidFill>
              </a:rPr>
              <a:t>92173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1FECB-D77C-4AF7-91A0-D3019E44F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s-MX" sz="2000" dirty="0">
                <a:solidFill>
                  <a:srgbClr val="FFC000"/>
                </a:solidFill>
              </a:rPr>
              <a:t>A Data </a:t>
            </a:r>
            <a:r>
              <a:rPr lang="es-MX" sz="2000" dirty="0" err="1">
                <a:solidFill>
                  <a:srgbClr val="FFC000"/>
                </a:solidFill>
              </a:rPr>
              <a:t>Science</a:t>
            </a:r>
            <a:r>
              <a:rPr lang="es-MX" sz="2000" dirty="0">
                <a:solidFill>
                  <a:srgbClr val="FFC000"/>
                </a:solidFill>
              </a:rPr>
              <a:t> </a:t>
            </a:r>
            <a:r>
              <a:rPr lang="es-MX" sz="2000" dirty="0" err="1">
                <a:solidFill>
                  <a:srgbClr val="FFC000"/>
                </a:solidFill>
              </a:rPr>
              <a:t>Perspective</a:t>
            </a:r>
            <a:endParaRPr lang="es-MX" sz="2000" dirty="0">
              <a:solidFill>
                <a:srgbClr val="FFC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01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1CFF3-7DF0-4188-A014-14E2CD16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s-MX" sz="2800" dirty="0"/>
              <a:t>Training and </a:t>
            </a:r>
            <a:r>
              <a:rPr lang="es-MX" sz="2800" dirty="0" err="1"/>
              <a:t>Testing</a:t>
            </a:r>
            <a:endParaRPr lang="es-MX" sz="2800" dirty="0"/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0E53C486-BE4A-4BBF-8586-D9844716A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We split our data into two data sets training and testing, 70% and 30% respectively.</a:t>
            </a:r>
          </a:p>
          <a:p>
            <a:r>
              <a:rPr lang="en-US" sz="2000" dirty="0"/>
              <a:t>This is done to test our machine learning model on observations it theoretically has not seen before.</a:t>
            </a:r>
          </a:p>
        </p:txBody>
      </p:sp>
      <p:pic>
        <p:nvPicPr>
          <p:cNvPr id="3074" name="Picture 2" descr="Image result for train test split">
            <a:extLst>
              <a:ext uri="{FF2B5EF4-FFF2-40B4-BE49-F238E27FC236}">
                <a16:creationId xmlns:a16="http://schemas.microsoft.com/office/drawing/2014/main" id="{DBC77A21-CD4B-4024-BF7C-A6047C37F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552276"/>
            <a:ext cx="6250769" cy="359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387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D17F6-7C5D-4332-BB0F-A37E908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5231-3FFD-481F-9E0E-5C11A81B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After our results </a:t>
            </a:r>
            <a:r>
              <a:rPr lang="en-US" sz="2000" dirty="0">
                <a:solidFill>
                  <a:srgbClr val="FFFFFF"/>
                </a:solidFill>
              </a:rPr>
              <a:t>we can see that the lowest absolute error comes from a random forest regression of 0.090. We will interpret this in the next slide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DD933F-9C64-4120-B33D-904A712E1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17471"/>
              </p:ext>
            </p:extLst>
          </p:nvPr>
        </p:nvGraphicFramePr>
        <p:xfrm>
          <a:off x="5153822" y="2289657"/>
          <a:ext cx="6553546" cy="228662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1923">
                  <a:extLst>
                    <a:ext uri="{9D8B030D-6E8A-4147-A177-3AD203B41FA5}">
                      <a16:colId xmlns:a16="http://schemas.microsoft.com/office/drawing/2014/main" val="3491649339"/>
                    </a:ext>
                  </a:extLst>
                </a:gridCol>
                <a:gridCol w="1915449">
                  <a:extLst>
                    <a:ext uri="{9D8B030D-6E8A-4147-A177-3AD203B41FA5}">
                      <a16:colId xmlns:a16="http://schemas.microsoft.com/office/drawing/2014/main" val="3944783809"/>
                    </a:ext>
                  </a:extLst>
                </a:gridCol>
                <a:gridCol w="1535005">
                  <a:extLst>
                    <a:ext uri="{9D8B030D-6E8A-4147-A177-3AD203B41FA5}">
                      <a16:colId xmlns:a16="http://schemas.microsoft.com/office/drawing/2014/main" val="3165114407"/>
                    </a:ext>
                  </a:extLst>
                </a:gridCol>
                <a:gridCol w="1601169">
                  <a:extLst>
                    <a:ext uri="{9D8B030D-6E8A-4147-A177-3AD203B41FA5}">
                      <a16:colId xmlns:a16="http://schemas.microsoft.com/office/drawing/2014/main" val="4159424606"/>
                    </a:ext>
                  </a:extLst>
                </a:gridCol>
              </a:tblGrid>
              <a:tr h="881305">
                <a:tc>
                  <a:txBody>
                    <a:bodyPr/>
                    <a:lstStyle/>
                    <a:p>
                      <a:pPr algn="ctr"/>
                      <a:r>
                        <a:rPr lang="es-MX" sz="2300"/>
                        <a:t>Target Variable</a:t>
                      </a:r>
                    </a:p>
                  </a:txBody>
                  <a:tcPr marL="119095" marR="119095" marT="59548" marB="5954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2300" dirty="0"/>
                        <a:t>Log(</a:t>
                      </a:r>
                      <a:r>
                        <a:rPr lang="es-MX" sz="2300" dirty="0" err="1"/>
                        <a:t>Amount</a:t>
                      </a:r>
                      <a:r>
                        <a:rPr lang="es-MX" sz="2300" dirty="0"/>
                        <a:t>)</a:t>
                      </a:r>
                    </a:p>
                  </a:txBody>
                  <a:tcPr marL="119095" marR="119095" marT="59548" marB="59548"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37742"/>
                  </a:ext>
                </a:extLst>
              </a:tr>
              <a:tr h="881305">
                <a:tc>
                  <a:txBody>
                    <a:bodyPr/>
                    <a:lstStyle/>
                    <a:p>
                      <a:pPr algn="ctr"/>
                      <a:r>
                        <a:rPr lang="es-MX" sz="2300"/>
                        <a:t>Model</a:t>
                      </a:r>
                    </a:p>
                  </a:txBody>
                  <a:tcPr marL="119095" marR="119095" marT="59548" marB="59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300"/>
                        <a:t>Linear Regression</a:t>
                      </a:r>
                    </a:p>
                  </a:txBody>
                  <a:tcPr marL="119095" marR="119095" marT="59548" marB="59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300" b="1" u="sng" dirty="0" err="1"/>
                        <a:t>Random</a:t>
                      </a:r>
                      <a:r>
                        <a:rPr lang="es-MX" sz="2300" b="1" u="sng" dirty="0"/>
                        <a:t> Forest</a:t>
                      </a:r>
                    </a:p>
                  </a:txBody>
                  <a:tcPr marL="119095" marR="119095" marT="59548" marB="59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300"/>
                        <a:t>XGBoost</a:t>
                      </a:r>
                    </a:p>
                  </a:txBody>
                  <a:tcPr marL="119095" marR="119095" marT="59548" marB="59548"/>
                </a:tc>
                <a:extLst>
                  <a:ext uri="{0D108BD9-81ED-4DB2-BD59-A6C34878D82A}">
                    <a16:rowId xmlns:a16="http://schemas.microsoft.com/office/drawing/2014/main" val="3783743582"/>
                  </a:ext>
                </a:extLst>
              </a:tr>
              <a:tr h="524019">
                <a:tc>
                  <a:txBody>
                    <a:bodyPr/>
                    <a:lstStyle/>
                    <a:p>
                      <a:pPr algn="ctr"/>
                      <a:r>
                        <a:rPr lang="es-MX" sz="2300"/>
                        <a:t>MAE</a:t>
                      </a:r>
                    </a:p>
                  </a:txBody>
                  <a:tcPr marL="119095" marR="119095" marT="59548" marB="59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0.105</a:t>
                      </a:r>
                      <a:endParaRPr lang="es-MX" sz="2300" dirty="0"/>
                    </a:p>
                  </a:txBody>
                  <a:tcPr marL="119095" marR="119095" marT="59548" marB="59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u="sng" dirty="0"/>
                        <a:t>0.090</a:t>
                      </a:r>
                      <a:endParaRPr lang="es-MX" sz="2300" b="1" u="sng" dirty="0"/>
                    </a:p>
                  </a:txBody>
                  <a:tcPr marL="119095" marR="119095" marT="59548" marB="59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0.102</a:t>
                      </a:r>
                      <a:endParaRPr lang="es-MX" sz="2300" dirty="0"/>
                    </a:p>
                  </a:txBody>
                  <a:tcPr marL="119095" marR="119095" marT="59548" marB="59548"/>
                </a:tc>
                <a:extLst>
                  <a:ext uri="{0D108BD9-81ED-4DB2-BD59-A6C34878D82A}">
                    <a16:rowId xmlns:a16="http://schemas.microsoft.com/office/drawing/2014/main" val="66737649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B41F270E-9CC5-41AB-AE9B-9709C500F35A}"/>
              </a:ext>
            </a:extLst>
          </p:cNvPr>
          <p:cNvSpPr/>
          <p:nvPr/>
        </p:nvSpPr>
        <p:spPr>
          <a:xfrm>
            <a:off x="8611386" y="3021291"/>
            <a:ext cx="1465868" cy="163555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864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20AB7-9E0D-4995-A667-C3D51DBD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Interpretation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D0A122-BF33-4CC9-8458-9DDE24F9D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8792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70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E62A9-451A-4B0A-843D-9E5ED08B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Analysis Problems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5A6FAE-B46A-4C01-9AF0-0F70B6C77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0889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46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278A3-6BBC-4AF1-8489-8F2E0102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Scope: Visualization and 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96A7F9-5BE5-4E60-B027-EAA586EAF1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5702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23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83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68738-A570-4C0C-95F3-1467103F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rgbClr val="FFFFFF"/>
                </a:solidFill>
              </a:rPr>
              <a:t>Between Two Worlds</a:t>
            </a:r>
          </a:p>
        </p:txBody>
      </p:sp>
      <p:pic>
        <p:nvPicPr>
          <p:cNvPr id="1026" name="Picture 2" descr="Image result for san ysidro border">
            <a:extLst>
              <a:ext uri="{FF2B5EF4-FFF2-40B4-BE49-F238E27FC236}">
                <a16:creationId xmlns:a16="http://schemas.microsoft.com/office/drawing/2014/main" id="{182E18F1-E2AF-4245-802C-D3E0F8A75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9" r="1" b="13356"/>
          <a:stretch/>
        </p:blipFill>
        <p:spPr bwMode="auto">
          <a:xfrm>
            <a:off x="368954" y="232304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F039-5F49-436B-A58E-F1EA02FD7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4"/>
            <a:ext cx="3424739" cy="5474557"/>
          </a:xfrm>
        </p:spPr>
        <p:txBody>
          <a:bodyPr anchor="ctr">
            <a:normAutofit/>
          </a:bodyPr>
          <a:lstStyle/>
          <a:p>
            <a:r>
              <a:rPr lang="es-MX" sz="2000" dirty="0" err="1">
                <a:solidFill>
                  <a:srgbClr val="FFFFFF"/>
                </a:solidFill>
              </a:rPr>
              <a:t>The</a:t>
            </a:r>
            <a:r>
              <a:rPr lang="es-MX" sz="2000" dirty="0">
                <a:solidFill>
                  <a:srgbClr val="FFFFFF"/>
                </a:solidFill>
              </a:rPr>
              <a:t> </a:t>
            </a:r>
            <a:r>
              <a:rPr lang="es-MX" sz="2000" dirty="0" err="1">
                <a:solidFill>
                  <a:srgbClr val="FFFFFF"/>
                </a:solidFill>
              </a:rPr>
              <a:t>city</a:t>
            </a:r>
            <a:r>
              <a:rPr lang="es-MX" sz="2000" dirty="0">
                <a:solidFill>
                  <a:srgbClr val="FFFFFF"/>
                </a:solidFill>
              </a:rPr>
              <a:t> </a:t>
            </a:r>
            <a:r>
              <a:rPr lang="es-MX" sz="2000" dirty="0" err="1">
                <a:solidFill>
                  <a:srgbClr val="FFFFFF"/>
                </a:solidFill>
              </a:rPr>
              <a:t>of</a:t>
            </a:r>
            <a:r>
              <a:rPr lang="es-MX" sz="2000" dirty="0">
                <a:solidFill>
                  <a:srgbClr val="FFFFFF"/>
                </a:solidFill>
              </a:rPr>
              <a:t> San Ysidro has </a:t>
            </a:r>
            <a:r>
              <a:rPr lang="es-MX" sz="2000" dirty="0" err="1">
                <a:solidFill>
                  <a:srgbClr val="FFFFFF"/>
                </a:solidFill>
              </a:rPr>
              <a:t>been</a:t>
            </a:r>
            <a:r>
              <a:rPr lang="es-MX" sz="2000" dirty="0">
                <a:solidFill>
                  <a:srgbClr val="FFFFFF"/>
                </a:solidFill>
              </a:rPr>
              <a:t> </a:t>
            </a:r>
            <a:r>
              <a:rPr lang="es-MX" sz="2000" dirty="0" err="1">
                <a:solidFill>
                  <a:srgbClr val="FFFFFF"/>
                </a:solidFill>
              </a:rPr>
              <a:t>around</a:t>
            </a:r>
            <a:r>
              <a:rPr lang="es-MX" sz="2000" dirty="0">
                <a:solidFill>
                  <a:srgbClr val="FFFFFF"/>
                </a:solidFill>
              </a:rPr>
              <a:t> </a:t>
            </a:r>
            <a:r>
              <a:rPr lang="es-MX" sz="2000" dirty="0" err="1">
                <a:solidFill>
                  <a:srgbClr val="FFFFFF"/>
                </a:solidFill>
              </a:rPr>
              <a:t>since</a:t>
            </a:r>
            <a:r>
              <a:rPr lang="es-MX" sz="2000" dirty="0">
                <a:solidFill>
                  <a:srgbClr val="FFFFFF"/>
                </a:solidFill>
              </a:rPr>
              <a:t> </a:t>
            </a:r>
            <a:r>
              <a:rPr lang="es-MX" sz="2000" dirty="0" err="1">
                <a:solidFill>
                  <a:srgbClr val="FFFFFF"/>
                </a:solidFill>
              </a:rPr>
              <a:t>the</a:t>
            </a:r>
            <a:r>
              <a:rPr lang="es-MX" sz="2000" dirty="0">
                <a:solidFill>
                  <a:srgbClr val="FFFFFF"/>
                </a:solidFill>
              </a:rPr>
              <a:t> 1900’s.</a:t>
            </a:r>
          </a:p>
          <a:p>
            <a:endParaRPr lang="es-MX" sz="2000" dirty="0">
              <a:solidFill>
                <a:srgbClr val="FFFFFF"/>
              </a:solidFill>
            </a:endParaRPr>
          </a:p>
          <a:p>
            <a:r>
              <a:rPr lang="es-MX" sz="2000" dirty="0">
                <a:solidFill>
                  <a:srgbClr val="FFFFFF"/>
                </a:solidFill>
              </a:rPr>
              <a:t>Serves as a </a:t>
            </a:r>
            <a:r>
              <a:rPr lang="es-MX" sz="2000" dirty="0" err="1">
                <a:solidFill>
                  <a:srgbClr val="FFFFFF"/>
                </a:solidFill>
              </a:rPr>
              <a:t>gate</a:t>
            </a:r>
            <a:r>
              <a:rPr lang="es-MX" sz="2000" dirty="0">
                <a:solidFill>
                  <a:srgbClr val="FFFFFF"/>
                </a:solidFill>
              </a:rPr>
              <a:t> </a:t>
            </a:r>
            <a:r>
              <a:rPr lang="es-MX" sz="2000" dirty="0" err="1">
                <a:solidFill>
                  <a:srgbClr val="FFFFFF"/>
                </a:solidFill>
              </a:rPr>
              <a:t>between</a:t>
            </a:r>
            <a:r>
              <a:rPr lang="es-MX" sz="2000" dirty="0">
                <a:solidFill>
                  <a:srgbClr val="FFFFFF"/>
                </a:solidFill>
              </a:rPr>
              <a:t> </a:t>
            </a:r>
            <a:r>
              <a:rPr lang="es-MX" sz="2000" dirty="0" err="1">
                <a:solidFill>
                  <a:srgbClr val="FFFFFF"/>
                </a:solidFill>
              </a:rPr>
              <a:t>Mexico</a:t>
            </a:r>
            <a:r>
              <a:rPr lang="es-MX" sz="2000" dirty="0">
                <a:solidFill>
                  <a:srgbClr val="FFFFFF"/>
                </a:solidFill>
              </a:rPr>
              <a:t> and </a:t>
            </a:r>
            <a:r>
              <a:rPr lang="es-MX" sz="2000" dirty="0" err="1">
                <a:solidFill>
                  <a:srgbClr val="FFFFFF"/>
                </a:solidFill>
              </a:rPr>
              <a:t>the</a:t>
            </a:r>
            <a:r>
              <a:rPr lang="es-MX" sz="2000" dirty="0">
                <a:solidFill>
                  <a:srgbClr val="FFFFFF"/>
                </a:solidFill>
              </a:rPr>
              <a:t> </a:t>
            </a:r>
            <a:r>
              <a:rPr lang="es-MX" sz="2000" dirty="0" err="1">
                <a:solidFill>
                  <a:srgbClr val="FFFFFF"/>
                </a:solidFill>
              </a:rPr>
              <a:t>United</a:t>
            </a:r>
            <a:r>
              <a:rPr lang="es-MX" sz="2000" dirty="0">
                <a:solidFill>
                  <a:srgbClr val="FFFFFF"/>
                </a:solidFill>
              </a:rPr>
              <a:t> </a:t>
            </a:r>
            <a:r>
              <a:rPr lang="es-MX" sz="2000" dirty="0" err="1">
                <a:solidFill>
                  <a:srgbClr val="FFFFFF"/>
                </a:solidFill>
              </a:rPr>
              <a:t>States</a:t>
            </a:r>
            <a:r>
              <a:rPr lang="es-MX" sz="2000" dirty="0">
                <a:solidFill>
                  <a:srgbClr val="FFFFFF"/>
                </a:solidFill>
              </a:rPr>
              <a:t>.</a:t>
            </a:r>
          </a:p>
          <a:p>
            <a:endParaRPr lang="es-MX" sz="2000" dirty="0">
              <a:solidFill>
                <a:srgbClr val="FFFFFF"/>
              </a:solidFill>
            </a:endParaRPr>
          </a:p>
          <a:p>
            <a:r>
              <a:rPr lang="es-MX" sz="2000" dirty="0" err="1">
                <a:solidFill>
                  <a:srgbClr val="FFFFFF"/>
                </a:solidFill>
              </a:rPr>
              <a:t>Also</a:t>
            </a:r>
            <a:r>
              <a:rPr lang="es-MX" sz="2000" dirty="0">
                <a:solidFill>
                  <a:srgbClr val="FFFFFF"/>
                </a:solidFill>
              </a:rPr>
              <a:t> a </a:t>
            </a:r>
            <a:r>
              <a:rPr lang="es-MX" sz="2000" dirty="0" err="1">
                <a:solidFill>
                  <a:srgbClr val="FFFFFF"/>
                </a:solidFill>
              </a:rPr>
              <a:t>rich</a:t>
            </a:r>
            <a:r>
              <a:rPr lang="es-MX" sz="2000" dirty="0">
                <a:solidFill>
                  <a:srgbClr val="FFFFFF"/>
                </a:solidFill>
              </a:rPr>
              <a:t> </a:t>
            </a:r>
            <a:r>
              <a:rPr lang="es-MX" sz="2000" dirty="0" err="1">
                <a:solidFill>
                  <a:srgbClr val="FFFFFF"/>
                </a:solidFill>
              </a:rPr>
              <a:t>community</a:t>
            </a:r>
            <a:r>
              <a:rPr lang="es-MX" sz="2000" dirty="0">
                <a:solidFill>
                  <a:srgbClr val="FFFFFF"/>
                </a:solidFill>
              </a:rPr>
              <a:t> </a:t>
            </a:r>
            <a:r>
              <a:rPr lang="es-MX" sz="2000" dirty="0" err="1">
                <a:solidFill>
                  <a:srgbClr val="FFFFFF"/>
                </a:solidFill>
              </a:rPr>
              <a:t>with</a:t>
            </a:r>
            <a:r>
              <a:rPr lang="es-MX" sz="2000" dirty="0">
                <a:solidFill>
                  <a:srgbClr val="FFFFFF"/>
                </a:solidFill>
              </a:rPr>
              <a:t> a 93.8% </a:t>
            </a:r>
            <a:r>
              <a:rPr lang="es-MX" sz="2000" dirty="0" err="1">
                <a:solidFill>
                  <a:srgbClr val="FFFFFF"/>
                </a:solidFill>
              </a:rPr>
              <a:t>Hispanic</a:t>
            </a:r>
            <a:r>
              <a:rPr lang="es-MX" sz="2000" dirty="0">
                <a:solidFill>
                  <a:srgbClr val="FFFFFF"/>
                </a:solidFill>
              </a:rPr>
              <a:t> </a:t>
            </a:r>
            <a:r>
              <a:rPr lang="es-MX" sz="2000" dirty="0" err="1">
                <a:solidFill>
                  <a:srgbClr val="FFFFFF"/>
                </a:solidFill>
              </a:rPr>
              <a:t>demographic</a:t>
            </a:r>
            <a:r>
              <a:rPr lang="es-MX" sz="2000" dirty="0">
                <a:solidFill>
                  <a:srgbClr val="FFFFFF"/>
                </a:solidFill>
              </a:rPr>
              <a:t> </a:t>
            </a:r>
            <a:r>
              <a:rPr lang="es-MX" sz="2000" dirty="0" err="1">
                <a:solidFill>
                  <a:srgbClr val="FFFFFF"/>
                </a:solidFill>
              </a:rPr>
              <a:t>makeup</a:t>
            </a:r>
            <a:r>
              <a:rPr lang="es-MX" sz="2000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endParaRPr lang="es-MX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MX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MX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MX" sz="1100" i="1" dirty="0" err="1">
                <a:solidFill>
                  <a:srgbClr val="FFFFFF"/>
                </a:solidFill>
              </a:rPr>
              <a:t>Source</a:t>
            </a:r>
            <a:r>
              <a:rPr lang="es-MX" sz="1100" i="1" dirty="0">
                <a:solidFill>
                  <a:srgbClr val="FFFFFF"/>
                </a:solidFill>
              </a:rPr>
              <a:t>:</a:t>
            </a:r>
            <a:r>
              <a:rPr lang="en-US" sz="1100" i="1" dirty="0">
                <a:hlinkClick r:id="rId3"/>
              </a:rPr>
              <a:t>https://statisticalatlas.com/neighborhood/California/San-Diego/San-Ysidro/Race-and-Ethnicity</a:t>
            </a:r>
            <a:endParaRPr lang="es-MX" sz="11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9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57D57-DD95-498E-B8B1-A101E74A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s-MX" sz="2800"/>
              <a:t>Initial Look at Housing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64FCED6-67FF-428E-8C66-AF90BB2BA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3"/>
            <a:ext cx="3447765" cy="4097409"/>
          </a:xfrm>
        </p:spPr>
        <p:txBody>
          <a:bodyPr>
            <a:normAutofit/>
          </a:bodyPr>
          <a:lstStyle/>
          <a:p>
            <a:r>
              <a:rPr lang="en-US" sz="2000" dirty="0"/>
              <a:t>After connecting to the Zillow </a:t>
            </a:r>
            <a:r>
              <a:rPr lang="en-US" sz="2000" dirty="0" err="1"/>
              <a:t>Api</a:t>
            </a:r>
            <a:r>
              <a:rPr lang="en-US" sz="2000" dirty="0"/>
              <a:t> I managed to scrap data for 2415 residencies. </a:t>
            </a:r>
          </a:p>
          <a:p>
            <a:r>
              <a:rPr lang="en-US" sz="2000" dirty="0"/>
              <a:t>They are color coded by price, the darker the color the higher the price. </a:t>
            </a:r>
          </a:p>
          <a:p>
            <a:r>
              <a:rPr lang="en-US" sz="2000" dirty="0"/>
              <a:t>Full interactive map can be found here:</a:t>
            </a:r>
          </a:p>
          <a:p>
            <a:pPr lvl="1"/>
            <a:r>
              <a:rPr lang="en-US" sz="1600" dirty="0">
                <a:hlinkClick r:id="rId2"/>
              </a:rPr>
              <a:t>https://qrgo.page.link/tGB89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A52DDD7-A265-4CA9-A557-2C9F15F99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868" y="1282046"/>
            <a:ext cx="6728792" cy="4087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A6952B-F911-4FA5-B615-6E982304A272}"/>
              </a:ext>
            </a:extLst>
          </p:cNvPr>
          <p:cNvSpPr txBox="1"/>
          <p:nvPr/>
        </p:nvSpPr>
        <p:spPr>
          <a:xfrm>
            <a:off x="8498264" y="1420273"/>
            <a:ext cx="3398363" cy="474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F6B77-8A38-470D-8016-48BA44A72CD2}"/>
              </a:ext>
            </a:extLst>
          </p:cNvPr>
          <p:cNvSpPr txBox="1"/>
          <p:nvPr/>
        </p:nvSpPr>
        <p:spPr>
          <a:xfrm>
            <a:off x="5112657" y="843601"/>
            <a:ext cx="67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San Ysidro House </a:t>
            </a:r>
            <a:r>
              <a:rPr lang="es-MX" dirty="0" err="1">
                <a:solidFill>
                  <a:schemeClr val="bg1"/>
                </a:solidFill>
              </a:rPr>
              <a:t>Map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by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Prices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indoor, black, white&#10;&#10;Description automatically generated">
            <a:extLst>
              <a:ext uri="{FF2B5EF4-FFF2-40B4-BE49-F238E27FC236}">
                <a16:creationId xmlns:a16="http://schemas.microsoft.com/office/drawing/2014/main" id="{FCFF57EB-1438-4637-8244-18BB986C7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89" y="5570633"/>
            <a:ext cx="1045020" cy="10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24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42196-2C10-4DEF-9177-90761D9B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M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ost V</a:t>
            </a:r>
            <a:r>
              <a:rPr lang="en-US" sz="5400" dirty="0">
                <a:solidFill>
                  <a:srgbClr val="FFFFFF"/>
                </a:solidFill>
              </a:rPr>
              <a:t>alued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>
                <a:solidFill>
                  <a:srgbClr val="FFFFFF"/>
                </a:solidFill>
              </a:rPr>
              <a:t>S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treets</a:t>
            </a:r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B6DF83-3863-4939-822A-F43F81CEB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583013"/>
            <a:ext cx="11496821" cy="38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9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C9F73-121C-4B36-A729-0BB0C992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s-MX" sz="2800"/>
              <a:t>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B8356C-478B-4E20-A123-A38BFA0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Constructing a histogram we can take away the following.</a:t>
            </a:r>
          </a:p>
          <a:p>
            <a:pPr lvl="1"/>
            <a:r>
              <a:rPr lang="en-US" sz="1600" dirty="0"/>
              <a:t>Most houses are between 450K – 550K USD.</a:t>
            </a:r>
          </a:p>
          <a:p>
            <a:pPr lvl="1"/>
            <a:r>
              <a:rPr lang="en-US" sz="1600" dirty="0"/>
              <a:t>There is a small cluster of residencies from 100K to 200K USD.</a:t>
            </a:r>
          </a:p>
          <a:p>
            <a:pPr lvl="1"/>
            <a:r>
              <a:rPr lang="en-US" sz="1600" dirty="0"/>
              <a:t>This is follows a normal distribution.</a:t>
            </a:r>
          </a:p>
        </p:txBody>
      </p:sp>
      <p:pic>
        <p:nvPicPr>
          <p:cNvPr id="5" name="Content Placeholder 4" descr="A picture containing indoor, sitting, table, white&#10;&#10;Description automatically generated">
            <a:extLst>
              <a:ext uri="{FF2B5EF4-FFF2-40B4-BE49-F238E27FC236}">
                <a16:creationId xmlns:a16="http://schemas.microsoft.com/office/drawing/2014/main" id="{2C6D8FF4-7809-41C7-933D-E3744433E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324879"/>
            <a:ext cx="6250769" cy="404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19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8FCDD-5CBD-473C-8D8E-0C31F009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s-MX" sz="2800" dirty="0" err="1"/>
              <a:t>Regression</a:t>
            </a:r>
            <a:r>
              <a:rPr lang="es-MX" sz="2800" dirty="0"/>
              <a:t> </a:t>
            </a:r>
            <a:r>
              <a:rPr lang="es-MX" sz="2800" dirty="0" err="1"/>
              <a:t>Models</a:t>
            </a:r>
            <a:br>
              <a:rPr lang="es-MX" sz="2800" dirty="0"/>
            </a:br>
            <a:r>
              <a:rPr lang="es-MX" sz="2800" dirty="0"/>
              <a:t>(Price)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A30372-569D-4306-A79D-5BD52D69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This type of continuous data on Prices requires regression techniques to make estimates.</a:t>
            </a:r>
          </a:p>
          <a:p>
            <a:r>
              <a:rPr lang="en-US" sz="2000" dirty="0"/>
              <a:t>On the right we can see a method known as Linear Regression minimized by OLS.</a:t>
            </a:r>
          </a:p>
          <a:p>
            <a:r>
              <a:rPr lang="en-US" sz="2000" dirty="0"/>
              <a:t>We draw the line of best fit and predict values based on that.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F8CC4DF-F680-41E4-8E84-200C3173C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62372"/>
            <a:ext cx="6250769" cy="417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59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A13CD-F7FD-4557-828F-024CBA1D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s-MX" sz="2800"/>
              <a:t>Feature Selection and Correlation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878398-093C-4C5D-94A7-0472CFCE0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Before we perform regression techniques for prediction, we have to pick which features are most important.</a:t>
            </a:r>
          </a:p>
          <a:p>
            <a:r>
              <a:rPr lang="en-US" sz="2000" dirty="0"/>
              <a:t>A good step is to draw a correlation matrix and choose</a:t>
            </a:r>
          </a:p>
          <a:p>
            <a:r>
              <a:rPr lang="en-US" sz="2000" dirty="0"/>
              <a:t>We chose:</a:t>
            </a:r>
          </a:p>
          <a:p>
            <a:pPr lvl="1"/>
            <a:r>
              <a:rPr lang="en-US" sz="1600" dirty="0" err="1"/>
              <a:t>Usecode</a:t>
            </a:r>
            <a:endParaRPr lang="en-US" sz="1600" dirty="0"/>
          </a:p>
          <a:p>
            <a:pPr lvl="1"/>
            <a:r>
              <a:rPr lang="en-US" sz="1600" dirty="0" err="1"/>
              <a:t>Finished_sqft</a:t>
            </a:r>
            <a:endParaRPr lang="en-US" sz="1600" dirty="0"/>
          </a:p>
          <a:p>
            <a:pPr lvl="1"/>
            <a:r>
              <a:rPr lang="en-US" sz="1600" dirty="0"/>
              <a:t>Bathrooms</a:t>
            </a:r>
          </a:p>
          <a:p>
            <a:pPr lvl="1"/>
            <a:r>
              <a:rPr lang="en-US" sz="1600" dirty="0"/>
              <a:t>Bedrooms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3553E08-1D64-4467-9BCC-7DD424DCA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50"/>
          <a:stretch/>
        </p:blipFill>
        <p:spPr>
          <a:xfrm>
            <a:off x="4766298" y="1304769"/>
            <a:ext cx="7489202" cy="4128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3AF251-00E4-47D5-BA54-781EAC7D3496}"/>
              </a:ext>
            </a:extLst>
          </p:cNvPr>
          <p:cNvSpPr txBox="1"/>
          <p:nvPr/>
        </p:nvSpPr>
        <p:spPr>
          <a:xfrm>
            <a:off x="5706425" y="1304769"/>
            <a:ext cx="560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>
                <a:solidFill>
                  <a:schemeClr val="bg1"/>
                </a:solidFill>
              </a:rPr>
              <a:t>Correlation</a:t>
            </a:r>
            <a:r>
              <a:rPr lang="es-MX" sz="2400" dirty="0">
                <a:solidFill>
                  <a:schemeClr val="bg1"/>
                </a:solidFill>
              </a:rPr>
              <a:t> Matrix</a:t>
            </a:r>
          </a:p>
        </p:txBody>
      </p:sp>
    </p:spTree>
    <p:extLst>
      <p:ext uri="{BB962C8B-B14F-4D97-AF65-F5344CB8AC3E}">
        <p14:creationId xmlns:p14="http://schemas.microsoft.com/office/powerpoint/2010/main" val="91480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2527-E1AC-4E00-9981-0E4E6C8E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s-MX" dirty="0"/>
              <a:t>Machine </a:t>
            </a:r>
            <a:r>
              <a:rPr lang="es-MX" dirty="0" err="1"/>
              <a:t>Learning</a:t>
            </a:r>
            <a:r>
              <a:rPr lang="es-MX" dirty="0"/>
              <a:t> </a:t>
            </a:r>
            <a:r>
              <a:rPr lang="es-MX" dirty="0" err="1"/>
              <a:t>Selection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0A682-FFE8-4D4D-B109-87CBFE7A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s-MX" sz="2000" dirty="0" err="1"/>
              <a:t>We</a:t>
            </a:r>
            <a:r>
              <a:rPr lang="es-MX" sz="2000" dirty="0"/>
              <a:t> </a:t>
            </a:r>
            <a:r>
              <a:rPr lang="es-MX" sz="2000" dirty="0" err="1"/>
              <a:t>want</a:t>
            </a:r>
            <a:r>
              <a:rPr lang="es-MX" sz="2000" dirty="0"/>
              <a:t> </a:t>
            </a:r>
            <a:r>
              <a:rPr lang="es-MX" sz="2000" dirty="0" err="1"/>
              <a:t>to</a:t>
            </a:r>
            <a:r>
              <a:rPr lang="es-MX" sz="2000" dirty="0"/>
              <a:t> </a:t>
            </a:r>
            <a:r>
              <a:rPr lang="es-MX" sz="2000" dirty="0" err="1"/>
              <a:t>now</a:t>
            </a:r>
            <a:r>
              <a:rPr lang="es-MX" sz="2000" dirty="0"/>
              <a:t> </a:t>
            </a:r>
            <a:r>
              <a:rPr lang="es-MX" sz="2000" dirty="0" err="1"/>
              <a:t>guess</a:t>
            </a:r>
            <a:r>
              <a:rPr lang="es-MX" sz="2000" dirty="0"/>
              <a:t> and be </a:t>
            </a:r>
            <a:r>
              <a:rPr lang="es-MX" sz="2000" dirty="0" err="1"/>
              <a:t>able</a:t>
            </a:r>
            <a:r>
              <a:rPr lang="es-MX" sz="2000" dirty="0"/>
              <a:t> </a:t>
            </a:r>
            <a:r>
              <a:rPr lang="es-MX" sz="2000" dirty="0" err="1"/>
              <a:t>to</a:t>
            </a:r>
            <a:r>
              <a:rPr lang="es-MX" sz="2000" dirty="0"/>
              <a:t> </a:t>
            </a:r>
            <a:r>
              <a:rPr lang="es-MX" sz="2000" dirty="0" err="1"/>
              <a:t>predict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log(</a:t>
            </a:r>
            <a:r>
              <a:rPr lang="es-MX" sz="2000" dirty="0" err="1"/>
              <a:t>price</a:t>
            </a:r>
            <a:r>
              <a:rPr lang="es-MX" sz="2000" dirty="0"/>
              <a:t>) </a:t>
            </a:r>
            <a:r>
              <a:rPr lang="es-MX" sz="2000" dirty="0" err="1"/>
              <a:t>of</a:t>
            </a:r>
            <a:r>
              <a:rPr lang="es-MX" sz="2000" dirty="0"/>
              <a:t> a home </a:t>
            </a:r>
            <a:r>
              <a:rPr lang="es-MX" sz="2000" dirty="0" err="1"/>
              <a:t>with</a:t>
            </a:r>
            <a:r>
              <a:rPr lang="es-MX" sz="2000" dirty="0"/>
              <a:t> </a:t>
            </a:r>
            <a:r>
              <a:rPr lang="es-MX" sz="2000" dirty="0" err="1"/>
              <a:t>our</a:t>
            </a:r>
            <a:r>
              <a:rPr lang="es-MX" sz="2000" dirty="0"/>
              <a:t> </a:t>
            </a:r>
            <a:r>
              <a:rPr lang="es-MX" sz="2000" dirty="0" err="1"/>
              <a:t>selected</a:t>
            </a:r>
            <a:r>
              <a:rPr lang="es-MX" sz="2000" dirty="0"/>
              <a:t> </a:t>
            </a:r>
            <a:r>
              <a:rPr lang="es-MX" sz="2000" dirty="0" err="1"/>
              <a:t>features</a:t>
            </a:r>
            <a:r>
              <a:rPr lang="es-MX" sz="2000" dirty="0"/>
              <a:t>.</a:t>
            </a:r>
          </a:p>
          <a:p>
            <a:r>
              <a:rPr lang="es-MX" sz="2000" dirty="0" err="1"/>
              <a:t>We</a:t>
            </a:r>
            <a:r>
              <a:rPr lang="es-MX" sz="2000" dirty="0"/>
              <a:t> Will use </a:t>
            </a:r>
            <a:r>
              <a:rPr lang="es-MX" sz="2000" dirty="0" err="1"/>
              <a:t>three</a:t>
            </a:r>
            <a:r>
              <a:rPr lang="es-MX" sz="2000" dirty="0"/>
              <a:t> </a:t>
            </a:r>
            <a:r>
              <a:rPr lang="es-MX" sz="2000" dirty="0" err="1"/>
              <a:t>different</a:t>
            </a:r>
            <a:r>
              <a:rPr lang="es-MX" sz="2000" dirty="0"/>
              <a:t> </a:t>
            </a:r>
            <a:r>
              <a:rPr lang="es-MX" sz="2000" dirty="0" err="1"/>
              <a:t>models</a:t>
            </a:r>
            <a:r>
              <a:rPr lang="es-MX" sz="2000" dirty="0"/>
              <a:t> and </a:t>
            </a:r>
            <a:r>
              <a:rPr lang="es-MX" sz="2000" dirty="0" err="1"/>
              <a:t>see</a:t>
            </a:r>
            <a:r>
              <a:rPr lang="es-MX" sz="2000" dirty="0"/>
              <a:t> </a:t>
            </a:r>
            <a:r>
              <a:rPr lang="es-MX" sz="2000" dirty="0" err="1"/>
              <a:t>how</a:t>
            </a:r>
            <a:r>
              <a:rPr lang="es-MX" sz="2000" dirty="0"/>
              <a:t> </a:t>
            </a:r>
            <a:r>
              <a:rPr lang="es-MX" sz="2000" dirty="0" err="1"/>
              <a:t>they</a:t>
            </a:r>
            <a:r>
              <a:rPr lang="es-MX" sz="2000" dirty="0"/>
              <a:t> </a:t>
            </a:r>
            <a:r>
              <a:rPr lang="es-MX" sz="2000" dirty="0" err="1"/>
              <a:t>each</a:t>
            </a:r>
            <a:r>
              <a:rPr lang="es-MX" sz="2000" dirty="0"/>
              <a:t> compare.</a:t>
            </a:r>
          </a:p>
          <a:p>
            <a:r>
              <a:rPr lang="es-MX" sz="2000" dirty="0" err="1"/>
              <a:t>Three</a:t>
            </a:r>
            <a:r>
              <a:rPr lang="es-MX" sz="2000" dirty="0"/>
              <a:t> </a:t>
            </a:r>
            <a:r>
              <a:rPr lang="es-MX" sz="2000" dirty="0" err="1"/>
              <a:t>models</a:t>
            </a:r>
            <a:r>
              <a:rPr lang="es-MX" sz="2000" dirty="0"/>
              <a:t>:</a:t>
            </a:r>
          </a:p>
          <a:p>
            <a:pPr lvl="1"/>
            <a:r>
              <a:rPr lang="es-MX" sz="1600" dirty="0"/>
              <a:t>Linear </a:t>
            </a:r>
            <a:r>
              <a:rPr lang="es-MX" sz="1600" dirty="0" err="1"/>
              <a:t>Regression</a:t>
            </a:r>
            <a:endParaRPr lang="es-MX" sz="1600" dirty="0"/>
          </a:p>
          <a:p>
            <a:pPr lvl="1"/>
            <a:r>
              <a:rPr lang="es-MX" sz="1600" dirty="0" err="1"/>
              <a:t>Random</a:t>
            </a:r>
            <a:r>
              <a:rPr lang="es-MX" sz="1600" dirty="0"/>
              <a:t> Forest</a:t>
            </a:r>
          </a:p>
          <a:p>
            <a:pPr lvl="1"/>
            <a:r>
              <a:rPr lang="es-MX" sz="1600" dirty="0" err="1"/>
              <a:t>XGBoost</a:t>
            </a:r>
            <a:endParaRPr lang="es-MX" sz="1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E7193CD-0991-4499-B30A-54A8F668E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95" y="857839"/>
            <a:ext cx="2960896" cy="1976397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Image result for boosted trees model">
            <a:extLst>
              <a:ext uri="{FF2B5EF4-FFF2-40B4-BE49-F238E27FC236}">
                <a16:creationId xmlns:a16="http://schemas.microsoft.com/office/drawing/2014/main" id="{D1A2A7E2-FAE4-461F-BF74-E565A8285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2775" y="1040758"/>
            <a:ext cx="2364317" cy="130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random forest">
            <a:extLst>
              <a:ext uri="{FF2B5EF4-FFF2-40B4-BE49-F238E27FC236}">
                <a16:creationId xmlns:a16="http://schemas.microsoft.com/office/drawing/2014/main" id="{A599BC97-C8C8-4C87-9B12-86116E48D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908" y="3885048"/>
            <a:ext cx="5446184" cy="238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C5FB26-F8D9-40AC-9460-8A4F49508313}"/>
              </a:ext>
            </a:extLst>
          </p:cNvPr>
          <p:cNvSpPr txBox="1"/>
          <p:nvPr/>
        </p:nvSpPr>
        <p:spPr>
          <a:xfrm>
            <a:off x="9427187" y="538912"/>
            <a:ext cx="246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chemeClr val="bg1"/>
                </a:solidFill>
              </a:rPr>
              <a:t>XGBoost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12F9D-83C3-4D66-A1FA-5C3F357F7F8A}"/>
              </a:ext>
            </a:extLst>
          </p:cNvPr>
          <p:cNvSpPr txBox="1"/>
          <p:nvPr/>
        </p:nvSpPr>
        <p:spPr>
          <a:xfrm>
            <a:off x="6587229" y="581733"/>
            <a:ext cx="230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Linear </a:t>
            </a:r>
            <a:r>
              <a:rPr lang="es-MX" dirty="0" err="1">
                <a:solidFill>
                  <a:schemeClr val="bg1"/>
                </a:solidFill>
              </a:rPr>
              <a:t>Regression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A77EDF-2E3F-4C79-BE90-900F26839F7F}"/>
              </a:ext>
            </a:extLst>
          </p:cNvPr>
          <p:cNvSpPr txBox="1"/>
          <p:nvPr/>
        </p:nvSpPr>
        <p:spPr>
          <a:xfrm>
            <a:off x="7943364" y="3579255"/>
            <a:ext cx="230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chemeClr val="bg1"/>
                </a:solidFill>
              </a:rPr>
              <a:t>Random</a:t>
            </a:r>
            <a:r>
              <a:rPr lang="es-MX" dirty="0">
                <a:solidFill>
                  <a:schemeClr val="bg1"/>
                </a:solidFill>
              </a:rPr>
              <a:t> Forest</a:t>
            </a:r>
          </a:p>
        </p:txBody>
      </p:sp>
    </p:spTree>
    <p:extLst>
      <p:ext uri="{BB962C8B-B14F-4D97-AF65-F5344CB8AC3E}">
        <p14:creationId xmlns:p14="http://schemas.microsoft.com/office/powerpoint/2010/main" val="3734706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92173</vt:lpstr>
      <vt:lpstr>Scope: Visualization and Machine Learning</vt:lpstr>
      <vt:lpstr>Between Two Worlds</vt:lpstr>
      <vt:lpstr>Initial Look at Housing</vt:lpstr>
      <vt:lpstr>Most Valued Streets</vt:lpstr>
      <vt:lpstr>Distribution</vt:lpstr>
      <vt:lpstr>Regression Models (Price)</vt:lpstr>
      <vt:lpstr>Feature Selection and Correlation</vt:lpstr>
      <vt:lpstr>Machine Learning Selection</vt:lpstr>
      <vt:lpstr>Training and Testing</vt:lpstr>
      <vt:lpstr>Machine Learning Results</vt:lpstr>
      <vt:lpstr>Interpretation</vt:lpstr>
      <vt:lpstr>Analysis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92173</dc:title>
  <dc:creator>Federico Arroyo</dc:creator>
  <cp:lastModifiedBy>Federico Arroyo</cp:lastModifiedBy>
  <cp:revision>1</cp:revision>
  <dcterms:created xsi:type="dcterms:W3CDTF">2019-11-09T00:50:00Z</dcterms:created>
  <dcterms:modified xsi:type="dcterms:W3CDTF">2019-11-09T00:50:51Z</dcterms:modified>
</cp:coreProperties>
</file>