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7"/>
    <p:restoredTop sz="94726"/>
  </p:normalViewPr>
  <p:slideViewPr>
    <p:cSldViewPr snapToGrid="0">
      <p:cViewPr varScale="1">
        <p:scale>
          <a:sx n="122" d="100"/>
          <a:sy n="122" d="100"/>
        </p:scale>
        <p:origin x="22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8/15/25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8/15/25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61B4-2D78-6026-12C6-168C686EC1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Property Market Seattle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D9CFD-2D1C-44D2-6481-B6D843A5C4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Insights and Charactericts</a:t>
            </a:r>
          </a:p>
        </p:txBody>
      </p:sp>
    </p:spTree>
    <p:extLst>
      <p:ext uri="{BB962C8B-B14F-4D97-AF65-F5344CB8AC3E}">
        <p14:creationId xmlns:p14="http://schemas.microsoft.com/office/powerpoint/2010/main" val="2318409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6D8D2-8484-3BCE-19BC-222FFF384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B9706-D98B-B0BB-EE36-84620FAE3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67543"/>
            <a:ext cx="9601200" cy="4702627"/>
          </a:xfrm>
        </p:spPr>
        <p:txBody>
          <a:bodyPr>
            <a:normAutofit fontScale="85000" lnSpcReduction="10000"/>
          </a:bodyPr>
          <a:lstStyle/>
          <a:p>
            <a:r>
              <a:rPr lang="en-GB" b="1" dirty="0"/>
              <a:t>D</a:t>
            </a:r>
            <a:r>
              <a:rPr lang="en-DE" b="1" dirty="0"/>
              <a:t>ataset</a:t>
            </a:r>
          </a:p>
          <a:p>
            <a:pPr lvl="1"/>
            <a:r>
              <a:rPr lang="en-DE" dirty="0"/>
              <a:t>20.000+ sold houses and 22 characterictics</a:t>
            </a:r>
          </a:p>
          <a:p>
            <a:pPr lvl="1"/>
            <a:r>
              <a:rPr lang="en-GB" b="1" dirty="0"/>
              <a:t>Target variable: </a:t>
            </a:r>
            <a:r>
              <a:rPr lang="en-GB" dirty="0"/>
              <a:t>P</a:t>
            </a:r>
            <a:r>
              <a:rPr lang="en-DE" dirty="0"/>
              <a:t>rice = target variable</a:t>
            </a:r>
          </a:p>
          <a:p>
            <a:r>
              <a:rPr lang="en-GB" b="1" dirty="0"/>
              <a:t>F</a:t>
            </a:r>
            <a:r>
              <a:rPr lang="en-DE" b="1" dirty="0"/>
              <a:t>eature engineering: </a:t>
            </a:r>
          </a:p>
          <a:p>
            <a:pPr lvl="1">
              <a:buFont typeface="+mj-lt"/>
              <a:buAutoNum type="arabicPeriod"/>
            </a:pPr>
            <a:r>
              <a:rPr lang="en-GB" sz="1800" b="1" dirty="0"/>
              <a:t>House age</a:t>
            </a:r>
            <a:r>
              <a:rPr lang="en-GB" sz="1800" dirty="0"/>
              <a:t> – Age of the house since built</a:t>
            </a:r>
          </a:p>
          <a:p>
            <a:pPr lvl="1">
              <a:buFont typeface="+mj-lt"/>
              <a:buAutoNum type="arabicPeriod"/>
            </a:pPr>
            <a:r>
              <a:rPr lang="en-GB" sz="1800" b="1" dirty="0"/>
              <a:t>Renovated</a:t>
            </a:r>
            <a:r>
              <a:rPr lang="en-GB" sz="1800" dirty="0"/>
              <a:t> – Binary: whether the house was renovated</a:t>
            </a:r>
          </a:p>
          <a:p>
            <a:pPr lvl="1">
              <a:buFont typeface="+mj-lt"/>
              <a:buAutoNum type="arabicPeriod"/>
            </a:pPr>
            <a:r>
              <a:rPr lang="en-GB" sz="1800" b="1" dirty="0"/>
              <a:t>Time to last renovation</a:t>
            </a:r>
            <a:r>
              <a:rPr lang="en-GB" sz="1800" dirty="0"/>
              <a:t> – Years since last renovation</a:t>
            </a:r>
          </a:p>
          <a:p>
            <a:pPr lvl="1">
              <a:buFont typeface="+mj-lt"/>
              <a:buAutoNum type="arabicPeriod"/>
            </a:pPr>
            <a:r>
              <a:rPr lang="en-GB" sz="1800" b="1" dirty="0"/>
              <a:t>Living space per floor</a:t>
            </a:r>
            <a:r>
              <a:rPr lang="en-GB" sz="1800" dirty="0"/>
              <a:t> – Average living area per floor</a:t>
            </a:r>
          </a:p>
          <a:p>
            <a:pPr lvl="1">
              <a:buFont typeface="+mj-lt"/>
              <a:buAutoNum type="arabicPeriod"/>
            </a:pPr>
            <a:r>
              <a:rPr lang="en-GB" sz="1800" b="1" dirty="0"/>
              <a:t>Living-to-lot ratio</a:t>
            </a:r>
            <a:r>
              <a:rPr lang="en-GB" sz="1800" dirty="0"/>
              <a:t> – Ratio of living area to lot size</a:t>
            </a:r>
          </a:p>
          <a:p>
            <a:pPr lvl="1">
              <a:buFont typeface="+mj-lt"/>
              <a:buAutoNum type="arabicPeriod"/>
            </a:pPr>
            <a:r>
              <a:rPr lang="en-GB" sz="1800" b="1" dirty="0"/>
              <a:t>Above-to-basement ratio</a:t>
            </a:r>
            <a:r>
              <a:rPr lang="en-GB" sz="1800" dirty="0"/>
              <a:t> – Ratio of above-ground area to basement</a:t>
            </a:r>
          </a:p>
          <a:p>
            <a:pPr lvl="1">
              <a:buFont typeface="+mj-lt"/>
              <a:buAutoNum type="arabicPeriod"/>
            </a:pPr>
            <a:r>
              <a:rPr lang="en-GB" sz="1800" b="1" dirty="0"/>
              <a:t>Beds per bathroom</a:t>
            </a:r>
            <a:r>
              <a:rPr lang="en-GB" sz="1800" dirty="0"/>
              <a:t> – Bedrooms divided by bathrooms</a:t>
            </a:r>
          </a:p>
          <a:p>
            <a:pPr lvl="1">
              <a:buFont typeface="+mj-lt"/>
              <a:buAutoNum type="arabicPeriod"/>
            </a:pPr>
            <a:r>
              <a:rPr lang="en-GB" sz="1800" b="1" dirty="0"/>
              <a:t>Lot type</a:t>
            </a:r>
            <a:r>
              <a:rPr lang="en-GB" sz="1800" dirty="0"/>
              <a:t> – Categorized as none / terrace / garden</a:t>
            </a:r>
          </a:p>
          <a:p>
            <a:pPr lvl="1">
              <a:buFont typeface="+mj-lt"/>
              <a:buAutoNum type="arabicPeriod"/>
            </a:pPr>
            <a:r>
              <a:rPr lang="en-GB" sz="1800" b="1" dirty="0"/>
              <a:t>Basement presence</a:t>
            </a:r>
            <a:r>
              <a:rPr lang="en-GB" sz="1800" dirty="0"/>
              <a:t> – Binary: whether a basement exists</a:t>
            </a:r>
          </a:p>
          <a:p>
            <a:r>
              <a:rPr lang="en-GB" b="1" dirty="0"/>
              <a:t>Hot encoding</a:t>
            </a:r>
            <a:r>
              <a:rPr lang="en-GB" dirty="0"/>
              <a:t> applied to prepare categorical variables for ML</a:t>
            </a:r>
          </a:p>
          <a:p>
            <a:r>
              <a:rPr lang="en-GB" b="1" dirty="0"/>
              <a:t>Outliers</a:t>
            </a:r>
            <a:r>
              <a:rPr lang="en-GB" dirty="0"/>
              <a:t> !!! (e.g. House with 33 bedrooms, most expensive house of almost 8M (</a:t>
            </a:r>
            <a:r>
              <a:rPr lang="en-GB" dirty="0" err="1"/>
              <a:t>Avg</a:t>
            </a:r>
            <a:r>
              <a:rPr lang="en-GB" dirty="0"/>
              <a:t> House 550k)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973759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EE69B-00CD-9FA3-799C-BA6FBDF50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House Prices Vary Strongly by Location</a:t>
            </a:r>
            <a:endParaRPr lang="en-DE" dirty="0"/>
          </a:p>
        </p:txBody>
      </p:sp>
      <p:pic>
        <p:nvPicPr>
          <p:cNvPr id="5" name="Content Placeholder 4" descr="A map of different colors&#10;&#10;AI-generated content may be incorrect.">
            <a:extLst>
              <a:ext uri="{FF2B5EF4-FFF2-40B4-BE49-F238E27FC236}">
                <a16:creationId xmlns:a16="http://schemas.microsoft.com/office/drawing/2014/main" id="{4397B845-EE6B-F64C-A217-BF2BFDF9C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2679" t="11341" r="34048" b="3776"/>
          <a:stretch>
            <a:fillRect/>
          </a:stretch>
        </p:blipFill>
        <p:spPr>
          <a:xfrm>
            <a:off x="3805310" y="1710104"/>
            <a:ext cx="5718517" cy="4914078"/>
          </a:xfrm>
        </p:spPr>
      </p:pic>
      <p:pic>
        <p:nvPicPr>
          <p:cNvPr id="7" name="Picture 6" descr="A screenshot of a graph&#10;&#10;AI-generated content may be incorrect.">
            <a:extLst>
              <a:ext uri="{FF2B5EF4-FFF2-40B4-BE49-F238E27FC236}">
                <a16:creationId xmlns:a16="http://schemas.microsoft.com/office/drawing/2014/main" id="{B1696B85-F53B-37AC-0833-E7B14337D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920" y="5788020"/>
            <a:ext cx="1517748" cy="76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593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E2D778-044B-F2AC-A395-70F296C50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283B6-1CF0-0546-9638-AC0570630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Year Built Drives Housing Price</a:t>
            </a:r>
          </a:p>
        </p:txBody>
      </p:sp>
      <p:pic>
        <p:nvPicPr>
          <p:cNvPr id="8" name="Content Placeholder 7" descr="A graph showing a line&#10;&#10;AI-generated content may be incorrect.">
            <a:extLst>
              <a:ext uri="{FF2B5EF4-FFF2-40B4-BE49-F238E27FC236}">
                <a16:creationId xmlns:a16="http://schemas.microsoft.com/office/drawing/2014/main" id="{607CF815-AD1E-5148-98E8-50913CEDA0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0344" y="1842868"/>
            <a:ext cx="8692456" cy="4550898"/>
          </a:xfrm>
        </p:spPr>
      </p:pic>
    </p:spTree>
    <p:extLst>
      <p:ext uri="{BB962C8B-B14F-4D97-AF65-F5344CB8AC3E}">
        <p14:creationId xmlns:p14="http://schemas.microsoft.com/office/powerpoint/2010/main" val="2307016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01DBF-7826-D9EB-F916-914A73EE7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0FA10-A116-4949-86D1-485848ADF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More Space, Higher Price</a:t>
            </a:r>
          </a:p>
        </p:txBody>
      </p:sp>
      <p:pic>
        <p:nvPicPr>
          <p:cNvPr id="9" name="Content Placeholder 8" descr="A graph of a price&#10;&#10;AI-generated content may be incorrect.">
            <a:extLst>
              <a:ext uri="{FF2B5EF4-FFF2-40B4-BE49-F238E27FC236}">
                <a16:creationId xmlns:a16="http://schemas.microsoft.com/office/drawing/2014/main" id="{A7D021D5-CA31-F0AA-7503-002FACA46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775360"/>
            <a:ext cx="4456257" cy="4765603"/>
          </a:xfrm>
        </p:spPr>
      </p:pic>
      <p:pic>
        <p:nvPicPr>
          <p:cNvPr id="11" name="Picture 10" descr="A graph of a bar graph&#10;&#10;AI-generated content may be incorrect.">
            <a:extLst>
              <a:ext uri="{FF2B5EF4-FFF2-40B4-BE49-F238E27FC236}">
                <a16:creationId xmlns:a16="http://schemas.microsoft.com/office/drawing/2014/main" id="{89788D42-B586-251D-E2C3-4DC69F271E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9225" y="1775360"/>
            <a:ext cx="5398794" cy="4765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447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51BFA-20AC-A1B6-FBC1-80B591B19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DE" dirty="0"/>
              <a:t>ML comparison:</a:t>
            </a:r>
            <a:br>
              <a:rPr lang="en-DE" dirty="0"/>
            </a:br>
            <a:r>
              <a:rPr lang="en-GB" dirty="0"/>
              <a:t>Regression models and performance</a:t>
            </a:r>
            <a:endParaRPr lang="en-DE" dirty="0"/>
          </a:p>
        </p:txBody>
      </p:sp>
      <p:pic>
        <p:nvPicPr>
          <p:cNvPr id="9" name="Content Placeholder 8" descr="A black background with white numbers&#10;&#10;AI-generated content may be incorrect.">
            <a:extLst>
              <a:ext uri="{FF2B5EF4-FFF2-40B4-BE49-F238E27FC236}">
                <a16:creationId xmlns:a16="http://schemas.microsoft.com/office/drawing/2014/main" id="{EE00DC61-CE86-3778-964C-FC5D63B09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2414" y="2845971"/>
            <a:ext cx="7154691" cy="203551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365E0A-2CED-7AE9-9A7E-B4F0F7F6C71A}"/>
              </a:ext>
            </a:extLst>
          </p:cNvPr>
          <p:cNvSpPr txBox="1"/>
          <p:nvPr/>
        </p:nvSpPr>
        <p:spPr>
          <a:xfrm>
            <a:off x="8533041" y="4536743"/>
            <a:ext cx="1116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Alpha = 100</a:t>
            </a:r>
            <a:endParaRPr lang="en-D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6086BE-A256-DAB6-06A7-4B93DC3C858C}"/>
              </a:ext>
            </a:extLst>
          </p:cNvPr>
          <p:cNvSpPr txBox="1"/>
          <p:nvPr/>
        </p:nvSpPr>
        <p:spPr>
          <a:xfrm>
            <a:off x="8533041" y="4197299"/>
            <a:ext cx="8354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KNN = 6</a:t>
            </a:r>
            <a:endParaRPr lang="en-DE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D1358F-C271-E41E-3120-D27B4388E248}"/>
              </a:ext>
            </a:extLst>
          </p:cNvPr>
          <p:cNvSpPr txBox="1"/>
          <p:nvPr/>
        </p:nvSpPr>
        <p:spPr>
          <a:xfrm>
            <a:off x="8507105" y="3820889"/>
            <a:ext cx="28247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/>
              <a:t>n_estimtors</a:t>
            </a:r>
            <a:r>
              <a:rPr lang="en-GB" sz="1400" dirty="0"/>
              <a:t> = 500, </a:t>
            </a:r>
            <a:r>
              <a:rPr lang="en-GB" sz="1400" dirty="0" err="1"/>
              <a:t>max_depth</a:t>
            </a:r>
            <a:r>
              <a:rPr lang="en-GB" sz="1400" dirty="0"/>
              <a:t> = 5</a:t>
            </a:r>
            <a:endParaRPr lang="en-DE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C3AC88-B4FD-CE74-94CF-0AABA4E8FA5D}"/>
              </a:ext>
            </a:extLst>
          </p:cNvPr>
          <p:cNvSpPr txBox="1"/>
          <p:nvPr/>
        </p:nvSpPr>
        <p:spPr>
          <a:xfrm>
            <a:off x="8507105" y="3513112"/>
            <a:ext cx="30363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/>
              <a:t>n_estimtors</a:t>
            </a:r>
            <a:r>
              <a:rPr lang="en-GB" sz="1400" dirty="0"/>
              <a:t> = 300, </a:t>
            </a:r>
            <a:r>
              <a:rPr lang="en-GB" sz="1400" dirty="0" err="1"/>
              <a:t>max_depth</a:t>
            </a:r>
            <a:r>
              <a:rPr lang="en-GB" sz="1400" dirty="0"/>
              <a:t> = 500</a:t>
            </a:r>
            <a:endParaRPr lang="en-DE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93A908-DF97-886E-89FC-275A14AC8E98}"/>
              </a:ext>
            </a:extLst>
          </p:cNvPr>
          <p:cNvSpPr/>
          <p:nvPr/>
        </p:nvSpPr>
        <p:spPr>
          <a:xfrm>
            <a:off x="7659584" y="3808032"/>
            <a:ext cx="859396" cy="33250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336FE5F-0D76-D9DD-FC31-C1B262928448}"/>
              </a:ext>
            </a:extLst>
          </p:cNvPr>
          <p:cNvSpPr txBox="1"/>
          <p:nvPr/>
        </p:nvSpPr>
        <p:spPr>
          <a:xfrm>
            <a:off x="8533041" y="2897558"/>
            <a:ext cx="3544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Best parameter by</a:t>
            </a:r>
            <a:r>
              <a:rPr lang="en-GB" dirty="0"/>
              <a:t> </a:t>
            </a:r>
            <a:r>
              <a:rPr lang="en-GB" b="1" dirty="0" err="1"/>
              <a:t>GridSearchCV</a:t>
            </a:r>
            <a:r>
              <a:rPr lang="en-GB" b="1" dirty="0"/>
              <a:t>:</a:t>
            </a:r>
            <a:endParaRPr lang="en-DE" b="1" dirty="0"/>
          </a:p>
        </p:txBody>
      </p:sp>
    </p:spTree>
    <p:extLst>
      <p:ext uri="{BB962C8B-B14F-4D97-AF65-F5344CB8AC3E}">
        <p14:creationId xmlns:p14="http://schemas.microsoft.com/office/powerpoint/2010/main" val="2150040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E129C-A9EF-F2B9-5CFE-8E6157AEB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93C48-E506-DF90-C3FC-E71971284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DE" sz="2400" b="1" dirty="0"/>
              <a:t>Why do GB and RF perform best?</a:t>
            </a:r>
          </a:p>
          <a:p>
            <a:pPr marL="0" indent="0">
              <a:buNone/>
            </a:pPr>
            <a:r>
              <a:rPr lang="en-DE" sz="2400" b="1" dirty="0">
                <a:sym typeface="Wingdings" pitchFamily="2" charset="2"/>
              </a:rPr>
              <a:t>	 </a:t>
            </a:r>
            <a:r>
              <a:rPr lang="en-GB" sz="2400" dirty="0"/>
              <a:t>handle </a:t>
            </a:r>
            <a:r>
              <a:rPr lang="en-GB" sz="2400" b="1" dirty="0"/>
              <a:t>nonlinear relationships</a:t>
            </a:r>
            <a:r>
              <a:rPr lang="en-GB" sz="2400" dirty="0"/>
              <a:t> + </a:t>
            </a:r>
            <a:r>
              <a:rPr lang="en-GB" sz="2400" b="1" dirty="0"/>
              <a:t>feature interactions</a:t>
            </a:r>
            <a:r>
              <a:rPr lang="en-GB" sz="2400" dirty="0"/>
              <a:t> effectively   	and are robust to </a:t>
            </a:r>
            <a:r>
              <a:rPr lang="en-GB" sz="2400" b="1" dirty="0"/>
              <a:t>outliers</a:t>
            </a:r>
            <a:endParaRPr lang="en-DE" sz="2400" b="1" dirty="0"/>
          </a:p>
          <a:p>
            <a:r>
              <a:rPr lang="en-DE" sz="2400" b="1" dirty="0"/>
              <a:t>LR</a:t>
            </a:r>
            <a:r>
              <a:rPr lang="en-DE" sz="2400" dirty="0"/>
              <a:t> and </a:t>
            </a:r>
            <a:r>
              <a:rPr lang="en-DE" sz="2400" b="1" dirty="0"/>
              <a:t>Lasso </a:t>
            </a:r>
            <a:r>
              <a:rPr lang="en-DE" sz="2400" dirty="0"/>
              <a:t>underperformed due to their linear nature and </a:t>
            </a:r>
            <a:r>
              <a:rPr lang="en-GB" sz="2400" dirty="0"/>
              <a:t>sensitivity to outliers</a:t>
            </a:r>
            <a:endParaRPr lang="en-DE" sz="2400" dirty="0"/>
          </a:p>
          <a:p>
            <a:r>
              <a:rPr lang="en-GB" sz="2400" b="1" dirty="0"/>
              <a:t>KNN</a:t>
            </a:r>
            <a:r>
              <a:rPr lang="en-GB" sz="2400" dirty="0"/>
              <a:t> showed moderate results, limited by high-dimensional data.</a:t>
            </a:r>
            <a:endParaRPr lang="en-DE" sz="2400" dirty="0"/>
          </a:p>
          <a:p>
            <a:pPr marL="0" indent="0">
              <a:buNone/>
            </a:pPr>
            <a:endParaRPr lang="en-DE" sz="2400" b="1" dirty="0"/>
          </a:p>
          <a:p>
            <a:endParaRPr lang="en-DE" sz="2400" b="1" dirty="0"/>
          </a:p>
          <a:p>
            <a:pPr marL="0" indent="0">
              <a:buNone/>
            </a:pPr>
            <a:r>
              <a:rPr lang="en-DE" sz="2400" b="1" dirty="0">
                <a:solidFill>
                  <a:srgbClr val="FF0000"/>
                </a:solidFill>
                <a:sym typeface="Wingdings" pitchFamily="2" charset="2"/>
              </a:rPr>
              <a:t>	</a:t>
            </a:r>
            <a:r>
              <a:rPr lang="en-DE" sz="2400" b="1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Treebased models are most effective for predicting housing prices! </a:t>
            </a:r>
            <a:endParaRPr lang="en-DE" sz="240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DE" dirty="0"/>
          </a:p>
        </p:txBody>
      </p:sp>
      <p:pic>
        <p:nvPicPr>
          <p:cNvPr id="5" name="Graphic 4" descr="Lights On with solid fill">
            <a:extLst>
              <a:ext uri="{FF2B5EF4-FFF2-40B4-BE49-F238E27FC236}">
                <a16:creationId xmlns:a16="http://schemas.microsoft.com/office/drawing/2014/main" id="{F91DD53C-C90F-9C10-575F-4D990FB0F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29203" y="5241388"/>
            <a:ext cx="626012" cy="62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759261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4082</TotalTime>
  <Words>258</Words>
  <Application>Microsoft Macintosh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Franklin Gothic Book</vt:lpstr>
      <vt:lpstr>Wingdings</vt:lpstr>
      <vt:lpstr>Crop</vt:lpstr>
      <vt:lpstr>Property Market Seattle</vt:lpstr>
      <vt:lpstr>Dataset</vt:lpstr>
      <vt:lpstr>House Prices Vary Strongly by Location</vt:lpstr>
      <vt:lpstr>Year Built Drives Housing Price</vt:lpstr>
      <vt:lpstr>More Space, Higher Price</vt:lpstr>
      <vt:lpstr>ML comparison: Regression models and performance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Fee Pieper</dc:creator>
  <cp:lastModifiedBy>Fee Pieper</cp:lastModifiedBy>
  <cp:revision>3</cp:revision>
  <dcterms:created xsi:type="dcterms:W3CDTF">2025-08-15T11:28:54Z</dcterms:created>
  <dcterms:modified xsi:type="dcterms:W3CDTF">2025-08-18T07:31:13Z</dcterms:modified>
</cp:coreProperties>
</file>