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0" r:id="rId3"/>
    <p:sldId id="262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86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DD0F6B-9C17-B443-B53C-AD0C7ACEF91B}" v="36" dt="2025-08-22T17:10:36.8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2"/>
    <p:restoredTop sz="94681"/>
  </p:normalViewPr>
  <p:slideViewPr>
    <p:cSldViewPr snapToGrid="0">
      <p:cViewPr varScale="1">
        <p:scale>
          <a:sx n="107" d="100"/>
          <a:sy n="107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e Pieper" userId="b4f43df6d9434f4e" providerId="LiveId" clId="{43966D14-9278-5D82-B36D-A74ED749C8F1}"/>
    <pc:docChg chg="custSel modSld">
      <pc:chgData name="Fee Pieper" userId="b4f43df6d9434f4e" providerId="LiveId" clId="{43966D14-9278-5D82-B36D-A74ED749C8F1}" dt="2025-08-25T07:19:52.582" v="205" actId="20577"/>
      <pc:docMkLst>
        <pc:docMk/>
      </pc:docMkLst>
      <pc:sldChg chg="modSp mod">
        <pc:chgData name="Fee Pieper" userId="b4f43df6d9434f4e" providerId="LiveId" clId="{43966D14-9278-5D82-B36D-A74ED749C8F1}" dt="2025-08-25T07:06:37.652" v="3" actId="20577"/>
        <pc:sldMkLst>
          <pc:docMk/>
          <pc:sldMk cId="154117216" sldId="262"/>
        </pc:sldMkLst>
        <pc:spChg chg="mod">
          <ac:chgData name="Fee Pieper" userId="b4f43df6d9434f4e" providerId="LiveId" clId="{43966D14-9278-5D82-B36D-A74ED749C8F1}" dt="2025-08-25T07:06:37.652" v="3" actId="20577"/>
          <ac:spMkLst>
            <pc:docMk/>
            <pc:sldMk cId="154117216" sldId="262"/>
            <ac:spMk id="3" creationId="{9912F7CB-938F-37C1-BD65-A37345330A84}"/>
          </ac:spMkLst>
        </pc:spChg>
      </pc:sldChg>
      <pc:sldChg chg="modSp mod">
        <pc:chgData name="Fee Pieper" userId="b4f43df6d9434f4e" providerId="LiveId" clId="{43966D14-9278-5D82-B36D-A74ED749C8F1}" dt="2025-08-25T07:19:52.582" v="205" actId="20577"/>
        <pc:sldMkLst>
          <pc:docMk/>
          <pc:sldMk cId="1306694903" sldId="266"/>
        </pc:sldMkLst>
        <pc:spChg chg="mod">
          <ac:chgData name="Fee Pieper" userId="b4f43df6d9434f4e" providerId="LiveId" clId="{43966D14-9278-5D82-B36D-A74ED749C8F1}" dt="2025-08-25T07:19:52.582" v="205" actId="20577"/>
          <ac:spMkLst>
            <pc:docMk/>
            <pc:sldMk cId="1306694903" sldId="266"/>
            <ac:spMk id="5" creationId="{CD0FE06E-0FF9-A492-6705-6708C1A6B832}"/>
          </ac:spMkLst>
        </pc:spChg>
      </pc:sldChg>
      <pc:sldChg chg="modSp mod">
        <pc:chgData name="Fee Pieper" userId="b4f43df6d9434f4e" providerId="LiveId" clId="{43966D14-9278-5D82-B36D-A74ED749C8F1}" dt="2025-08-25T07:18:33.712" v="202" actId="403"/>
        <pc:sldMkLst>
          <pc:docMk/>
          <pc:sldMk cId="4095172391" sldId="269"/>
        </pc:sldMkLst>
        <pc:spChg chg="mod">
          <ac:chgData name="Fee Pieper" userId="b4f43df6d9434f4e" providerId="LiveId" clId="{43966D14-9278-5D82-B36D-A74ED749C8F1}" dt="2025-08-25T07:18:27.863" v="199" actId="1035"/>
          <ac:spMkLst>
            <pc:docMk/>
            <pc:sldMk cId="4095172391" sldId="269"/>
            <ac:spMk id="2" creationId="{370A2226-34F0-D2A6-8F0E-7604789EFF31}"/>
          </ac:spMkLst>
        </pc:spChg>
        <pc:spChg chg="mod">
          <ac:chgData name="Fee Pieper" userId="b4f43df6d9434f4e" providerId="LiveId" clId="{43966D14-9278-5D82-B36D-A74ED749C8F1}" dt="2025-08-25T07:18:33.712" v="202" actId="403"/>
          <ac:spMkLst>
            <pc:docMk/>
            <pc:sldMk cId="4095172391" sldId="269"/>
            <ac:spMk id="3" creationId="{D90CFDD6-D3AF-43C6-1013-A6CA4BD0C65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8/25/25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8/25/25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8/25/25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8/25/25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8/25/25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8/25/25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8/25/25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8/25/25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8/25/25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57638-2077-E402-1996-EF82AC1F6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My first reinforcemt learning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381BF-5C44-8481-13A6-71394BC867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Mini Project by Fee Pieper</a:t>
            </a:r>
          </a:p>
        </p:txBody>
      </p:sp>
    </p:spTree>
    <p:extLst>
      <p:ext uri="{BB962C8B-B14F-4D97-AF65-F5344CB8AC3E}">
        <p14:creationId xmlns:p14="http://schemas.microsoft.com/office/powerpoint/2010/main" val="2212574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3BC1D-74E8-37EF-BE3F-A1F168BD4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6985-57E6-EBD5-57E0-87A3CBD9A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PHASE 3 - TESTING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FD8C91-A29D-C6E5-ADBD-158311541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472" y="2529262"/>
            <a:ext cx="6105193" cy="3897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/>
              <a:t>Interpretation</a:t>
            </a:r>
          </a:p>
          <a:p>
            <a:r>
              <a:rPr lang="en-GB" sz="2400" dirty="0"/>
              <a:t>Achieving </a:t>
            </a:r>
            <a:r>
              <a:rPr lang="en-GB" sz="2400" b="1" dirty="0"/>
              <a:t>rewards around 7–8 </a:t>
            </a:r>
            <a:r>
              <a:rPr lang="en-GB" sz="2400" dirty="0"/>
              <a:t>(best would be 11-13).</a:t>
            </a:r>
          </a:p>
          <a:p>
            <a:r>
              <a:rPr lang="en-GB" sz="2400" dirty="0"/>
              <a:t>Taking </a:t>
            </a:r>
            <a:r>
              <a:rPr lang="en-GB" sz="2400" b="1" dirty="0"/>
              <a:t>~13 steps </a:t>
            </a:r>
            <a:r>
              <a:rPr lang="en-GB" sz="2400" dirty="0"/>
              <a:t>instead of the minimum 7-9. Route efficiency could still be improved.</a:t>
            </a:r>
          </a:p>
          <a:p>
            <a:r>
              <a:rPr lang="en-GB" sz="2400" b="1" dirty="0"/>
              <a:t>Consistently solving the task</a:t>
            </a:r>
            <a:r>
              <a:rPr lang="en-GB" sz="2400" dirty="0"/>
              <a:t> with no rule violations.</a:t>
            </a:r>
          </a:p>
          <a:p>
            <a:endParaRPr lang="en-GB" sz="2400" dirty="0"/>
          </a:p>
          <a:p>
            <a:pPr marL="0" indent="0">
              <a:buNone/>
            </a:pPr>
            <a:endParaRPr lang="de-DE" sz="2400" b="1" dirty="0"/>
          </a:p>
          <a:p>
            <a:pPr lvl="1"/>
            <a:endParaRPr lang="en-GB" sz="1800" dirty="0"/>
          </a:p>
        </p:txBody>
      </p:sp>
      <p:pic>
        <p:nvPicPr>
          <p:cNvPr id="5" name="Picture 4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F4D12BFA-65E1-C72C-5D3A-E4E786C31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89" y="2846388"/>
            <a:ext cx="4102271" cy="108900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04AF4D-28E7-831E-504D-624A603876C5}"/>
              </a:ext>
            </a:extLst>
          </p:cNvPr>
          <p:cNvCxnSpPr>
            <a:cxnSpLocks/>
          </p:cNvCxnSpPr>
          <p:nvPr/>
        </p:nvCxnSpPr>
        <p:spPr>
          <a:xfrm>
            <a:off x="4606724" y="3231277"/>
            <a:ext cx="605748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707233B7-5532-9A33-E45B-0BC295AEC2EF}"/>
              </a:ext>
            </a:extLst>
          </p:cNvPr>
          <p:cNvCxnSpPr>
            <a:cxnSpLocks/>
          </p:cNvCxnSpPr>
          <p:nvPr/>
        </p:nvCxnSpPr>
        <p:spPr>
          <a:xfrm>
            <a:off x="4051139" y="3429000"/>
            <a:ext cx="1161333" cy="704116"/>
          </a:xfrm>
          <a:prstGeom prst="bentConnector3">
            <a:avLst>
              <a:gd name="adj1" fmla="val 81894"/>
            </a:avLst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0AFE52C6-621F-6A42-A9A3-BCC5B997FA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82322" y="3900664"/>
            <a:ext cx="1149757" cy="910543"/>
          </a:xfrm>
          <a:prstGeom prst="bentConnector3">
            <a:avLst>
              <a:gd name="adj1" fmla="val 99329"/>
            </a:avLst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714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2226-34F0-D2A6-8F0E-7604789EF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985455"/>
            <a:ext cx="8991600" cy="1645920"/>
          </a:xfrm>
        </p:spPr>
        <p:txBody>
          <a:bodyPr/>
          <a:lstStyle/>
          <a:p>
            <a:r>
              <a:rPr lang="en-DE" dirty="0"/>
              <a:t>Key takeaway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CFDD6-D3AF-43C6-1013-A6CA4BD0C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0200" y="3051958"/>
            <a:ext cx="8991600" cy="3146961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GB" sz="3200" dirty="0"/>
              <a:t>Q-Learning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200" dirty="0"/>
              <a:t>Exploration vs Exploitation (fuels learning, exploitation drives success)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200" dirty="0"/>
              <a:t>Not yet perfect results – better algorithms?</a:t>
            </a:r>
            <a:endParaRPr lang="en-DE" sz="3200" dirty="0"/>
          </a:p>
        </p:txBody>
      </p:sp>
    </p:spTree>
    <p:extLst>
      <p:ext uri="{BB962C8B-B14F-4D97-AF65-F5344CB8AC3E}">
        <p14:creationId xmlns:p14="http://schemas.microsoft.com/office/powerpoint/2010/main" val="409517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23353-5DDD-0DAA-1FD8-74B4F043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Introduction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CB3E7-61DF-7BA0-7F0A-BC11B1A6E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1774" y="1655046"/>
            <a:ext cx="5570806" cy="3547907"/>
          </a:xfrm>
        </p:spPr>
        <p:txBody>
          <a:bodyPr>
            <a:normAutofit/>
          </a:bodyPr>
          <a:lstStyle/>
          <a:p>
            <a:r>
              <a:rPr lang="en-GB" sz="2700" b="1" dirty="0"/>
              <a:t>Taxi-v3 problem</a:t>
            </a:r>
            <a:r>
              <a:rPr lang="en-GB" sz="2700" dirty="0"/>
              <a:t>: a taxi agent must </a:t>
            </a:r>
            <a:r>
              <a:rPr lang="en-GB" sz="2700" b="1" dirty="0"/>
              <a:t>pick up and drop off passengers</a:t>
            </a:r>
            <a:r>
              <a:rPr lang="en-GB" sz="2700" dirty="0"/>
              <a:t> at the correct locations in a grid world.</a:t>
            </a:r>
          </a:p>
          <a:p>
            <a:r>
              <a:rPr lang="en-GB" sz="2700" dirty="0"/>
              <a:t>Goal: </a:t>
            </a:r>
            <a:r>
              <a:rPr lang="en-GB" sz="2700" b="1" dirty="0"/>
              <a:t>maximize total reward</a:t>
            </a:r>
            <a:r>
              <a:rPr lang="en-GB" sz="2700" dirty="0"/>
              <a:t> by completing tasks efficiently while avoiding illegal moves.</a:t>
            </a:r>
          </a:p>
          <a:p>
            <a:pPr marL="0" indent="0">
              <a:buNone/>
            </a:pPr>
            <a:endParaRPr lang="en-DE" sz="2800" dirty="0"/>
          </a:p>
        </p:txBody>
      </p:sp>
      <p:pic>
        <p:nvPicPr>
          <p:cNvPr id="6" name="Picture 5" descr="A video game screen shot&#10;&#10;AI-generated content may be incorrect.">
            <a:extLst>
              <a:ext uri="{FF2B5EF4-FFF2-40B4-BE49-F238E27FC236}">
                <a16:creationId xmlns:a16="http://schemas.microsoft.com/office/drawing/2014/main" id="{E5460E66-EA4F-D0CC-4672-924FE4329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0" y="3830828"/>
            <a:ext cx="34925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5C6E0-2362-475C-B74F-A7CC498C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Phase 1 –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2F7CB-938F-37C1-BD65-A37345330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081" y="2638043"/>
            <a:ext cx="5159919" cy="342536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DE" sz="2400" b="1" dirty="0"/>
              <a:t>Initialize</a:t>
            </a:r>
            <a:r>
              <a:rPr lang="en-DE" sz="2400" dirty="0"/>
              <a:t> </a:t>
            </a:r>
            <a:r>
              <a:rPr lang="en-DE" sz="2400" b="1" dirty="0"/>
              <a:t>environment</a:t>
            </a:r>
          </a:p>
          <a:p>
            <a:pPr lvl="1"/>
            <a:r>
              <a:rPr lang="en-GB" sz="2000" dirty="0"/>
              <a:t>Provides a </a:t>
            </a:r>
            <a:r>
              <a:rPr lang="en-GB" sz="2000" b="1" dirty="0"/>
              <a:t>grid-world simulation</a:t>
            </a:r>
            <a:r>
              <a:rPr lang="en-GB" sz="2000" dirty="0"/>
              <a:t> with passenger pickup/</a:t>
            </a:r>
            <a:r>
              <a:rPr lang="en-GB" sz="2000" dirty="0" err="1"/>
              <a:t>dropoff</a:t>
            </a:r>
            <a:r>
              <a:rPr lang="en-GB" sz="2000" dirty="0"/>
              <a:t> tasks</a:t>
            </a:r>
          </a:p>
          <a:p>
            <a:pPr lvl="1"/>
            <a:r>
              <a:rPr lang="en-GB" sz="2000" dirty="0"/>
              <a:t>Predefined actions (6x)</a:t>
            </a:r>
            <a:endParaRPr lang="en-DE" sz="2000" dirty="0"/>
          </a:p>
          <a:p>
            <a:pPr marL="342900" indent="-342900">
              <a:buFont typeface="+mj-lt"/>
              <a:buAutoNum type="arabicPeriod"/>
            </a:pPr>
            <a:r>
              <a:rPr lang="en-DE" sz="2400" b="1" dirty="0"/>
              <a:t>Create</a:t>
            </a:r>
            <a:r>
              <a:rPr lang="en-DE" sz="2400" dirty="0"/>
              <a:t> </a:t>
            </a:r>
            <a:r>
              <a:rPr lang="en-DE" sz="2400" b="1" dirty="0"/>
              <a:t>Q-table</a:t>
            </a:r>
          </a:p>
          <a:p>
            <a:pPr lvl="1"/>
            <a:r>
              <a:rPr lang="en-DE" sz="2000" b="1" dirty="0"/>
              <a:t>Q-Learning </a:t>
            </a:r>
            <a:r>
              <a:rPr lang="en-DE" sz="2000" dirty="0"/>
              <a:t>(method enabling agents learning decision based on trial and error)</a:t>
            </a:r>
          </a:p>
          <a:p>
            <a:pPr lvl="1"/>
            <a:r>
              <a:rPr lang="en-GB" sz="2000" b="1" dirty="0"/>
              <a:t>Shape (500,6)</a:t>
            </a:r>
          </a:p>
          <a:p>
            <a:pPr marL="228600" lvl="1" indent="0">
              <a:buNone/>
            </a:pPr>
            <a:endParaRPr lang="en-DE" sz="2000" dirty="0"/>
          </a:p>
        </p:txBody>
      </p:sp>
      <p:pic>
        <p:nvPicPr>
          <p:cNvPr id="5" name="Picture 4" descr="A diagram of a game&#10;&#10;AI-generated content may be incorrect.">
            <a:extLst>
              <a:ext uri="{FF2B5EF4-FFF2-40B4-BE49-F238E27FC236}">
                <a16:creationId xmlns:a16="http://schemas.microsoft.com/office/drawing/2014/main" id="{5A2856AF-B3C2-20B7-84F0-3F5020F51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38043"/>
            <a:ext cx="5673535" cy="34253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344B43-BB9B-B4C2-EC3A-445FD4744A7C}"/>
              </a:ext>
            </a:extLst>
          </p:cNvPr>
          <p:cNvSpPr txBox="1"/>
          <p:nvPr/>
        </p:nvSpPr>
        <p:spPr>
          <a:xfrm>
            <a:off x="1855896" y="6252979"/>
            <a:ext cx="820449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500 States = 25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(taxi positions) </a:t>
            </a:r>
            <a:r>
              <a:rPr lang="en-GB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 5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(passenger locations) </a:t>
            </a:r>
            <a:r>
              <a:rPr lang="en-GB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 4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(destinations</a:t>
            </a:r>
            <a:r>
              <a:rPr lang="en-GB" sz="2000" dirty="0"/>
              <a:t>)</a:t>
            </a:r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154117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B2C71-A043-0FFA-0DE3-0553310E7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PHASE 2 - Training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267D74C-384D-B2A0-E58C-A783B372E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081" y="2638043"/>
            <a:ext cx="5957088" cy="3798382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400" b="1" noProof="0" dirty="0"/>
              <a:t>Definition of hyperparameters</a:t>
            </a:r>
          </a:p>
          <a:p>
            <a:pPr lvl="1"/>
            <a:r>
              <a:rPr lang="en-GB" sz="2200" b="1" noProof="0" dirty="0"/>
              <a:t>Key parameters:</a:t>
            </a:r>
          </a:p>
          <a:p>
            <a:pPr lvl="2"/>
            <a:r>
              <a:rPr lang="en-GB" b="1" noProof="0" dirty="0"/>
              <a:t>Learning rate (α):</a:t>
            </a:r>
            <a:r>
              <a:rPr lang="en-GB" noProof="0" dirty="0"/>
              <a:t> 0.7 (overwriting of old knowledge)</a:t>
            </a:r>
          </a:p>
          <a:p>
            <a:pPr lvl="2"/>
            <a:r>
              <a:rPr lang="en-GB" b="1" noProof="0" dirty="0"/>
              <a:t>Exploration rate (</a:t>
            </a:r>
            <a:r>
              <a:rPr lang="en-GB" b="1" noProof="0" dirty="0" err="1"/>
              <a:t>ε</a:t>
            </a:r>
            <a:r>
              <a:rPr lang="en-GB" b="1" noProof="0" dirty="0"/>
              <a:t>):</a:t>
            </a:r>
            <a:r>
              <a:rPr lang="en-GB" noProof="0" dirty="0"/>
              <a:t> 1.0 → decays to </a:t>
            </a:r>
            <a:r>
              <a:rPr lang="en-GB" b="1" noProof="0" dirty="0" err="1"/>
              <a:t>min_epsilon</a:t>
            </a:r>
            <a:r>
              <a:rPr lang="en-GB" noProof="0" dirty="0"/>
              <a:t> 0.05 with </a:t>
            </a:r>
            <a:r>
              <a:rPr lang="en-GB" b="1" noProof="0" dirty="0"/>
              <a:t>decay factor</a:t>
            </a:r>
            <a:r>
              <a:rPr lang="en-GB" noProof="0" dirty="0"/>
              <a:t> 0.9999</a:t>
            </a:r>
          </a:p>
          <a:p>
            <a:pPr lvl="2"/>
            <a:r>
              <a:rPr lang="en-GB" b="1" noProof="0" dirty="0"/>
              <a:t>Episodes:</a:t>
            </a:r>
            <a:r>
              <a:rPr lang="en-GB" noProof="0" dirty="0"/>
              <a:t> 200,000</a:t>
            </a:r>
            <a:endParaRPr lang="en-GB" sz="2000" b="1" noProof="0" dirty="0"/>
          </a:p>
          <a:p>
            <a:pPr marL="342900" indent="-342900">
              <a:buFont typeface="+mj-lt"/>
              <a:buAutoNum type="arabicPeriod"/>
            </a:pPr>
            <a:r>
              <a:rPr lang="en-GB" sz="2400" b="1" noProof="0" dirty="0"/>
              <a:t>Episode initialization</a:t>
            </a:r>
          </a:p>
          <a:p>
            <a:pPr lvl="1"/>
            <a:r>
              <a:rPr lang="en-GB" sz="2000" noProof="0" dirty="0"/>
              <a:t>Agent starts off at random state, performs random action in environment and gets reward. Loop.</a:t>
            </a:r>
            <a:endParaRPr lang="en-GB" sz="2200" b="1" noProof="0" dirty="0"/>
          </a:p>
          <a:p>
            <a:pPr marL="342900" indent="-342900">
              <a:buFont typeface="+mj-lt"/>
              <a:buAutoNum type="arabicPeriod"/>
            </a:pPr>
            <a:r>
              <a:rPr lang="en-GB" sz="2400" b="1" noProof="0" dirty="0"/>
              <a:t>Q-values are updated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b="1" noProof="0" dirty="0"/>
              <a:t>Epsilon Decay </a:t>
            </a:r>
            <a:r>
              <a:rPr lang="en-GB" sz="2400" noProof="0" dirty="0"/>
              <a:t>after each episode</a:t>
            </a:r>
            <a:endParaRPr lang="en-GB" sz="2400" b="1" noProof="0" dirty="0"/>
          </a:p>
          <a:p>
            <a:pPr marL="342900" indent="-342900">
              <a:buFont typeface="+mj-lt"/>
              <a:buAutoNum type="arabicPeriod"/>
            </a:pPr>
            <a:endParaRPr lang="en-GB" sz="2400" b="1" noProof="0" dirty="0"/>
          </a:p>
          <a:p>
            <a:pPr marL="571500" lvl="1" indent="-342900">
              <a:buFont typeface="+mj-lt"/>
              <a:buAutoNum type="arabicPeriod" startAt="3"/>
            </a:pPr>
            <a:endParaRPr lang="en-GB" sz="1800" noProof="0" dirty="0"/>
          </a:p>
          <a:p>
            <a:pPr marL="685800" lvl="1" indent="-457200">
              <a:buFont typeface="+mj-lt"/>
              <a:buAutoNum type="arabicPeriod" startAt="3"/>
            </a:pPr>
            <a:endParaRPr lang="en-GB" sz="2000" noProof="0" dirty="0"/>
          </a:p>
        </p:txBody>
      </p:sp>
      <p:pic>
        <p:nvPicPr>
          <p:cNvPr id="6" name="Picture 5" descr="A diagram of a robot&#10;&#10;AI-generated content may be incorrect.">
            <a:extLst>
              <a:ext uri="{FF2B5EF4-FFF2-40B4-BE49-F238E27FC236}">
                <a16:creationId xmlns:a16="http://schemas.microsoft.com/office/drawing/2014/main" id="{1AF4C1DD-990E-9F17-C1F0-81DE970B2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809" y="2497853"/>
            <a:ext cx="4719769" cy="407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9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video game screen shot&#10;&#10;AI-generated content may be incorrect.">
            <a:extLst>
              <a:ext uri="{FF2B5EF4-FFF2-40B4-BE49-F238E27FC236}">
                <a16:creationId xmlns:a16="http://schemas.microsoft.com/office/drawing/2014/main" id="{E46FD296-C325-8B36-5D9D-5FA42DC76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689" y="2452941"/>
            <a:ext cx="2422924" cy="1541861"/>
          </a:xfrm>
          <a:prstGeom prst="rect">
            <a:avLst/>
          </a:prstGeom>
        </p:spPr>
      </p:pic>
      <p:pic>
        <p:nvPicPr>
          <p:cNvPr id="9" name="Picture 8" descr="A diagram of a game&#10;&#10;AI-generated content may be incorrect.">
            <a:extLst>
              <a:ext uri="{FF2B5EF4-FFF2-40B4-BE49-F238E27FC236}">
                <a16:creationId xmlns:a16="http://schemas.microsoft.com/office/drawing/2014/main" id="{46AFBC71-B210-88CD-4ACC-10298CF0C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540" y="2816874"/>
            <a:ext cx="5997446" cy="36209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EA78EE-3E8F-0DA7-C8BB-A187799AA43A}"/>
              </a:ext>
            </a:extLst>
          </p:cNvPr>
          <p:cNvSpPr txBox="1"/>
          <p:nvPr/>
        </p:nvSpPr>
        <p:spPr>
          <a:xfrm>
            <a:off x="1113310" y="1729219"/>
            <a:ext cx="8289233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 230 =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taxi position </a:t>
            </a:r>
            <a:r>
              <a:rPr lang="en-GB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(2,1) x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passenger locations </a:t>
            </a:r>
            <a:r>
              <a:rPr lang="en-GB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(2) x 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destination </a:t>
            </a:r>
            <a:r>
              <a:rPr lang="en-GB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(2)</a:t>
            </a:r>
            <a:endParaRPr lang="en-DE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817F38-A0CA-AE17-B2B2-A869C5EF0A1E}"/>
              </a:ext>
            </a:extLst>
          </p:cNvPr>
          <p:cNvSpPr txBox="1"/>
          <p:nvPr/>
        </p:nvSpPr>
        <p:spPr>
          <a:xfrm>
            <a:off x="1028387" y="1196844"/>
            <a:ext cx="1524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b="1" dirty="0"/>
              <a:t>Example:</a:t>
            </a:r>
          </a:p>
          <a:p>
            <a:endParaRPr lang="en-DE" sz="24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A02354-E1DA-5B3C-2D0B-33C36E731891}"/>
              </a:ext>
            </a:extLst>
          </p:cNvPr>
          <p:cNvCxnSpPr>
            <a:cxnSpLocks/>
          </p:cNvCxnSpPr>
          <p:nvPr/>
        </p:nvCxnSpPr>
        <p:spPr>
          <a:xfrm>
            <a:off x="5000263" y="2129329"/>
            <a:ext cx="0" cy="687545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D0F7247-50C1-B2D0-F59D-D0AFEA504CCD}"/>
              </a:ext>
            </a:extLst>
          </p:cNvPr>
          <p:cNvSpPr txBox="1"/>
          <p:nvPr/>
        </p:nvSpPr>
        <p:spPr>
          <a:xfrm>
            <a:off x="2622611" y="4200128"/>
            <a:ext cx="1370655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3"/>
                </a:solidFill>
              </a:rPr>
              <a:t>State 230</a:t>
            </a:r>
            <a:endParaRPr lang="en-DE" b="1" dirty="0">
              <a:solidFill>
                <a:schemeClr val="accent3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EE33D8-574A-B708-21F6-3AB5467932E7}"/>
              </a:ext>
            </a:extLst>
          </p:cNvPr>
          <p:cNvSpPr txBox="1"/>
          <p:nvPr/>
        </p:nvSpPr>
        <p:spPr>
          <a:xfrm>
            <a:off x="7246171" y="4200128"/>
            <a:ext cx="66317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3"/>
                </a:solidFill>
              </a:rPr>
              <a:t>+20</a:t>
            </a:r>
            <a:endParaRPr lang="en-DE" b="1" dirty="0"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C3164E-C1D7-A2C5-B9B0-44AE1C4D6CDC}"/>
              </a:ext>
            </a:extLst>
          </p:cNvPr>
          <p:cNvSpPr txBox="1"/>
          <p:nvPr/>
        </p:nvSpPr>
        <p:spPr>
          <a:xfrm>
            <a:off x="3970580" y="4200128"/>
            <a:ext cx="451412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3"/>
                </a:solidFill>
              </a:rPr>
              <a:t>0</a:t>
            </a:r>
            <a:endParaRPr lang="en-DE" b="1" dirty="0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E10F80-DAC3-7C6B-D2CC-E1ED7C675F9D}"/>
              </a:ext>
            </a:extLst>
          </p:cNvPr>
          <p:cNvSpPr txBox="1"/>
          <p:nvPr/>
        </p:nvSpPr>
        <p:spPr>
          <a:xfrm>
            <a:off x="5341235" y="4200128"/>
            <a:ext cx="451412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3"/>
                </a:solidFill>
              </a:rPr>
              <a:t>0</a:t>
            </a:r>
            <a:endParaRPr lang="en-DE" b="1" dirty="0">
              <a:solidFill>
                <a:schemeClr val="accent3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64D326-ACFD-1B58-405F-7C2328F353D4}"/>
              </a:ext>
            </a:extLst>
          </p:cNvPr>
          <p:cNvSpPr txBox="1"/>
          <p:nvPr/>
        </p:nvSpPr>
        <p:spPr>
          <a:xfrm>
            <a:off x="6023175" y="4200128"/>
            <a:ext cx="451412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3"/>
                </a:solidFill>
              </a:rPr>
              <a:t>0</a:t>
            </a:r>
            <a:endParaRPr lang="en-DE" b="1" dirty="0">
              <a:solidFill>
                <a:schemeClr val="accent3"/>
              </a:solidFill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8D6BB86-771C-2C85-6E2B-9573F3BF5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962671"/>
              </p:ext>
            </p:extLst>
          </p:nvPr>
        </p:nvGraphicFramePr>
        <p:xfrm>
          <a:off x="8338953" y="4636368"/>
          <a:ext cx="3703014" cy="1341120"/>
        </p:xfrm>
        <a:graphic>
          <a:graphicData uri="http://schemas.openxmlformats.org/drawingml/2006/table">
            <a:tbl>
              <a:tblPr/>
              <a:tblGrid>
                <a:gridCol w="2699197">
                  <a:extLst>
                    <a:ext uri="{9D8B030D-6E8A-4147-A177-3AD203B41FA5}">
                      <a16:colId xmlns:a16="http://schemas.microsoft.com/office/drawing/2014/main" val="3429431903"/>
                    </a:ext>
                  </a:extLst>
                </a:gridCol>
                <a:gridCol w="1003817">
                  <a:extLst>
                    <a:ext uri="{9D8B030D-6E8A-4147-A177-3AD203B41FA5}">
                      <a16:colId xmlns:a16="http://schemas.microsoft.com/office/drawing/2014/main" val="2030042077"/>
                    </a:ext>
                  </a:extLst>
                </a:gridCol>
              </a:tblGrid>
              <a:tr h="3291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Reward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522856"/>
                  </a:ext>
                </a:extLst>
              </a:tr>
              <a:tr h="3064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0" dirty="0"/>
                        <a:t>Valid move (N, S, E, W)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DE" sz="1600" b="0"/>
                        <a:t>-1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4955056"/>
                  </a:ext>
                </a:extLst>
              </a:tr>
              <a:tr h="31836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0" dirty="0"/>
                        <a:t>Wrong pickup or </a:t>
                      </a:r>
                      <a:r>
                        <a:rPr lang="en-GB" sz="1600" b="0" dirty="0" err="1"/>
                        <a:t>dropoff</a:t>
                      </a:r>
                      <a:endParaRPr lang="en-GB" sz="1600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DE" sz="1600" b="0" dirty="0"/>
                        <a:t>-10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494664"/>
                  </a:ext>
                </a:extLst>
              </a:tr>
              <a:tr h="2608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0" dirty="0"/>
                        <a:t>Correct </a:t>
                      </a:r>
                      <a:r>
                        <a:rPr lang="en-GB" sz="1600" b="0" dirty="0" err="1"/>
                        <a:t>dropoff</a:t>
                      </a:r>
                      <a:r>
                        <a:rPr lang="en-GB" sz="1600" b="0" dirty="0"/>
                        <a:t> at destination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DE" sz="1600" b="0" dirty="0"/>
                        <a:t>+20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85808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513DBED7-59A7-4645-D1BA-A0E0F7D84697}"/>
              </a:ext>
            </a:extLst>
          </p:cNvPr>
          <p:cNvSpPr txBox="1"/>
          <p:nvPr/>
        </p:nvSpPr>
        <p:spPr>
          <a:xfrm>
            <a:off x="6705115" y="4200128"/>
            <a:ext cx="451412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3"/>
                </a:solidFill>
              </a:rPr>
              <a:t>0</a:t>
            </a:r>
            <a:endParaRPr lang="en-DE" b="1" dirty="0">
              <a:solidFill>
                <a:schemeClr val="accent3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6EB445-6D01-D407-BD81-D401185A6646}"/>
              </a:ext>
            </a:extLst>
          </p:cNvPr>
          <p:cNvSpPr txBox="1"/>
          <p:nvPr/>
        </p:nvSpPr>
        <p:spPr>
          <a:xfrm>
            <a:off x="4652520" y="4200128"/>
            <a:ext cx="451412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3"/>
                </a:solidFill>
              </a:rPr>
              <a:t>0</a:t>
            </a:r>
            <a:endParaRPr lang="en-DE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16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37720-2DDA-C253-E36B-BD1697244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201992-F131-6E3E-9ACE-26BF147D0E9E}"/>
              </a:ext>
            </a:extLst>
          </p:cNvPr>
          <p:cNvSpPr txBox="1"/>
          <p:nvPr/>
        </p:nvSpPr>
        <p:spPr>
          <a:xfrm>
            <a:off x="887879" y="591026"/>
            <a:ext cx="2918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/>
              <a:t>Output of Training Phase:</a:t>
            </a:r>
          </a:p>
          <a:p>
            <a:endParaRPr lang="en-DE" b="1" dirty="0"/>
          </a:p>
        </p:txBody>
      </p:sp>
      <p:pic>
        <p:nvPicPr>
          <p:cNvPr id="7" name="Picture 6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3968D717-64B8-1767-F73C-E36D92334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54" y="1088021"/>
            <a:ext cx="5670906" cy="5410447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7BFF0F91-0E00-F5AD-54F9-9FA18AA55B32}"/>
              </a:ext>
            </a:extLst>
          </p:cNvPr>
          <p:cNvSpPr/>
          <p:nvPr/>
        </p:nvSpPr>
        <p:spPr>
          <a:xfrm>
            <a:off x="6724736" y="1088021"/>
            <a:ext cx="405270" cy="555584"/>
          </a:xfrm>
          <a:prstGeom prst="rightBrace">
            <a:avLst/>
          </a:prstGeom>
          <a:noFill/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533F5-5300-5368-ABC9-5D8ED8FE588F}"/>
              </a:ext>
            </a:extLst>
          </p:cNvPr>
          <p:cNvSpPr txBox="1"/>
          <p:nvPr/>
        </p:nvSpPr>
        <p:spPr>
          <a:xfrm>
            <a:off x="7130006" y="1088021"/>
            <a:ext cx="429420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3"/>
                </a:solidFill>
              </a:rPr>
              <a:t>Phase 1: Early Exploration</a:t>
            </a:r>
          </a:p>
          <a:p>
            <a:r>
              <a:rPr lang="en-GB" sz="2000" b="1" dirty="0">
                <a:solidFill>
                  <a:schemeClr val="accent3"/>
                </a:solidFill>
              </a:rPr>
              <a:t>(Episodes 0 – 30,000)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Epsilon:</a:t>
            </a:r>
            <a:r>
              <a:rPr lang="en-GB" dirty="0"/>
              <a:t> High, decaying from 1.0 to ~0.1353.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/>
              <a:t>Behavior</a:t>
            </a:r>
            <a:r>
              <a:rPr lang="en-GB" b="1" dirty="0"/>
              <a:t>:</a:t>
            </a:r>
            <a:r>
              <a:rPr lang="en-GB" dirty="0"/>
              <a:t> Agent explores the environment a lot.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Rewards:</a:t>
            </a:r>
            <a:r>
              <a:rPr lang="en-GB" dirty="0"/>
              <a:t> Very negative at first (-59), improving slowly (-3 → 6).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Interpretation:</a:t>
            </a:r>
            <a:r>
              <a:rPr lang="en-GB" dirty="0"/>
              <a:t> Agent is still learning the basics—where passengers are and how to move efficiently.</a:t>
            </a:r>
          </a:p>
        </p:txBody>
      </p:sp>
    </p:spTree>
    <p:extLst>
      <p:ext uri="{BB962C8B-B14F-4D97-AF65-F5344CB8AC3E}">
        <p14:creationId xmlns:p14="http://schemas.microsoft.com/office/powerpoint/2010/main" val="160770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0E452-1CFF-FD3D-834C-0B099F333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795FAC-E7B6-985E-D1CA-DD92FB794518}"/>
              </a:ext>
            </a:extLst>
          </p:cNvPr>
          <p:cNvSpPr txBox="1"/>
          <p:nvPr/>
        </p:nvSpPr>
        <p:spPr>
          <a:xfrm>
            <a:off x="887879" y="591026"/>
            <a:ext cx="2918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/>
              <a:t>Output of Training Phase:</a:t>
            </a:r>
          </a:p>
          <a:p>
            <a:endParaRPr lang="en-DE" b="1" dirty="0"/>
          </a:p>
        </p:txBody>
      </p:sp>
      <p:pic>
        <p:nvPicPr>
          <p:cNvPr id="7" name="Picture 6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3F50A6A7-EE59-9DB7-674C-4B4416597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54" y="1088021"/>
            <a:ext cx="5670906" cy="5410447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9C0D048F-53B3-DEF6-F83C-5534C094DF2E}"/>
              </a:ext>
            </a:extLst>
          </p:cNvPr>
          <p:cNvSpPr/>
          <p:nvPr/>
        </p:nvSpPr>
        <p:spPr>
          <a:xfrm>
            <a:off x="6724735" y="1632032"/>
            <a:ext cx="405270" cy="578734"/>
          </a:xfrm>
          <a:prstGeom prst="rightBrace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219EC7-7CE2-BEBD-00B5-2CC376B2F316}"/>
              </a:ext>
            </a:extLst>
          </p:cNvPr>
          <p:cNvSpPr txBox="1"/>
          <p:nvPr/>
        </p:nvSpPr>
        <p:spPr>
          <a:xfrm>
            <a:off x="7222603" y="1585732"/>
            <a:ext cx="435208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</a:rPr>
              <a:t>Phase 2: Learning</a:t>
            </a:r>
          </a:p>
          <a:p>
            <a:r>
              <a:rPr lang="en-GB" sz="2000" b="1" dirty="0">
                <a:solidFill>
                  <a:schemeClr val="accent1"/>
                </a:solidFill>
              </a:rPr>
              <a:t>(Episodes 30,000 - 50,000)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Epsilon:</a:t>
            </a:r>
            <a:r>
              <a:rPr lang="en-GB" dirty="0"/>
              <a:t> Reaches minimum 0.05.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/>
              <a:t>Behavior</a:t>
            </a:r>
            <a:r>
              <a:rPr lang="en-GB" b="1" dirty="0"/>
              <a:t>:</a:t>
            </a:r>
            <a:r>
              <a:rPr lang="en-GB" dirty="0"/>
              <a:t> Exploration mostly done, agent starts exploiting learned Q-values.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Rewards:</a:t>
            </a:r>
            <a:r>
              <a:rPr lang="en-GB" dirty="0"/>
              <a:t> Positive and steadily improving (6 → 15).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Interpretation:</a:t>
            </a:r>
            <a:r>
              <a:rPr lang="en-GB" dirty="0"/>
              <a:t> Agent has learned reliable pickup/</a:t>
            </a:r>
            <a:r>
              <a:rPr lang="en-GB" dirty="0" err="1"/>
              <a:t>dropoff</a:t>
            </a:r>
            <a:r>
              <a:rPr lang="en-GB" dirty="0"/>
              <a:t> strategies and is increasingly successful.</a:t>
            </a:r>
          </a:p>
        </p:txBody>
      </p:sp>
    </p:spTree>
    <p:extLst>
      <p:ext uri="{BB962C8B-B14F-4D97-AF65-F5344CB8AC3E}">
        <p14:creationId xmlns:p14="http://schemas.microsoft.com/office/powerpoint/2010/main" val="2391383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6067A-5836-E084-3FA8-2AFC099A3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AB973E-E938-A76F-103A-D21A382BD583}"/>
              </a:ext>
            </a:extLst>
          </p:cNvPr>
          <p:cNvSpPr txBox="1"/>
          <p:nvPr/>
        </p:nvSpPr>
        <p:spPr>
          <a:xfrm>
            <a:off x="887879" y="591026"/>
            <a:ext cx="2918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/>
              <a:t>Output of Training Phase:</a:t>
            </a:r>
          </a:p>
          <a:p>
            <a:endParaRPr lang="en-DE" b="1" dirty="0"/>
          </a:p>
        </p:txBody>
      </p:sp>
      <p:pic>
        <p:nvPicPr>
          <p:cNvPr id="7" name="Picture 6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A0CDE26E-8211-9210-5641-12B7F508B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54" y="1088021"/>
            <a:ext cx="5670906" cy="5410447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B026B03D-EBC7-5969-3F4D-AEBF63806504}"/>
              </a:ext>
            </a:extLst>
          </p:cNvPr>
          <p:cNvSpPr/>
          <p:nvPr/>
        </p:nvSpPr>
        <p:spPr>
          <a:xfrm>
            <a:off x="6724735" y="2222340"/>
            <a:ext cx="405270" cy="3981689"/>
          </a:xfrm>
          <a:prstGeom prst="rightBrace">
            <a:avLst/>
          </a:prstGeom>
          <a:noFill/>
          <a:ln w="28575">
            <a:solidFill>
              <a:srgbClr val="4186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FE06E-0FF9-A492-6705-6708C1A6B832}"/>
              </a:ext>
            </a:extLst>
          </p:cNvPr>
          <p:cNvSpPr txBox="1"/>
          <p:nvPr/>
        </p:nvSpPr>
        <p:spPr>
          <a:xfrm>
            <a:off x="7212980" y="2511707"/>
            <a:ext cx="4352081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418621"/>
                </a:solidFill>
              </a:rPr>
              <a:t>Phase 3: Exploitation &amp; Fine-tuning (Episodes 50,000 – 200,000)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Epsilon:</a:t>
            </a:r>
            <a:r>
              <a:rPr lang="en-GB" dirty="0"/>
              <a:t> Constant at 0.05 → mostly exploitation, occasional exploration.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/>
              <a:t>Behavior</a:t>
            </a:r>
            <a:r>
              <a:rPr lang="en-GB" b="1" dirty="0"/>
              <a:t>:</a:t>
            </a:r>
            <a:r>
              <a:rPr lang="en-GB" dirty="0"/>
              <a:t> Agent uses learned policy efficiently.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Rewards:</a:t>
            </a:r>
            <a:r>
              <a:rPr lang="en-GB" dirty="0"/>
              <a:t> Mostly positive with minor fluctuations (4 </a:t>
            </a:r>
            <a:r>
              <a:rPr lang="en-GB"/>
              <a:t>→ 13).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Interpretation:</a:t>
            </a:r>
            <a:r>
              <a:rPr lang="en-GB" dirty="0"/>
              <a:t> Agent is now proficient; occasional negative rewards are just edge cases.</a:t>
            </a:r>
          </a:p>
        </p:txBody>
      </p:sp>
    </p:spTree>
    <p:extLst>
      <p:ext uri="{BB962C8B-B14F-4D97-AF65-F5344CB8AC3E}">
        <p14:creationId xmlns:p14="http://schemas.microsoft.com/office/powerpoint/2010/main" val="1306694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66A9AE5-69DF-4153-B35A-94BDEF32E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18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9B5318-27A8-4E50-80D9-B92D4F28E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solidFill>
            <a:schemeClr val="bg1"/>
          </a:solidFill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A3BD07B-B95D-3949-3058-28A5AEAE5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929" y="1230629"/>
            <a:ext cx="9936142" cy="439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179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250</TotalTime>
  <Words>491</Words>
  <Application>Microsoft Macintosh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My first reinforcemt learning algorithm</vt:lpstr>
      <vt:lpstr>Problem Introduction</vt:lpstr>
      <vt:lpstr>Phase 1 – Set up</vt:lpstr>
      <vt:lpstr>PHASE 2 - 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PHASE 3 - TESTING</vt:lpstr>
      <vt:lpstr>Key takeaway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Fee Pieper</dc:creator>
  <cp:lastModifiedBy>Fee Pieper</cp:lastModifiedBy>
  <cp:revision>1</cp:revision>
  <dcterms:created xsi:type="dcterms:W3CDTF">2025-08-22T13:17:56Z</dcterms:created>
  <dcterms:modified xsi:type="dcterms:W3CDTF">2025-08-25T07:19:59Z</dcterms:modified>
</cp:coreProperties>
</file>