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7e09eb78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7e09eb78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7e09eb78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47e09eb78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7e09eb7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7e09eb7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7e09eb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7e09eb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7e09eb78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7e09eb78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47e09eb78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47e09eb78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7e09eb78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47e09eb78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5bb2d559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5bb2d559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7e09eb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47e09eb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7e09eb7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47e09eb7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5bb2d559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5bb2d559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7e09eb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7e09eb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47e09eb7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47e09eb7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47e09eb7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47e09eb7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7e09eb7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47e09eb7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47e09eb7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47e09eb7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47e09eb78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47e09eb7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47e09eb78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47e09eb78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7e09eb78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47e09eb78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1bd71d9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1bd71d9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1bd71d9f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1bd71d9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5bb2d559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5bb2d559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reference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1bd71d9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1bd71d9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5bb2d559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5bb2d559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7e09eb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7e09eb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5bb2d559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5bb2d559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7e09eb78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7e09eb78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963d59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963d59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963d59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963d59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1.png"/><Relationship Id="rId8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Relationship Id="rId7" Type="http://schemas.openxmlformats.org/officeDocument/2006/relationships/image" Target="../media/image44.png"/><Relationship Id="rId8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s://www.wpmap.org/map-of-chicago/chicago-neighborhood-map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in the City of Chicago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1"/>
            <a:ext cx="82221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 Kinsella, Crystal Mathis,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Pamela Saborio-Rojas, Rachel Greenebaum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416000" y="0"/>
            <a:ext cx="4416000" cy="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 Highest Crime Neighborhoods</a:t>
            </a:r>
            <a:endParaRPr sz="2400"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0" y="0"/>
            <a:ext cx="4416000" cy="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 Lowest Crime Neighborhoods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7500"/>
            <a:ext cx="4416000" cy="29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775" y="817500"/>
            <a:ext cx="4114800" cy="274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0" y="170400"/>
            <a:ext cx="91440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August Crime Breakdown: Gold Coast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825" y="1062725"/>
            <a:ext cx="4380729" cy="34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Crime Count and Sales Price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0" y="1200150"/>
            <a:ext cx="3979700" cy="26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841675" y="1122225"/>
            <a:ext cx="2550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Crime Count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5203000" y="1122225"/>
            <a:ext cx="2490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Median Sale Price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- Sales Price and Crime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2458" l="5558" r="235" t="3353"/>
          <a:stretch/>
        </p:blipFill>
        <p:spPr>
          <a:xfrm>
            <a:off x="372812" y="1480700"/>
            <a:ext cx="8398377" cy="21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2598000" y="3727025"/>
            <a:ext cx="3948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C1D"/>
                </a:solidFill>
                <a:highlight>
                  <a:srgbClr val="F8F8F8"/>
                </a:highlight>
              </a:rPr>
              <a:t>The correlation between Sales Price and Crime is -0.23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- Homes sold vs Crime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2458" l="5558" r="235" t="3353"/>
          <a:stretch/>
        </p:blipFill>
        <p:spPr>
          <a:xfrm>
            <a:off x="372812" y="1480700"/>
            <a:ext cx="8398377" cy="21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598000" y="3727025"/>
            <a:ext cx="3948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The correlation between Homes Sold and Crime is 0.29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2550"/>
            <a:ext cx="9143998" cy="23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- Listings vs Crime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2458" l="5558" r="235" t="3353"/>
          <a:stretch/>
        </p:blipFill>
        <p:spPr>
          <a:xfrm>
            <a:off x="372812" y="1480700"/>
            <a:ext cx="8398377" cy="21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2598000" y="3727025"/>
            <a:ext cx="3948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The correlation between New Listings and Crime is 0.34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2550"/>
            <a:ext cx="9143998" cy="23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352550"/>
            <a:ext cx="9143998" cy="22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- Days on Market vs Crime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2458" l="5558" r="235" t="3353"/>
          <a:stretch/>
        </p:blipFill>
        <p:spPr>
          <a:xfrm>
            <a:off x="372812" y="1480700"/>
            <a:ext cx="8398377" cy="21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2598000" y="3727025"/>
            <a:ext cx="4012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The correlation between Days on Market and Crime is 0.18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2550"/>
            <a:ext cx="9143998" cy="23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352550"/>
            <a:ext cx="9143998" cy="22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352550"/>
            <a:ext cx="9143998" cy="23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- Summary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295400"/>
            <a:ext cx="78486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There is no correlation between August 2019 crime data and its equivalent Redfin housing data.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Higher crime will directly impact a neighborhood’s residential real estate market.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- Sales Price and Crime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2458" l="5558" r="235" t="3353"/>
          <a:stretch/>
        </p:blipFill>
        <p:spPr>
          <a:xfrm>
            <a:off x="372812" y="1480700"/>
            <a:ext cx="8398377" cy="21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2598000" y="3727025"/>
            <a:ext cx="3948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The correlation between Homes Sold and Crime is 0.29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6750"/>
            <a:ext cx="9144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0000"/>
            <a:ext cx="2704200" cy="18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875" y="409974"/>
            <a:ext cx="2704200" cy="1802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8100" y="409963"/>
            <a:ext cx="2704200" cy="18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662150"/>
            <a:ext cx="2860100" cy="19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7850" y="2766063"/>
            <a:ext cx="2704200" cy="18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8100" y="2766075"/>
            <a:ext cx="2704200" cy="18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0000"/>
            <a:ext cx="2790751" cy="18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238" y="375363"/>
            <a:ext cx="2710075" cy="18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2861523"/>
            <a:ext cx="2710075" cy="175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6626" y="2809161"/>
            <a:ext cx="2790737" cy="181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6125" y="409988"/>
            <a:ext cx="2606175" cy="17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2225" y="2837821"/>
            <a:ext cx="2710075" cy="1806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5" y="121225"/>
            <a:ext cx="9074722" cy="14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83125"/>
            <a:ext cx="9144000" cy="13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33125"/>
            <a:ext cx="9144000" cy="13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0000"/>
            <a:ext cx="2750125" cy="18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925" y="410000"/>
            <a:ext cx="2750150" cy="18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175" y="410008"/>
            <a:ext cx="2750125" cy="183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721834"/>
            <a:ext cx="2750150" cy="1833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6913" y="2721825"/>
            <a:ext cx="2750175" cy="18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2150" y="2735449"/>
            <a:ext cx="2750149" cy="18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0000"/>
            <a:ext cx="3113800" cy="20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850" y="409999"/>
            <a:ext cx="3113800" cy="207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661550"/>
            <a:ext cx="2860975" cy="19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2019 Crime Count per Neighborhood</a:t>
            </a:r>
            <a:endParaRPr/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3250"/>
            <a:ext cx="8839200" cy="173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311700" y="114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Crime Type in Humboldt Park </a:t>
            </a:r>
            <a:endParaRPr/>
          </a:p>
        </p:txBody>
      </p:sp>
      <p:pic>
        <p:nvPicPr>
          <p:cNvPr id="290" name="Google Shape;2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2750"/>
            <a:ext cx="383439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/>
        </p:nvSpPr>
        <p:spPr>
          <a:xfrm>
            <a:off x="18925" y="283975"/>
            <a:ext cx="91440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August Crime Breakdown: Streeterville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25" y="1022400"/>
            <a:ext cx="4819760" cy="351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00" y="115375"/>
            <a:ext cx="4010047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49575" y="4889325"/>
            <a:ext cx="29787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https://www.wpmap.org/map-of-chicago/chicago-neighborhood-map/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314800" y="230975"/>
            <a:ext cx="4587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Parameters/Sources:</a:t>
            </a:r>
            <a:endParaRPr sz="3600"/>
          </a:p>
        </p:txBody>
      </p:sp>
      <p:sp>
        <p:nvSpPr>
          <p:cNvPr id="100" name="Google Shape;100;p15"/>
          <p:cNvSpPr txBox="1"/>
          <p:nvPr/>
        </p:nvSpPr>
        <p:spPr>
          <a:xfrm>
            <a:off x="4535250" y="1139875"/>
            <a:ext cx="41679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Neighborhoods in the City of Chicago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August 1, 2019 - August 31, 2019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RedFin for housing price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City of Chicago for crime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/>
        </p:nvSpPr>
        <p:spPr>
          <a:xfrm>
            <a:off x="-18925" y="265050"/>
            <a:ext cx="91440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August Crime Breakdown: Logan Square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" name="Google Shape;3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838" y="1269500"/>
            <a:ext cx="3230336" cy="321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1887375" y="272050"/>
            <a:ext cx="246600" cy="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6733300" y="348550"/>
            <a:ext cx="22869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August 2019 Crime Count in Chicago Neighborhoods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23326" cy="483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725" y="678550"/>
            <a:ext cx="4116201" cy="379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 &amp; Questions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scope Aug 18 to Aug 19; however, scope was reduced based on time and resource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Dirty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 100 neighborhoods only had 1 incident reported in August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and merge issues due to white spaces in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 and Housing data required both GPS (lat/lng) and neighborhood, but each only had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may be skewed based on time of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Housing data is from one source (Redfin)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Housing data difficult to source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868675" y="1833488"/>
            <a:ext cx="62754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Density Heatmap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75" y="410000"/>
            <a:ext cx="2660801" cy="41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Sale Price vs Crime Box 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8520599" cy="329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 price by Neighborhood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3050"/>
            <a:ext cx="9144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Top/Bottom 25 Days on Market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775" y="1618400"/>
            <a:ext cx="3897525" cy="259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57626"/>
            <a:ext cx="3284725" cy="2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