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16C04-FC44-4C36-BF45-37E33827DD43}" v="426" dt="2022-11-24T13:13:52.783"/>
    <p1510:client id="{337DDBF7-EE0B-C747-930C-5523A22B40E4}" v="689" dt="2022-11-24T13:14:27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4A43A-9AED-AD4F-B6CE-265B78C314BE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9BF66-F355-C945-AE17-FD0B854B5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2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The risks of authentication by login and password are no longer to be proven. </a:t>
            </a:r>
          </a:p>
          <a:p>
            <a:r>
              <a:rPr lang="en-US" noProof="0"/>
              <a:t>The main risks of this method are the disclosure of these (hacking and massive publication of online databases) </a:t>
            </a:r>
          </a:p>
          <a:p>
            <a:r>
              <a:rPr lang="en-US" noProof="0"/>
              <a:t>and their weaknesses which allow mean people to use techniques to guess them (cracking, social engineering, ...).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9BF66-F355-C945-AE17-FD0B854B54D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28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https://rublon.com/blog/hotp-totp-difference/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9BF66-F355-C945-AE17-FD0B854B54D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2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https://rublon.com/blog/hotp-totp-difference/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9BF66-F355-C945-AE17-FD0B854B54D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33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https://rublon.com/blog/hotp-totp-difference/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9BF66-F355-C945-AE17-FD0B854B54D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2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CC3-E982-6B42-943F-D44B7CE3BAA5}" type="datetime1">
              <a:rPr lang="fr-BE" smtClean="0"/>
              <a:t>24/11/22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6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EB5D-CF0B-4840-A821-12BE0ED7D648}" type="datetime1">
              <a:rPr lang="fr-BE" smtClean="0"/>
              <a:t>24/11/22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3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49ED-61F2-5649-9957-96243D5893E7}" type="datetime1">
              <a:rPr lang="fr-BE" smtClean="0"/>
              <a:t>24/11/22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1B52-1DBE-CF49-8362-FA35D89C3028}" type="datetime1">
              <a:rPr lang="fr-BE" smtClean="0"/>
              <a:t>24/11/22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DB0B-9911-C044-AA43-89BDCE74919B}" type="datetime1">
              <a:rPr lang="fr-BE" smtClean="0"/>
              <a:t>24/11/22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4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8DC7-8E36-8C4C-9FF8-BC605FEF99C8}" type="datetime1">
              <a:rPr lang="fr-BE" smtClean="0"/>
              <a:t>24/11/22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F7AD-234F-EF48-8B2E-4D1921467B1F}" type="datetime1">
              <a:rPr lang="fr-BE" smtClean="0"/>
              <a:t>24/11/22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0C52-45C9-8449-BBEC-DDF69A0856CD}" type="datetime1">
              <a:rPr lang="fr-BE" smtClean="0"/>
              <a:t>24/11/22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D371-1F9F-B345-898C-9B581F53D755}" type="datetime1">
              <a:rPr lang="fr-BE" smtClean="0"/>
              <a:t>24/11/22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12E-ACF3-5B44-ACAF-3FCB4B4F8266}" type="datetime1">
              <a:rPr lang="fr-BE" smtClean="0"/>
              <a:t>24/11/22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4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5930-44F8-7841-8C48-DC524A1F3427}" type="datetime1">
              <a:rPr lang="fr-BE" smtClean="0"/>
              <a:t>24/11/22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1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8CF2124-370B-224E-9AEF-8669470A6480}" type="datetime1">
              <a:rPr lang="fr-BE" smtClean="0"/>
              <a:t>24/11/22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0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8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86F061-4B85-C122-F2F6-7063C5BCE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Multiple-Factor Authentication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3879D4-1ECA-C591-C6CD-05A6F42AC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Cryptography – Project 2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1400"/>
              <a:t>THITEUX Lucas </a:t>
            </a:r>
          </a:p>
          <a:p>
            <a:pPr>
              <a:lnSpc>
                <a:spcPct val="90000"/>
              </a:lnSpc>
            </a:pPr>
            <a:r>
              <a:rPr lang="en-US" sz="1400"/>
              <a:t>BODSON Fabrice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7AB9F-1ABD-3C7A-B5E3-17340ABC4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47E9146-CDB9-B1FC-EC8D-7781C2353D5B}"/>
              </a:ext>
            </a:extLst>
          </p:cNvPr>
          <p:cNvSpPr txBox="1"/>
          <p:nvPr/>
        </p:nvSpPr>
        <p:spPr>
          <a:xfrm>
            <a:off x="640080" y="5537854"/>
            <a:ext cx="545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/>
              <a:t>Master en Architecture des systèmes informatiques</a:t>
            </a:r>
          </a:p>
          <a:p>
            <a:r>
              <a:rPr lang="en-US" sz="1800"/>
              <a:t>2022 - 2023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5A827-771F-D2D2-BC15-5E5466EB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EEB4C-1F73-A66A-3FE0-456DC20B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F4126-B893-98F3-DC76-471351B4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Multiple-Factor Authentication ?</a:t>
            </a:r>
          </a:p>
          <a:p>
            <a:r>
              <a:rPr lang="en-US"/>
              <a:t>Which problems MFA can solve in practice ?</a:t>
            </a:r>
          </a:p>
          <a:p>
            <a:r>
              <a:rPr lang="en-US"/>
              <a:t>One Time Password generators</a:t>
            </a:r>
          </a:p>
          <a:p>
            <a:r>
              <a:rPr lang="en-US"/>
              <a:t>HOTP</a:t>
            </a:r>
          </a:p>
          <a:p>
            <a:r>
              <a:rPr lang="en-US"/>
              <a:t>TOTP</a:t>
            </a:r>
          </a:p>
          <a:p>
            <a:r>
              <a:rPr lang="en-US"/>
              <a:t>HOTP vs TOTP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9ACBD-A95D-CF97-E62D-39D73C7F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E0B6E-116C-4848-67ED-D3576FE7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Multiple-Factor Authentication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C2FA9-413A-1155-CD22-B4386B3E1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498756"/>
            <a:ext cx="9314477" cy="3318623"/>
          </a:xfrm>
        </p:spPr>
        <p:txBody>
          <a:bodyPr>
            <a:normAutofit/>
          </a:bodyPr>
          <a:lstStyle/>
          <a:p>
            <a:r>
              <a:rPr lang="en-US" sz="1900"/>
              <a:t>Combination of different types of authentication 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/>
              <a:t>What</a:t>
            </a:r>
            <a:r>
              <a:rPr lang="fr-FR" sz="1700"/>
              <a:t> the </a:t>
            </a:r>
            <a:r>
              <a:rPr lang="fr-FR" sz="1700" err="1"/>
              <a:t>entity</a:t>
            </a:r>
            <a:r>
              <a:rPr lang="fr-FR" sz="1700"/>
              <a:t> </a:t>
            </a:r>
            <a:r>
              <a:rPr lang="fr-FR" sz="1700" err="1"/>
              <a:t>knows</a:t>
            </a:r>
            <a:r>
              <a:rPr lang="fr-FR" sz="1700"/>
              <a:t> (</a:t>
            </a:r>
            <a:r>
              <a:rPr lang="fr-FR" sz="1700" err="1"/>
              <a:t>password</a:t>
            </a:r>
            <a:r>
              <a:rPr lang="fr-FR" sz="1700"/>
              <a:t>, pin code, …)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700" err="1"/>
              <a:t>What</a:t>
            </a:r>
            <a:r>
              <a:rPr lang="fr-FR" sz="1700"/>
              <a:t> the </a:t>
            </a:r>
            <a:r>
              <a:rPr lang="fr-FR" sz="1700" err="1"/>
              <a:t>entity</a:t>
            </a:r>
            <a:r>
              <a:rPr lang="fr-FR" sz="1700"/>
              <a:t> </a:t>
            </a:r>
            <a:r>
              <a:rPr lang="fr-FR" sz="1700" err="1"/>
              <a:t>owns</a:t>
            </a:r>
            <a:r>
              <a:rPr lang="fr-FR" sz="1700"/>
              <a:t> (chip </a:t>
            </a:r>
            <a:r>
              <a:rPr lang="fr-FR" sz="1700" err="1"/>
              <a:t>card</a:t>
            </a:r>
            <a:r>
              <a:rPr lang="fr-FR" sz="1700"/>
              <a:t>, OTP </a:t>
            </a:r>
            <a:r>
              <a:rPr lang="fr-FR" sz="1700" err="1"/>
              <a:t>generators</a:t>
            </a:r>
            <a:r>
              <a:rPr lang="fr-FR" sz="1700"/>
              <a:t>, …)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1700" err="1"/>
              <a:t>What</a:t>
            </a:r>
            <a:r>
              <a:rPr lang="fr-FR" sz="1700"/>
              <a:t> the </a:t>
            </a:r>
            <a:r>
              <a:rPr lang="fr-FR" sz="1700" err="1"/>
              <a:t>entity</a:t>
            </a:r>
            <a:r>
              <a:rPr lang="fr-FR" sz="1700"/>
              <a:t> </a:t>
            </a:r>
            <a:r>
              <a:rPr lang="fr-FR" sz="1700" err="1"/>
              <a:t>is</a:t>
            </a:r>
            <a:r>
              <a:rPr lang="fr-FR" sz="1700"/>
              <a:t> (facial recognition, </a:t>
            </a:r>
            <a:r>
              <a:rPr lang="fr-FR" sz="1700" err="1"/>
              <a:t>fingerprint</a:t>
            </a:r>
            <a:r>
              <a:rPr lang="fr-FR" sz="1700"/>
              <a:t>, …)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/>
              <a:t>What the entity can do or does</a:t>
            </a:r>
            <a:r>
              <a:rPr lang="fr-FR" sz="1700"/>
              <a:t> (</a:t>
            </a:r>
            <a:r>
              <a:rPr lang="fr-FR" sz="1700" err="1"/>
              <a:t>voice</a:t>
            </a:r>
            <a:r>
              <a:rPr lang="fr-FR" sz="1700"/>
              <a:t> recognition, </a:t>
            </a:r>
            <a:r>
              <a:rPr lang="fr-FR" sz="1700" err="1"/>
              <a:t>handwritten</a:t>
            </a:r>
            <a:r>
              <a:rPr lang="fr-FR" sz="1700"/>
              <a:t> signature, …)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700"/>
              <a:t>Where the entity is situated</a:t>
            </a:r>
            <a:r>
              <a:rPr lang="fr-FR" sz="1700"/>
              <a:t> (</a:t>
            </a:r>
            <a:r>
              <a:rPr lang="fr-FR" sz="1700" err="1"/>
              <a:t>localization</a:t>
            </a:r>
            <a:r>
              <a:rPr lang="fr-FR" sz="170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C0DDE1-20D5-C85A-D651-E4A3F51A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7C054-C42F-478F-983C-76CD2B03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Which problems MFA can solve in practice ?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A5490-9E6E-D5F5-3864-0003D4EF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/>
              <a:t>Disclosure of login and </a:t>
            </a:r>
            <a:r>
              <a:rPr lang="fr-FR" sz="2400" err="1"/>
              <a:t>password</a:t>
            </a:r>
            <a:endParaRPr lang="fr-FR" sz="2400"/>
          </a:p>
          <a:p>
            <a:pPr lvl="1">
              <a:lnSpc>
                <a:spcPct val="150000"/>
              </a:lnSpc>
            </a:pPr>
            <a:r>
              <a:rPr lang="fr-FR" sz="2200"/>
              <a:t>Databases publication </a:t>
            </a:r>
          </a:p>
          <a:p>
            <a:pPr>
              <a:lnSpc>
                <a:spcPct val="150000"/>
              </a:lnSpc>
            </a:pPr>
            <a:r>
              <a:rPr lang="fr-FR" sz="2400" err="1"/>
              <a:t>Weakness</a:t>
            </a:r>
            <a:r>
              <a:rPr lang="fr-FR" sz="2400"/>
              <a:t> of login and </a:t>
            </a:r>
            <a:r>
              <a:rPr lang="fr-FR" sz="2400" err="1"/>
              <a:t>password</a:t>
            </a:r>
            <a:endParaRPr lang="fr-FR" sz="2400"/>
          </a:p>
          <a:p>
            <a:pPr lvl="1">
              <a:lnSpc>
                <a:spcPct val="150000"/>
              </a:lnSpc>
            </a:pPr>
            <a:r>
              <a:rPr lang="fr-FR" sz="2200"/>
              <a:t>Social engineering, cracking</a:t>
            </a:r>
          </a:p>
          <a:p>
            <a:pPr>
              <a:lnSpc>
                <a:spcPct val="150000"/>
              </a:lnSpc>
            </a:pPr>
            <a:endParaRPr lang="fr-FR" sz="24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FF5C64-562F-EC24-6427-FCC388AF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34D3B-F9B8-C295-9A5E-1714139F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One Time </a:t>
            </a:r>
            <a:r>
              <a:rPr lang="fr-FR" err="1"/>
              <a:t>Password</a:t>
            </a:r>
            <a:r>
              <a:rPr lang="fr-FR"/>
              <a:t> </a:t>
            </a:r>
            <a:r>
              <a:rPr lang="fr-FR" err="1"/>
              <a:t>Generator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C89E7-F3AB-B3E4-BD20-423F58A5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97109"/>
            <a:ext cx="8883836" cy="2920270"/>
          </a:xfrm>
        </p:spPr>
        <p:txBody>
          <a:bodyPr>
            <a:normAutofit/>
          </a:bodyPr>
          <a:lstStyle/>
          <a:p>
            <a:r>
              <a:rPr lang="en-CA" sz="2000"/>
              <a:t>Easy to implement because it is open source</a:t>
            </a:r>
          </a:p>
          <a:p>
            <a:r>
              <a:rPr lang="en-US" sz="2000"/>
              <a:t>They generate single-use codes which allows them to avoid "replay" attacks</a:t>
            </a:r>
          </a:p>
          <a:p>
            <a:r>
              <a:rPr lang="en-US" sz="2000"/>
              <a:t>They do not necessarily require the use of the Internet</a:t>
            </a:r>
            <a:endParaRPr lang="fr-FR" sz="20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E557F7-DD46-8441-DA32-EDCA8CC8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2835D-3EAC-0705-73E7-0478894C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/>
          <a:p>
            <a:r>
              <a:rPr lang="fr-FR"/>
              <a:t>HMAC-</a:t>
            </a:r>
            <a:r>
              <a:rPr lang="fr-FR" err="1"/>
              <a:t>based</a:t>
            </a:r>
            <a:r>
              <a:rPr lang="fr-FR"/>
              <a:t> OTP</a:t>
            </a:r>
          </a:p>
        </p:txBody>
      </p:sp>
      <p:pic>
        <p:nvPicPr>
          <p:cNvPr id="1026" name="Picture 2" descr="Diagram of the HOTP Algorithm showing that shared secret and event counter are used in the hashing function">
            <a:extLst>
              <a:ext uri="{FF2B5EF4-FFF2-40B4-BE49-F238E27FC236}">
                <a16:creationId xmlns:a16="http://schemas.microsoft.com/office/drawing/2014/main" id="{AAFB56CB-4A3C-6BEA-134B-808FF3684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7421" y="1075426"/>
            <a:ext cx="3671645" cy="47683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E595D-562E-5855-7FED-690247334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451652"/>
            <a:ext cx="3705225" cy="3417336"/>
          </a:xfrm>
        </p:spPr>
        <p:txBody>
          <a:bodyPr>
            <a:normAutofit/>
          </a:bodyPr>
          <a:lstStyle/>
          <a:p>
            <a:r>
              <a:rPr lang="en-US"/>
              <a:t>Event based OTP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Shared secret key + event counter = 160 bits long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Truncation to 31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Convertion</a:t>
            </a:r>
            <a:r>
              <a:rPr lang="en-US"/>
              <a:t> to human readable integer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87B7BF-F8E7-64C7-AEA7-76440463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33CB2A-1702-4C1D-9CC4-8D472D39F19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EBA99-60B6-609D-D5C2-089B3203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/>
          <a:p>
            <a:r>
              <a:rPr lang="fr-FR"/>
              <a:t>Time-</a:t>
            </a:r>
            <a:r>
              <a:rPr lang="fr-FR" err="1"/>
              <a:t>based</a:t>
            </a:r>
            <a:r>
              <a:rPr lang="fr-FR"/>
              <a:t> OTP </a:t>
            </a:r>
          </a:p>
        </p:txBody>
      </p:sp>
      <p:pic>
        <p:nvPicPr>
          <p:cNvPr id="2050" name="Picture 2" descr="Diagram of the TOTP Algorithm showing that shared secret and time counter are used in the hashing function">
            <a:extLst>
              <a:ext uri="{FF2B5EF4-FFF2-40B4-BE49-F238E27FC236}">
                <a16:creationId xmlns:a16="http://schemas.microsoft.com/office/drawing/2014/main" id="{0CD5670B-7AE3-750C-DD7A-C87EE538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3312" y="1075426"/>
            <a:ext cx="5099863" cy="476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Text Placeholder 3">
            <a:extLst>
              <a:ext uri="{FF2B5EF4-FFF2-40B4-BE49-F238E27FC236}">
                <a16:creationId xmlns:a16="http://schemas.microsoft.com/office/drawing/2014/main" id="{5D7C90BC-0033-65A1-BE3B-247D3812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/>
          <a:p>
            <a:r>
              <a:rPr lang="en-US"/>
              <a:t>Time based OTP</a:t>
            </a:r>
          </a:p>
          <a:p>
            <a:r>
              <a:rPr lang="en-US"/>
              <a:t>Time step is chosen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Shared secret key + time counter = 160 bits long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Truncation to 31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Convertion</a:t>
            </a:r>
            <a:r>
              <a:rPr lang="en-US"/>
              <a:t> to human readable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E97E36-ED86-531B-166A-E85CA4EF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33CB2A-1702-4C1D-9CC4-8D472D39F19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itle 1">
            <a:extLst>
              <a:ext uri="{FF2B5EF4-FFF2-40B4-BE49-F238E27FC236}">
                <a16:creationId xmlns:a16="http://schemas.microsoft.com/office/drawing/2014/main" id="{E503E4DE-73D4-5873-6634-3D6F96A7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</p:spPr>
        <p:txBody>
          <a:bodyPr/>
          <a:lstStyle/>
          <a:p>
            <a:r>
              <a:rPr lang="en-US"/>
              <a:t>HOTP vs TOTP</a:t>
            </a:r>
          </a:p>
        </p:txBody>
      </p:sp>
      <p:pic>
        <p:nvPicPr>
          <p:cNvPr id="3074" name="Picture 2" descr="Comparison of HOTP and TOTP">
            <a:extLst>
              <a:ext uri="{FF2B5EF4-FFF2-40B4-BE49-F238E27FC236}">
                <a16:creationId xmlns:a16="http://schemas.microsoft.com/office/drawing/2014/main" id="{82426AAE-D7A2-F4EF-D444-9FA603C6B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9275" y="759875"/>
            <a:ext cx="5544671" cy="55585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4CC997-DCDC-3056-821C-39DEBAA9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33CB2A-1702-4C1D-9CC4-8D472D39F19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92DDF-DB9A-F94A-B7E8-B89FBD165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Thank you for listening 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18C783-7911-2E09-9B1B-9A3A83357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 you have any questions? </a:t>
            </a:r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81E7CD-9BE0-E115-0A86-5D75ACA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644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LeftStep">
      <a:dk1>
        <a:srgbClr val="000000"/>
      </a:dk1>
      <a:lt1>
        <a:srgbClr val="FFFFFF"/>
      </a:lt1>
      <a:dk2>
        <a:srgbClr val="1B1937"/>
      </a:dk2>
      <a:lt2>
        <a:srgbClr val="E3E8E2"/>
      </a:lt2>
      <a:accent1>
        <a:srgbClr val="B829E7"/>
      </a:accent1>
      <a:accent2>
        <a:srgbClr val="5717D5"/>
      </a:accent2>
      <a:accent3>
        <a:srgbClr val="2938E7"/>
      </a:accent3>
      <a:accent4>
        <a:srgbClr val="1775D5"/>
      </a:accent4>
      <a:accent5>
        <a:srgbClr val="22B4C2"/>
      </a:accent5>
      <a:accent6>
        <a:srgbClr val="14BB84"/>
      </a:accent6>
      <a:hlink>
        <a:srgbClr val="49933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Macintosh PowerPoint</Application>
  <PresentationFormat>Grand écran</PresentationFormat>
  <Paragraphs>64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Wingdings</vt:lpstr>
      <vt:lpstr>SwellVTI</vt:lpstr>
      <vt:lpstr>Multiple-Factor Authentication</vt:lpstr>
      <vt:lpstr>Summary</vt:lpstr>
      <vt:lpstr>What is Multiple-Factor Authentication ?</vt:lpstr>
      <vt:lpstr>Which problems MFA can solve in practice ?</vt:lpstr>
      <vt:lpstr>One Time Password Generator</vt:lpstr>
      <vt:lpstr>HMAC-based OTP</vt:lpstr>
      <vt:lpstr>Time-based OTP </vt:lpstr>
      <vt:lpstr>HOTP vs TOTP</vt:lpstr>
      <vt:lpstr>Thank you for listening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Bodson Fabrice</dc:creator>
  <cp:lastModifiedBy>Bodson Fabrice</cp:lastModifiedBy>
  <cp:revision>1</cp:revision>
  <dcterms:created xsi:type="dcterms:W3CDTF">2022-11-24T12:05:38Z</dcterms:created>
  <dcterms:modified xsi:type="dcterms:W3CDTF">2022-11-24T13:14:27Z</dcterms:modified>
</cp:coreProperties>
</file>