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01" autoAdjust="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2C13-9690-4C5E-A944-2487FE1AD2BF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F115-0FB2-4DD4-805C-D111675D46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9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Copiez-collez les éléments nécessaires </a:t>
            </a:r>
            <a:r>
              <a:rPr lang="fr-FR"/>
              <a:t>à l’identification des liens ER-SR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3F115-0FB2-4DD4-805C-D111675D468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7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976EA-597B-44CD-A856-B3031A33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12E9EA-6CEA-47AD-A57B-7941758A9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71BBA1-9409-43D3-BA15-25894CCA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D0C26C-B10D-49F2-9A79-6E5CF09D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08F30-18A8-4645-A012-BFE354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33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F8378-6F9E-4DA5-B7EC-A75A039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D064EB-6BBD-4904-8C19-D899CAC6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08A1D-EE50-4E2A-A78D-D68FF00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09551-3EA0-4066-8860-653CE55E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FFDB4-A530-4771-ACBB-B007FCC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53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9ED538-7E6F-466B-9D4E-A35B0E0F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B30B04-A081-48DF-ADDB-A6B908E45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537F7-C208-4246-BAA1-54985A53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E0DAB-A10F-4839-A328-04A5A34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032D3-10F0-4295-BA1E-EB88E3CA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36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DAE2-0A6F-433D-94D9-81D08295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9ACC5-DC90-4BA0-9150-EE544C3D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11B08-AEA5-4FC4-91B8-CE20B82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C4D49-9989-430A-833D-3364C6BD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5AE6D-1397-4325-8E28-2CEB2AD7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58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5C390-2570-41AA-8247-452AD2F6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71302-AA6B-4C2C-90DB-B7FC9B4F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585ED-F854-404E-B625-7D5B822F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1E245-7848-4F9E-9657-A828FC5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00812E-D30D-4100-BB90-8D8AF5D3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64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79C31-3898-4A9F-B767-7AE1602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BD835-2229-45C0-AA1A-EC94A24A3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E3D9A6-2EA5-45C9-B37E-3A9308C9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8402B0-26DC-4875-9C57-D6111C6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3C18B-60DB-49E1-B974-477AC0CF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9ABAB0-CFB8-4430-8F23-A955478B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62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5290F-FC70-46FE-A461-514D3706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C16F8-2AC7-4D11-98F4-93459BEB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C43A-6CF0-4CB8-95E4-AFE75027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57D5E5-A4AF-4882-BFA3-895453EB9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3D0E4C-16F1-4D16-81FC-A70FC6B9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ECC5E5-D4AC-4E04-B78D-FC3FCF54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F0FF70-10B6-490B-BA57-2DAD9D59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DC1B92-20D6-49EB-8F64-5139631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45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43CC-DA70-4047-A278-F5DDAA4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0561F-1C8D-40E9-8EFB-34CE15CE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155D82-C2AD-49E5-9C0B-74997B9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A244A7-FAAC-4E51-A02E-AEA8DA8B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3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1FE438-6429-4ABD-AC74-8266B910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C9B148-982C-4B8E-9EF0-F037B28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B2133-AD5A-493D-9A3C-184ED9D1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914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4B9A9-0A93-492C-B31B-107C3490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7A185-35A5-4AEF-B2A4-5DBAF7A1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091207-2B76-4B6B-AFC4-904E0335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71A28D-080F-4721-8CA2-FB64A81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359532-3A08-468E-B943-55ADC1AD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B2BC8-C3A3-4A57-A341-A3547BBF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3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DE989-F8D0-4CD2-8EF1-4FE874F9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C89A10-AD7D-43C0-A9C3-9AF5319B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088526-24B3-47AB-9B5E-F8B563D7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DE3C4-A1DB-49B4-9CD7-D93135F6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DDCF0C-D134-4FB6-9D8C-BA62C3D4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D51EE-3E40-48D3-8A57-AD89D931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297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CA0D4D-FA73-4EED-AA89-D51A4A34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1424B8-C496-44B5-AB11-57C59243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38F42-2154-42E4-ADA9-D4E3D62A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FF45-356F-4469-8F04-CA3A43B8CCD4}" type="datetimeFigureOut">
              <a:rPr lang="fr-BE" smtClean="0"/>
              <a:t>22/12/22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836D6-3A89-499D-8DB5-9C08FB95B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AA2BC-B8E4-4AB4-8966-5A2086BA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4EAE-1FAA-4703-B918-A263198905A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8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6804"/>
              </p:ext>
            </p:extLst>
          </p:nvPr>
        </p:nvGraphicFramePr>
        <p:xfrm>
          <a:off x="1095022" y="1315587"/>
          <a:ext cx="5162040" cy="4226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022">
                  <a:extLst>
                    <a:ext uri="{9D8B030D-6E8A-4147-A177-3AD203B41FA5}">
                      <a16:colId xmlns:a16="http://schemas.microsoft.com/office/drawing/2014/main" val="2376381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4878363"/>
                    </a:ext>
                  </a:extLst>
                </a:gridCol>
                <a:gridCol w="2156178">
                  <a:extLst>
                    <a:ext uri="{9D8B030D-6E8A-4147-A177-3AD203B41FA5}">
                      <a16:colId xmlns:a16="http://schemas.microsoft.com/office/drawing/2014/main" val="2970767604"/>
                    </a:ext>
                  </a:extLst>
                </a:gridCol>
                <a:gridCol w="1199640">
                  <a:extLst>
                    <a:ext uri="{9D8B030D-6E8A-4147-A177-3AD203B41FA5}">
                      <a16:colId xmlns:a16="http://schemas.microsoft.com/office/drawing/2014/main" val="2195419059"/>
                    </a:ext>
                  </a:extLst>
                </a:gridCol>
              </a:tblGrid>
              <a:tr h="621219">
                <a:tc>
                  <a:txBody>
                    <a:bodyPr/>
                    <a:lstStyle/>
                    <a:p>
                      <a:pPr algn="ctr" fontAlgn="ctr"/>
                      <a:endParaRPr lang="fr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100" u="none" strike="noStrike" dirty="0">
                          <a:effectLst/>
                        </a:rPr>
                        <a:t>SOURCE DE RISQUE</a:t>
                      </a:r>
                      <a:endParaRPr lang="fr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100" u="none" strike="noStrike" dirty="0">
                          <a:effectLst/>
                        </a:rPr>
                        <a:t>OBJECTIF VISE</a:t>
                      </a:r>
                      <a:endParaRPr lang="fr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100" u="none" strike="noStrike" dirty="0">
                          <a:effectLst/>
                        </a:rPr>
                        <a:t>PERTINENCE</a:t>
                      </a:r>
                      <a:endParaRPr lang="fr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80007"/>
                  </a:ext>
                </a:extLst>
              </a:tr>
              <a:tr h="82555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Vengeur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Interrompre les activités du cabinet, détruire des assets.</a:t>
                      </a:r>
                      <a:b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Dénigrer le cabinet auprès des patients pour qu'ils n'aillent plus là bas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Plutôt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966652"/>
                  </a:ext>
                </a:extLst>
              </a:tr>
              <a:tr h="621815"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Amateur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ses compétences par défi, essayer d'obtenir un gain financier par la même occasion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598312"/>
                  </a:ext>
                </a:extLst>
              </a:tr>
              <a:tr h="567971"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 organisé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Revente d'informations afin de les revendre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3263797"/>
                  </a:ext>
                </a:extLst>
              </a:tr>
              <a:tr h="825550"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Hacktiviste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Interrompre les activités du cabinet, détruire des assets.</a:t>
                      </a:r>
                      <a:b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Dénigrer le cabinet auprès des patients pour qu'ils n'aillent plus là bas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177388"/>
                  </a:ext>
                </a:extLst>
              </a:tr>
              <a:tr h="567971"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Concurrent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Voler des informations dans le but de voler des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Plutôt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6759827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88254"/>
              </p:ext>
            </p:extLst>
          </p:nvPr>
        </p:nvGraphicFramePr>
        <p:xfrm>
          <a:off x="6431651" y="1315587"/>
          <a:ext cx="5162039" cy="503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577">
                  <a:extLst>
                    <a:ext uri="{9D8B030D-6E8A-4147-A177-3AD203B41FA5}">
                      <a16:colId xmlns:a16="http://schemas.microsoft.com/office/drawing/2014/main" val="3909180085"/>
                    </a:ext>
                  </a:extLst>
                </a:gridCol>
                <a:gridCol w="2217546">
                  <a:extLst>
                    <a:ext uri="{9D8B030D-6E8A-4147-A177-3AD203B41FA5}">
                      <a16:colId xmlns:a16="http://schemas.microsoft.com/office/drawing/2014/main" val="900326403"/>
                    </a:ext>
                  </a:extLst>
                </a:gridCol>
                <a:gridCol w="940458">
                  <a:extLst>
                    <a:ext uri="{9D8B030D-6E8A-4147-A177-3AD203B41FA5}">
                      <a16:colId xmlns:a16="http://schemas.microsoft.com/office/drawing/2014/main" val="1554953462"/>
                    </a:ext>
                  </a:extLst>
                </a:gridCol>
                <a:gridCol w="940458">
                  <a:extLst>
                    <a:ext uri="{9D8B030D-6E8A-4147-A177-3AD203B41FA5}">
                      <a16:colId xmlns:a16="http://schemas.microsoft.com/office/drawing/2014/main" val="878096515"/>
                    </a:ext>
                  </a:extLst>
                </a:gridCol>
              </a:tblGrid>
              <a:tr h="356111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000" u="none" strike="noStrike" dirty="0">
                          <a:effectLst/>
                        </a:rPr>
                        <a:t>VALEUR METIER</a:t>
                      </a:r>
                      <a:endParaRPr lang="fr-BE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3" marR="6783" marT="678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000" u="none" strike="noStrike" dirty="0">
                          <a:effectLst/>
                        </a:rPr>
                        <a:t>EVENEMENT REDOUTE</a:t>
                      </a:r>
                      <a:endParaRPr lang="fr-BE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3" marR="6783" marT="678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000" u="none" strike="noStrike" dirty="0">
                          <a:effectLst/>
                        </a:rPr>
                        <a:t>GRAVITE</a:t>
                      </a:r>
                      <a:endParaRPr lang="fr-BE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3" marR="6783" marT="678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</a:t>
                      </a:r>
                    </a:p>
                  </a:txBody>
                  <a:tcPr marL="6783" marR="6783" marT="6783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43184"/>
                  </a:ext>
                </a:extLst>
              </a:tr>
              <a:tr h="997111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de gestion de RDV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Agenda hors-service suite à une attaque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96806"/>
                  </a:ext>
                </a:extLst>
              </a:tr>
              <a:tr h="6511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de gestion de RDV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des données suite à une attaque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77840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 de contact du patient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des données suite à une attaque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620043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 de contact du patient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 ou manipulation des données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2, 3, 5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300543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Suivi médical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Perte des données suite à une attaque </a:t>
                      </a:r>
                    </a:p>
                    <a:p>
                      <a:pPr algn="ctr" rtl="0" fontAlgn="ctr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385458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Dossier médical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Connexion à internet interrompue</a:t>
                      </a:r>
                    </a:p>
                    <a:p>
                      <a:pPr algn="ctr" fontAlgn="ctr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975802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Dossier médical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Identifiants du médecin compromis</a:t>
                      </a:r>
                    </a:p>
                    <a:p>
                      <a:pPr algn="ctr" fontAlgn="ctr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2, 3, 5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353560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Dossier médical</a:t>
                      </a:r>
                    </a:p>
                  </a:txBody>
                  <a:tcPr marL="6783" marR="6783" marT="67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 pour revente des données</a:t>
                      </a:r>
                    </a:p>
                    <a:p>
                      <a:pPr algn="ctr" rtl="0" fontAlgn="ctr"/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9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431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224</Words>
  <Application>Microsoft Macintosh PowerPoint</Application>
  <PresentationFormat>Grand écran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Parthoens</dc:creator>
  <cp:lastModifiedBy>Bodson Fabrice</cp:lastModifiedBy>
  <cp:revision>14</cp:revision>
  <dcterms:created xsi:type="dcterms:W3CDTF">2021-05-25T12:46:14Z</dcterms:created>
  <dcterms:modified xsi:type="dcterms:W3CDTF">2022-12-22T08:28:36Z</dcterms:modified>
</cp:coreProperties>
</file>