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2" r:id="rId3"/>
    <p:sldId id="311" r:id="rId4"/>
    <p:sldId id="258" r:id="rId5"/>
    <p:sldId id="273" r:id="rId6"/>
    <p:sldId id="274" r:id="rId7"/>
    <p:sldId id="259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5" r:id="rId19"/>
    <p:sldId id="306" r:id="rId20"/>
    <p:sldId id="312" r:id="rId21"/>
    <p:sldId id="313" r:id="rId22"/>
    <p:sldId id="314" r:id="rId23"/>
    <p:sldId id="315" r:id="rId24"/>
    <p:sldId id="316" r:id="rId25"/>
    <p:sldId id="307" r:id="rId26"/>
    <p:sldId id="308" r:id="rId27"/>
    <p:sldId id="309" r:id="rId28"/>
    <p:sldId id="275" r:id="rId29"/>
    <p:sldId id="266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6D4F5C7-ADFD-4301-83B8-540506143C7C}">
          <p14:sldIdLst>
            <p14:sldId id="256"/>
            <p14:sldId id="292"/>
          </p14:sldIdLst>
        </p14:section>
        <p14:section name="Section récapitulative" id="{DB8F7B4B-271C-42E4-820D-5A41778D7843}">
          <p14:sldIdLst>
            <p14:sldId id="311"/>
          </p14:sldIdLst>
        </p14:section>
        <p14:section name="Fab-IoT-Lab" id="{7EF9436B-4AEE-4824-9D4D-C0AF51E109BD}">
          <p14:sldIdLst>
            <p14:sldId id="258"/>
            <p14:sldId id="273"/>
            <p14:sldId id="274"/>
            <p14:sldId id="259"/>
          </p14:sldIdLst>
        </p14:section>
        <p14:section name="Microcontrôleur" id="{EF162FA9-BD80-45DC-89CE-72E082FCC661}">
          <p14:sldIdLst>
            <p14:sldId id="293"/>
            <p14:sldId id="295"/>
            <p14:sldId id="296"/>
            <p14:sldId id="297"/>
            <p14:sldId id="298"/>
            <p14:sldId id="299"/>
          </p14:sldIdLst>
        </p14:section>
        <p14:section name="Servomoteur" id="{3D04415E-25EB-4B32-8339-F01BEF25E62C}">
          <p14:sldIdLst>
            <p14:sldId id="300"/>
            <p14:sldId id="301"/>
            <p14:sldId id="302"/>
            <p14:sldId id="303"/>
            <p14:sldId id="305"/>
            <p14:sldId id="306"/>
          </p14:sldIdLst>
        </p14:section>
        <p14:section name="Connectivité" id="{60C9ACD0-DFAA-404D-A581-BCDD9B90EE68}">
          <p14:sldIdLst>
            <p14:sldId id="312"/>
            <p14:sldId id="313"/>
            <p14:sldId id="314"/>
            <p14:sldId id="315"/>
            <p14:sldId id="316"/>
            <p14:sldId id="307"/>
            <p14:sldId id="308"/>
            <p14:sldId id="309"/>
            <p14:sldId id="275"/>
          </p14:sldIdLst>
        </p14:section>
        <p14:section name="Conclusion" id="{632FD5BC-F45B-4B29-A518-694AB73951F4}">
          <p14:sldIdLst>
            <p14:sldId id="266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6246" autoAdjust="0"/>
  </p:normalViewPr>
  <p:slideViewPr>
    <p:cSldViewPr snapToGrid="0">
      <p:cViewPr varScale="1">
        <p:scale>
          <a:sx n="85" d="100"/>
          <a:sy n="85" d="100"/>
        </p:scale>
        <p:origin x="1512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A3E9-26BD-4326-A809-80773455CBF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BE"/>
        </a:p>
      </dgm:t>
    </dgm:pt>
    <dgm:pt modelId="{BF3E010A-F0EC-49B1-81C7-51DD6A318B59}">
      <dgm:prSet phldrT="[Texte]"/>
      <dgm:spPr/>
      <dgm:t>
        <a:bodyPr/>
        <a:lstStyle/>
        <a:p>
          <a:r>
            <a:rPr lang="fr-BE" dirty="0"/>
            <a:t>En théorie</a:t>
          </a:r>
        </a:p>
      </dgm:t>
    </dgm:pt>
    <dgm:pt modelId="{C85BDD93-BE63-45F1-A934-62C6F5F5C882}" type="parTrans" cxnId="{7B85C327-DA8A-4935-B104-8B29EE06CD7B}">
      <dgm:prSet/>
      <dgm:spPr/>
      <dgm:t>
        <a:bodyPr/>
        <a:lstStyle/>
        <a:p>
          <a:endParaRPr lang="fr-BE"/>
        </a:p>
      </dgm:t>
    </dgm:pt>
    <dgm:pt modelId="{CC37303D-654A-4D75-88FA-3CCE5F2BA334}" type="sibTrans" cxnId="{7B85C327-DA8A-4935-B104-8B29EE06CD7B}">
      <dgm:prSet/>
      <dgm:spPr/>
      <dgm:t>
        <a:bodyPr/>
        <a:lstStyle/>
        <a:p>
          <a:endParaRPr lang="fr-BE"/>
        </a:p>
      </dgm:t>
    </dgm:pt>
    <dgm:pt modelId="{3C46D65B-FCB6-4210-8555-AC73A261C213}">
      <dgm:prSet phldrT="[Texte]"/>
      <dgm:spPr/>
      <dgm:t>
        <a:bodyPr/>
        <a:lstStyle/>
        <a:p>
          <a:r>
            <a:rPr lang="fr-BE" dirty="0"/>
            <a:t>1 ms = 0°</a:t>
          </a:r>
        </a:p>
      </dgm:t>
    </dgm:pt>
    <dgm:pt modelId="{D1877330-97DB-4E56-BFF9-5AC2862AAA0D}" type="parTrans" cxnId="{E80F50E1-FED3-4A3E-AF08-ED4E5E5E9665}">
      <dgm:prSet/>
      <dgm:spPr/>
      <dgm:t>
        <a:bodyPr/>
        <a:lstStyle/>
        <a:p>
          <a:endParaRPr lang="fr-BE"/>
        </a:p>
      </dgm:t>
    </dgm:pt>
    <dgm:pt modelId="{37906F4D-BA47-4DFE-A3A9-2CA3DBB930E0}" type="sibTrans" cxnId="{E80F50E1-FED3-4A3E-AF08-ED4E5E5E9665}">
      <dgm:prSet/>
      <dgm:spPr/>
      <dgm:t>
        <a:bodyPr/>
        <a:lstStyle/>
        <a:p>
          <a:endParaRPr lang="fr-BE"/>
        </a:p>
      </dgm:t>
    </dgm:pt>
    <dgm:pt modelId="{903301BA-C6FD-4A58-B5FF-D2DAECE44D47}">
      <dgm:prSet phldrT="[Texte]"/>
      <dgm:spPr/>
      <dgm:t>
        <a:bodyPr/>
        <a:lstStyle/>
        <a:p>
          <a:r>
            <a:rPr lang="fr-BE" dirty="0"/>
            <a:t>En pratique</a:t>
          </a:r>
        </a:p>
      </dgm:t>
    </dgm:pt>
    <dgm:pt modelId="{9DB370C2-CCF4-4A80-9517-C4668B5B0155}" type="parTrans" cxnId="{276FF381-DCCC-4F7F-8D4C-F55D8F2707A3}">
      <dgm:prSet/>
      <dgm:spPr/>
      <dgm:t>
        <a:bodyPr/>
        <a:lstStyle/>
        <a:p>
          <a:endParaRPr lang="fr-BE"/>
        </a:p>
      </dgm:t>
    </dgm:pt>
    <dgm:pt modelId="{76E263DD-2363-4DA8-B96B-7A67B13FCE6E}" type="sibTrans" cxnId="{276FF381-DCCC-4F7F-8D4C-F55D8F2707A3}">
      <dgm:prSet/>
      <dgm:spPr/>
      <dgm:t>
        <a:bodyPr/>
        <a:lstStyle/>
        <a:p>
          <a:endParaRPr lang="fr-BE"/>
        </a:p>
      </dgm:t>
    </dgm:pt>
    <dgm:pt modelId="{7258C9B6-C0CF-4802-A652-63312D46D71E}">
      <dgm:prSet phldrT="[Texte]"/>
      <dgm:spPr/>
      <dgm:t>
        <a:bodyPr/>
        <a:lstStyle/>
        <a:p>
          <a:r>
            <a:rPr lang="fr-BE" dirty="0"/>
            <a:t>~0,7 ms = 0°</a:t>
          </a:r>
        </a:p>
      </dgm:t>
    </dgm:pt>
    <dgm:pt modelId="{31881396-3791-4CB4-A9AF-BB24D72FD2C4}" type="parTrans" cxnId="{2F0FC530-069B-4569-B4AC-2BE3AF779BAF}">
      <dgm:prSet/>
      <dgm:spPr/>
      <dgm:t>
        <a:bodyPr/>
        <a:lstStyle/>
        <a:p>
          <a:endParaRPr lang="fr-BE"/>
        </a:p>
      </dgm:t>
    </dgm:pt>
    <dgm:pt modelId="{167327D1-216F-41FC-A853-86044A7E2CE2}" type="sibTrans" cxnId="{2F0FC530-069B-4569-B4AC-2BE3AF779BAF}">
      <dgm:prSet/>
      <dgm:spPr/>
      <dgm:t>
        <a:bodyPr/>
        <a:lstStyle/>
        <a:p>
          <a:endParaRPr lang="fr-BE"/>
        </a:p>
      </dgm:t>
    </dgm:pt>
    <dgm:pt modelId="{77F94651-9394-4267-853C-53102A721071}">
      <dgm:prSet phldrT="[Texte]"/>
      <dgm:spPr/>
      <dgm:t>
        <a:bodyPr/>
        <a:lstStyle/>
        <a:p>
          <a:r>
            <a:rPr lang="fr-BE" dirty="0"/>
            <a:t>~2,2 ms = 120°</a:t>
          </a:r>
        </a:p>
      </dgm:t>
    </dgm:pt>
    <dgm:pt modelId="{81906349-FDBF-4855-8FBA-C6968509FD68}" type="parTrans" cxnId="{EFCC9E1B-E2A3-450D-9D73-686A8439D2D8}">
      <dgm:prSet/>
      <dgm:spPr/>
      <dgm:t>
        <a:bodyPr/>
        <a:lstStyle/>
        <a:p>
          <a:endParaRPr lang="fr-BE"/>
        </a:p>
      </dgm:t>
    </dgm:pt>
    <dgm:pt modelId="{1A8F2BB3-3D95-41C2-BA3A-9929716BF30C}" type="sibTrans" cxnId="{EFCC9E1B-E2A3-450D-9D73-686A8439D2D8}">
      <dgm:prSet/>
      <dgm:spPr/>
      <dgm:t>
        <a:bodyPr/>
        <a:lstStyle/>
        <a:p>
          <a:endParaRPr lang="fr-BE"/>
        </a:p>
      </dgm:t>
    </dgm:pt>
    <dgm:pt modelId="{EB0BC283-7E65-4A25-B17B-6321CD1EE22F}">
      <dgm:prSet phldrT="[Texte]"/>
      <dgm:spPr/>
      <dgm:t>
        <a:bodyPr/>
        <a:lstStyle/>
        <a:p>
          <a:r>
            <a:rPr lang="fr-BE" dirty="0"/>
            <a:t>2 ms = 180°</a:t>
          </a:r>
        </a:p>
      </dgm:t>
    </dgm:pt>
    <dgm:pt modelId="{400426E2-9DB1-41F5-9047-DD06F43D8233}" type="parTrans" cxnId="{E11A7FB2-371D-4FDB-9BD6-17815142244B}">
      <dgm:prSet/>
      <dgm:spPr/>
      <dgm:t>
        <a:bodyPr/>
        <a:lstStyle/>
        <a:p>
          <a:endParaRPr lang="fr-BE"/>
        </a:p>
      </dgm:t>
    </dgm:pt>
    <dgm:pt modelId="{C65C89F2-18A9-4330-9DED-1218C677EF48}" type="sibTrans" cxnId="{E11A7FB2-371D-4FDB-9BD6-17815142244B}">
      <dgm:prSet/>
      <dgm:spPr/>
      <dgm:t>
        <a:bodyPr/>
        <a:lstStyle/>
        <a:p>
          <a:endParaRPr lang="fr-BE"/>
        </a:p>
      </dgm:t>
    </dgm:pt>
    <dgm:pt modelId="{94A0FC40-CEB7-4CB5-B7C3-4CF09895A349}" type="pres">
      <dgm:prSet presAssocID="{B1FCA3E9-26BD-4326-A809-80773455CBF0}" presName="Name0" presStyleCnt="0">
        <dgm:presLayoutVars>
          <dgm:dir/>
          <dgm:animLvl val="lvl"/>
          <dgm:resizeHandles val="exact"/>
        </dgm:presLayoutVars>
      </dgm:prSet>
      <dgm:spPr/>
    </dgm:pt>
    <dgm:pt modelId="{73FDF58A-377C-41A4-97D5-D0FDA276FC45}" type="pres">
      <dgm:prSet presAssocID="{BF3E010A-F0EC-49B1-81C7-51DD6A318B59}" presName="composite" presStyleCnt="0"/>
      <dgm:spPr/>
    </dgm:pt>
    <dgm:pt modelId="{5F2D4105-345D-47A8-B25B-062B7B4BE9C1}" type="pres">
      <dgm:prSet presAssocID="{BF3E010A-F0EC-49B1-81C7-51DD6A318B5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722D155-632E-4005-8D0E-8AD9B54DFE64}" type="pres">
      <dgm:prSet presAssocID="{BF3E010A-F0EC-49B1-81C7-51DD6A318B59}" presName="desTx" presStyleLbl="alignAccFollowNode1" presStyleIdx="0" presStyleCnt="2">
        <dgm:presLayoutVars>
          <dgm:bulletEnabled val="1"/>
        </dgm:presLayoutVars>
      </dgm:prSet>
      <dgm:spPr/>
    </dgm:pt>
    <dgm:pt modelId="{F8FF7821-3340-46CF-8BBE-E51362EA1202}" type="pres">
      <dgm:prSet presAssocID="{CC37303D-654A-4D75-88FA-3CCE5F2BA334}" presName="space" presStyleCnt="0"/>
      <dgm:spPr/>
    </dgm:pt>
    <dgm:pt modelId="{A66305E9-648C-4B52-9762-94ED505330E6}" type="pres">
      <dgm:prSet presAssocID="{903301BA-C6FD-4A58-B5FF-D2DAECE44D47}" presName="composite" presStyleCnt="0"/>
      <dgm:spPr/>
    </dgm:pt>
    <dgm:pt modelId="{4D9F4066-B4BE-4D1A-8BB2-84C90049C6EE}" type="pres">
      <dgm:prSet presAssocID="{903301BA-C6FD-4A58-B5FF-D2DAECE44D4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8B9EC20-8441-48E2-9C4C-8636C909BEF6}" type="pres">
      <dgm:prSet presAssocID="{903301BA-C6FD-4A58-B5FF-D2DAECE44D4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FCC9E1B-E2A3-450D-9D73-686A8439D2D8}" srcId="{903301BA-C6FD-4A58-B5FF-D2DAECE44D47}" destId="{77F94651-9394-4267-853C-53102A721071}" srcOrd="1" destOrd="0" parTransId="{81906349-FDBF-4855-8FBA-C6968509FD68}" sibTransId="{1A8F2BB3-3D95-41C2-BA3A-9929716BF30C}"/>
    <dgm:cxn modelId="{3BA32B1E-C0D0-4F1E-AD56-1DAFAD2AA096}" type="presOf" srcId="{EB0BC283-7E65-4A25-B17B-6321CD1EE22F}" destId="{5722D155-632E-4005-8D0E-8AD9B54DFE64}" srcOrd="0" destOrd="1" presId="urn:microsoft.com/office/officeart/2005/8/layout/hList1"/>
    <dgm:cxn modelId="{7B85C327-DA8A-4935-B104-8B29EE06CD7B}" srcId="{B1FCA3E9-26BD-4326-A809-80773455CBF0}" destId="{BF3E010A-F0EC-49B1-81C7-51DD6A318B59}" srcOrd="0" destOrd="0" parTransId="{C85BDD93-BE63-45F1-A934-62C6F5F5C882}" sibTransId="{CC37303D-654A-4D75-88FA-3CCE5F2BA334}"/>
    <dgm:cxn modelId="{2F0FC530-069B-4569-B4AC-2BE3AF779BAF}" srcId="{903301BA-C6FD-4A58-B5FF-D2DAECE44D47}" destId="{7258C9B6-C0CF-4802-A652-63312D46D71E}" srcOrd="0" destOrd="0" parTransId="{31881396-3791-4CB4-A9AF-BB24D72FD2C4}" sibTransId="{167327D1-216F-41FC-A853-86044A7E2CE2}"/>
    <dgm:cxn modelId="{AFD2A236-3C15-4A24-8887-D96E62D3E625}" type="presOf" srcId="{903301BA-C6FD-4A58-B5FF-D2DAECE44D47}" destId="{4D9F4066-B4BE-4D1A-8BB2-84C90049C6EE}" srcOrd="0" destOrd="0" presId="urn:microsoft.com/office/officeart/2005/8/layout/hList1"/>
    <dgm:cxn modelId="{F766394C-34FB-4032-8658-948D85D5CAFE}" type="presOf" srcId="{7258C9B6-C0CF-4802-A652-63312D46D71E}" destId="{B8B9EC20-8441-48E2-9C4C-8636C909BEF6}" srcOrd="0" destOrd="0" presId="urn:microsoft.com/office/officeart/2005/8/layout/hList1"/>
    <dgm:cxn modelId="{54D5D254-B632-4E72-8C7A-16B3896EA55A}" type="presOf" srcId="{3C46D65B-FCB6-4210-8555-AC73A261C213}" destId="{5722D155-632E-4005-8D0E-8AD9B54DFE64}" srcOrd="0" destOrd="0" presId="urn:microsoft.com/office/officeart/2005/8/layout/hList1"/>
    <dgm:cxn modelId="{276FF381-DCCC-4F7F-8D4C-F55D8F2707A3}" srcId="{B1FCA3E9-26BD-4326-A809-80773455CBF0}" destId="{903301BA-C6FD-4A58-B5FF-D2DAECE44D47}" srcOrd="1" destOrd="0" parTransId="{9DB370C2-CCF4-4A80-9517-C4668B5B0155}" sibTransId="{76E263DD-2363-4DA8-B96B-7A67B13FCE6E}"/>
    <dgm:cxn modelId="{51C43389-EF5F-4951-81A1-B9F2F40618E5}" type="presOf" srcId="{B1FCA3E9-26BD-4326-A809-80773455CBF0}" destId="{94A0FC40-CEB7-4CB5-B7C3-4CF09895A349}" srcOrd="0" destOrd="0" presId="urn:microsoft.com/office/officeart/2005/8/layout/hList1"/>
    <dgm:cxn modelId="{5D0B009C-3165-4206-A92C-FFA5121F0DE7}" type="presOf" srcId="{BF3E010A-F0EC-49B1-81C7-51DD6A318B59}" destId="{5F2D4105-345D-47A8-B25B-062B7B4BE9C1}" srcOrd="0" destOrd="0" presId="urn:microsoft.com/office/officeart/2005/8/layout/hList1"/>
    <dgm:cxn modelId="{E11A7FB2-371D-4FDB-9BD6-17815142244B}" srcId="{BF3E010A-F0EC-49B1-81C7-51DD6A318B59}" destId="{EB0BC283-7E65-4A25-B17B-6321CD1EE22F}" srcOrd="1" destOrd="0" parTransId="{400426E2-9DB1-41F5-9047-DD06F43D8233}" sibTransId="{C65C89F2-18A9-4330-9DED-1218C677EF48}"/>
    <dgm:cxn modelId="{86E9E1C3-088E-4FD3-BA23-8B8789DA0B13}" type="presOf" srcId="{77F94651-9394-4267-853C-53102A721071}" destId="{B8B9EC20-8441-48E2-9C4C-8636C909BEF6}" srcOrd="0" destOrd="1" presId="urn:microsoft.com/office/officeart/2005/8/layout/hList1"/>
    <dgm:cxn modelId="{E80F50E1-FED3-4A3E-AF08-ED4E5E5E9665}" srcId="{BF3E010A-F0EC-49B1-81C7-51DD6A318B59}" destId="{3C46D65B-FCB6-4210-8555-AC73A261C213}" srcOrd="0" destOrd="0" parTransId="{D1877330-97DB-4E56-BFF9-5AC2862AAA0D}" sibTransId="{37906F4D-BA47-4DFE-A3A9-2CA3DBB930E0}"/>
    <dgm:cxn modelId="{75622C59-DA86-4008-B2B5-084DA79CCB51}" type="presParOf" srcId="{94A0FC40-CEB7-4CB5-B7C3-4CF09895A349}" destId="{73FDF58A-377C-41A4-97D5-D0FDA276FC45}" srcOrd="0" destOrd="0" presId="urn:microsoft.com/office/officeart/2005/8/layout/hList1"/>
    <dgm:cxn modelId="{C524DB83-61D5-4097-9E79-7C60FE27875A}" type="presParOf" srcId="{73FDF58A-377C-41A4-97D5-D0FDA276FC45}" destId="{5F2D4105-345D-47A8-B25B-062B7B4BE9C1}" srcOrd="0" destOrd="0" presId="urn:microsoft.com/office/officeart/2005/8/layout/hList1"/>
    <dgm:cxn modelId="{1B9E99A1-DD50-423D-A55D-F0F57329079E}" type="presParOf" srcId="{73FDF58A-377C-41A4-97D5-D0FDA276FC45}" destId="{5722D155-632E-4005-8D0E-8AD9B54DFE64}" srcOrd="1" destOrd="0" presId="urn:microsoft.com/office/officeart/2005/8/layout/hList1"/>
    <dgm:cxn modelId="{E6AD4916-017B-4B85-8207-41E6203318C6}" type="presParOf" srcId="{94A0FC40-CEB7-4CB5-B7C3-4CF09895A349}" destId="{F8FF7821-3340-46CF-8BBE-E51362EA1202}" srcOrd="1" destOrd="0" presId="urn:microsoft.com/office/officeart/2005/8/layout/hList1"/>
    <dgm:cxn modelId="{6C48E243-F554-490C-9792-BA74AC3BA5F9}" type="presParOf" srcId="{94A0FC40-CEB7-4CB5-B7C3-4CF09895A349}" destId="{A66305E9-648C-4B52-9762-94ED505330E6}" srcOrd="2" destOrd="0" presId="urn:microsoft.com/office/officeart/2005/8/layout/hList1"/>
    <dgm:cxn modelId="{10E87DD3-5E4C-4B41-88F6-AF84BE14FAC8}" type="presParOf" srcId="{A66305E9-648C-4B52-9762-94ED505330E6}" destId="{4D9F4066-B4BE-4D1A-8BB2-84C90049C6EE}" srcOrd="0" destOrd="0" presId="urn:microsoft.com/office/officeart/2005/8/layout/hList1"/>
    <dgm:cxn modelId="{9516550A-1BCB-4712-AEC0-4DBC1004AFC6}" type="presParOf" srcId="{A66305E9-648C-4B52-9762-94ED505330E6}" destId="{B8B9EC20-8441-48E2-9C4C-8636C909B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D4105-345D-47A8-B25B-062B7B4BE9C1}">
      <dsp:nvSpPr>
        <dsp:cNvPr id="0" name=""/>
        <dsp:cNvSpPr/>
      </dsp:nvSpPr>
      <dsp:spPr>
        <a:xfrm>
          <a:off x="51" y="321308"/>
          <a:ext cx="4913783" cy="146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207264" rIns="362712" bIns="207264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100" kern="1200" dirty="0"/>
            <a:t>En théorie</a:t>
          </a:r>
        </a:p>
      </dsp:txBody>
      <dsp:txXfrm>
        <a:off x="51" y="321308"/>
        <a:ext cx="4913783" cy="1468800"/>
      </dsp:txXfrm>
    </dsp:sp>
    <dsp:sp modelId="{5722D155-632E-4005-8D0E-8AD9B54DFE64}">
      <dsp:nvSpPr>
        <dsp:cNvPr id="0" name=""/>
        <dsp:cNvSpPr/>
      </dsp:nvSpPr>
      <dsp:spPr>
        <a:xfrm>
          <a:off x="51" y="1790109"/>
          <a:ext cx="4913783" cy="22399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34" tIns="272034" rIns="362712" bIns="408051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5100" kern="1200" dirty="0"/>
            <a:t>1 ms = 0°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5100" kern="1200" dirty="0"/>
            <a:t>2 ms = 180°</a:t>
          </a:r>
        </a:p>
      </dsp:txBody>
      <dsp:txXfrm>
        <a:off x="51" y="1790109"/>
        <a:ext cx="4913783" cy="2239920"/>
      </dsp:txXfrm>
    </dsp:sp>
    <dsp:sp modelId="{4D9F4066-B4BE-4D1A-8BB2-84C90049C6EE}">
      <dsp:nvSpPr>
        <dsp:cNvPr id="0" name=""/>
        <dsp:cNvSpPr/>
      </dsp:nvSpPr>
      <dsp:spPr>
        <a:xfrm>
          <a:off x="5601764" y="321308"/>
          <a:ext cx="4913783" cy="146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207264" rIns="362712" bIns="207264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100" kern="1200" dirty="0"/>
            <a:t>En pratique</a:t>
          </a:r>
        </a:p>
      </dsp:txBody>
      <dsp:txXfrm>
        <a:off x="5601764" y="321308"/>
        <a:ext cx="4913783" cy="1468800"/>
      </dsp:txXfrm>
    </dsp:sp>
    <dsp:sp modelId="{B8B9EC20-8441-48E2-9C4C-8636C909BEF6}">
      <dsp:nvSpPr>
        <dsp:cNvPr id="0" name=""/>
        <dsp:cNvSpPr/>
      </dsp:nvSpPr>
      <dsp:spPr>
        <a:xfrm>
          <a:off x="5601764" y="1790109"/>
          <a:ext cx="4913783" cy="22399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34" tIns="272034" rIns="362712" bIns="408051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5100" kern="1200" dirty="0"/>
            <a:t>~0,7 ms = 0°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5100" kern="1200" dirty="0"/>
            <a:t>~2,2 ms = 120°</a:t>
          </a:r>
        </a:p>
      </dsp:txBody>
      <dsp:txXfrm>
        <a:off x="5601764" y="1790109"/>
        <a:ext cx="4913783" cy="223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D6ACAF-A833-42F0-8DEE-9FEA79C3F6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1E21A7-17BB-497B-BF40-63C95D3B49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BE"/>
              <a:t>16-09-18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6050FE-75E4-4100-9E7F-A9A3698E27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© Copyright 2018 François Roland. Tous droits réservés.</a:t>
            </a:r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5C8ED4-2AE4-4273-A4E1-79E687F7C8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9355A-00B4-4C1C-8B42-835F71C2035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13550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BE"/>
              <a:t>16-09-18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© Copyright 2018 François Roland. Tous droits réservés.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87E8F-1FAE-423F-A76E-7D2F0B0D419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68503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87E8F-1FAE-423F-A76E-7D2F0B0D4198}" type="slidenum">
              <a:rPr lang="fr-BE" smtClean="0"/>
              <a:t>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6B633-6062-428C-8D3B-A9E3902F60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397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Si vous voulez aller plus loin, plusieurs ateliers et formations sont disponibles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Les ateliers </a:t>
            </a:r>
            <a:r>
              <a:rPr lang="fr-BE" dirty="0" err="1"/>
              <a:t>CRéACTIFS</a:t>
            </a:r>
            <a:r>
              <a:rPr lang="fr-BE" dirty="0"/>
              <a:t> organisés par l’institut </a:t>
            </a:r>
            <a:r>
              <a:rPr lang="fr-BE" dirty="0" err="1"/>
              <a:t>Numédiart</a:t>
            </a:r>
            <a:r>
              <a:rPr lang="fr-BE" dirty="0"/>
              <a:t> de l’UMONS d’ici la fin de l’année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Des formations organisées par </a:t>
            </a:r>
            <a:r>
              <a:rPr lang="fr-BE" dirty="0" err="1"/>
              <a:t>Technocité</a:t>
            </a:r>
            <a:endParaRPr lang="fr-B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Et pourquoi pas nous contacter pour développer un projet ensemble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30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8EFAE-3F3D-4253-AB07-DA8415C6C0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745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Fab</a:t>
            </a:r>
            <a:r>
              <a:rPr lang="fr-BE" dirty="0"/>
              <a:t>-IoT-</a:t>
            </a:r>
            <a:r>
              <a:rPr lang="fr-BE" dirty="0" err="1"/>
              <a:t>Lab</a:t>
            </a:r>
            <a:r>
              <a:rPr lang="fr-BE" dirty="0"/>
              <a:t> est un projet issu de la collaboration entre le </a:t>
            </a:r>
            <a:r>
              <a:rPr lang="fr-BE" dirty="0" err="1"/>
              <a:t>FabLab</a:t>
            </a:r>
            <a:r>
              <a:rPr lang="fr-BE" dirty="0"/>
              <a:t> Mons et l’Université de Mons.</a:t>
            </a:r>
          </a:p>
          <a:p>
            <a:r>
              <a:rPr lang="fr-BE" dirty="0"/>
              <a:t>Il vise à développer l’IoT au sein du </a:t>
            </a:r>
            <a:r>
              <a:rPr lang="fr-BE" dirty="0" err="1"/>
              <a:t>FabLab</a:t>
            </a:r>
            <a:r>
              <a:rPr lang="fr-BE" dirty="0"/>
              <a:t> Mons.</a:t>
            </a:r>
          </a:p>
          <a:p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Un </a:t>
            </a:r>
            <a:r>
              <a:rPr lang="fr-FR" dirty="0" err="1"/>
              <a:t>fab</a:t>
            </a:r>
            <a:r>
              <a:rPr lang="fr-FR" dirty="0"/>
              <a:t> </a:t>
            </a:r>
            <a:r>
              <a:rPr lang="fr-FR" dirty="0" err="1"/>
              <a:t>lab</a:t>
            </a:r>
            <a:r>
              <a:rPr lang="fr-FR" dirty="0"/>
              <a:t> ou « laboratoire de fabrication est un lieu ouvert au public où il est mis à sa disposition toutes sortes d’outils pour la conception et la réalisation d’objets.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C’est un espace de rencontre et de création collaborative 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Une idée peut germer n’importe où : dans un labo high-tech comme dans un bidonville.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La différence, c’est la capacité de mettre en pratique cette idée.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Les </a:t>
            </a:r>
            <a:r>
              <a:rPr lang="fr-BE" dirty="0" err="1"/>
              <a:t>FabLabs</a:t>
            </a:r>
            <a:r>
              <a:rPr lang="fr-BE" dirty="0"/>
              <a:t> sont là pour permettre cette mise en pratique au plus grand nombre.</a:t>
            </a:r>
          </a:p>
          <a:p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aseline="0" dirty="0"/>
              <a:t>Les chercheurs sont là pour sauver le monde.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aseline="0" dirty="0"/>
              <a:t>Ils cherchent et améliorent des modèles, des approches ou des technologies pointus avec la conviction que le monde de demain sera un peu meilleur grâce à leur contribution.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9515B6-A69B-477C-91B3-2B8B77D744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806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En combinant </a:t>
            </a:r>
            <a:r>
              <a:rPr lang="fr-BE" dirty="0" err="1"/>
              <a:t>FabLab</a:t>
            </a:r>
            <a:r>
              <a:rPr lang="fr-BE" dirty="0"/>
              <a:t> et Université et grâce au Fonds Européen de Développement Régional </a:t>
            </a:r>
            <a:r>
              <a:rPr lang="fr-BE" dirty="0" err="1"/>
              <a:t>Fab</a:t>
            </a:r>
            <a:r>
              <a:rPr lang="fr-BE" dirty="0"/>
              <a:t>-IoT-</a:t>
            </a:r>
            <a:r>
              <a:rPr lang="fr-BE" dirty="0" err="1"/>
              <a:t>Lab</a:t>
            </a:r>
            <a:r>
              <a:rPr lang="fr-BE" dirty="0"/>
              <a:t> accompagne les industries, les entrepreneurs et les porteurs de projets dans leur migration vers le modèle industrielle 4.0 et le prototypage de leurs objets connectés.</a:t>
            </a:r>
          </a:p>
          <a:p>
            <a:endParaRPr lang="fr-BE" dirty="0"/>
          </a:p>
          <a:p>
            <a:r>
              <a:rPr lang="fr-BE" dirty="0"/>
              <a:t>Le Fonds Européen de Développement Régional nous a permis d’engager 2 personnes.</a:t>
            </a:r>
          </a:p>
          <a:p>
            <a:r>
              <a:rPr lang="fr-BE" dirty="0"/>
              <a:t>Le reste du budget nous permet de financer certains prototypes.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6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26FB13-4597-4E7D-AC26-B7055783DE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508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Aujourd’hui nous allons créer une objet motorisé commandé depuis le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Par étape successive, nous allons voir comment nous pouvons 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BE" dirty="0"/>
              <a:t>Commander un petit moteur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BE" dirty="0"/>
              <a:t>Envoyer cette commande depuis un site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7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D07EB7-8D5B-4EFC-9220-43FE80162F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408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87E8F-1FAE-423F-A76E-7D2F0B0D4198}" type="slidenum">
              <a:rPr lang="fr-BE" smtClean="0"/>
              <a:t>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610A37-22C6-4EEA-AB88-88BCF34101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3528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Configurer IDE Arduino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preferences &gt; additional board manager </a:t>
            </a:r>
            <a:r>
              <a:rPr lang="en-US" dirty="0" err="1"/>
              <a:t>urls</a:t>
            </a:r>
            <a:r>
              <a:rPr lang="en-US" dirty="0"/>
              <a:t> : </a:t>
            </a:r>
            <a:r>
              <a:rPr lang="fr-BE" dirty="0"/>
              <a:t>http://arduino.esp8266.com/stable/package_esp8266com_index.json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&gt; board manager &gt; board + install esp8266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87E8F-1FAE-423F-A76E-7D2F0B0D4198}" type="slidenum">
              <a:rPr lang="fr-BE" smtClean="0"/>
              <a:t>11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9FB9E5-358E-49B5-87A2-AF59740860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087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</a:t>
            </a:r>
            <a:r>
              <a:rPr lang="fr-BE" dirty="0" err="1"/>
              <a:t>WiFi</a:t>
            </a:r>
            <a:r>
              <a:rPr lang="fr-BE" dirty="0"/>
              <a:t> est un protocole de communication sans fil.</a:t>
            </a:r>
          </a:p>
          <a:p>
            <a:r>
              <a:rPr lang="fr-BE" dirty="0"/>
              <a:t>Un réseau </a:t>
            </a:r>
            <a:r>
              <a:rPr lang="fr-BE" dirty="0" err="1"/>
              <a:t>WiFi</a:t>
            </a:r>
            <a:r>
              <a:rPr lang="fr-BE" dirty="0"/>
              <a:t> permet de relier plusieurs appareils par ondes radio.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87E8F-1FAE-423F-A76E-7D2F0B0D4198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166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Je voudrais remercier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Le Fonds Européen de Développement Régional pour le financement du projet </a:t>
            </a:r>
            <a:r>
              <a:rPr lang="fr-BE" dirty="0" err="1"/>
              <a:t>Fab</a:t>
            </a:r>
            <a:r>
              <a:rPr lang="fr-BE" dirty="0"/>
              <a:t>-IoT-</a:t>
            </a:r>
            <a:r>
              <a:rPr lang="fr-BE" dirty="0" err="1"/>
              <a:t>Lab</a:t>
            </a:r>
            <a:endParaRPr lang="fr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Les Jeunesses Scientifiques de Belgique pour le prêt des ordinateurs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Le </a:t>
            </a:r>
            <a:r>
              <a:rPr lang="fr-BE" dirty="0" err="1"/>
              <a:t>FabLab</a:t>
            </a:r>
            <a:r>
              <a:rPr lang="fr-BE" dirty="0"/>
              <a:t> Mons pour l’impression des objets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L’</a:t>
            </a:r>
            <a:r>
              <a:rPr lang="fr-BE" dirty="0" err="1"/>
              <a:t>Universié</a:t>
            </a:r>
            <a:r>
              <a:rPr lang="fr-BE" dirty="0"/>
              <a:t> de Mons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Creative Valley pour l’organisation de cette journée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28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C86DDE-5128-45CD-8025-172C210E28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723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29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39755-49EA-4CDB-9A63-8267008917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736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7DEB-8635-4319-A1E1-9377413CA911}" type="datetime1">
              <a:rPr lang="fr-BE" smtClean="0"/>
              <a:t>16-09-18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087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051F-498F-4C45-80EC-ED9104545F83}" type="datetime1">
              <a:rPr lang="fr-BE" smtClean="0"/>
              <a:t>16-09-18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288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E6E9-C1D5-47F6-BDB5-7600151E1073}" type="datetime1">
              <a:rPr lang="fr-BE" smtClean="0"/>
              <a:t>16-09-18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840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3593-CB55-4106-9932-2FA27BBDB81C}" type="datetime1">
              <a:rPr lang="fr-BE" smtClean="0"/>
              <a:t>16-09-18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879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FA2B-2087-48F8-8BDE-3B823FFE30DF}" type="datetime1">
              <a:rPr lang="fr-BE" smtClean="0"/>
              <a:t>16-09-18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876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5104-D043-4D85-A0FA-80DEDC5FE087}" type="datetime1">
              <a:rPr lang="fr-BE" smtClean="0"/>
              <a:t>16-09-18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090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7A1-EBA7-4196-A57D-48155766B455}" type="datetime1">
              <a:rPr lang="fr-BE" smtClean="0"/>
              <a:t>16-09-18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194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7EF-624E-4A1F-BF99-3633CECA0E02}" type="datetime1">
              <a:rPr lang="fr-BE" smtClean="0"/>
              <a:t>16-09-18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55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9070-9B2D-47B1-873E-A4CCF3DE25AC}" type="datetime1">
              <a:rPr lang="fr-BE" smtClean="0"/>
              <a:t>16-09-18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533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02C4-C38C-45D4-A46D-D72F1FCEEF1A}" type="datetime1">
              <a:rPr lang="fr-BE" smtClean="0"/>
              <a:t>16-09-18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15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CAD1-362D-4610-9313-3B594B7118BE}" type="datetime1">
              <a:rPr lang="fr-BE" smtClean="0"/>
              <a:t>16-09-18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498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E4D5-B6AB-4D27-AEB3-3F0BF7D7AF83}" type="datetime1">
              <a:rPr lang="fr-BE" smtClean="0"/>
              <a:t>16-09-18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089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ois@fablabmons.b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29.xml"/><Relationship Id="rId5" Type="http://schemas.openxmlformats.org/officeDocument/2006/relationships/image" Target="../media/image5.png"/><Relationship Id="rId10" Type="http://schemas.openxmlformats.org/officeDocument/2006/relationships/slide" Target="slide20.xml"/><Relationship Id="rId4" Type="http://schemas.openxmlformats.org/officeDocument/2006/relationships/image" Target="../media/image4.png"/><Relationship Id="rId9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fran&#231;ois@fablabmons.b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8D19E0-C9C7-4906-9FF2-416BA7AC4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Fab-IoT-Lab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8692B4-15A2-41EF-A931-F0F51837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Atelier « Réalise un objet connecté »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C30EE5-C252-4845-A179-99C2E75D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10</a:t>
            </a:fld>
            <a:endParaRPr lang="fr-BE"/>
          </a:p>
        </p:txBody>
      </p:sp>
      <p:pic>
        <p:nvPicPr>
          <p:cNvPr id="9" name="Picture 2" descr="https://acrobotic.com/media/wysiwyg/products/esp8266_devkit_horizontal-01.png">
            <a:extLst>
              <a:ext uri="{FF2B5EF4-FFF2-40B4-BE49-F238E27FC236}">
                <a16:creationId xmlns:a16="http://schemas.microsoft.com/office/drawing/2014/main" id="{1729906A-2629-40F0-8577-C8AC046533D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-185738"/>
            <a:ext cx="9359900" cy="722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12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53B32-417E-4C48-918C-CE54FDF9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0E0AF-5E1E-48CB-861F-7CA9A2AD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Faire clignoter la LED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A66774-C3BB-4F2A-ABE4-88A87D52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587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634C0-9572-4976-A098-7D7FEE55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87D2F-A2CD-4AF6-B076-65D05AA9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Afficher un message sur la console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76EC85-1025-4B01-98B2-C2A35871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565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E30A0-B290-4E16-B467-D53A1A0D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712A7-9091-4977-BA95-BC39AB98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Contrôler un servomoteur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596B56-B6BF-4075-8450-8AD7495E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673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0860607-63F0-4108-8C9E-C91DCFC6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C’est quoi un servomoteur ?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44FEDB-9438-4993-8F6B-5908F314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03D29-6F0A-47C5-AEA6-95FF5B39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225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1B4ADFB-50CD-459F-B113-93EE3EE1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Servo SG90</a:t>
            </a:r>
            <a:endParaRPr lang="fr-BE" dirty="0"/>
          </a:p>
        </p:txBody>
      </p:sp>
      <p:pic>
        <p:nvPicPr>
          <p:cNvPr id="4098" name="Picture 2" descr="RÃ©sultat de recherche d'images pour &quot;servo sg90&quot;">
            <a:extLst>
              <a:ext uri="{FF2B5EF4-FFF2-40B4-BE49-F238E27FC236}">
                <a16:creationId xmlns:a16="http://schemas.microsoft.com/office/drawing/2014/main" id="{18EA9323-8FCB-43D0-BD1A-12C6BC76ADC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2520"/>
            <a:ext cx="5181600" cy="425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Ã©sultat de recherche d'images pour &quot;servo sg90&quot;">
            <a:extLst>
              <a:ext uri="{FF2B5EF4-FFF2-40B4-BE49-F238E27FC236}">
                <a16:creationId xmlns:a16="http://schemas.microsoft.com/office/drawing/2014/main" id="{54F8D0E3-5F82-4E25-9536-5542CB63C9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7" y="2815431"/>
            <a:ext cx="35528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F7412C-77AB-4B78-8E5A-6A441162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492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14CAD3B-C434-4CBB-90C6-7D3ED1CD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Signal de contrôle</a:t>
            </a:r>
            <a:endParaRPr lang="fr-BE" dirty="0"/>
          </a:p>
        </p:txBody>
      </p:sp>
      <p:pic>
        <p:nvPicPr>
          <p:cNvPr id="13" name="Picture 2" descr="RÃ©sultat de recherche d'images pour &quot;servo pulse oscillo&quot;">
            <a:extLst>
              <a:ext uri="{FF2B5EF4-FFF2-40B4-BE49-F238E27FC236}">
                <a16:creationId xmlns:a16="http://schemas.microsoft.com/office/drawing/2014/main" id="{1AC3DDB4-04E4-4441-9E70-3A345BFC4A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0" r="7293"/>
          <a:stretch/>
        </p:blipFill>
        <p:spPr>
          <a:xfrm>
            <a:off x="2437091" y="1825625"/>
            <a:ext cx="7317818" cy="4351338"/>
          </a:xfrm>
        </p:spPr>
      </p:pic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84A43098-928C-406E-83EA-5B55F1F775C9}"/>
              </a:ext>
            </a:extLst>
          </p:cNvPr>
          <p:cNvSpPr/>
          <p:nvPr/>
        </p:nvSpPr>
        <p:spPr>
          <a:xfrm>
            <a:off x="5994400" y="5047897"/>
            <a:ext cx="2415822" cy="1129066"/>
          </a:xfrm>
          <a:prstGeom prst="wedgeRoundRectCallout">
            <a:avLst>
              <a:gd name="adj1" fmla="val -93681"/>
              <a:gd name="adj2" fmla="val -1171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 (période) = 20 ms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4F2072BF-5258-4A72-86FF-21ED86CF05B7}"/>
              </a:ext>
            </a:extLst>
          </p:cNvPr>
          <p:cNvSpPr/>
          <p:nvPr/>
        </p:nvSpPr>
        <p:spPr>
          <a:xfrm>
            <a:off x="4392890" y="1335264"/>
            <a:ext cx="3249687" cy="1444978"/>
          </a:xfrm>
          <a:prstGeom prst="wedgeRoundRectCallout">
            <a:avLst>
              <a:gd name="adj1" fmla="val -87237"/>
              <a:gd name="adj2" fmla="val 6487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 (largeur d’impulsion)</a:t>
            </a:r>
            <a:br>
              <a:rPr lang="fr-BE" dirty="0"/>
            </a:br>
            <a:r>
              <a:rPr lang="fr-BE" dirty="0"/>
              <a:t>~1 ms &lt; t &lt; ~2 ms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B680D1F-CAD4-48D8-952B-30F41328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784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BF08-E8EE-470A-AC4F-CDD3BC93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Signal de contrôle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13DFEC29-9BB5-4C4D-95C1-BE8D755A3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043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F9687D2E-EFF1-4664-BA3B-14C77F801C29}"/>
              </a:ext>
            </a:extLst>
          </p:cNvPr>
          <p:cNvSpPr/>
          <p:nvPr/>
        </p:nvSpPr>
        <p:spPr>
          <a:xfrm>
            <a:off x="7924800" y="265993"/>
            <a:ext cx="3635022" cy="914400"/>
          </a:xfrm>
          <a:prstGeom prst="wedgeRoundRectCallout">
            <a:avLst>
              <a:gd name="adj1" fmla="val -33566"/>
              <a:gd name="adj2" fmla="val 14151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 varie d’un servo à l’autre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D1DD38-67B7-4A2B-BFE5-49592E72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78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E30A0-B290-4E16-B467-D53A1A0D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712A7-9091-4977-BA95-BC39AB98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Calibrer le servomoteur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8B870-352E-43C7-90E9-B4271F6D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4726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3924C-752C-48BC-922C-49FC0354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9B98B-E330-4BD5-8FDF-A261E12E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Envoyer l’angle souhaité au servomoteur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4AF2FD-F567-479A-B41A-CFFD3219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888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D6166-5970-423D-9C73-E8713B1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BE">
                <a:solidFill>
                  <a:schemeClr val="accent1"/>
                </a:solidFill>
              </a:rPr>
              <a:t>François ROLAND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56B830-4975-4508-AFFD-10AAA74D9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BE" sz="2400" dirty="0"/>
              <a:t>Ingénieur civil</a:t>
            </a:r>
          </a:p>
          <a:p>
            <a:r>
              <a:rPr lang="fr-BE" sz="2400" dirty="0"/>
              <a:t>Ingénieur projet </a:t>
            </a:r>
            <a:r>
              <a:rPr lang="fr-BE" sz="2400" dirty="0" err="1"/>
              <a:t>Fab</a:t>
            </a:r>
            <a:r>
              <a:rPr lang="fr-BE" sz="2400" dirty="0"/>
              <a:t>-IoT-</a:t>
            </a:r>
            <a:r>
              <a:rPr lang="fr-BE" sz="2400" dirty="0" err="1"/>
              <a:t>Lab</a:t>
            </a:r>
            <a:endParaRPr lang="fr-BE" sz="2400" dirty="0"/>
          </a:p>
          <a:p>
            <a:r>
              <a:rPr lang="fr-BE" sz="2400" dirty="0">
                <a:hlinkClick r:id="rId2"/>
              </a:rPr>
              <a:t>francois@fablabmons.be</a:t>
            </a:r>
            <a:r>
              <a:rPr lang="fr-BE" sz="2400" dirty="0"/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9ACE96-38A1-411E-A4E4-9994D453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086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CEB25FC0-11D4-4833-8EE4-FD2FBF67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Comment connecter mon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?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69E723-F259-43EB-ADD7-21B0CBED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9AA259-9C22-4861-BFA2-DF9E2BC6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8433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2C50074E-7582-4E6B-BD55-68E451F0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026" name="Picture 2" descr="RÃ©sultat de recherche d'images pour &quot;wifi network&quot;">
            <a:extLst>
              <a:ext uri="{FF2B5EF4-FFF2-40B4-BE49-F238E27FC236}">
                <a16:creationId xmlns:a16="http://schemas.microsoft.com/office/drawing/2014/main" id="{C5B17685-DEDC-4333-8E9E-A607C66CCD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79048"/>
            <a:ext cx="6527007" cy="4351338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2C31AA-FF22-4A90-858F-42568C92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8" name="Picture 4" descr="https://upload.wikimedia.org/wikipedia/commons/thumb/a/ae/WiFi_Logo.svg/815px-WiFi_Logo.svg.png">
            <a:extLst>
              <a:ext uri="{FF2B5EF4-FFF2-40B4-BE49-F238E27FC236}">
                <a16:creationId xmlns:a16="http://schemas.microsoft.com/office/drawing/2014/main" id="{C48EA8F3-2B46-429A-BA43-382B8DC4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08" y="4142093"/>
            <a:ext cx="3202914" cy="189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713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319EC-1BA5-4EE2-AA63-9FFF69F7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Internet Protocol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04782B-5E61-459C-A974-4F99A288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pPr/>
              <a:t>22</a:t>
            </a:fld>
            <a:endParaRPr lang="fr-BE"/>
          </a:p>
        </p:txBody>
      </p:sp>
      <p:grpSp>
        <p:nvGrpSpPr>
          <p:cNvPr id="926" name="Groupe 925">
            <a:extLst>
              <a:ext uri="{FF2B5EF4-FFF2-40B4-BE49-F238E27FC236}">
                <a16:creationId xmlns:a16="http://schemas.microsoft.com/office/drawing/2014/main" id="{FB4E8266-4661-46A9-8BCD-306EA03B4450}"/>
              </a:ext>
            </a:extLst>
          </p:cNvPr>
          <p:cNvGrpSpPr/>
          <p:nvPr/>
        </p:nvGrpSpPr>
        <p:grpSpPr>
          <a:xfrm>
            <a:off x="2582176" y="1578182"/>
            <a:ext cx="7400024" cy="5279818"/>
            <a:chOff x="3663219" y="1351335"/>
            <a:chExt cx="7400024" cy="5279818"/>
          </a:xfrm>
        </p:grpSpPr>
        <p:pic>
          <p:nvPicPr>
            <p:cNvPr id="910" name="Graphique 909" descr="Enveloppe">
              <a:extLst>
                <a:ext uri="{FF2B5EF4-FFF2-40B4-BE49-F238E27FC236}">
                  <a16:creationId xmlns:a16="http://schemas.microsoft.com/office/drawing/2014/main" id="{B2D46F52-3EDB-4BBD-A8CB-DADA39580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1381" y="1779692"/>
              <a:ext cx="621707" cy="621707"/>
            </a:xfrm>
            <a:prstGeom prst="rect">
              <a:avLst/>
            </a:prstGeom>
          </p:spPr>
        </p:pic>
        <p:pic>
          <p:nvPicPr>
            <p:cNvPr id="911" name="Graphique 910" descr="Domicile">
              <a:extLst>
                <a:ext uri="{FF2B5EF4-FFF2-40B4-BE49-F238E27FC236}">
                  <a16:creationId xmlns:a16="http://schemas.microsoft.com/office/drawing/2014/main" id="{561036EF-E119-4F65-91FA-2C7EDA6C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3219" y="1368425"/>
              <a:ext cx="914400" cy="914400"/>
            </a:xfrm>
            <a:prstGeom prst="rect">
              <a:avLst/>
            </a:prstGeom>
          </p:spPr>
        </p:pic>
        <p:pic>
          <p:nvPicPr>
            <p:cNvPr id="912" name="Graphique 911" descr="Domicile">
              <a:extLst>
                <a:ext uri="{FF2B5EF4-FFF2-40B4-BE49-F238E27FC236}">
                  <a16:creationId xmlns:a16="http://schemas.microsoft.com/office/drawing/2014/main" id="{A63FEAC2-3610-4ACF-9EBB-F4B2C9BFA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60357" y="5471934"/>
              <a:ext cx="914400" cy="914400"/>
            </a:xfrm>
            <a:prstGeom prst="rect">
              <a:avLst/>
            </a:prstGeom>
          </p:spPr>
        </p:pic>
        <p:sp>
          <p:nvSpPr>
            <p:cNvPr id="913" name="Ellipse 912">
              <a:extLst>
                <a:ext uri="{FF2B5EF4-FFF2-40B4-BE49-F238E27FC236}">
                  <a16:creationId xmlns:a16="http://schemas.microsoft.com/office/drawing/2014/main" id="{F3DD0F6A-FC62-4D00-8EA4-88F7DD1F1508}"/>
                </a:ext>
              </a:extLst>
            </p:cNvPr>
            <p:cNvSpPr/>
            <p:nvPr/>
          </p:nvSpPr>
          <p:spPr>
            <a:xfrm>
              <a:off x="10729957" y="1653470"/>
              <a:ext cx="333286" cy="3332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4" name="Ellipse 913">
              <a:extLst>
                <a:ext uri="{FF2B5EF4-FFF2-40B4-BE49-F238E27FC236}">
                  <a16:creationId xmlns:a16="http://schemas.microsoft.com/office/drawing/2014/main" id="{396F795E-1E0E-4DFD-875A-FFFF04A6317C}"/>
                </a:ext>
              </a:extLst>
            </p:cNvPr>
            <p:cNvSpPr/>
            <p:nvPr/>
          </p:nvSpPr>
          <p:spPr>
            <a:xfrm>
              <a:off x="3953776" y="3866751"/>
              <a:ext cx="333286" cy="3332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5" name="Ellipse 914">
              <a:extLst>
                <a:ext uri="{FF2B5EF4-FFF2-40B4-BE49-F238E27FC236}">
                  <a16:creationId xmlns:a16="http://schemas.microsoft.com/office/drawing/2014/main" id="{D7961BE1-C278-4943-BF49-D6F1386B774F}"/>
                </a:ext>
              </a:extLst>
            </p:cNvPr>
            <p:cNvSpPr/>
            <p:nvPr/>
          </p:nvSpPr>
          <p:spPr>
            <a:xfrm>
              <a:off x="10729957" y="3866751"/>
              <a:ext cx="333286" cy="3332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16" name="Connecteur droit avec flèche 915">
              <a:extLst>
                <a:ext uri="{FF2B5EF4-FFF2-40B4-BE49-F238E27FC236}">
                  <a16:creationId xmlns:a16="http://schemas.microsoft.com/office/drawing/2014/main" id="{B2B52283-D0E9-4A88-BF20-D2BFCE868AD2}"/>
                </a:ext>
              </a:extLst>
            </p:cNvPr>
            <p:cNvCxnSpPr>
              <a:stCxn id="911" idx="3"/>
              <a:endCxn id="913" idx="2"/>
            </p:cNvCxnSpPr>
            <p:nvPr/>
          </p:nvCxnSpPr>
          <p:spPr>
            <a:xfrm flipV="1">
              <a:off x="4577619" y="1820113"/>
              <a:ext cx="6152338" cy="5512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7" name="Connecteur droit avec flèche 916">
              <a:extLst>
                <a:ext uri="{FF2B5EF4-FFF2-40B4-BE49-F238E27FC236}">
                  <a16:creationId xmlns:a16="http://schemas.microsoft.com/office/drawing/2014/main" id="{7FD82D56-AC3C-4CCA-B756-6E1881CCE3E2}"/>
                </a:ext>
              </a:extLst>
            </p:cNvPr>
            <p:cNvCxnSpPr>
              <a:cxnSpLocks/>
              <a:stCxn id="913" idx="3"/>
              <a:endCxn id="914" idx="7"/>
            </p:cNvCxnSpPr>
            <p:nvPr/>
          </p:nvCxnSpPr>
          <p:spPr>
            <a:xfrm flipH="1">
              <a:off x="4238253" y="1937947"/>
              <a:ext cx="6540513" cy="1977613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8" name="Connecteur droit avec flèche 917">
              <a:extLst>
                <a:ext uri="{FF2B5EF4-FFF2-40B4-BE49-F238E27FC236}">
                  <a16:creationId xmlns:a16="http://schemas.microsoft.com/office/drawing/2014/main" id="{2FA22DF6-A6F6-4C62-91B9-C51459D62EF7}"/>
                </a:ext>
              </a:extLst>
            </p:cNvPr>
            <p:cNvCxnSpPr>
              <a:cxnSpLocks/>
              <a:stCxn id="914" idx="6"/>
              <a:endCxn id="915" idx="2"/>
            </p:cNvCxnSpPr>
            <p:nvPr/>
          </p:nvCxnSpPr>
          <p:spPr>
            <a:xfrm>
              <a:off x="4287062" y="4033394"/>
              <a:ext cx="6442895" cy="0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9" name="Connecteur droit avec flèche 918">
              <a:extLst>
                <a:ext uri="{FF2B5EF4-FFF2-40B4-BE49-F238E27FC236}">
                  <a16:creationId xmlns:a16="http://schemas.microsoft.com/office/drawing/2014/main" id="{15009CA4-F731-445E-A7EB-E5BC362F1CAF}"/>
                </a:ext>
              </a:extLst>
            </p:cNvPr>
            <p:cNvCxnSpPr>
              <a:cxnSpLocks/>
              <a:stCxn id="915" idx="3"/>
              <a:endCxn id="912" idx="0"/>
            </p:cNvCxnSpPr>
            <p:nvPr/>
          </p:nvCxnSpPr>
          <p:spPr>
            <a:xfrm flipH="1">
              <a:off x="7217557" y="4151228"/>
              <a:ext cx="3561209" cy="1320706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920" name="Graphique 919" descr="Avion">
              <a:extLst>
                <a:ext uri="{FF2B5EF4-FFF2-40B4-BE49-F238E27FC236}">
                  <a16:creationId xmlns:a16="http://schemas.microsoft.com/office/drawing/2014/main" id="{B45A25E4-0680-4BB8-AC15-F2227099E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60357" y="2407482"/>
              <a:ext cx="914400" cy="914400"/>
            </a:xfrm>
            <a:prstGeom prst="rect">
              <a:avLst/>
            </a:prstGeom>
          </p:spPr>
        </p:pic>
        <p:pic>
          <p:nvPicPr>
            <p:cNvPr id="921" name="Graphique 920" descr="Camion">
              <a:extLst>
                <a:ext uri="{FF2B5EF4-FFF2-40B4-BE49-F238E27FC236}">
                  <a16:creationId xmlns:a16="http://schemas.microsoft.com/office/drawing/2014/main" id="{EB75CAE1-EF8F-4C29-B74B-67AC3633F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60357" y="1351335"/>
              <a:ext cx="914400" cy="914400"/>
            </a:xfrm>
            <a:prstGeom prst="rect">
              <a:avLst/>
            </a:prstGeom>
          </p:spPr>
        </p:pic>
        <p:pic>
          <p:nvPicPr>
            <p:cNvPr id="922" name="Graphique 921" descr="Train">
              <a:extLst>
                <a:ext uri="{FF2B5EF4-FFF2-40B4-BE49-F238E27FC236}">
                  <a16:creationId xmlns:a16="http://schemas.microsoft.com/office/drawing/2014/main" id="{EFCB01C6-C2D1-4197-8BDE-64F058F81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60357" y="3767647"/>
              <a:ext cx="914400" cy="914400"/>
            </a:xfrm>
            <a:prstGeom prst="rect">
              <a:avLst/>
            </a:prstGeom>
          </p:spPr>
        </p:pic>
        <p:pic>
          <p:nvPicPr>
            <p:cNvPr id="923" name="Graphique 922" descr="Fusée">
              <a:extLst>
                <a:ext uri="{FF2B5EF4-FFF2-40B4-BE49-F238E27FC236}">
                  <a16:creationId xmlns:a16="http://schemas.microsoft.com/office/drawing/2014/main" id="{A3D50C19-C1DC-46C3-AB23-B4BD140E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253484" y="4624483"/>
              <a:ext cx="914400" cy="914400"/>
            </a:xfrm>
            <a:prstGeom prst="rect">
              <a:avLst/>
            </a:prstGeom>
          </p:spPr>
        </p:pic>
        <p:sp>
          <p:nvSpPr>
            <p:cNvPr id="924" name="ZoneTexte 923">
              <a:extLst>
                <a:ext uri="{FF2B5EF4-FFF2-40B4-BE49-F238E27FC236}">
                  <a16:creationId xmlns:a16="http://schemas.microsoft.com/office/drawing/2014/main" id="{881247AB-F31A-426B-84EB-AD01D054FB4C}"/>
                </a:ext>
              </a:extLst>
            </p:cNvPr>
            <p:cNvSpPr txBox="1"/>
            <p:nvPr/>
          </p:nvSpPr>
          <p:spPr>
            <a:xfrm>
              <a:off x="3741888" y="2113319"/>
              <a:ext cx="808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>
                  <a:solidFill>
                    <a:schemeClr val="accent3"/>
                  </a:solidFill>
                </a:rPr>
                <a:t>source</a:t>
              </a:r>
            </a:p>
          </p:txBody>
        </p:sp>
        <p:sp>
          <p:nvSpPr>
            <p:cNvPr id="925" name="ZoneTexte 924">
              <a:extLst>
                <a:ext uri="{FF2B5EF4-FFF2-40B4-BE49-F238E27FC236}">
                  <a16:creationId xmlns:a16="http://schemas.microsoft.com/office/drawing/2014/main" id="{1F56E503-197A-4B39-9681-49F83556EF67}"/>
                </a:ext>
              </a:extLst>
            </p:cNvPr>
            <p:cNvSpPr txBox="1"/>
            <p:nvPr/>
          </p:nvSpPr>
          <p:spPr>
            <a:xfrm>
              <a:off x="6567828" y="6261821"/>
              <a:ext cx="129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BE" dirty="0">
                  <a:solidFill>
                    <a:schemeClr val="accent5"/>
                  </a:solidFill>
                </a:rPr>
                <a:t>destinataire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044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B29775-FB27-4B50-8AF5-3E0C32DE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23</a:t>
            </a:fld>
            <a:endParaRPr lang="fr-BE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56683CF-5B42-4C93-A14B-862A590A5C23}"/>
              </a:ext>
            </a:extLst>
          </p:cNvPr>
          <p:cNvGrpSpPr/>
          <p:nvPr/>
        </p:nvGrpSpPr>
        <p:grpSpPr>
          <a:xfrm>
            <a:off x="838198" y="1253331"/>
            <a:ext cx="10515601" cy="4351339"/>
            <a:chOff x="838198" y="1823682"/>
            <a:chExt cx="10515601" cy="4351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40113C-9193-4407-A0D2-6FF7AE52DA1E}"/>
                </a:ext>
              </a:extLst>
            </p:cNvPr>
            <p:cNvSpPr/>
            <p:nvPr/>
          </p:nvSpPr>
          <p:spPr>
            <a:xfrm>
              <a:off x="838198" y="1823682"/>
              <a:ext cx="10515601" cy="4351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pic>
          <p:nvPicPr>
            <p:cNvPr id="2050" name="Picture 2" descr="RÃ©sultat de recherche d'images pour &quot;timbre belge&quot;">
              <a:extLst>
                <a:ext uri="{FF2B5EF4-FFF2-40B4-BE49-F238E27FC236}">
                  <a16:creationId xmlns:a16="http://schemas.microsoft.com/office/drawing/2014/main" id="{FD50EDC6-1F7E-4D01-B2D5-625D5914B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9346" y="2009422"/>
              <a:ext cx="1240711" cy="1419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B0081B5-FA47-48A2-B295-5A00B61926E3}"/>
                </a:ext>
              </a:extLst>
            </p:cNvPr>
            <p:cNvSpPr/>
            <p:nvPr/>
          </p:nvSpPr>
          <p:spPr>
            <a:xfrm>
              <a:off x="1011943" y="2009422"/>
              <a:ext cx="2415821" cy="1016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BE" dirty="0" err="1"/>
                <a:t>FabLab</a:t>
              </a:r>
              <a:r>
                <a:rPr lang="fr-BE" dirty="0"/>
                <a:t> Mons</a:t>
              </a:r>
              <a:br>
                <a:rPr lang="fr-BE" dirty="0"/>
              </a:br>
              <a:r>
                <a:rPr lang="fr-BE" dirty="0"/>
                <a:t>Rue du </a:t>
              </a:r>
              <a:r>
                <a:rPr lang="fr-BE" dirty="0" err="1"/>
                <a:t>Joncquois</a:t>
              </a:r>
              <a:r>
                <a:rPr lang="fr-BE" dirty="0"/>
                <a:t> 53</a:t>
              </a:r>
            </a:p>
            <a:p>
              <a:r>
                <a:rPr lang="fr-BE" dirty="0"/>
                <a:t>7000 Mons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E980F9F8-E1B7-4ACF-B77C-A112DAD26F2C}"/>
                </a:ext>
              </a:extLst>
            </p:cNvPr>
            <p:cNvSpPr/>
            <p:nvPr/>
          </p:nvSpPr>
          <p:spPr>
            <a:xfrm>
              <a:off x="4651022" y="4707467"/>
              <a:ext cx="2889956" cy="107244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BE" dirty="0"/>
                <a:t>Anciens Abattoirs de Mons</a:t>
              </a:r>
            </a:p>
            <a:p>
              <a:r>
                <a:rPr lang="fr-FR" dirty="0"/>
                <a:t>Rue de la Trouille 17</a:t>
              </a:r>
            </a:p>
            <a:p>
              <a:r>
                <a:rPr lang="fr-FR" dirty="0"/>
                <a:t>7000 Mons</a:t>
              </a:r>
              <a:endParaRPr lang="fr-BE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8BC68B-1449-46EF-AB03-F5C0C3E746BB}"/>
                </a:ext>
              </a:extLst>
            </p:cNvPr>
            <p:cNvSpPr txBox="1"/>
            <p:nvPr/>
          </p:nvSpPr>
          <p:spPr>
            <a:xfrm>
              <a:off x="3427764" y="2719211"/>
              <a:ext cx="1478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b="1" dirty="0">
                  <a:solidFill>
                    <a:schemeClr val="accent2"/>
                  </a:solidFill>
                </a:rPr>
                <a:t>Adresse expéditeur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9DEE608-15B7-4E63-8CA7-8CFDCA5D2C4C}"/>
                </a:ext>
              </a:extLst>
            </p:cNvPr>
            <p:cNvSpPr txBox="1"/>
            <p:nvPr/>
          </p:nvSpPr>
          <p:spPr>
            <a:xfrm>
              <a:off x="7540978" y="5295218"/>
              <a:ext cx="1456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b="1" dirty="0">
                  <a:solidFill>
                    <a:schemeClr val="accent3"/>
                  </a:solidFill>
                </a:rPr>
                <a:t>Adresse destinataire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875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B29775-FB27-4B50-8AF5-3E0C32DE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24</a:t>
            </a:fld>
            <a:endParaRPr lang="fr-BE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FCBE7CD-EC5A-4098-9C10-2FB8A291AA98}"/>
              </a:ext>
            </a:extLst>
          </p:cNvPr>
          <p:cNvGrpSpPr/>
          <p:nvPr/>
        </p:nvGrpSpPr>
        <p:grpSpPr>
          <a:xfrm>
            <a:off x="838198" y="1253331"/>
            <a:ext cx="10515601" cy="4351339"/>
            <a:chOff x="838198" y="1823682"/>
            <a:chExt cx="10515601" cy="4351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40113C-9193-4407-A0D2-6FF7AE52DA1E}"/>
                </a:ext>
              </a:extLst>
            </p:cNvPr>
            <p:cNvSpPr/>
            <p:nvPr/>
          </p:nvSpPr>
          <p:spPr>
            <a:xfrm>
              <a:off x="838198" y="1823682"/>
              <a:ext cx="10515601" cy="4351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B0081B5-FA47-48A2-B295-5A00B61926E3}"/>
                </a:ext>
              </a:extLst>
            </p:cNvPr>
            <p:cNvSpPr/>
            <p:nvPr/>
          </p:nvSpPr>
          <p:spPr>
            <a:xfrm>
              <a:off x="1011943" y="2009422"/>
              <a:ext cx="2415821" cy="1016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dirty="0"/>
                <a:t>192.168.16.74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E980F9F8-E1B7-4ACF-B77C-A112DAD26F2C}"/>
                </a:ext>
              </a:extLst>
            </p:cNvPr>
            <p:cNvSpPr/>
            <p:nvPr/>
          </p:nvSpPr>
          <p:spPr>
            <a:xfrm>
              <a:off x="4651022" y="4707467"/>
              <a:ext cx="2889956" cy="107244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dirty="0"/>
                <a:t>10.18.0.25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8BC68B-1449-46EF-AB03-F5C0C3E746BB}"/>
                </a:ext>
              </a:extLst>
            </p:cNvPr>
            <p:cNvSpPr txBox="1"/>
            <p:nvPr/>
          </p:nvSpPr>
          <p:spPr>
            <a:xfrm>
              <a:off x="3427764" y="2719211"/>
              <a:ext cx="1478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b="1" dirty="0">
                  <a:solidFill>
                    <a:schemeClr val="accent2"/>
                  </a:solidFill>
                </a:rPr>
                <a:t>Adresse expéditeur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9DEE608-15B7-4E63-8CA7-8CFDCA5D2C4C}"/>
                </a:ext>
              </a:extLst>
            </p:cNvPr>
            <p:cNvSpPr txBox="1"/>
            <p:nvPr/>
          </p:nvSpPr>
          <p:spPr>
            <a:xfrm>
              <a:off x="7540978" y="5295218"/>
              <a:ext cx="1456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b="1" dirty="0">
                  <a:solidFill>
                    <a:schemeClr val="accent3"/>
                  </a:solidFill>
                </a:rPr>
                <a:t>Adresse destinataire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BEB6882E-B2BB-4066-AFAC-59A77F571248}"/>
              </a:ext>
            </a:extLst>
          </p:cNvPr>
          <p:cNvSpPr txBox="1"/>
          <p:nvPr/>
        </p:nvSpPr>
        <p:spPr>
          <a:xfrm>
            <a:off x="6527181" y="1703149"/>
            <a:ext cx="320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chemeClr val="accent5"/>
                </a:solidFill>
              </a:rPr>
              <a:t>Adresses IP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1746D60-7C1C-425F-849B-1249240CF234}"/>
              </a:ext>
            </a:extLst>
          </p:cNvPr>
          <p:cNvCxnSpPr/>
          <p:nvPr/>
        </p:nvCxnSpPr>
        <p:spPr>
          <a:xfrm flipH="1">
            <a:off x="4312356" y="1947071"/>
            <a:ext cx="1941688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15E059F-48E5-4417-BD48-C10C3825F905}"/>
              </a:ext>
            </a:extLst>
          </p:cNvPr>
          <p:cNvCxnSpPr/>
          <p:nvPr/>
        </p:nvCxnSpPr>
        <p:spPr>
          <a:xfrm flipH="1">
            <a:off x="6287911" y="2472025"/>
            <a:ext cx="846667" cy="1287175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8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B43F5-9381-4300-817E-49CE48E3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426914-CE4A-4748-932A-AA8BA86C8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Se connecter au </a:t>
            </a:r>
            <a:r>
              <a:rPr lang="fr-BE" dirty="0" err="1"/>
              <a:t>WiFi</a:t>
            </a:r>
            <a:r>
              <a:rPr lang="fr-BE" dirty="0"/>
              <a:t> et afficher l’adresse IP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74F923-0830-492D-8CFB-E00B65C2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4143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24F8E-356C-4CC3-BC1E-183A9E68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C696B-CBBE-40F0-942D-93CF2E90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Envoyer une information vers un serveur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ABB6BD-737D-40A7-A9AF-7C82D81D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0077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8C334-CD41-4112-92DE-B952B89E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17D71-8B46-438B-BF63-8C435F61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Recevoir l’angle souhaité d’un serveur</a:t>
            </a:r>
          </a:p>
          <a:p>
            <a:r>
              <a:rPr lang="fr-BE" dirty="0"/>
              <a:t>Aligner le servo sur l’angle souhaité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15E8F-2DE2-4702-B95B-83CF60D6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1758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8E0B5B-F2C2-4CA5-B064-F0C32ECD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Remerciements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79F9711-2AE9-4927-B30E-3758D1D1DA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7" t="24481" r="26127" b="24481"/>
          <a:stretch/>
        </p:blipFill>
        <p:spPr>
          <a:xfrm>
            <a:off x="307840" y="942929"/>
            <a:ext cx="3793472" cy="2868929"/>
          </a:xfrm>
          <a:prstGeom prst="rect">
            <a:avLst/>
          </a:prstGeom>
        </p:spPr>
      </p:pic>
      <p:pic>
        <p:nvPicPr>
          <p:cNvPr id="3074" name="Picture 2" descr="RÃ©sultat de recherche d'images pour &quot;jeunesse scientifique belgique logo&quot;">
            <a:extLst>
              <a:ext uri="{FF2B5EF4-FFF2-40B4-BE49-F238E27FC236}">
                <a16:creationId xmlns:a16="http://schemas.microsoft.com/office/drawing/2014/main" id="{E22F4583-EAE5-4231-8D62-BA0CC7228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9"/>
          <a:stretch/>
        </p:blipFill>
        <p:spPr bwMode="auto">
          <a:xfrm>
            <a:off x="4194959" y="543306"/>
            <a:ext cx="3797570" cy="15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7C97AE3C-2013-458C-90CB-66C4DE53A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12" y="2332284"/>
            <a:ext cx="91440" cy="91440"/>
          </a:xfrm>
          <a:prstGeom prst="rect">
            <a:avLst/>
          </a:prstGeom>
          <a:solidFill>
            <a:srgbClr val="E22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2" name="Picture 4" descr="http://www.creativevalley.be/gfx/creative_valley/creativevalley.be_logo.jpg">
            <a:extLst>
              <a:ext uri="{FF2B5EF4-FFF2-40B4-BE49-F238E27FC236}">
                <a16:creationId xmlns:a16="http://schemas.microsoft.com/office/drawing/2014/main" id="{121CC671-BB95-47F8-B946-EE98F7F6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180" y="2888246"/>
            <a:ext cx="3794760" cy="108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9" name="Picture 2" descr="RÃ©sultat de recherche d'images pour &quot;umons&quot;">
            <a:extLst>
              <a:ext uri="{FF2B5EF4-FFF2-40B4-BE49-F238E27FC236}">
                <a16:creationId xmlns:a16="http://schemas.microsoft.com/office/drawing/2014/main" id="{B5980C64-9737-4413-B657-E870BF3674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76" y="1693756"/>
            <a:ext cx="3797984" cy="1367274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24B7B5C-B872-4AE5-8F8D-38C22ED94B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0" y="5051902"/>
            <a:ext cx="3794760" cy="95817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59CD37-8033-483A-9815-4DE20497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926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96AA03-57BD-432D-88C4-5DA65781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 maintenant 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1A25F50-4B88-4649-8689-76C23D11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37B5A5-A1B9-4A40-8746-6B8CAF48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938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C0631-35C4-4BF8-8A99-6DA24F68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oom de résumé 4">
                <a:extLst>
                  <a:ext uri="{FF2B5EF4-FFF2-40B4-BE49-F238E27FC236}">
                    <a16:creationId xmlns:a16="http://schemas.microsoft.com/office/drawing/2014/main" id="{B6E0B44D-E297-4C4B-9932-8A191224B7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799086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7EF9436B-4AEE-4824-9D4D-C0AF51E109BD}">
                    <psuz:zmPr id="{C38544BA-C55A-4FAE-9CED-9D0A6C20CA8A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F162FA9-BD80-45DC-89CE-72E082FCC661}">
                    <psuz:zmPr id="{9BF240B9-C0C0-4C6B-B4D9-4BBE5B41349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D04415E-25EB-4B32-8339-F01BEF25E62C}">
                    <psuz:zmPr id="{7A55E7CD-B3D5-4F45-8AC0-283D4066B70F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0C9ACD0-DFAA-404D-A581-BCDD9B90EE68}">
                    <psuz:zmPr id="{F5B89861-F3C6-4567-AF39-8D6ACE539B91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32FD5BC-F45B-4B29-A518-694AB73951F4}">
                    <psuz:zmPr id="{A807A35B-C75E-43FB-B6AB-652ED4D3F6BD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oom de résumé 4">
                <a:extLst>
                  <a:ext uri="{FF2B5EF4-FFF2-40B4-BE49-F238E27FC236}">
                    <a16:creationId xmlns:a16="http://schemas.microsoft.com/office/drawing/2014/main" id="{B6E0B44D-E297-4C4B-9932-8A191224B708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6" name="Imag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 8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 9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 10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159D6F4A-9514-4168-BCBC-E7196EA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969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6AA03-57BD-432D-88C4-5DA65781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BB985-DE47-4CCB-982E-88D4FF516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Apprenez-en plus sur l’IoT</a:t>
            </a:r>
          </a:p>
          <a:p>
            <a:pPr lvl="1"/>
            <a:r>
              <a:rPr lang="fr-BE" dirty="0"/>
              <a:t>Ateliers </a:t>
            </a:r>
            <a:r>
              <a:rPr lang="fr-BE" dirty="0" err="1"/>
              <a:t>CRéACTIFS</a:t>
            </a:r>
            <a:r>
              <a:rPr lang="fr-BE" dirty="0"/>
              <a:t> par l’institut </a:t>
            </a:r>
            <a:r>
              <a:rPr lang="fr-BE" dirty="0" err="1"/>
              <a:t>Numédiart</a:t>
            </a:r>
            <a:endParaRPr lang="fr-BE" dirty="0"/>
          </a:p>
          <a:p>
            <a:pPr lvl="1"/>
            <a:r>
              <a:rPr lang="fr-BE" dirty="0"/>
              <a:t>Formations </a:t>
            </a:r>
            <a:r>
              <a:rPr lang="fr-BE" dirty="0" err="1"/>
              <a:t>Technocité</a:t>
            </a:r>
            <a:endParaRPr lang="fr-BE" dirty="0"/>
          </a:p>
          <a:p>
            <a:r>
              <a:rPr lang="fr-BE" dirty="0"/>
              <a:t>Développez votre prototype avec </a:t>
            </a:r>
            <a:r>
              <a:rPr lang="fr-BE" dirty="0" err="1"/>
              <a:t>Fab</a:t>
            </a:r>
            <a:r>
              <a:rPr lang="fr-BE" dirty="0"/>
              <a:t>-IoT-</a:t>
            </a:r>
            <a:r>
              <a:rPr lang="fr-BE" dirty="0" err="1"/>
              <a:t>Lab</a:t>
            </a:r>
            <a:endParaRPr lang="fr-BE" dirty="0"/>
          </a:p>
          <a:p>
            <a:endParaRPr lang="fr-BE" dirty="0"/>
          </a:p>
          <a:p>
            <a:pPr marL="0" indent="0" algn="ctr">
              <a:buNone/>
            </a:pPr>
            <a:r>
              <a:rPr lang="fr-BE" dirty="0">
                <a:hlinkClick r:id="rId3"/>
              </a:rPr>
              <a:t>fabiotlab@fablabmons.be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E2021-9613-4390-976A-439897B0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035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39C04F1-C087-4722-9AAF-758A18B1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Qu’est-ce que Fab-IoT-Lab 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81CD277-E25B-4923-A709-7B77720D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3A00C4-72B8-41F4-9640-A3A4CD94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552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29781-F766-44B3-9C6C-44939FE4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9A3869D-FA32-4C42-974C-910FEAD484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167426"/>
            <a:ext cx="5181600" cy="3667735"/>
          </a:xfrm>
        </p:spPr>
      </p:pic>
      <p:pic>
        <p:nvPicPr>
          <p:cNvPr id="6146" name="Picture 2" descr="RÃ©sultat de recherche d'images pour &quot;umons&quot;">
            <a:extLst>
              <a:ext uri="{FF2B5EF4-FFF2-40B4-BE49-F238E27FC236}">
                <a16:creationId xmlns:a16="http://schemas.microsoft.com/office/drawing/2014/main" id="{79C583BB-B5E5-4044-84A3-DD00A2E4AB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3012" y="3214910"/>
            <a:ext cx="4379976" cy="15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43EBC4-261A-4A9D-A733-F5D8FF99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308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BEDA4F-2E95-491B-8C08-B9B380E2F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52235"/>
            <a:ext cx="10905066" cy="275352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B0FEB1-1455-411C-BE19-4594C1F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624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285EAB2-DBE3-4C0C-83E5-C855C6F8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Qu’allons-nous créer 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151A2E3-79EC-4A76-8046-1CB1F2DC3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768B4A-51C9-4342-A9C3-5D458781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497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6B89D041-0C38-436F-AB3D-AD475566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C’est quoi un microcontrôleur ?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AE6025-AC30-4ABD-B63E-53C027F28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B7E4E2-0DF0-4527-958C-D90E55FC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402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8775F-9662-4050-98FB-A838A4FE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ESP8266</a:t>
            </a:r>
          </a:p>
        </p:txBody>
      </p:sp>
      <p:pic>
        <p:nvPicPr>
          <p:cNvPr id="1026" name="Picture 2" descr="RÃ©sultat de recherche d'images pour &quot;nodemcu esp8266 amica&quot;">
            <a:extLst>
              <a:ext uri="{FF2B5EF4-FFF2-40B4-BE49-F238E27FC236}">
                <a16:creationId xmlns:a16="http://schemas.microsoft.com/office/drawing/2014/main" id="{C57719E7-0D22-41C8-B7F4-DEC8BBF076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8" b="8972"/>
          <a:stretch/>
        </p:blipFill>
        <p:spPr>
          <a:xfrm>
            <a:off x="2224534" y="1825625"/>
            <a:ext cx="7742931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0CA7B0-2512-4C05-8663-5F6BFE30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620</Words>
  <Application>Microsoft Office PowerPoint</Application>
  <PresentationFormat>Grand écran</PresentationFormat>
  <Paragraphs>150</Paragraphs>
  <Slides>30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Fab-IoT-Lab</vt:lpstr>
      <vt:lpstr>François ROLAND</vt:lpstr>
      <vt:lpstr>Plan</vt:lpstr>
      <vt:lpstr>Qu’est-ce que Fab-IoT-Lab ?</vt:lpstr>
      <vt:lpstr>Présentation PowerPoint</vt:lpstr>
      <vt:lpstr>Présentation PowerPoint</vt:lpstr>
      <vt:lpstr>Qu’allons-nous créer ?</vt:lpstr>
      <vt:lpstr>C’est quoi un microcontrôleur ?</vt:lpstr>
      <vt:lpstr>ESP8266</vt:lpstr>
      <vt:lpstr>Présentation PowerPoint</vt:lpstr>
      <vt:lpstr>Exercice 1</vt:lpstr>
      <vt:lpstr>Exercice 2</vt:lpstr>
      <vt:lpstr>Exercice 3</vt:lpstr>
      <vt:lpstr>C’est quoi un servomoteur ?</vt:lpstr>
      <vt:lpstr>Servo SG90</vt:lpstr>
      <vt:lpstr>Signal de contrôle</vt:lpstr>
      <vt:lpstr>Signal de contrôle</vt:lpstr>
      <vt:lpstr>Exercice 3</vt:lpstr>
      <vt:lpstr>Exercice 4</vt:lpstr>
      <vt:lpstr>Comment connecter mon objet ?</vt:lpstr>
      <vt:lpstr>Présentation PowerPoint</vt:lpstr>
      <vt:lpstr>Internet Protocol</vt:lpstr>
      <vt:lpstr>Présentation PowerPoint</vt:lpstr>
      <vt:lpstr>Présentation PowerPoint</vt:lpstr>
      <vt:lpstr>Exercice 5</vt:lpstr>
      <vt:lpstr>Exercice 6</vt:lpstr>
      <vt:lpstr>Exercice 7</vt:lpstr>
      <vt:lpstr>Remerciements</vt:lpstr>
      <vt:lpstr>Et maintenant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Fab-IoT-Lab</dc:title>
  <dc:creator>François Roland</dc:creator>
  <cp:lastModifiedBy>François Roland</cp:lastModifiedBy>
  <cp:revision>6</cp:revision>
  <dcterms:created xsi:type="dcterms:W3CDTF">2018-09-16T11:46:32Z</dcterms:created>
  <dcterms:modified xsi:type="dcterms:W3CDTF">2018-09-16T12:27:00Z</dcterms:modified>
</cp:coreProperties>
</file>