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2" r:id="rId3"/>
    <p:sldId id="258" r:id="rId4"/>
    <p:sldId id="273" r:id="rId5"/>
    <p:sldId id="274" r:id="rId6"/>
    <p:sldId id="259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275" r:id="rId24"/>
    <p:sldId id="266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6D4F5C7-ADFD-4301-83B8-540506143C7C}">
          <p14:sldIdLst>
            <p14:sldId id="256"/>
            <p14:sldId id="292"/>
          </p14:sldIdLst>
        </p14:section>
        <p14:section name="Introduction" id="{7EF9436B-4AEE-4824-9D4D-C0AF51E109BD}">
          <p14:sldIdLst>
            <p14:sldId id="258"/>
            <p14:sldId id="273"/>
            <p14:sldId id="274"/>
            <p14:sldId id="259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275"/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246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3E9-26BD-4326-A809-80773455CBF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BF3E010A-F0EC-49B1-81C7-51DD6A318B59}">
      <dgm:prSet phldrT="[Texte]"/>
      <dgm:spPr/>
      <dgm:t>
        <a:bodyPr/>
        <a:lstStyle/>
        <a:p>
          <a:r>
            <a:rPr lang="fr-BE" dirty="0"/>
            <a:t>En théorie</a:t>
          </a:r>
        </a:p>
      </dgm:t>
    </dgm:pt>
    <dgm:pt modelId="{C85BDD93-BE63-45F1-A934-62C6F5F5C882}" type="parTrans" cxnId="{7B85C327-DA8A-4935-B104-8B29EE06CD7B}">
      <dgm:prSet/>
      <dgm:spPr/>
      <dgm:t>
        <a:bodyPr/>
        <a:lstStyle/>
        <a:p>
          <a:endParaRPr lang="fr-BE"/>
        </a:p>
      </dgm:t>
    </dgm:pt>
    <dgm:pt modelId="{CC37303D-654A-4D75-88FA-3CCE5F2BA334}" type="sibTrans" cxnId="{7B85C327-DA8A-4935-B104-8B29EE06CD7B}">
      <dgm:prSet/>
      <dgm:spPr/>
      <dgm:t>
        <a:bodyPr/>
        <a:lstStyle/>
        <a:p>
          <a:endParaRPr lang="fr-BE"/>
        </a:p>
      </dgm:t>
    </dgm:pt>
    <dgm:pt modelId="{3C46D65B-FCB6-4210-8555-AC73A261C213}">
      <dgm:prSet phldrT="[Texte]"/>
      <dgm:spPr/>
      <dgm:t>
        <a:bodyPr/>
        <a:lstStyle/>
        <a:p>
          <a:r>
            <a:rPr lang="fr-BE" dirty="0"/>
            <a:t>1 ms = 0°</a:t>
          </a:r>
        </a:p>
      </dgm:t>
    </dgm:pt>
    <dgm:pt modelId="{D1877330-97DB-4E56-BFF9-5AC2862AAA0D}" type="parTrans" cxnId="{E80F50E1-FED3-4A3E-AF08-ED4E5E5E9665}">
      <dgm:prSet/>
      <dgm:spPr/>
      <dgm:t>
        <a:bodyPr/>
        <a:lstStyle/>
        <a:p>
          <a:endParaRPr lang="fr-BE"/>
        </a:p>
      </dgm:t>
    </dgm:pt>
    <dgm:pt modelId="{37906F4D-BA47-4DFE-A3A9-2CA3DBB930E0}" type="sibTrans" cxnId="{E80F50E1-FED3-4A3E-AF08-ED4E5E5E9665}">
      <dgm:prSet/>
      <dgm:spPr/>
      <dgm:t>
        <a:bodyPr/>
        <a:lstStyle/>
        <a:p>
          <a:endParaRPr lang="fr-BE"/>
        </a:p>
      </dgm:t>
    </dgm:pt>
    <dgm:pt modelId="{903301BA-C6FD-4A58-B5FF-D2DAECE44D47}">
      <dgm:prSet phldrT="[Texte]"/>
      <dgm:spPr/>
      <dgm:t>
        <a:bodyPr/>
        <a:lstStyle/>
        <a:p>
          <a:r>
            <a:rPr lang="fr-BE" dirty="0"/>
            <a:t>En pratique</a:t>
          </a:r>
        </a:p>
      </dgm:t>
    </dgm:pt>
    <dgm:pt modelId="{9DB370C2-CCF4-4A80-9517-C4668B5B0155}" type="parTrans" cxnId="{276FF381-DCCC-4F7F-8D4C-F55D8F2707A3}">
      <dgm:prSet/>
      <dgm:spPr/>
      <dgm:t>
        <a:bodyPr/>
        <a:lstStyle/>
        <a:p>
          <a:endParaRPr lang="fr-BE"/>
        </a:p>
      </dgm:t>
    </dgm:pt>
    <dgm:pt modelId="{76E263DD-2363-4DA8-B96B-7A67B13FCE6E}" type="sibTrans" cxnId="{276FF381-DCCC-4F7F-8D4C-F55D8F2707A3}">
      <dgm:prSet/>
      <dgm:spPr/>
      <dgm:t>
        <a:bodyPr/>
        <a:lstStyle/>
        <a:p>
          <a:endParaRPr lang="fr-BE"/>
        </a:p>
      </dgm:t>
    </dgm:pt>
    <dgm:pt modelId="{7258C9B6-C0CF-4802-A652-63312D46D71E}">
      <dgm:prSet phldrT="[Texte]"/>
      <dgm:spPr/>
      <dgm:t>
        <a:bodyPr/>
        <a:lstStyle/>
        <a:p>
          <a:r>
            <a:rPr lang="fr-BE" dirty="0"/>
            <a:t>~0,7 ms = 0°</a:t>
          </a:r>
        </a:p>
      </dgm:t>
    </dgm:pt>
    <dgm:pt modelId="{31881396-3791-4CB4-A9AF-BB24D72FD2C4}" type="parTrans" cxnId="{2F0FC530-069B-4569-B4AC-2BE3AF779BAF}">
      <dgm:prSet/>
      <dgm:spPr/>
      <dgm:t>
        <a:bodyPr/>
        <a:lstStyle/>
        <a:p>
          <a:endParaRPr lang="fr-BE"/>
        </a:p>
      </dgm:t>
    </dgm:pt>
    <dgm:pt modelId="{167327D1-216F-41FC-A853-86044A7E2CE2}" type="sibTrans" cxnId="{2F0FC530-069B-4569-B4AC-2BE3AF779BAF}">
      <dgm:prSet/>
      <dgm:spPr/>
      <dgm:t>
        <a:bodyPr/>
        <a:lstStyle/>
        <a:p>
          <a:endParaRPr lang="fr-BE"/>
        </a:p>
      </dgm:t>
    </dgm:pt>
    <dgm:pt modelId="{77F94651-9394-4267-853C-53102A721071}">
      <dgm:prSet phldrT="[Texte]"/>
      <dgm:spPr/>
      <dgm:t>
        <a:bodyPr/>
        <a:lstStyle/>
        <a:p>
          <a:r>
            <a:rPr lang="fr-BE" dirty="0"/>
            <a:t>~2,2 ms = 120°</a:t>
          </a:r>
        </a:p>
      </dgm:t>
    </dgm:pt>
    <dgm:pt modelId="{81906349-FDBF-4855-8FBA-C6968509FD68}" type="parTrans" cxnId="{EFCC9E1B-E2A3-450D-9D73-686A8439D2D8}">
      <dgm:prSet/>
      <dgm:spPr/>
      <dgm:t>
        <a:bodyPr/>
        <a:lstStyle/>
        <a:p>
          <a:endParaRPr lang="fr-BE"/>
        </a:p>
      </dgm:t>
    </dgm:pt>
    <dgm:pt modelId="{1A8F2BB3-3D95-41C2-BA3A-9929716BF30C}" type="sibTrans" cxnId="{EFCC9E1B-E2A3-450D-9D73-686A8439D2D8}">
      <dgm:prSet/>
      <dgm:spPr/>
      <dgm:t>
        <a:bodyPr/>
        <a:lstStyle/>
        <a:p>
          <a:endParaRPr lang="fr-BE"/>
        </a:p>
      </dgm:t>
    </dgm:pt>
    <dgm:pt modelId="{EB0BC283-7E65-4A25-B17B-6321CD1EE22F}">
      <dgm:prSet phldrT="[Texte]"/>
      <dgm:spPr/>
      <dgm:t>
        <a:bodyPr/>
        <a:lstStyle/>
        <a:p>
          <a:r>
            <a:rPr lang="fr-BE" dirty="0"/>
            <a:t>2 ms = 180°</a:t>
          </a:r>
        </a:p>
      </dgm:t>
    </dgm:pt>
    <dgm:pt modelId="{400426E2-9DB1-41F5-9047-DD06F43D8233}" type="parTrans" cxnId="{E11A7FB2-371D-4FDB-9BD6-17815142244B}">
      <dgm:prSet/>
      <dgm:spPr/>
      <dgm:t>
        <a:bodyPr/>
        <a:lstStyle/>
        <a:p>
          <a:endParaRPr lang="fr-BE"/>
        </a:p>
      </dgm:t>
    </dgm:pt>
    <dgm:pt modelId="{C65C89F2-18A9-4330-9DED-1218C677EF48}" type="sibTrans" cxnId="{E11A7FB2-371D-4FDB-9BD6-17815142244B}">
      <dgm:prSet/>
      <dgm:spPr/>
      <dgm:t>
        <a:bodyPr/>
        <a:lstStyle/>
        <a:p>
          <a:endParaRPr lang="fr-BE"/>
        </a:p>
      </dgm:t>
    </dgm:pt>
    <dgm:pt modelId="{94A0FC40-CEB7-4CB5-B7C3-4CF09895A349}" type="pres">
      <dgm:prSet presAssocID="{B1FCA3E9-26BD-4326-A809-80773455CBF0}" presName="Name0" presStyleCnt="0">
        <dgm:presLayoutVars>
          <dgm:dir/>
          <dgm:animLvl val="lvl"/>
          <dgm:resizeHandles val="exact"/>
        </dgm:presLayoutVars>
      </dgm:prSet>
      <dgm:spPr/>
    </dgm:pt>
    <dgm:pt modelId="{73FDF58A-377C-41A4-97D5-D0FDA276FC45}" type="pres">
      <dgm:prSet presAssocID="{BF3E010A-F0EC-49B1-81C7-51DD6A318B59}" presName="composite" presStyleCnt="0"/>
      <dgm:spPr/>
    </dgm:pt>
    <dgm:pt modelId="{5F2D4105-345D-47A8-B25B-062B7B4BE9C1}" type="pres">
      <dgm:prSet presAssocID="{BF3E010A-F0EC-49B1-81C7-51DD6A318B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722D155-632E-4005-8D0E-8AD9B54DFE64}" type="pres">
      <dgm:prSet presAssocID="{BF3E010A-F0EC-49B1-81C7-51DD6A318B59}" presName="desTx" presStyleLbl="alignAccFollowNode1" presStyleIdx="0" presStyleCnt="2">
        <dgm:presLayoutVars>
          <dgm:bulletEnabled val="1"/>
        </dgm:presLayoutVars>
      </dgm:prSet>
      <dgm:spPr/>
    </dgm:pt>
    <dgm:pt modelId="{F8FF7821-3340-46CF-8BBE-E51362EA1202}" type="pres">
      <dgm:prSet presAssocID="{CC37303D-654A-4D75-88FA-3CCE5F2BA334}" presName="space" presStyleCnt="0"/>
      <dgm:spPr/>
    </dgm:pt>
    <dgm:pt modelId="{A66305E9-648C-4B52-9762-94ED505330E6}" type="pres">
      <dgm:prSet presAssocID="{903301BA-C6FD-4A58-B5FF-D2DAECE44D47}" presName="composite" presStyleCnt="0"/>
      <dgm:spPr/>
    </dgm:pt>
    <dgm:pt modelId="{4D9F4066-B4BE-4D1A-8BB2-84C90049C6EE}" type="pres">
      <dgm:prSet presAssocID="{903301BA-C6FD-4A58-B5FF-D2DAECE44D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B9EC20-8441-48E2-9C4C-8636C909BEF6}" type="pres">
      <dgm:prSet presAssocID="{903301BA-C6FD-4A58-B5FF-D2DAECE44D4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CC9E1B-E2A3-450D-9D73-686A8439D2D8}" srcId="{903301BA-C6FD-4A58-B5FF-D2DAECE44D47}" destId="{77F94651-9394-4267-853C-53102A721071}" srcOrd="1" destOrd="0" parTransId="{81906349-FDBF-4855-8FBA-C6968509FD68}" sibTransId="{1A8F2BB3-3D95-41C2-BA3A-9929716BF30C}"/>
    <dgm:cxn modelId="{3BA32B1E-C0D0-4F1E-AD56-1DAFAD2AA096}" type="presOf" srcId="{EB0BC283-7E65-4A25-B17B-6321CD1EE22F}" destId="{5722D155-632E-4005-8D0E-8AD9B54DFE64}" srcOrd="0" destOrd="1" presId="urn:microsoft.com/office/officeart/2005/8/layout/hList1"/>
    <dgm:cxn modelId="{7B85C327-DA8A-4935-B104-8B29EE06CD7B}" srcId="{B1FCA3E9-26BD-4326-A809-80773455CBF0}" destId="{BF3E010A-F0EC-49B1-81C7-51DD6A318B59}" srcOrd="0" destOrd="0" parTransId="{C85BDD93-BE63-45F1-A934-62C6F5F5C882}" sibTransId="{CC37303D-654A-4D75-88FA-3CCE5F2BA334}"/>
    <dgm:cxn modelId="{2F0FC530-069B-4569-B4AC-2BE3AF779BAF}" srcId="{903301BA-C6FD-4A58-B5FF-D2DAECE44D47}" destId="{7258C9B6-C0CF-4802-A652-63312D46D71E}" srcOrd="0" destOrd="0" parTransId="{31881396-3791-4CB4-A9AF-BB24D72FD2C4}" sibTransId="{167327D1-216F-41FC-A853-86044A7E2CE2}"/>
    <dgm:cxn modelId="{AFD2A236-3C15-4A24-8887-D96E62D3E625}" type="presOf" srcId="{903301BA-C6FD-4A58-B5FF-D2DAECE44D47}" destId="{4D9F4066-B4BE-4D1A-8BB2-84C90049C6EE}" srcOrd="0" destOrd="0" presId="urn:microsoft.com/office/officeart/2005/8/layout/hList1"/>
    <dgm:cxn modelId="{F766394C-34FB-4032-8658-948D85D5CAFE}" type="presOf" srcId="{7258C9B6-C0CF-4802-A652-63312D46D71E}" destId="{B8B9EC20-8441-48E2-9C4C-8636C909BEF6}" srcOrd="0" destOrd="0" presId="urn:microsoft.com/office/officeart/2005/8/layout/hList1"/>
    <dgm:cxn modelId="{54D5D254-B632-4E72-8C7A-16B3896EA55A}" type="presOf" srcId="{3C46D65B-FCB6-4210-8555-AC73A261C213}" destId="{5722D155-632E-4005-8D0E-8AD9B54DFE64}" srcOrd="0" destOrd="0" presId="urn:microsoft.com/office/officeart/2005/8/layout/hList1"/>
    <dgm:cxn modelId="{276FF381-DCCC-4F7F-8D4C-F55D8F2707A3}" srcId="{B1FCA3E9-26BD-4326-A809-80773455CBF0}" destId="{903301BA-C6FD-4A58-B5FF-D2DAECE44D47}" srcOrd="1" destOrd="0" parTransId="{9DB370C2-CCF4-4A80-9517-C4668B5B0155}" sibTransId="{76E263DD-2363-4DA8-B96B-7A67B13FCE6E}"/>
    <dgm:cxn modelId="{51C43389-EF5F-4951-81A1-B9F2F40618E5}" type="presOf" srcId="{B1FCA3E9-26BD-4326-A809-80773455CBF0}" destId="{94A0FC40-CEB7-4CB5-B7C3-4CF09895A349}" srcOrd="0" destOrd="0" presId="urn:microsoft.com/office/officeart/2005/8/layout/hList1"/>
    <dgm:cxn modelId="{5D0B009C-3165-4206-A92C-FFA5121F0DE7}" type="presOf" srcId="{BF3E010A-F0EC-49B1-81C7-51DD6A318B59}" destId="{5F2D4105-345D-47A8-B25B-062B7B4BE9C1}" srcOrd="0" destOrd="0" presId="urn:microsoft.com/office/officeart/2005/8/layout/hList1"/>
    <dgm:cxn modelId="{E11A7FB2-371D-4FDB-9BD6-17815142244B}" srcId="{BF3E010A-F0EC-49B1-81C7-51DD6A318B59}" destId="{EB0BC283-7E65-4A25-B17B-6321CD1EE22F}" srcOrd="1" destOrd="0" parTransId="{400426E2-9DB1-41F5-9047-DD06F43D8233}" sibTransId="{C65C89F2-18A9-4330-9DED-1218C677EF48}"/>
    <dgm:cxn modelId="{86E9E1C3-088E-4FD3-BA23-8B8789DA0B13}" type="presOf" srcId="{77F94651-9394-4267-853C-53102A721071}" destId="{B8B9EC20-8441-48E2-9C4C-8636C909BEF6}" srcOrd="0" destOrd="1" presId="urn:microsoft.com/office/officeart/2005/8/layout/hList1"/>
    <dgm:cxn modelId="{E80F50E1-FED3-4A3E-AF08-ED4E5E5E9665}" srcId="{BF3E010A-F0EC-49B1-81C7-51DD6A318B59}" destId="{3C46D65B-FCB6-4210-8555-AC73A261C213}" srcOrd="0" destOrd="0" parTransId="{D1877330-97DB-4E56-BFF9-5AC2862AAA0D}" sibTransId="{37906F4D-BA47-4DFE-A3A9-2CA3DBB930E0}"/>
    <dgm:cxn modelId="{75622C59-DA86-4008-B2B5-084DA79CCB51}" type="presParOf" srcId="{94A0FC40-CEB7-4CB5-B7C3-4CF09895A349}" destId="{73FDF58A-377C-41A4-97D5-D0FDA276FC45}" srcOrd="0" destOrd="0" presId="urn:microsoft.com/office/officeart/2005/8/layout/hList1"/>
    <dgm:cxn modelId="{C524DB83-61D5-4097-9E79-7C60FE27875A}" type="presParOf" srcId="{73FDF58A-377C-41A4-97D5-D0FDA276FC45}" destId="{5F2D4105-345D-47A8-B25B-062B7B4BE9C1}" srcOrd="0" destOrd="0" presId="urn:microsoft.com/office/officeart/2005/8/layout/hList1"/>
    <dgm:cxn modelId="{1B9E99A1-DD50-423D-A55D-F0F57329079E}" type="presParOf" srcId="{73FDF58A-377C-41A4-97D5-D0FDA276FC45}" destId="{5722D155-632E-4005-8D0E-8AD9B54DFE64}" srcOrd="1" destOrd="0" presId="urn:microsoft.com/office/officeart/2005/8/layout/hList1"/>
    <dgm:cxn modelId="{E6AD4916-017B-4B85-8207-41E6203318C6}" type="presParOf" srcId="{94A0FC40-CEB7-4CB5-B7C3-4CF09895A349}" destId="{F8FF7821-3340-46CF-8BBE-E51362EA1202}" srcOrd="1" destOrd="0" presId="urn:microsoft.com/office/officeart/2005/8/layout/hList1"/>
    <dgm:cxn modelId="{6C48E243-F554-490C-9792-BA74AC3BA5F9}" type="presParOf" srcId="{94A0FC40-CEB7-4CB5-B7C3-4CF09895A349}" destId="{A66305E9-648C-4B52-9762-94ED505330E6}" srcOrd="2" destOrd="0" presId="urn:microsoft.com/office/officeart/2005/8/layout/hList1"/>
    <dgm:cxn modelId="{10E87DD3-5E4C-4B41-88F6-AF84BE14FAC8}" type="presParOf" srcId="{A66305E9-648C-4B52-9762-94ED505330E6}" destId="{4D9F4066-B4BE-4D1A-8BB2-84C90049C6EE}" srcOrd="0" destOrd="0" presId="urn:microsoft.com/office/officeart/2005/8/layout/hList1"/>
    <dgm:cxn modelId="{9516550A-1BCB-4712-AEC0-4DBC1004AFC6}" type="presParOf" srcId="{A66305E9-648C-4B52-9762-94ED505330E6}" destId="{B8B9EC20-8441-48E2-9C4C-8636C909B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D4105-345D-47A8-B25B-062B7B4BE9C1}">
      <dsp:nvSpPr>
        <dsp:cNvPr id="0" name=""/>
        <dsp:cNvSpPr/>
      </dsp:nvSpPr>
      <dsp:spPr>
        <a:xfrm>
          <a:off x="51" y="321308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théorie</a:t>
          </a:r>
        </a:p>
      </dsp:txBody>
      <dsp:txXfrm>
        <a:off x="51" y="321308"/>
        <a:ext cx="4913783" cy="1468800"/>
      </dsp:txXfrm>
    </dsp:sp>
    <dsp:sp modelId="{5722D155-632E-4005-8D0E-8AD9B54DFE64}">
      <dsp:nvSpPr>
        <dsp:cNvPr id="0" name=""/>
        <dsp:cNvSpPr/>
      </dsp:nvSpPr>
      <dsp:spPr>
        <a:xfrm>
          <a:off x="51" y="1790109"/>
          <a:ext cx="4913783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1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2 ms = 180°</a:t>
          </a:r>
        </a:p>
      </dsp:txBody>
      <dsp:txXfrm>
        <a:off x="51" y="1790109"/>
        <a:ext cx="4913783" cy="2239920"/>
      </dsp:txXfrm>
    </dsp:sp>
    <dsp:sp modelId="{4D9F4066-B4BE-4D1A-8BB2-84C90049C6EE}">
      <dsp:nvSpPr>
        <dsp:cNvPr id="0" name=""/>
        <dsp:cNvSpPr/>
      </dsp:nvSpPr>
      <dsp:spPr>
        <a:xfrm>
          <a:off x="5601764" y="321308"/>
          <a:ext cx="4913783" cy="146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pratique</a:t>
          </a:r>
        </a:p>
      </dsp:txBody>
      <dsp:txXfrm>
        <a:off x="5601764" y="321308"/>
        <a:ext cx="4913783" cy="1468800"/>
      </dsp:txXfrm>
    </dsp:sp>
    <dsp:sp modelId="{B8B9EC20-8441-48E2-9C4C-8636C909BEF6}">
      <dsp:nvSpPr>
        <dsp:cNvPr id="0" name=""/>
        <dsp:cNvSpPr/>
      </dsp:nvSpPr>
      <dsp:spPr>
        <a:xfrm>
          <a:off x="5601764" y="1790109"/>
          <a:ext cx="4913783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~0,7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~2,2 ms = 120°</a:t>
          </a:r>
        </a:p>
      </dsp:txBody>
      <dsp:txXfrm>
        <a:off x="5601764" y="1790109"/>
        <a:ext cx="4913783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DB11-157D-45FC-A652-1BBC38A60859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87E8F-1FAE-423F-A76E-7D2F0B0D419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685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397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est un projet issu de la collaboration entre le </a:t>
            </a:r>
            <a:r>
              <a:rPr lang="fr-BE" dirty="0" err="1"/>
              <a:t>FabLab</a:t>
            </a:r>
            <a:r>
              <a:rPr lang="fr-BE" dirty="0"/>
              <a:t> Mons et l’Université de Mons.</a:t>
            </a:r>
          </a:p>
          <a:p>
            <a:r>
              <a:rPr lang="fr-BE" dirty="0"/>
              <a:t>Il vise à développer l’IoT au sein du </a:t>
            </a:r>
            <a:r>
              <a:rPr lang="fr-BE" dirty="0" err="1"/>
              <a:t>FabLab</a:t>
            </a:r>
            <a:r>
              <a:rPr lang="fr-BE" dirty="0"/>
              <a:t> Mons.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Un </a:t>
            </a:r>
            <a:r>
              <a:rPr lang="fr-FR" dirty="0" err="1"/>
              <a:t>fab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 ou « laboratoire de fabrication est un lieu ouvert au public où il est mis à sa disposition toutes sortes d’outils pour la conception et la réalisation d’objets.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C’est un espace de rencontre et de création collaborative 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Une idée peut germer n’importe où : dans un labo high-tech comme dans un bidonville.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La différence, c’est la capacité de mettre en pratique cette idée.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Les </a:t>
            </a:r>
            <a:r>
              <a:rPr lang="fr-BE" dirty="0" err="1"/>
              <a:t>FabLabs</a:t>
            </a:r>
            <a:r>
              <a:rPr lang="fr-BE" dirty="0"/>
              <a:t> sont là pour permettre cette mise en pratique au plus grand nombre.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Les chercheurs sont là pour sauver le monde.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Ils cherchent et améliorent des modèles, des approches ou des technologies pointus avec la conviction que le monde de demain sera un peu meilleur grâce à leur contribution.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06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combinant </a:t>
            </a:r>
            <a:r>
              <a:rPr lang="fr-BE" dirty="0" err="1"/>
              <a:t>FabLab</a:t>
            </a:r>
            <a:r>
              <a:rPr lang="fr-BE" dirty="0"/>
              <a:t> et Université et grâce au Fonds Européen de Développement Régional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accompagne les industries, les entrepreneurs et les porteurs de projets dans leur migration vers le modèle industrielle 4.0 et le prototypage de leurs objets connectés.</a:t>
            </a:r>
          </a:p>
          <a:p>
            <a:endParaRPr lang="fr-BE" dirty="0"/>
          </a:p>
          <a:p>
            <a:r>
              <a:rPr lang="fr-BE" dirty="0"/>
              <a:t>Le Fonds Européen de Développement Régional nous a permis d’engager 2 personnes.</a:t>
            </a:r>
          </a:p>
          <a:p>
            <a:r>
              <a:rPr lang="fr-BE" dirty="0"/>
              <a:t>Le reste du budget nous permet de financer certains prototypes.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50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Aujourd’hui nous allons créer une objet motorisé commandé depuis le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Par étape successive, nous allons voir comment nous pouvons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Commander un petit moteur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Envoyer cette commande depuis un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08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352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Configurer IDE Arduino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preferences &gt; additional board manager </a:t>
            </a:r>
            <a:r>
              <a:rPr lang="en-US" dirty="0" err="1"/>
              <a:t>urls</a:t>
            </a:r>
            <a:r>
              <a:rPr lang="en-US" dirty="0"/>
              <a:t> : </a:t>
            </a:r>
            <a:r>
              <a:rPr lang="fr-BE" dirty="0"/>
              <a:t>http://arduino.esp8266.com/stable/package_esp8266com_index.json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&gt; board manager &gt; board + install 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087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Je voudrais remercier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Fonds Européen de Développement Régional pour le financement du projet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Jeunesses Scientifiques de Belgique pour le prêt des ordinateurs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FabLab</a:t>
            </a:r>
            <a:r>
              <a:rPr lang="fr-BE" dirty="0"/>
              <a:t> Mons pour l’impression des 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L’</a:t>
            </a:r>
            <a:r>
              <a:rPr lang="fr-BE" dirty="0" err="1"/>
              <a:t>Universié</a:t>
            </a:r>
            <a:r>
              <a:rPr lang="fr-BE" dirty="0"/>
              <a:t> de Mons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Creative Valley pour l’organisation de cette journée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723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73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vous voulez aller plus loin, plusieurs ateliers et formations sont disponibles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ateliers </a:t>
            </a:r>
            <a:r>
              <a:rPr lang="fr-BE" dirty="0" err="1"/>
              <a:t>CRéACTIFS</a:t>
            </a:r>
            <a:r>
              <a:rPr lang="fr-BE" dirty="0"/>
              <a:t> organisés par l’institut </a:t>
            </a:r>
            <a:r>
              <a:rPr lang="fr-BE" dirty="0" err="1"/>
              <a:t>Numédiart</a:t>
            </a:r>
            <a:r>
              <a:rPr lang="fr-BE" dirty="0"/>
              <a:t> de l’UMONS d’ici la fin de l’année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Des formations organisées par </a:t>
            </a:r>
            <a:r>
              <a:rPr lang="fr-BE" dirty="0" err="1"/>
              <a:t>Technocité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Et pourquoi pas nous contacter pour développer un projet ensemble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74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8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288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84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87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09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9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5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3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5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9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07FA-41D5-418E-B73E-9B7D9AD83411}" type="datetimeFigureOut">
              <a:rPr lang="fr-BE" smtClean="0"/>
              <a:t>14-09-18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8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ois@fablabmons.b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fran&#231;ois@fablabmons.b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8D19E0-C9C7-4906-9FF2-416BA7AC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Fab-IoT-Lab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8692B4-15A2-41EF-A931-F0F51837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Atelier « Réalise un objet connecté »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53B32-417E-4C48-918C-CE54FDF9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0E0AF-5E1E-48CB-861F-7CA9A2A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Faire clignoter la LED</a:t>
            </a:r>
          </a:p>
        </p:txBody>
      </p:sp>
    </p:spTree>
    <p:extLst>
      <p:ext uri="{BB962C8B-B14F-4D97-AF65-F5344CB8AC3E}">
        <p14:creationId xmlns:p14="http://schemas.microsoft.com/office/powerpoint/2010/main" val="314587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34C0-9572-4976-A098-7D7FEE5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87D2F-A2CD-4AF6-B076-65D05AA9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Afficher un message sur la console</a:t>
            </a:r>
          </a:p>
        </p:txBody>
      </p:sp>
    </p:spTree>
    <p:extLst>
      <p:ext uri="{BB962C8B-B14F-4D97-AF65-F5344CB8AC3E}">
        <p14:creationId xmlns:p14="http://schemas.microsoft.com/office/powerpoint/2010/main" val="321565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Contrôler un servomoteur</a:t>
            </a:r>
          </a:p>
        </p:txBody>
      </p:sp>
    </p:spTree>
    <p:extLst>
      <p:ext uri="{BB962C8B-B14F-4D97-AF65-F5344CB8AC3E}">
        <p14:creationId xmlns:p14="http://schemas.microsoft.com/office/powerpoint/2010/main" val="177673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860607-63F0-4108-8C9E-C91DCFC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servomoteur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4FEDB-9438-4993-8F6B-5908F314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25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1B4ADFB-50CD-459F-B113-93EE3EE1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Servo SG90</a:t>
            </a:r>
            <a:endParaRPr lang="fr-BE" dirty="0"/>
          </a:p>
        </p:txBody>
      </p:sp>
      <p:pic>
        <p:nvPicPr>
          <p:cNvPr id="4098" name="Picture 2" descr="RÃ©sultat de recherche d'images pour &quot;servo sg90&quot;">
            <a:extLst>
              <a:ext uri="{FF2B5EF4-FFF2-40B4-BE49-F238E27FC236}">
                <a16:creationId xmlns:a16="http://schemas.microsoft.com/office/drawing/2014/main" id="{18EA9323-8FCB-43D0-BD1A-12C6BC76ADC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2520"/>
            <a:ext cx="5181600" cy="425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servo sg90&quot;">
            <a:extLst>
              <a:ext uri="{FF2B5EF4-FFF2-40B4-BE49-F238E27FC236}">
                <a16:creationId xmlns:a16="http://schemas.microsoft.com/office/drawing/2014/main" id="{54F8D0E3-5F82-4E25-9536-5542CB63C9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2815431"/>
            <a:ext cx="3552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2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4CAD3B-C434-4CBB-90C6-7D3ED1CD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 de contrôle</a:t>
            </a:r>
            <a:endParaRPr lang="fr-BE" dirty="0"/>
          </a:p>
        </p:txBody>
      </p:sp>
      <p:pic>
        <p:nvPicPr>
          <p:cNvPr id="13" name="Picture 2" descr="RÃ©sultat de recherche d'images pour &quot;servo pulse oscillo&quot;">
            <a:extLst>
              <a:ext uri="{FF2B5EF4-FFF2-40B4-BE49-F238E27FC236}">
                <a16:creationId xmlns:a16="http://schemas.microsoft.com/office/drawing/2014/main" id="{1AC3DDB4-04E4-4441-9E70-3A345BFC4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7293"/>
          <a:stretch/>
        </p:blipFill>
        <p:spPr>
          <a:xfrm>
            <a:off x="2437091" y="1825625"/>
            <a:ext cx="7317818" cy="4351338"/>
          </a:xfrm>
        </p:spPr>
      </p:pic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4A43098-928C-406E-83EA-5B55F1F775C9}"/>
              </a:ext>
            </a:extLst>
          </p:cNvPr>
          <p:cNvSpPr/>
          <p:nvPr/>
        </p:nvSpPr>
        <p:spPr>
          <a:xfrm>
            <a:off x="5994400" y="5047897"/>
            <a:ext cx="2415822" cy="1129066"/>
          </a:xfrm>
          <a:prstGeom prst="wedgeRoundRectCallout">
            <a:avLst>
              <a:gd name="adj1" fmla="val -93681"/>
              <a:gd name="adj2" fmla="val -1171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(période) = 20 ms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4F2072BF-5258-4A72-86FF-21ED86CF05B7}"/>
              </a:ext>
            </a:extLst>
          </p:cNvPr>
          <p:cNvSpPr/>
          <p:nvPr/>
        </p:nvSpPr>
        <p:spPr>
          <a:xfrm>
            <a:off x="4392890" y="1335264"/>
            <a:ext cx="3249687" cy="1444978"/>
          </a:xfrm>
          <a:prstGeom prst="wedgeRoundRectCallout">
            <a:avLst>
              <a:gd name="adj1" fmla="val -87237"/>
              <a:gd name="adj2" fmla="val 648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(largeur d’impulsion)</a:t>
            </a:r>
            <a:br>
              <a:rPr lang="fr-BE" dirty="0"/>
            </a:br>
            <a:r>
              <a:rPr lang="fr-BE" dirty="0"/>
              <a:t>~1 ms &lt; t &lt; ~2 ms</a:t>
            </a:r>
          </a:p>
        </p:txBody>
      </p:sp>
    </p:spTree>
    <p:extLst>
      <p:ext uri="{BB962C8B-B14F-4D97-AF65-F5344CB8AC3E}">
        <p14:creationId xmlns:p14="http://schemas.microsoft.com/office/powerpoint/2010/main" val="2427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BF08-E8EE-470A-AC4F-CDD3BC9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Signal de contrôle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3DFEC29-9BB5-4C4D-95C1-BE8D755A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4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F9687D2E-EFF1-4664-BA3B-14C77F801C29}"/>
              </a:ext>
            </a:extLst>
          </p:cNvPr>
          <p:cNvSpPr/>
          <p:nvPr/>
        </p:nvSpPr>
        <p:spPr>
          <a:xfrm>
            <a:off x="7924800" y="265993"/>
            <a:ext cx="3635022" cy="914400"/>
          </a:xfrm>
          <a:prstGeom prst="wedgeRoundRectCallout">
            <a:avLst>
              <a:gd name="adj1" fmla="val -33566"/>
              <a:gd name="adj2" fmla="val 1415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 varie d’un servo à l’autre</a:t>
            </a:r>
          </a:p>
        </p:txBody>
      </p:sp>
    </p:spTree>
    <p:extLst>
      <p:ext uri="{BB962C8B-B14F-4D97-AF65-F5344CB8AC3E}">
        <p14:creationId xmlns:p14="http://schemas.microsoft.com/office/powerpoint/2010/main" val="12678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Calibrer le servomoteur</a:t>
            </a:r>
          </a:p>
        </p:txBody>
      </p:sp>
    </p:spTree>
    <p:extLst>
      <p:ext uri="{BB962C8B-B14F-4D97-AF65-F5344CB8AC3E}">
        <p14:creationId xmlns:p14="http://schemas.microsoft.com/office/powerpoint/2010/main" val="297472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924C-752C-48BC-922C-49FC035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9B98B-E330-4BD5-8FDF-A261E12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l’angle souhaité au servomoteur</a:t>
            </a:r>
          </a:p>
        </p:txBody>
      </p:sp>
    </p:spTree>
    <p:extLst>
      <p:ext uri="{BB962C8B-B14F-4D97-AF65-F5344CB8AC3E}">
        <p14:creationId xmlns:p14="http://schemas.microsoft.com/office/powerpoint/2010/main" val="9588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B43F5-9381-4300-817E-49CE48E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26914-CE4A-4748-932A-AA8BA86C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Se connecter au </a:t>
            </a:r>
            <a:r>
              <a:rPr lang="fr-BE" dirty="0" err="1"/>
              <a:t>WiFi</a:t>
            </a:r>
            <a:r>
              <a:rPr lang="fr-BE" dirty="0"/>
              <a:t> et afficher l’adresse IP</a:t>
            </a:r>
          </a:p>
        </p:txBody>
      </p:sp>
    </p:spTree>
    <p:extLst>
      <p:ext uri="{BB962C8B-B14F-4D97-AF65-F5344CB8AC3E}">
        <p14:creationId xmlns:p14="http://schemas.microsoft.com/office/powerpoint/2010/main" val="21341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D6166-5970-423D-9C73-E8713B1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BE">
                <a:solidFill>
                  <a:schemeClr val="accent1"/>
                </a:solidFill>
              </a:rPr>
              <a:t>François ROLAND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6B830-4975-4508-AFFD-10AAA74D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BE" sz="2400"/>
              <a:t>Chercheur UMONS</a:t>
            </a:r>
          </a:p>
          <a:p>
            <a:r>
              <a:rPr lang="fr-BE" sz="2400"/>
              <a:t>Ingénieur projet Fab-IoT-Lab</a:t>
            </a:r>
          </a:p>
          <a:p>
            <a:r>
              <a:rPr lang="fr-BE" sz="2400">
                <a:hlinkClick r:id="rId2"/>
              </a:rPr>
              <a:t>francois@fablabmons.be</a:t>
            </a:r>
            <a:r>
              <a:rPr lang="fr-BE" sz="240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6432F0-7840-4B1E-A8A2-A690B4A4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8E93BF-75B7-47EB-9B92-DB07C204767B}" type="slidenum">
              <a:rPr lang="fr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4F8E-356C-4CC3-BC1E-183A9E68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C696B-CBBE-40F0-942D-93CF2E90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une information vers un serveur</a:t>
            </a:r>
          </a:p>
        </p:txBody>
      </p:sp>
    </p:spTree>
    <p:extLst>
      <p:ext uri="{BB962C8B-B14F-4D97-AF65-F5344CB8AC3E}">
        <p14:creationId xmlns:p14="http://schemas.microsoft.com/office/powerpoint/2010/main" val="112007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8C334-CD41-4112-92DE-B952B89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17D71-8B46-438B-BF63-8C435F6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Recevoir l’angle souhaité d’un serveur</a:t>
            </a:r>
          </a:p>
          <a:p>
            <a:r>
              <a:rPr lang="fr-BE" dirty="0"/>
              <a:t>Aligner le servo sur l’angle souhaité</a:t>
            </a:r>
          </a:p>
        </p:txBody>
      </p:sp>
    </p:spTree>
    <p:extLst>
      <p:ext uri="{BB962C8B-B14F-4D97-AF65-F5344CB8AC3E}">
        <p14:creationId xmlns:p14="http://schemas.microsoft.com/office/powerpoint/2010/main" val="59175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CE605-B4B0-41FF-A09B-F26BF94C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D794D-99E5-47BF-8380-3738DFD6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Mettre l’exercice 7 en boîte</a:t>
            </a:r>
          </a:p>
        </p:txBody>
      </p:sp>
    </p:spTree>
    <p:extLst>
      <p:ext uri="{BB962C8B-B14F-4D97-AF65-F5344CB8AC3E}">
        <p14:creationId xmlns:p14="http://schemas.microsoft.com/office/powerpoint/2010/main" val="279004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E0B5B-F2C2-4CA5-B064-F0C32ECD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Remerciements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9F9711-2AE9-4927-B30E-3758D1D1D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24481" r="26127" b="24481"/>
          <a:stretch/>
        </p:blipFill>
        <p:spPr>
          <a:xfrm>
            <a:off x="307840" y="942929"/>
            <a:ext cx="3793472" cy="2868929"/>
          </a:xfrm>
          <a:prstGeom prst="rect">
            <a:avLst/>
          </a:prstGeom>
        </p:spPr>
      </p:pic>
      <p:pic>
        <p:nvPicPr>
          <p:cNvPr id="3074" name="Picture 2" descr="RÃ©sultat de recherche d'images pour &quot;jeunesse scientifique belgique logo&quot;">
            <a:extLst>
              <a:ext uri="{FF2B5EF4-FFF2-40B4-BE49-F238E27FC236}">
                <a16:creationId xmlns:a16="http://schemas.microsoft.com/office/drawing/2014/main" id="{E22F4583-EAE5-4231-8D62-BA0CC7228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9"/>
          <a:stretch/>
        </p:blipFill>
        <p:spPr bwMode="auto">
          <a:xfrm>
            <a:off x="4194959" y="543306"/>
            <a:ext cx="3797570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97AE3C-2013-458C-90CB-66C4DE53A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12" y="2332284"/>
            <a:ext cx="91440" cy="91440"/>
          </a:xfrm>
          <a:prstGeom prst="rect">
            <a:avLst/>
          </a:prstGeom>
          <a:solidFill>
            <a:srgbClr val="E22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2" name="Picture 4" descr="http://www.creativevalley.be/gfx/creative_valley/creativevalley.be_logo.jpg">
            <a:extLst>
              <a:ext uri="{FF2B5EF4-FFF2-40B4-BE49-F238E27FC236}">
                <a16:creationId xmlns:a16="http://schemas.microsoft.com/office/drawing/2014/main" id="{121CC671-BB95-47F8-B946-EE98F7F6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80" y="2888246"/>
            <a:ext cx="3794760" cy="10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9" name="Picture 2" descr="RÃ©sultat de recherche d'images pour &quot;umons&quot;">
            <a:extLst>
              <a:ext uri="{FF2B5EF4-FFF2-40B4-BE49-F238E27FC236}">
                <a16:creationId xmlns:a16="http://schemas.microsoft.com/office/drawing/2014/main" id="{B5980C64-9737-4413-B657-E870BF367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1693756"/>
            <a:ext cx="3797984" cy="1367274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24B7B5C-B872-4AE5-8F8D-38C22ED94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5051902"/>
            <a:ext cx="3794760" cy="95817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88EB4-2C97-417A-882F-6E65ADB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372" y="6536267"/>
            <a:ext cx="2743200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8E93BF-75B7-47EB-9B92-DB07C204767B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6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maintenant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1A25F50-4B88-4649-8689-76C23D11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AB6979-0E81-4E3A-B016-9E73B115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8E93BF-75B7-47EB-9B92-DB07C204767B}" type="slidenum">
              <a:rPr lang="en-US" sz="1000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8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BB985-DE47-4CCB-982E-88D4FF51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Apprenez-en plus sur l’IoT</a:t>
            </a:r>
          </a:p>
          <a:p>
            <a:pPr lvl="1"/>
            <a:r>
              <a:rPr lang="fr-BE" dirty="0"/>
              <a:t>Ateliers </a:t>
            </a:r>
            <a:r>
              <a:rPr lang="fr-BE" dirty="0" err="1"/>
              <a:t>CRéACTIFS</a:t>
            </a:r>
            <a:r>
              <a:rPr lang="fr-BE" dirty="0"/>
              <a:t> par l’institut </a:t>
            </a:r>
            <a:r>
              <a:rPr lang="fr-BE" dirty="0" err="1"/>
              <a:t>Numédiart</a:t>
            </a:r>
            <a:endParaRPr lang="fr-BE" dirty="0"/>
          </a:p>
          <a:p>
            <a:pPr lvl="1"/>
            <a:r>
              <a:rPr lang="fr-BE" dirty="0"/>
              <a:t>Formations </a:t>
            </a:r>
            <a:r>
              <a:rPr lang="fr-BE" dirty="0" err="1"/>
              <a:t>Technocité</a:t>
            </a:r>
            <a:endParaRPr lang="fr-BE" dirty="0"/>
          </a:p>
          <a:p>
            <a:r>
              <a:rPr lang="fr-BE" dirty="0"/>
              <a:t>Développez votre prototype avec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endParaRPr lang="fr-BE" dirty="0"/>
          </a:p>
          <a:p>
            <a:pPr marL="0" indent="0" algn="ctr">
              <a:buNone/>
            </a:pPr>
            <a:r>
              <a:rPr lang="fr-BE" dirty="0">
                <a:hlinkClick r:id="rId3"/>
              </a:rPr>
              <a:t>fabiotlab@fablabmons.be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F9F080-A5FE-4B3C-9D62-1A7C1327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93BF-75B7-47EB-9B92-DB07C204767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35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9C04F1-C087-4722-9AAF-758A18B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Qu’est-ce que Fab-IoT-Lab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81CD277-E25B-4923-A709-7B77720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95B4CB-BF20-4D74-9610-486D8FA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8E93BF-75B7-47EB-9B92-DB07C204767B}" type="slidenum">
              <a:rPr lang="en-US" sz="1000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29781-F766-44B3-9C6C-44939FE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9A3869D-FA32-4C42-974C-910FEAD48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67426"/>
            <a:ext cx="5181600" cy="3667735"/>
          </a:xfrm>
        </p:spPr>
      </p:pic>
      <p:pic>
        <p:nvPicPr>
          <p:cNvPr id="6146" name="Picture 2" descr="RÃ©sultat de recherche d'images pour &quot;umons&quot;">
            <a:extLst>
              <a:ext uri="{FF2B5EF4-FFF2-40B4-BE49-F238E27FC236}">
                <a16:creationId xmlns:a16="http://schemas.microsoft.com/office/drawing/2014/main" id="{79C583BB-B5E5-4044-84A3-DD00A2E4AB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012" y="3214910"/>
            <a:ext cx="4379976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5C3ED1-FF24-43C9-A0F8-D087995E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93BF-75B7-47EB-9B92-DB07C204767B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30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BEDA4F-2E95-491B-8C08-B9B380E2F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2235"/>
            <a:ext cx="10905066" cy="275352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C28387-5B45-476B-87F1-09C71A47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93BF-75B7-47EB-9B92-DB07C204767B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62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85EAB2-DBE3-4C0C-83E5-C855C6F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Qu’allons-nous créer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151A2E3-79EC-4A76-8046-1CB1F2DC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2F9709-1D36-4BA5-AD6E-29063422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8E93BF-75B7-47EB-9B92-DB07C204767B}" type="slidenum">
              <a:rPr lang="en-US" sz="1000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B89D041-0C38-436F-AB3D-AD475566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microcontrôleur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AE6025-AC30-4ABD-B63E-53C027F2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02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8775F-9662-4050-98FB-A838A4F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ESP8266</a:t>
            </a:r>
          </a:p>
        </p:txBody>
      </p:sp>
      <p:pic>
        <p:nvPicPr>
          <p:cNvPr id="1026" name="Picture 2" descr="RÃ©sultat de recherche d'images pour &quot;nodemcu esp8266 amica&quot;">
            <a:extLst>
              <a:ext uri="{FF2B5EF4-FFF2-40B4-BE49-F238E27FC236}">
                <a16:creationId xmlns:a16="http://schemas.microsoft.com/office/drawing/2014/main" id="{C57719E7-0D22-41C8-B7F4-DEC8BBF07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8972"/>
          <a:stretch/>
        </p:blipFill>
        <p:spPr bwMode="auto">
          <a:xfrm>
            <a:off x="4038600" y="1405617"/>
            <a:ext cx="7188199" cy="404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acrobotic.com/media/wysiwyg/products/esp8266_devkit_horizontal-01.png">
            <a:extLst>
              <a:ext uri="{FF2B5EF4-FFF2-40B4-BE49-F238E27FC236}">
                <a16:creationId xmlns:a16="http://schemas.microsoft.com/office/drawing/2014/main" id="{1729906A-2629-40F0-8577-C8AC04653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1" y="-186267"/>
            <a:ext cx="9359918" cy="72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2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448</Words>
  <Application>Microsoft Office PowerPoint</Application>
  <PresentationFormat>Grand écran</PresentationFormat>
  <Paragraphs>101</Paragraphs>
  <Slides>25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Fab-IoT-Lab</vt:lpstr>
      <vt:lpstr>François ROLAND</vt:lpstr>
      <vt:lpstr>Qu’est-ce que Fab-IoT-Lab ?</vt:lpstr>
      <vt:lpstr>Présentation PowerPoint</vt:lpstr>
      <vt:lpstr>Présentation PowerPoint</vt:lpstr>
      <vt:lpstr>Qu’allons-nous créer ?</vt:lpstr>
      <vt:lpstr>C’est quoi un microcontrôleur ?</vt:lpstr>
      <vt:lpstr>ESP8266</vt:lpstr>
      <vt:lpstr>Présentation PowerPoint</vt:lpstr>
      <vt:lpstr>Exercice 1</vt:lpstr>
      <vt:lpstr>Exercice 2</vt:lpstr>
      <vt:lpstr>Exercice 3</vt:lpstr>
      <vt:lpstr>C’est quoi un servomoteur ?</vt:lpstr>
      <vt:lpstr>Servo SG90</vt:lpstr>
      <vt:lpstr>Signal de contrôle</vt:lpstr>
      <vt:lpstr>Signal de contrôle</vt:lpstr>
      <vt:lpstr>Exercice 3</vt:lpstr>
      <vt:lpstr>Exercice 4</vt:lpstr>
      <vt:lpstr>Exercice 5</vt:lpstr>
      <vt:lpstr>Exercice 6</vt:lpstr>
      <vt:lpstr>Exercice 7</vt:lpstr>
      <vt:lpstr>Exercice 8</vt:lpstr>
      <vt:lpstr>Remerciements</vt:lpstr>
      <vt:lpstr>Et maintenant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Fab-IoT-Lab</dc:title>
  <dc:creator>François Roland</dc:creator>
  <cp:lastModifiedBy>François Roland</cp:lastModifiedBy>
  <cp:revision>6</cp:revision>
  <dcterms:created xsi:type="dcterms:W3CDTF">2018-09-14T14:36:41Z</dcterms:created>
  <dcterms:modified xsi:type="dcterms:W3CDTF">2018-09-14T15:15:03Z</dcterms:modified>
</cp:coreProperties>
</file>