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6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6A876-7DBE-452F-8424-DE1AA784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E682E-D944-4E1D-901E-C2F1109B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AB569-E846-491D-8707-B3EABB91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9DB0-3EAC-42E0-96B7-5B946AC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9DAE6-E5CF-478D-A93D-944E7560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878DF-5F81-410F-BD3E-5BC7DE5F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8EB4FC-145F-4A02-B82E-00966F6F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D13E1-E64B-4062-978F-4D927485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9D441-81F4-4886-919D-3BF42FBF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57AF7-0C7D-4030-B726-2BA9E556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2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45FC9-9FF0-4925-AA4E-63DF87C22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6DF9A4-2322-4058-A0FC-2E7922F0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201CD-C7B3-46D7-AF23-701C1235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1847C-BCDF-409D-A2A5-0892C70D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C2AB8-34F5-433C-9628-580A7A7B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03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73DC-186D-470A-85C2-E51ED1C6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54FB2-96F9-4103-B8E0-189BD1E7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73F8D-1774-438C-B0B3-26CA0DEA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70E9A-96E2-4EFD-83CD-E9C0BD15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8AE4F-C7DC-4463-BF3F-00008948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54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CB9B4-88D4-4927-A5CC-714AF390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BA5C35-5738-47E5-86EB-2DD5956A0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50BE4-E0C0-46FC-9154-032D6111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DBAF4-ECD3-46B6-96E6-9AEE00E4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FD43F-7206-4B78-ADD9-67AFBFC2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F564-843D-4D5B-A90B-FE5CCAD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6DCC7-E2AC-418E-A577-5191B6B50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D24EE1-B4C7-4D29-A0E4-B7A65AB3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F11F3-A854-4D31-8D2C-553FAC98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EAA3A-9692-457D-865D-5C736403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B9ECC3-2A85-4713-B6DA-8AEA1F0E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2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7285D-0940-4A53-8C42-C25CB259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A1D74-B3A2-4777-B491-99F05357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6735E-DAE8-4C9C-8042-7567420B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7B5537-6513-49D0-9ACD-D9920BE4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28852F-C61E-4124-AF79-D1C526A6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B4C72C-75C2-4DD4-9937-7E2ABA2D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B7FEB0-3223-47A7-AB70-4AD5EC9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40F78B-7EB5-47B0-8BCD-9BEAA82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67351-81EA-44AB-9368-1E1AE660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C35407-21B4-4FFB-BE86-C36490D0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C6878C-FE20-455D-8FDC-19C23F6A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79E1BB-F7F2-410C-9BFB-A3CF93BE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7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569184-DF9E-4B3C-8FB5-ACBCE1DE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BD9FF3-DEAF-4F01-88EB-6BD603AA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1CDD22-9BFF-42F9-AD8D-0B751ABF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76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4A2D2-F404-472F-895F-750DE880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A8957-06FD-43D9-A72A-1C07C1F6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76A57-518A-495F-AFF2-F07D579B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E8DB97-5657-4F85-BC72-9EF8658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D621B-44E6-4859-AEA1-4D786CFB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9E5BA2-37FF-4A8F-A74C-F45CC15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2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E9663-DC3E-4D8B-BA6A-3707E50D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FFE0A-B64A-4178-995E-33EC15F5D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56B68-DCDB-4F08-99F4-1B8DE932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ABB70-8755-43A9-81F7-32A6DF98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C6F628-3290-440A-930B-9D2EE4C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95EFAE-5A32-4708-8568-FB8433B9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2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8A39C0-F8A6-41C8-86EC-D58B5B5F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C5935-33E7-4B18-9ABA-D23098EDE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B01CD-719F-4E1B-8B76-5B0FE85F7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AD47-7DA2-420F-8A93-4746E2EF2CE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B89CA-7B28-41F9-9DA4-08B4F6B2E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8E7B6-47B2-41E4-A26A-CEF2B4B4E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A14F-B711-4F55-9657-45B70C7170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6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0C10F4-4DFA-45FC-A4D4-E21893F1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45012" r="63261" b="46196"/>
          <a:stretch/>
        </p:blipFill>
        <p:spPr>
          <a:xfrm>
            <a:off x="206286" y="107112"/>
            <a:ext cx="8450261" cy="7818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5600683-7D77-451F-9E7F-BEF248B8E77E}"/>
              </a:ext>
            </a:extLst>
          </p:cNvPr>
          <p:cNvSpPr txBox="1"/>
          <p:nvPr/>
        </p:nvSpPr>
        <p:spPr>
          <a:xfrm>
            <a:off x="428977" y="1039695"/>
            <a:ext cx="91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Fase 1: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7900BA-34BD-4C6F-9518-79774152EF7D}"/>
              </a:ext>
            </a:extLst>
          </p:cNvPr>
          <p:cNvSpPr txBox="1"/>
          <p:nvPr/>
        </p:nvSpPr>
        <p:spPr>
          <a:xfrm>
            <a:off x="9725905" y="-37830"/>
            <a:ext cx="238238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[R1] 2*X1 + X2 + X3 = 10 </a:t>
            </a:r>
          </a:p>
          <a:p>
            <a:r>
              <a:rPr lang="pt-BR" sz="1600" dirty="0"/>
              <a:t>[R2] -3*X1 + 2*X2 + A1 = 6</a:t>
            </a:r>
          </a:p>
          <a:p>
            <a:r>
              <a:rPr lang="pt-BR" sz="1600" dirty="0"/>
              <a:t>[R3] X1 + X2 - X4 + A2 = 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A27A26-3A3E-4119-BE5D-0F1AA7AFC8F8}"/>
              </a:ext>
            </a:extLst>
          </p:cNvPr>
          <p:cNvSpPr txBox="1"/>
          <p:nvPr/>
        </p:nvSpPr>
        <p:spPr>
          <a:xfrm>
            <a:off x="1340830" y="1101251"/>
            <a:ext cx="392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MIN A1 + A2 (Minimizar variables artificiales)</a:t>
            </a:r>
            <a:endParaRPr lang="pt-BR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5B5B49-69EE-460C-8A65-E38024E97B32}"/>
              </a:ext>
            </a:extLst>
          </p:cNvPr>
          <p:cNvSpPr txBox="1"/>
          <p:nvPr/>
        </p:nvSpPr>
        <p:spPr>
          <a:xfrm>
            <a:off x="507397" y="1931196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SB0:</a:t>
            </a:r>
            <a:endParaRPr lang="pt-BR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48A1CA-A480-4CB5-B4E2-CEDD089605D2}"/>
              </a:ext>
            </a:extLst>
          </p:cNvPr>
          <p:cNvSpPr txBox="1"/>
          <p:nvPr/>
        </p:nvSpPr>
        <p:spPr>
          <a:xfrm>
            <a:off x="2552789" y="402333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highlight>
                  <a:srgbClr val="00FF00"/>
                </a:highlight>
              </a:rPr>
              <a:t>C</a:t>
            </a:r>
            <a:r>
              <a:rPr lang="es-ES" sz="1600" b="1" baseline="30000" dirty="0">
                <a:highlight>
                  <a:srgbClr val="00FF00"/>
                </a:highlight>
              </a:rPr>
              <a:t>t</a:t>
            </a:r>
            <a:r>
              <a:rPr lang="es-ES" sz="1600" b="1" baseline="-25000" dirty="0">
                <a:highlight>
                  <a:srgbClr val="00FF00"/>
                </a:highlight>
              </a:rPr>
              <a:t>B</a:t>
            </a:r>
            <a:r>
              <a:rPr lang="es-ES" sz="1600" b="1" dirty="0">
                <a:highlight>
                  <a:srgbClr val="00FF00"/>
                </a:highlight>
              </a:rPr>
              <a:t>B</a:t>
            </a:r>
            <a:r>
              <a:rPr lang="es-ES" sz="1600" b="1" baseline="30000" dirty="0">
                <a:highlight>
                  <a:srgbClr val="00FF00"/>
                </a:highlight>
              </a:rPr>
              <a:t>-1</a:t>
            </a:r>
            <a:r>
              <a:rPr lang="es-ES" sz="1600" dirty="0"/>
              <a:t> = (0,1,1)</a:t>
            </a:r>
            <a:endParaRPr lang="pt-BR" sz="1600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3BE427-9BD6-49A9-94A5-04F453932A90}"/>
              </a:ext>
            </a:extLst>
          </p:cNvPr>
          <p:cNvSpPr txBox="1"/>
          <p:nvPr/>
        </p:nvSpPr>
        <p:spPr>
          <a:xfrm>
            <a:off x="10749155" y="880533"/>
            <a:ext cx="124745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a1 = (2;-3;1)</a:t>
            </a:r>
          </a:p>
          <a:p>
            <a:r>
              <a:rPr lang="es-ES" sz="1600" dirty="0"/>
              <a:t>a2 = (1;2;1)</a:t>
            </a:r>
            <a:endParaRPr lang="pt-BR" sz="1600" dirty="0"/>
          </a:p>
          <a:p>
            <a:r>
              <a:rPr lang="es-ES" sz="1600" dirty="0"/>
              <a:t>a3 = (1;0;0)</a:t>
            </a:r>
            <a:endParaRPr lang="pt-BR" sz="1600" dirty="0"/>
          </a:p>
          <a:p>
            <a:r>
              <a:rPr lang="es-ES" sz="1600" dirty="0"/>
              <a:t>a4 = (0;0;-1)</a:t>
            </a:r>
            <a:endParaRPr lang="pt-BR" sz="1600" dirty="0"/>
          </a:p>
          <a:p>
            <a:r>
              <a:rPr lang="es-ES" sz="1600" dirty="0"/>
              <a:t>aA1 = (0;1;0)</a:t>
            </a:r>
            <a:endParaRPr lang="pt-BR" sz="1600" dirty="0"/>
          </a:p>
          <a:p>
            <a:r>
              <a:rPr lang="es-ES" sz="1600" dirty="0"/>
              <a:t>aA2 = (0;0;1)</a:t>
            </a:r>
            <a:endParaRPr lang="pt-BR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935DDB-A14D-4ACF-BD86-8E39E2CD3B75}"/>
              </a:ext>
            </a:extLst>
          </p:cNvPr>
          <p:cNvSpPr txBox="1"/>
          <p:nvPr/>
        </p:nvSpPr>
        <p:spPr>
          <a:xfrm>
            <a:off x="1148919" y="4034477"/>
            <a:ext cx="1196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= (0,1,1) </a:t>
            </a:r>
            <a:endParaRPr lang="pt-BR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90E6DB-32B2-44E4-A5C0-26F22AE2900D}"/>
              </a:ext>
            </a:extLst>
          </p:cNvPr>
          <p:cNvSpPr txBox="1"/>
          <p:nvPr/>
        </p:nvSpPr>
        <p:spPr>
          <a:xfrm>
            <a:off x="4734436" y="3987667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highlight>
                  <a:srgbClr val="00FFFF"/>
                </a:highlight>
              </a:rPr>
              <a:t>Z</a:t>
            </a:r>
            <a:r>
              <a:rPr lang="es-ES" sz="1600" b="1" baseline="-25000" dirty="0">
                <a:highlight>
                  <a:srgbClr val="00FFFF"/>
                </a:highlight>
              </a:rPr>
              <a:t>0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X</a:t>
            </a:r>
            <a:r>
              <a:rPr lang="es-ES" sz="1600" baseline="-25000" dirty="0"/>
              <a:t>B</a:t>
            </a:r>
            <a:r>
              <a:rPr lang="es-ES" sz="1600" dirty="0"/>
              <a:t> = </a:t>
            </a:r>
            <a:r>
              <a:rPr lang="es-ES" sz="1600" dirty="0">
                <a:highlight>
                  <a:srgbClr val="00FFFF"/>
                </a:highlight>
              </a:rPr>
              <a:t>12</a:t>
            </a:r>
            <a:endParaRPr lang="pt-BR" sz="1600" u="sng" baseline="-25000" dirty="0">
              <a:highlight>
                <a:srgbClr val="00FFFF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A81E5A-0DF2-48EB-AFD0-B6B68F47154C}"/>
              </a:ext>
            </a:extLst>
          </p:cNvPr>
          <p:cNvSpPr txBox="1"/>
          <p:nvPr/>
        </p:nvSpPr>
        <p:spPr>
          <a:xfrm>
            <a:off x="206286" y="5360861"/>
            <a:ext cx="4774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Z</a:t>
            </a:r>
            <a:r>
              <a:rPr lang="es-ES" sz="1600" b="1" baseline="-25000" dirty="0"/>
              <a:t>x1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a</a:t>
            </a:r>
            <a:r>
              <a:rPr lang="es-ES" sz="1600" baseline="-25000" dirty="0"/>
              <a:t>1</a:t>
            </a:r>
            <a:r>
              <a:rPr lang="es-ES" sz="1600" dirty="0"/>
              <a:t> = (0,1,1)*(2;-3;1) = -2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C</a:t>
            </a:r>
            <a:r>
              <a:rPr lang="es-ES" sz="1600" b="1" baseline="-25000" dirty="0"/>
              <a:t>x1</a:t>
            </a:r>
            <a:r>
              <a:rPr lang="es-ES" sz="1600" b="1" dirty="0"/>
              <a:t>-Z</a:t>
            </a:r>
            <a:r>
              <a:rPr lang="es-ES" sz="1600" b="1" baseline="-25000" dirty="0"/>
              <a:t>x1</a:t>
            </a:r>
            <a:r>
              <a:rPr lang="es-ES" sz="1600" dirty="0"/>
              <a:t> = 0 – (-2) = 2</a:t>
            </a:r>
            <a:endParaRPr lang="pt-BR" sz="1600" u="sng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F3E100-0461-4D01-BC2E-0F10510F7226}"/>
              </a:ext>
            </a:extLst>
          </p:cNvPr>
          <p:cNvSpPr txBox="1"/>
          <p:nvPr/>
        </p:nvSpPr>
        <p:spPr>
          <a:xfrm>
            <a:off x="551747" y="4999180"/>
            <a:ext cx="310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Variables no básicas: X1, X2, X4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C1B92FE-31AE-4F6A-B3E3-C2AB6FCE1894}"/>
              </a:ext>
            </a:extLst>
          </p:cNvPr>
          <p:cNvSpPr/>
          <p:nvPr/>
        </p:nvSpPr>
        <p:spPr>
          <a:xfrm>
            <a:off x="224935" y="5034850"/>
            <a:ext cx="5264582" cy="120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3CF5F4-59A8-4489-A148-FA3BC85A98AE}"/>
              </a:ext>
            </a:extLst>
          </p:cNvPr>
          <p:cNvSpPr txBox="1"/>
          <p:nvPr/>
        </p:nvSpPr>
        <p:spPr>
          <a:xfrm>
            <a:off x="10532533" y="2537559"/>
            <a:ext cx="15773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dirty="0"/>
              <a:t> = (0,0,0,0,1,1) </a:t>
            </a:r>
            <a:endParaRPr lang="pt-BR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E868D1-E957-4E7E-B8DE-1E7A30B40CD0}"/>
              </a:ext>
            </a:extLst>
          </p:cNvPr>
          <p:cNvSpPr txBox="1"/>
          <p:nvPr/>
        </p:nvSpPr>
        <p:spPr>
          <a:xfrm>
            <a:off x="224935" y="5585665"/>
            <a:ext cx="526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Z</a:t>
            </a:r>
            <a:r>
              <a:rPr lang="es-ES" sz="1600" b="1" baseline="-25000" dirty="0"/>
              <a:t>x2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a</a:t>
            </a:r>
            <a:r>
              <a:rPr lang="es-ES" sz="1600" baseline="-25000" dirty="0"/>
              <a:t>2</a:t>
            </a:r>
            <a:r>
              <a:rPr lang="es-ES" sz="1600" dirty="0"/>
              <a:t> = (0,1,1)*(1;2;1) = 3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C</a:t>
            </a:r>
            <a:r>
              <a:rPr lang="es-ES" sz="1600" b="1" baseline="-25000" dirty="0"/>
              <a:t>x2</a:t>
            </a:r>
            <a:r>
              <a:rPr lang="es-ES" sz="1600" b="1" dirty="0"/>
              <a:t>-Z</a:t>
            </a:r>
            <a:r>
              <a:rPr lang="es-ES" sz="1600" b="1" baseline="-25000" dirty="0"/>
              <a:t>x2</a:t>
            </a:r>
            <a:r>
              <a:rPr lang="es-ES" sz="1600" dirty="0"/>
              <a:t> = 0 - 3 = </a:t>
            </a:r>
            <a:r>
              <a:rPr lang="es-ES" sz="1600" b="1" dirty="0">
                <a:solidFill>
                  <a:srgbClr val="FF0000"/>
                </a:solidFill>
              </a:rPr>
              <a:t>-3 </a:t>
            </a:r>
            <a:r>
              <a:rPr lang="es-E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 JE=X2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828DE7-B189-42DD-84CB-813D1DC8090A}"/>
              </a:ext>
            </a:extLst>
          </p:cNvPr>
          <p:cNvSpPr txBox="1"/>
          <p:nvPr/>
        </p:nvSpPr>
        <p:spPr>
          <a:xfrm>
            <a:off x="224935" y="5825627"/>
            <a:ext cx="4774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Z</a:t>
            </a:r>
            <a:r>
              <a:rPr lang="es-ES" sz="1600" b="1" baseline="-25000" dirty="0"/>
              <a:t>x4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a</a:t>
            </a:r>
            <a:r>
              <a:rPr lang="es-ES" sz="1600" baseline="-25000" dirty="0"/>
              <a:t>4</a:t>
            </a:r>
            <a:r>
              <a:rPr lang="es-ES" sz="1600" dirty="0"/>
              <a:t> = (0,1,1)*(0;0;-1) = -1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C</a:t>
            </a:r>
            <a:r>
              <a:rPr lang="es-ES" sz="1600" b="1" baseline="-25000" dirty="0"/>
              <a:t>x4</a:t>
            </a:r>
            <a:r>
              <a:rPr lang="es-ES" sz="1600" b="1" dirty="0"/>
              <a:t>-Z</a:t>
            </a:r>
            <a:r>
              <a:rPr lang="es-ES" sz="1600" b="1" baseline="-25000" dirty="0"/>
              <a:t>x4</a:t>
            </a:r>
            <a:r>
              <a:rPr lang="es-ES" sz="1600" dirty="0"/>
              <a:t> = 0 – (-1) = 1</a:t>
            </a:r>
            <a:endParaRPr lang="pt-BR" sz="1600" u="sng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FF3E65-8F5D-4B42-98ED-84FDC684205B}"/>
              </a:ext>
            </a:extLst>
          </p:cNvPr>
          <p:cNvSpPr txBox="1"/>
          <p:nvPr/>
        </p:nvSpPr>
        <p:spPr>
          <a:xfrm>
            <a:off x="6265736" y="4891458"/>
            <a:ext cx="1160895" cy="5847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YX2 = B</a:t>
            </a:r>
            <a:r>
              <a:rPr lang="es-ES" sz="1600" baseline="30000" dirty="0"/>
              <a:t>-1</a:t>
            </a:r>
            <a:r>
              <a:rPr lang="es-ES" sz="1600" dirty="0"/>
              <a:t> a2</a:t>
            </a:r>
          </a:p>
          <a:p>
            <a:r>
              <a:rPr lang="es-ES" sz="1600" dirty="0"/>
              <a:t>= (1;2;1)</a:t>
            </a:r>
            <a:endParaRPr lang="pt-BR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004EC4-C8AD-4F37-9316-59699D333F22}"/>
              </a:ext>
            </a:extLst>
          </p:cNvPr>
          <p:cNvSpPr txBox="1"/>
          <p:nvPr/>
        </p:nvSpPr>
        <p:spPr>
          <a:xfrm>
            <a:off x="6561900" y="5754942"/>
            <a:ext cx="771365" cy="5847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/>
              <a:t>JE = X2</a:t>
            </a:r>
          </a:p>
          <a:p>
            <a:r>
              <a:rPr lang="es-ES" sz="1600" b="1" dirty="0"/>
              <a:t>IS = A1</a:t>
            </a:r>
            <a:endParaRPr lang="pt-BR" sz="16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5F40F4F-352B-4B18-9221-4CA5FBA55EC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489518" y="5183846"/>
            <a:ext cx="776218" cy="57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D82BC06-E1CA-4D66-8EE9-F97B3361496A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846184" y="5476233"/>
            <a:ext cx="101399" cy="27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a 9">
            <a:extLst>
              <a:ext uri="{FF2B5EF4-FFF2-40B4-BE49-F238E27FC236}">
                <a16:creationId xmlns:a16="http://schemas.microsoft.com/office/drawing/2014/main" id="{99B7DAD8-4B34-43FE-8210-DDABC207A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86927"/>
              </p:ext>
            </p:extLst>
          </p:nvPr>
        </p:nvGraphicFramePr>
        <p:xfrm>
          <a:off x="1282355" y="1963124"/>
          <a:ext cx="73629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411">
                  <a:extLst>
                    <a:ext uri="{9D8B030D-6E8A-4147-A177-3AD203B41FA5}">
                      <a16:colId xmlns:a16="http://schemas.microsoft.com/office/drawing/2014/main" val="4179276681"/>
                    </a:ext>
                  </a:extLst>
                </a:gridCol>
                <a:gridCol w="1037463">
                  <a:extLst>
                    <a:ext uri="{9D8B030D-6E8A-4147-A177-3AD203B41FA5}">
                      <a16:colId xmlns:a16="http://schemas.microsoft.com/office/drawing/2014/main" val="1954750862"/>
                    </a:ext>
                  </a:extLst>
                </a:gridCol>
                <a:gridCol w="1136793">
                  <a:extLst>
                    <a:ext uri="{9D8B030D-6E8A-4147-A177-3AD203B41FA5}">
                      <a16:colId xmlns:a16="http://schemas.microsoft.com/office/drawing/2014/main" val="3079523713"/>
                    </a:ext>
                  </a:extLst>
                </a:gridCol>
                <a:gridCol w="1114720">
                  <a:extLst>
                    <a:ext uri="{9D8B030D-6E8A-4147-A177-3AD203B41FA5}">
                      <a16:colId xmlns:a16="http://schemas.microsoft.com/office/drawing/2014/main" val="4037014500"/>
                    </a:ext>
                  </a:extLst>
                </a:gridCol>
                <a:gridCol w="871909">
                  <a:extLst>
                    <a:ext uri="{9D8B030D-6E8A-4147-A177-3AD203B41FA5}">
                      <a16:colId xmlns:a16="http://schemas.microsoft.com/office/drawing/2014/main" val="3022603612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331120263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60529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V Básicas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YX2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1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FF"/>
                          </a:highlight>
                        </a:rPr>
                        <a:t>Z = 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25702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79E9AD1-D078-432A-8399-E571C0E4ECB0}"/>
              </a:ext>
            </a:extLst>
          </p:cNvPr>
          <p:cNvSpPr txBox="1"/>
          <p:nvPr/>
        </p:nvSpPr>
        <p:spPr>
          <a:xfrm>
            <a:off x="6565586" y="3986075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X</a:t>
            </a:r>
            <a:r>
              <a:rPr lang="es-ES" sz="1600" baseline="-25000" dirty="0"/>
              <a:t>B</a:t>
            </a:r>
            <a:r>
              <a:rPr lang="es-ES" sz="1600" dirty="0"/>
              <a:t> = B</a:t>
            </a:r>
            <a:r>
              <a:rPr lang="es-ES" sz="1600" baseline="30000" dirty="0"/>
              <a:t>-1</a:t>
            </a:r>
            <a:r>
              <a:rPr lang="es-ES" sz="1600" dirty="0"/>
              <a:t>*b</a:t>
            </a:r>
            <a:endParaRPr lang="pt-BR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2FE062-F88F-4228-B2FC-30B1B88BE86A}"/>
              </a:ext>
            </a:extLst>
          </p:cNvPr>
          <p:cNvSpPr txBox="1"/>
          <p:nvPr/>
        </p:nvSpPr>
        <p:spPr>
          <a:xfrm>
            <a:off x="7762417" y="3986075"/>
            <a:ext cx="11384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b = (10;6;6)</a:t>
            </a:r>
            <a:endParaRPr lang="pt-BR" sz="16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9206062-30F5-4F6B-8E4E-2DF43EC56335}"/>
              </a:ext>
            </a:extLst>
          </p:cNvPr>
          <p:cNvSpPr txBox="1"/>
          <p:nvPr/>
        </p:nvSpPr>
        <p:spPr>
          <a:xfrm>
            <a:off x="8163648" y="4564482"/>
            <a:ext cx="1474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Actualizar B</a:t>
            </a:r>
            <a:r>
              <a:rPr lang="es-ES" u="sng" baseline="30000" dirty="0">
                <a:solidFill>
                  <a:srgbClr val="FF0000"/>
                </a:solidFill>
              </a:rPr>
              <a:t>-1</a:t>
            </a:r>
            <a:r>
              <a:rPr lang="es-ES" u="sng" dirty="0">
                <a:solidFill>
                  <a:srgbClr val="FF0000"/>
                </a:solidFill>
              </a:rPr>
              <a:t>:</a:t>
            </a:r>
            <a:endParaRPr lang="pt-BR" u="sng" dirty="0">
              <a:solidFill>
                <a:srgbClr val="FF0000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1B047EE-BDB8-4A48-90D6-C0760B77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51991"/>
              </p:ext>
            </p:extLst>
          </p:nvPr>
        </p:nvGraphicFramePr>
        <p:xfrm>
          <a:off x="8007079" y="4957032"/>
          <a:ext cx="116089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189">
                  <a:extLst>
                    <a:ext uri="{9D8B030D-6E8A-4147-A177-3AD203B41FA5}">
                      <a16:colId xmlns:a16="http://schemas.microsoft.com/office/drawing/2014/main" val="3319593915"/>
                    </a:ext>
                  </a:extLst>
                </a:gridCol>
                <a:gridCol w="401249">
                  <a:extLst>
                    <a:ext uri="{9D8B030D-6E8A-4147-A177-3AD203B41FA5}">
                      <a16:colId xmlns:a16="http://schemas.microsoft.com/office/drawing/2014/main" val="3697893372"/>
                    </a:ext>
                  </a:extLst>
                </a:gridCol>
                <a:gridCol w="393458">
                  <a:extLst>
                    <a:ext uri="{9D8B030D-6E8A-4147-A177-3AD203B41FA5}">
                      <a16:colId xmlns:a16="http://schemas.microsoft.com/office/drawing/2014/main" val="3302347430"/>
                    </a:ext>
                  </a:extLst>
                </a:gridCol>
              </a:tblGrid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4221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376689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00335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25374BF-0F95-4EFF-9C2C-34F671FFAEA4}"/>
              </a:ext>
            </a:extLst>
          </p:cNvPr>
          <p:cNvCxnSpPr>
            <a:cxnSpLocks/>
          </p:cNvCxnSpPr>
          <p:nvPr/>
        </p:nvCxnSpPr>
        <p:spPr>
          <a:xfrm flipV="1">
            <a:off x="9257782" y="5377466"/>
            <a:ext cx="776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E1512E9D-83CE-4AAB-85AA-FB63F9DA6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47893"/>
              </p:ext>
            </p:extLst>
          </p:nvPr>
        </p:nvGraphicFramePr>
        <p:xfrm>
          <a:off x="10145710" y="4929534"/>
          <a:ext cx="116089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189">
                  <a:extLst>
                    <a:ext uri="{9D8B030D-6E8A-4147-A177-3AD203B41FA5}">
                      <a16:colId xmlns:a16="http://schemas.microsoft.com/office/drawing/2014/main" val="3319593915"/>
                    </a:ext>
                  </a:extLst>
                </a:gridCol>
                <a:gridCol w="401249">
                  <a:extLst>
                    <a:ext uri="{9D8B030D-6E8A-4147-A177-3AD203B41FA5}">
                      <a16:colId xmlns:a16="http://schemas.microsoft.com/office/drawing/2014/main" val="3697893372"/>
                    </a:ext>
                  </a:extLst>
                </a:gridCol>
                <a:gridCol w="393458">
                  <a:extLst>
                    <a:ext uri="{9D8B030D-6E8A-4147-A177-3AD203B41FA5}">
                      <a16:colId xmlns:a16="http://schemas.microsoft.com/office/drawing/2014/main" val="3302347430"/>
                    </a:ext>
                  </a:extLst>
                </a:gridCol>
              </a:tblGrid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4221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376689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00335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8D3EE397-3BF5-4F28-91BE-D316803FAA3F}"/>
              </a:ext>
            </a:extLst>
          </p:cNvPr>
          <p:cNvSpPr txBox="1"/>
          <p:nvPr/>
        </p:nvSpPr>
        <p:spPr>
          <a:xfrm>
            <a:off x="9250006" y="5447165"/>
            <a:ext cx="8771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/>
              <a:t>Fila 2 * 1/2</a:t>
            </a:r>
            <a:endParaRPr lang="pt-BR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A1992CA-9EA6-4305-9F6F-FFDD7AF82D25}"/>
              </a:ext>
            </a:extLst>
          </p:cNvPr>
          <p:cNvCxnSpPr>
            <a:cxnSpLocks/>
          </p:cNvCxnSpPr>
          <p:nvPr/>
        </p:nvCxnSpPr>
        <p:spPr>
          <a:xfrm flipH="1">
            <a:off x="9064978" y="5762367"/>
            <a:ext cx="1296068" cy="1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7F230758-CB72-4876-AE96-98D0D95B9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0324"/>
              </p:ext>
            </p:extLst>
          </p:nvPr>
        </p:nvGraphicFramePr>
        <p:xfrm>
          <a:off x="8007079" y="5942933"/>
          <a:ext cx="116089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543">
                  <a:extLst>
                    <a:ext uri="{9D8B030D-6E8A-4147-A177-3AD203B41FA5}">
                      <a16:colId xmlns:a16="http://schemas.microsoft.com/office/drawing/2014/main" val="33195939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3697893372"/>
                    </a:ext>
                  </a:extLst>
                </a:gridCol>
                <a:gridCol w="294908">
                  <a:extLst>
                    <a:ext uri="{9D8B030D-6E8A-4147-A177-3AD203B41FA5}">
                      <a16:colId xmlns:a16="http://schemas.microsoft.com/office/drawing/2014/main" val="3302347430"/>
                    </a:ext>
                  </a:extLst>
                </a:gridCol>
              </a:tblGrid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4221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376689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00335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23E72887-BA15-4995-82C8-3F8B7183EE53}"/>
              </a:ext>
            </a:extLst>
          </p:cNvPr>
          <p:cNvSpPr txBox="1"/>
          <p:nvPr/>
        </p:nvSpPr>
        <p:spPr>
          <a:xfrm>
            <a:off x="9671242" y="5767882"/>
            <a:ext cx="19335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/>
              <a:t>Fila 3 – Fila 2 y Fila 1 – Fila 2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729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25B5B49-69EE-460C-8A65-E38024E97B32}"/>
              </a:ext>
            </a:extLst>
          </p:cNvPr>
          <p:cNvSpPr txBox="1"/>
          <p:nvPr/>
        </p:nvSpPr>
        <p:spPr>
          <a:xfrm>
            <a:off x="82109" y="-3783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SB1:</a:t>
            </a:r>
            <a:endParaRPr lang="pt-BR" sz="20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46BB363A-A12F-46DA-B376-1A450652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06215"/>
              </p:ext>
            </p:extLst>
          </p:nvPr>
        </p:nvGraphicFramePr>
        <p:xfrm>
          <a:off x="898630" y="98432"/>
          <a:ext cx="73629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411">
                  <a:extLst>
                    <a:ext uri="{9D8B030D-6E8A-4147-A177-3AD203B41FA5}">
                      <a16:colId xmlns:a16="http://schemas.microsoft.com/office/drawing/2014/main" val="4179276681"/>
                    </a:ext>
                  </a:extLst>
                </a:gridCol>
                <a:gridCol w="1037463">
                  <a:extLst>
                    <a:ext uri="{9D8B030D-6E8A-4147-A177-3AD203B41FA5}">
                      <a16:colId xmlns:a16="http://schemas.microsoft.com/office/drawing/2014/main" val="1954750862"/>
                    </a:ext>
                  </a:extLst>
                </a:gridCol>
                <a:gridCol w="1136793">
                  <a:extLst>
                    <a:ext uri="{9D8B030D-6E8A-4147-A177-3AD203B41FA5}">
                      <a16:colId xmlns:a16="http://schemas.microsoft.com/office/drawing/2014/main" val="3079523713"/>
                    </a:ext>
                  </a:extLst>
                </a:gridCol>
                <a:gridCol w="1114720">
                  <a:extLst>
                    <a:ext uri="{9D8B030D-6E8A-4147-A177-3AD203B41FA5}">
                      <a16:colId xmlns:a16="http://schemas.microsoft.com/office/drawing/2014/main" val="4037014500"/>
                    </a:ext>
                  </a:extLst>
                </a:gridCol>
                <a:gridCol w="871909">
                  <a:extLst>
                    <a:ext uri="{9D8B030D-6E8A-4147-A177-3AD203B41FA5}">
                      <a16:colId xmlns:a16="http://schemas.microsoft.com/office/drawing/2014/main" val="3022603612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331120263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60529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V Básicas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YX2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1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FF"/>
                          </a:highlight>
                        </a:rPr>
                        <a:t>Z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2570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6048A1CA-A480-4CB5-B4E2-CEDD089605D2}"/>
              </a:ext>
            </a:extLst>
          </p:cNvPr>
          <p:cNvSpPr txBox="1"/>
          <p:nvPr/>
        </p:nvSpPr>
        <p:spPr>
          <a:xfrm>
            <a:off x="2577633" y="1952632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highlight>
                  <a:srgbClr val="00FF00"/>
                </a:highlight>
              </a:rPr>
              <a:t>C</a:t>
            </a:r>
            <a:r>
              <a:rPr lang="es-ES" sz="1600" b="1" baseline="30000" dirty="0">
                <a:highlight>
                  <a:srgbClr val="00FF00"/>
                </a:highlight>
              </a:rPr>
              <a:t>t</a:t>
            </a:r>
            <a:r>
              <a:rPr lang="es-ES" sz="1600" b="1" baseline="-25000" dirty="0">
                <a:highlight>
                  <a:srgbClr val="00FF00"/>
                </a:highlight>
              </a:rPr>
              <a:t>B</a:t>
            </a:r>
            <a:r>
              <a:rPr lang="es-ES" sz="1600" b="1" dirty="0">
                <a:highlight>
                  <a:srgbClr val="00FF00"/>
                </a:highlight>
              </a:rPr>
              <a:t>B</a:t>
            </a:r>
            <a:r>
              <a:rPr lang="es-ES" sz="1600" b="1" baseline="30000" dirty="0">
                <a:highlight>
                  <a:srgbClr val="00FF00"/>
                </a:highlight>
              </a:rPr>
              <a:t>-1</a:t>
            </a:r>
            <a:r>
              <a:rPr lang="es-ES" sz="1600" dirty="0"/>
              <a:t> = (0,-1/2,1)</a:t>
            </a:r>
            <a:endParaRPr lang="pt-BR" sz="1600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3BE427-9BD6-49A9-94A5-04F453932A90}"/>
              </a:ext>
            </a:extLst>
          </p:cNvPr>
          <p:cNvSpPr txBox="1"/>
          <p:nvPr/>
        </p:nvSpPr>
        <p:spPr>
          <a:xfrm>
            <a:off x="10958970" y="0"/>
            <a:ext cx="124745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a1 = (2;-3;1)</a:t>
            </a:r>
          </a:p>
          <a:p>
            <a:r>
              <a:rPr lang="es-ES" sz="1600" dirty="0"/>
              <a:t>a2 = (1;2;1)</a:t>
            </a:r>
            <a:endParaRPr lang="pt-BR" sz="1600" dirty="0"/>
          </a:p>
          <a:p>
            <a:r>
              <a:rPr lang="es-ES" sz="1600" dirty="0"/>
              <a:t>a3 = (1;0;0)</a:t>
            </a:r>
            <a:endParaRPr lang="pt-BR" sz="1600" dirty="0"/>
          </a:p>
          <a:p>
            <a:r>
              <a:rPr lang="es-ES" sz="1600" dirty="0"/>
              <a:t>a4 = (0;0;-1)</a:t>
            </a:r>
            <a:endParaRPr lang="pt-BR" sz="1600" dirty="0"/>
          </a:p>
          <a:p>
            <a:r>
              <a:rPr lang="es-ES" sz="1600" dirty="0"/>
              <a:t>aA1 = (0;1;0)</a:t>
            </a:r>
            <a:endParaRPr lang="pt-BR" sz="1600" dirty="0"/>
          </a:p>
          <a:p>
            <a:r>
              <a:rPr lang="es-ES" sz="1600" dirty="0"/>
              <a:t>aA2 = (0;0;1)</a:t>
            </a:r>
            <a:endParaRPr lang="pt-BR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935DDB-A14D-4ACF-BD86-8E39E2CD3B75}"/>
              </a:ext>
            </a:extLst>
          </p:cNvPr>
          <p:cNvSpPr txBox="1"/>
          <p:nvPr/>
        </p:nvSpPr>
        <p:spPr>
          <a:xfrm>
            <a:off x="1218286" y="1941949"/>
            <a:ext cx="1196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= (0,0,1) </a:t>
            </a:r>
            <a:endParaRPr lang="pt-BR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90E6DB-32B2-44E4-A5C0-26F22AE2900D}"/>
              </a:ext>
            </a:extLst>
          </p:cNvPr>
          <p:cNvSpPr txBox="1"/>
          <p:nvPr/>
        </p:nvSpPr>
        <p:spPr>
          <a:xfrm>
            <a:off x="4400976" y="1988302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highlight>
                  <a:srgbClr val="00FFFF"/>
                </a:highlight>
              </a:rPr>
              <a:t>Z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X</a:t>
            </a:r>
            <a:r>
              <a:rPr lang="es-ES" sz="1600" baseline="-25000" dirty="0"/>
              <a:t>B</a:t>
            </a:r>
            <a:r>
              <a:rPr lang="es-ES" sz="1600" dirty="0"/>
              <a:t> = </a:t>
            </a:r>
            <a:r>
              <a:rPr lang="es-ES" sz="1600" dirty="0">
                <a:highlight>
                  <a:srgbClr val="00FFFF"/>
                </a:highlight>
              </a:rPr>
              <a:t>3</a:t>
            </a:r>
            <a:endParaRPr lang="pt-BR" sz="1600" u="sng" baseline="-25000" dirty="0">
              <a:highlight>
                <a:srgbClr val="00FFFF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A81E5A-0DF2-48EB-AFD0-B6B68F47154C}"/>
              </a:ext>
            </a:extLst>
          </p:cNvPr>
          <p:cNvSpPr txBox="1"/>
          <p:nvPr/>
        </p:nvSpPr>
        <p:spPr>
          <a:xfrm>
            <a:off x="81177" y="2565107"/>
            <a:ext cx="541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Z</a:t>
            </a:r>
            <a:r>
              <a:rPr lang="es-ES" sz="1600" b="1" baseline="-25000" dirty="0"/>
              <a:t>x1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a</a:t>
            </a:r>
            <a:r>
              <a:rPr lang="es-ES" sz="1600" baseline="-25000" dirty="0"/>
              <a:t>1</a:t>
            </a:r>
            <a:r>
              <a:rPr lang="es-ES" sz="1600" dirty="0"/>
              <a:t> = (0,0,1)*(2;-3;1) = 1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C</a:t>
            </a:r>
            <a:r>
              <a:rPr lang="es-ES" sz="1600" b="1" baseline="-25000" dirty="0"/>
              <a:t>x1</a:t>
            </a:r>
            <a:r>
              <a:rPr lang="es-ES" sz="1600" b="1" dirty="0"/>
              <a:t>-Z</a:t>
            </a:r>
            <a:r>
              <a:rPr lang="es-ES" sz="1600" b="1" baseline="-25000" dirty="0"/>
              <a:t>x1</a:t>
            </a:r>
            <a:r>
              <a:rPr lang="es-ES" sz="1600" dirty="0"/>
              <a:t> = 0 – 1 = </a:t>
            </a:r>
            <a:r>
              <a:rPr lang="es-ES" sz="1600" b="1" dirty="0">
                <a:solidFill>
                  <a:srgbClr val="FF0000"/>
                </a:solidFill>
              </a:rPr>
              <a:t>-1 </a:t>
            </a:r>
            <a:r>
              <a:rPr lang="es-E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 JE=X1</a:t>
            </a:r>
            <a:endParaRPr lang="pt-BR" sz="1600" u="sng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F3E100-0461-4D01-BC2E-0F10510F7226}"/>
              </a:ext>
            </a:extLst>
          </p:cNvPr>
          <p:cNvSpPr txBox="1"/>
          <p:nvPr/>
        </p:nvSpPr>
        <p:spPr>
          <a:xfrm>
            <a:off x="977745" y="2315756"/>
            <a:ext cx="27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Variables no básicas: X1, X4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C1B92FE-31AE-4F6A-B3E3-C2AB6FCE1894}"/>
              </a:ext>
            </a:extLst>
          </p:cNvPr>
          <p:cNvSpPr/>
          <p:nvPr/>
        </p:nvSpPr>
        <p:spPr>
          <a:xfrm>
            <a:off x="82109" y="2362109"/>
            <a:ext cx="5640355" cy="742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3CF5F4-59A8-4489-A148-FA3BC85A98AE}"/>
              </a:ext>
            </a:extLst>
          </p:cNvPr>
          <p:cNvSpPr txBox="1"/>
          <p:nvPr/>
        </p:nvSpPr>
        <p:spPr>
          <a:xfrm>
            <a:off x="10614641" y="1614078"/>
            <a:ext cx="15773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dirty="0"/>
              <a:t> = (0,0,0,0,1,1) </a:t>
            </a:r>
            <a:endParaRPr lang="pt-BR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E868D1-E957-4E7E-B8DE-1E7A30B40CD0}"/>
              </a:ext>
            </a:extLst>
          </p:cNvPr>
          <p:cNvSpPr txBox="1"/>
          <p:nvPr/>
        </p:nvSpPr>
        <p:spPr>
          <a:xfrm>
            <a:off x="82109" y="2765850"/>
            <a:ext cx="458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Z</a:t>
            </a:r>
            <a:r>
              <a:rPr lang="es-ES" sz="1600" b="1" baseline="-25000" dirty="0"/>
              <a:t>x4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a</a:t>
            </a:r>
            <a:r>
              <a:rPr lang="es-ES" sz="1600" baseline="-25000" dirty="0"/>
              <a:t>4</a:t>
            </a:r>
            <a:r>
              <a:rPr lang="es-ES" sz="1600" dirty="0"/>
              <a:t> = (0,0,1)*(0;0;-1) = -1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C</a:t>
            </a:r>
            <a:r>
              <a:rPr lang="es-ES" sz="1600" b="1" baseline="-25000" dirty="0"/>
              <a:t>x4</a:t>
            </a:r>
            <a:r>
              <a:rPr lang="es-ES" sz="1600" b="1" dirty="0"/>
              <a:t>-Z</a:t>
            </a:r>
            <a:r>
              <a:rPr lang="es-ES" sz="1600" b="1" baseline="-25000" dirty="0"/>
              <a:t>x4</a:t>
            </a:r>
            <a:r>
              <a:rPr lang="es-ES" sz="1600" dirty="0"/>
              <a:t> = 0 + 1 = 1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FF3E65-8F5D-4B42-98ED-84FDC684205B}"/>
              </a:ext>
            </a:extLst>
          </p:cNvPr>
          <p:cNvSpPr txBox="1"/>
          <p:nvPr/>
        </p:nvSpPr>
        <p:spPr>
          <a:xfrm>
            <a:off x="6011659" y="2364277"/>
            <a:ext cx="1491114" cy="5847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YX1 = B</a:t>
            </a:r>
            <a:r>
              <a:rPr lang="es-ES" sz="1600" baseline="30000" dirty="0"/>
              <a:t>-1</a:t>
            </a:r>
            <a:r>
              <a:rPr lang="es-ES" sz="1600" dirty="0"/>
              <a:t> a1</a:t>
            </a:r>
          </a:p>
          <a:p>
            <a:r>
              <a:rPr lang="es-ES" sz="1600" dirty="0"/>
              <a:t>= (7/2;-3/2;5/2)</a:t>
            </a:r>
            <a:endParaRPr lang="pt-BR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004EC4-C8AD-4F37-9316-59699D333F22}"/>
              </a:ext>
            </a:extLst>
          </p:cNvPr>
          <p:cNvSpPr txBox="1"/>
          <p:nvPr/>
        </p:nvSpPr>
        <p:spPr>
          <a:xfrm>
            <a:off x="6469538" y="3015544"/>
            <a:ext cx="771365" cy="5847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/>
              <a:t>JE = X1</a:t>
            </a:r>
          </a:p>
          <a:p>
            <a:r>
              <a:rPr lang="es-ES" sz="1600" b="1" dirty="0"/>
              <a:t>IS = A2</a:t>
            </a:r>
            <a:endParaRPr lang="pt-BR" sz="16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5F40F4F-352B-4B18-9221-4CA5FBA55EC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5722464" y="2656665"/>
            <a:ext cx="289195" cy="7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D82BC06-E1CA-4D66-8EE9-F97B3361496A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H="1">
            <a:off x="7240903" y="2656665"/>
            <a:ext cx="261870" cy="65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13424CD-F180-4015-A180-E65573086756}"/>
              </a:ext>
            </a:extLst>
          </p:cNvPr>
          <p:cNvSpPr txBox="1"/>
          <p:nvPr/>
        </p:nvSpPr>
        <p:spPr>
          <a:xfrm>
            <a:off x="6328519" y="1961883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X</a:t>
            </a:r>
            <a:r>
              <a:rPr lang="es-ES" sz="1600" baseline="-25000" dirty="0"/>
              <a:t>B</a:t>
            </a:r>
            <a:r>
              <a:rPr lang="es-ES" sz="1600" dirty="0"/>
              <a:t> = B</a:t>
            </a:r>
            <a:r>
              <a:rPr lang="es-ES" sz="1600" baseline="30000" dirty="0"/>
              <a:t>-1</a:t>
            </a:r>
            <a:r>
              <a:rPr lang="es-ES" sz="1600" dirty="0"/>
              <a:t>*b</a:t>
            </a:r>
            <a:endParaRPr lang="pt-BR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ACDD2-6720-433F-A2A5-A5B02BD0CE2C}"/>
              </a:ext>
            </a:extLst>
          </p:cNvPr>
          <p:cNvSpPr txBox="1"/>
          <p:nvPr/>
        </p:nvSpPr>
        <p:spPr>
          <a:xfrm>
            <a:off x="8659195" y="733551"/>
            <a:ext cx="11384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b = (10;6;6)</a:t>
            </a:r>
            <a:endParaRPr lang="pt-BR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C642E9-EEB5-4AA9-AE69-1294397C8450}"/>
              </a:ext>
            </a:extLst>
          </p:cNvPr>
          <p:cNvSpPr txBox="1"/>
          <p:nvPr/>
        </p:nvSpPr>
        <p:spPr>
          <a:xfrm>
            <a:off x="8527043" y="1917682"/>
            <a:ext cx="1474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Actualizar B</a:t>
            </a:r>
            <a:r>
              <a:rPr lang="es-ES" u="sng" baseline="30000" dirty="0">
                <a:solidFill>
                  <a:srgbClr val="FF0000"/>
                </a:solidFill>
              </a:rPr>
              <a:t>-1</a:t>
            </a:r>
            <a:r>
              <a:rPr lang="es-ES" u="sng" dirty="0">
                <a:solidFill>
                  <a:srgbClr val="FF0000"/>
                </a:solidFill>
              </a:rPr>
              <a:t>:</a:t>
            </a:r>
            <a:endParaRPr lang="pt-BR" u="sng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CC2FDBAD-9B37-4AF0-99C7-B1024E3E3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31079"/>
              </p:ext>
            </p:extLst>
          </p:nvPr>
        </p:nvGraphicFramePr>
        <p:xfrm>
          <a:off x="8370474" y="2310232"/>
          <a:ext cx="116089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31">
                  <a:extLst>
                    <a:ext uri="{9D8B030D-6E8A-4147-A177-3AD203B41FA5}">
                      <a16:colId xmlns:a16="http://schemas.microsoft.com/office/drawing/2014/main" val="3319593915"/>
                    </a:ext>
                  </a:extLst>
                </a:gridCol>
                <a:gridCol w="472607">
                  <a:extLst>
                    <a:ext uri="{9D8B030D-6E8A-4147-A177-3AD203B41FA5}">
                      <a16:colId xmlns:a16="http://schemas.microsoft.com/office/drawing/2014/main" val="3697893372"/>
                    </a:ext>
                  </a:extLst>
                </a:gridCol>
                <a:gridCol w="393458">
                  <a:extLst>
                    <a:ext uri="{9D8B030D-6E8A-4147-A177-3AD203B41FA5}">
                      <a16:colId xmlns:a16="http://schemas.microsoft.com/office/drawing/2014/main" val="3302347430"/>
                    </a:ext>
                  </a:extLst>
                </a:gridCol>
              </a:tblGrid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4221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376689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00335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88C29CC-5DDC-45A3-824B-70E60CC647AA}"/>
              </a:ext>
            </a:extLst>
          </p:cNvPr>
          <p:cNvCxnSpPr>
            <a:cxnSpLocks/>
          </p:cNvCxnSpPr>
          <p:nvPr/>
        </p:nvCxnSpPr>
        <p:spPr>
          <a:xfrm flipV="1">
            <a:off x="9621177" y="2730666"/>
            <a:ext cx="776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A09F686C-0672-493D-934D-AAF670413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53299"/>
              </p:ext>
            </p:extLst>
          </p:nvPr>
        </p:nvGraphicFramePr>
        <p:xfrm>
          <a:off x="10509104" y="2282734"/>
          <a:ext cx="127323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081">
                  <a:extLst>
                    <a:ext uri="{9D8B030D-6E8A-4147-A177-3AD203B41FA5}">
                      <a16:colId xmlns:a16="http://schemas.microsoft.com/office/drawing/2014/main" val="3319593915"/>
                    </a:ext>
                  </a:extLst>
                </a:gridCol>
                <a:gridCol w="548622">
                  <a:extLst>
                    <a:ext uri="{9D8B030D-6E8A-4147-A177-3AD203B41FA5}">
                      <a16:colId xmlns:a16="http://schemas.microsoft.com/office/drawing/2014/main" val="3697893372"/>
                    </a:ext>
                  </a:extLst>
                </a:gridCol>
                <a:gridCol w="431533">
                  <a:extLst>
                    <a:ext uri="{9D8B030D-6E8A-4147-A177-3AD203B41FA5}">
                      <a16:colId xmlns:a16="http://schemas.microsoft.com/office/drawing/2014/main" val="3302347430"/>
                    </a:ext>
                  </a:extLst>
                </a:gridCol>
              </a:tblGrid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4221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376689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00335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2525ACB7-3C8F-4142-87C9-724C8BD728D7}"/>
              </a:ext>
            </a:extLst>
          </p:cNvPr>
          <p:cNvSpPr txBox="1"/>
          <p:nvPr/>
        </p:nvSpPr>
        <p:spPr>
          <a:xfrm>
            <a:off x="9597996" y="2801997"/>
            <a:ext cx="8771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/>
              <a:t>Fila 3 * 2/5</a:t>
            </a:r>
            <a:endParaRPr lang="pt-BR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81481B0-ED57-4E95-A7DE-CD22E2E4CEE9}"/>
              </a:ext>
            </a:extLst>
          </p:cNvPr>
          <p:cNvCxnSpPr>
            <a:cxnSpLocks/>
          </p:cNvCxnSpPr>
          <p:nvPr/>
        </p:nvCxnSpPr>
        <p:spPr>
          <a:xfrm flipH="1">
            <a:off x="9428373" y="3115567"/>
            <a:ext cx="1296068" cy="1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343E8C45-0917-481C-B75B-E4BB6068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5153"/>
              </p:ext>
            </p:extLst>
          </p:nvPr>
        </p:nvGraphicFramePr>
        <p:xfrm>
          <a:off x="8370473" y="3296133"/>
          <a:ext cx="1427175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709">
                  <a:extLst>
                    <a:ext uri="{9D8B030D-6E8A-4147-A177-3AD203B41FA5}">
                      <a16:colId xmlns:a16="http://schemas.microsoft.com/office/drawing/2014/main" val="3319593915"/>
                    </a:ext>
                  </a:extLst>
                </a:gridCol>
                <a:gridCol w="563489">
                  <a:extLst>
                    <a:ext uri="{9D8B030D-6E8A-4147-A177-3AD203B41FA5}">
                      <a16:colId xmlns:a16="http://schemas.microsoft.com/office/drawing/2014/main" val="3697893372"/>
                    </a:ext>
                  </a:extLst>
                </a:gridCol>
                <a:gridCol w="492977">
                  <a:extLst>
                    <a:ext uri="{9D8B030D-6E8A-4147-A177-3AD203B41FA5}">
                      <a16:colId xmlns:a16="http://schemas.microsoft.com/office/drawing/2014/main" val="3302347430"/>
                    </a:ext>
                  </a:extLst>
                </a:gridCol>
              </a:tblGrid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-7/5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4221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376689"/>
                  </a:ext>
                </a:extLst>
              </a:tr>
              <a:tr h="27078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00335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E75B5415-49DF-454F-B7F7-8BB5F52F941F}"/>
              </a:ext>
            </a:extLst>
          </p:cNvPr>
          <p:cNvSpPr txBox="1"/>
          <p:nvPr/>
        </p:nvSpPr>
        <p:spPr>
          <a:xfrm>
            <a:off x="10034637" y="3121082"/>
            <a:ext cx="13869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/>
              <a:t>Fila 1 – Fila 3*7/2 </a:t>
            </a:r>
          </a:p>
          <a:p>
            <a:r>
              <a:rPr lang="es-ES" sz="1200" dirty="0"/>
              <a:t>y Fila 2 + Fila 3*3/2</a:t>
            </a:r>
            <a:endParaRPr lang="pt-BR" sz="1200" dirty="0"/>
          </a:p>
        </p:txBody>
      </p:sp>
      <p:graphicFrame>
        <p:nvGraphicFramePr>
          <p:cNvPr id="38" name="Tabla 9">
            <a:extLst>
              <a:ext uri="{FF2B5EF4-FFF2-40B4-BE49-F238E27FC236}">
                <a16:creationId xmlns:a16="http://schemas.microsoft.com/office/drawing/2014/main" id="{67AB1A16-FE50-4E95-AB2A-A9D3D31F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89502"/>
              </p:ext>
            </p:extLst>
          </p:nvPr>
        </p:nvGraphicFramePr>
        <p:xfrm>
          <a:off x="719525" y="4224779"/>
          <a:ext cx="73629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411">
                  <a:extLst>
                    <a:ext uri="{9D8B030D-6E8A-4147-A177-3AD203B41FA5}">
                      <a16:colId xmlns:a16="http://schemas.microsoft.com/office/drawing/2014/main" val="4179276681"/>
                    </a:ext>
                  </a:extLst>
                </a:gridCol>
                <a:gridCol w="1037463">
                  <a:extLst>
                    <a:ext uri="{9D8B030D-6E8A-4147-A177-3AD203B41FA5}">
                      <a16:colId xmlns:a16="http://schemas.microsoft.com/office/drawing/2014/main" val="1954750862"/>
                    </a:ext>
                  </a:extLst>
                </a:gridCol>
                <a:gridCol w="1136793">
                  <a:extLst>
                    <a:ext uri="{9D8B030D-6E8A-4147-A177-3AD203B41FA5}">
                      <a16:colId xmlns:a16="http://schemas.microsoft.com/office/drawing/2014/main" val="3079523713"/>
                    </a:ext>
                  </a:extLst>
                </a:gridCol>
                <a:gridCol w="1114720">
                  <a:extLst>
                    <a:ext uri="{9D8B030D-6E8A-4147-A177-3AD203B41FA5}">
                      <a16:colId xmlns:a16="http://schemas.microsoft.com/office/drawing/2014/main" val="4037014500"/>
                    </a:ext>
                  </a:extLst>
                </a:gridCol>
                <a:gridCol w="871909">
                  <a:extLst>
                    <a:ext uri="{9D8B030D-6E8A-4147-A177-3AD203B41FA5}">
                      <a16:colId xmlns:a16="http://schemas.microsoft.com/office/drawing/2014/main" val="3022603612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331120263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60529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V Básicas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1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FF"/>
                          </a:highlight>
                        </a:rPr>
                        <a:t>Z =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25702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1ABD8584-AB5E-4043-85D9-3C3987BBBFAD}"/>
              </a:ext>
            </a:extLst>
          </p:cNvPr>
          <p:cNvSpPr txBox="1"/>
          <p:nvPr/>
        </p:nvSpPr>
        <p:spPr>
          <a:xfrm>
            <a:off x="82109" y="3779278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SB2:</a:t>
            </a:r>
            <a:endParaRPr lang="pt-BR" sz="20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AF04E54-472E-480C-8F12-F361494F7B38}"/>
              </a:ext>
            </a:extLst>
          </p:cNvPr>
          <p:cNvSpPr txBox="1"/>
          <p:nvPr/>
        </p:nvSpPr>
        <p:spPr>
          <a:xfrm>
            <a:off x="719525" y="6112981"/>
            <a:ext cx="1196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= (0,0,0) </a:t>
            </a:r>
            <a:endParaRPr lang="pt-BR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9C40A45-5099-4B43-8332-C17EDDDAB32D}"/>
              </a:ext>
            </a:extLst>
          </p:cNvPr>
          <p:cNvSpPr txBox="1"/>
          <p:nvPr/>
        </p:nvSpPr>
        <p:spPr>
          <a:xfrm>
            <a:off x="2911436" y="6282258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X</a:t>
            </a:r>
            <a:r>
              <a:rPr lang="es-ES" sz="1600" baseline="-25000" dirty="0"/>
              <a:t>B</a:t>
            </a:r>
            <a:r>
              <a:rPr lang="es-ES" sz="1600" dirty="0"/>
              <a:t> = B</a:t>
            </a:r>
            <a:r>
              <a:rPr lang="es-ES" sz="1600" baseline="30000" dirty="0"/>
              <a:t>-1</a:t>
            </a:r>
            <a:r>
              <a:rPr lang="es-ES" sz="1600" dirty="0"/>
              <a:t>*b</a:t>
            </a:r>
            <a:endParaRPr lang="pt-BR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70947CE-31C5-4138-8406-518404520584}"/>
              </a:ext>
            </a:extLst>
          </p:cNvPr>
          <p:cNvSpPr txBox="1"/>
          <p:nvPr/>
        </p:nvSpPr>
        <p:spPr>
          <a:xfrm>
            <a:off x="4203399" y="6282258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highlight>
                  <a:srgbClr val="00FFFF"/>
                </a:highlight>
              </a:rPr>
              <a:t>Z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X</a:t>
            </a:r>
            <a:r>
              <a:rPr lang="es-ES" sz="1600" baseline="-25000" dirty="0"/>
              <a:t>B</a:t>
            </a:r>
            <a:r>
              <a:rPr lang="es-ES" sz="1600" dirty="0"/>
              <a:t> = </a:t>
            </a:r>
            <a:r>
              <a:rPr lang="es-ES" sz="1600" dirty="0">
                <a:highlight>
                  <a:srgbClr val="00FFFF"/>
                </a:highlight>
              </a:rPr>
              <a:t>0</a:t>
            </a:r>
            <a:endParaRPr lang="pt-BR" sz="1600" u="sng" baseline="-25000" dirty="0">
              <a:highlight>
                <a:srgbClr val="00FFFF"/>
              </a:highlight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E3BB55-0932-4162-B63A-7D670960565F}"/>
              </a:ext>
            </a:extLst>
          </p:cNvPr>
          <p:cNvSpPr txBox="1"/>
          <p:nvPr/>
        </p:nvSpPr>
        <p:spPr>
          <a:xfrm>
            <a:off x="8494995" y="5273028"/>
            <a:ext cx="1216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Fin Fase 1</a:t>
            </a:r>
          </a:p>
        </p:txBody>
      </p:sp>
    </p:spTree>
    <p:extLst>
      <p:ext uri="{BB962C8B-B14F-4D97-AF65-F5344CB8AC3E}">
        <p14:creationId xmlns:p14="http://schemas.microsoft.com/office/powerpoint/2010/main" val="354859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25B5B49-69EE-460C-8A65-E38024E97B32}"/>
              </a:ext>
            </a:extLst>
          </p:cNvPr>
          <p:cNvSpPr txBox="1"/>
          <p:nvPr/>
        </p:nvSpPr>
        <p:spPr>
          <a:xfrm>
            <a:off x="82109" y="280126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SB2:</a:t>
            </a:r>
            <a:endParaRPr lang="pt-BR" sz="2000" dirty="0"/>
          </a:p>
        </p:txBody>
      </p:sp>
      <p:graphicFrame>
        <p:nvGraphicFramePr>
          <p:cNvPr id="38" name="Tabla 9">
            <a:extLst>
              <a:ext uri="{FF2B5EF4-FFF2-40B4-BE49-F238E27FC236}">
                <a16:creationId xmlns:a16="http://schemas.microsoft.com/office/drawing/2014/main" id="{67AB1A16-FE50-4E95-AB2A-A9D3D31F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02100"/>
              </p:ext>
            </p:extLst>
          </p:nvPr>
        </p:nvGraphicFramePr>
        <p:xfrm>
          <a:off x="723631" y="612335"/>
          <a:ext cx="73629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411">
                  <a:extLst>
                    <a:ext uri="{9D8B030D-6E8A-4147-A177-3AD203B41FA5}">
                      <a16:colId xmlns:a16="http://schemas.microsoft.com/office/drawing/2014/main" val="4179276681"/>
                    </a:ext>
                  </a:extLst>
                </a:gridCol>
                <a:gridCol w="1037463">
                  <a:extLst>
                    <a:ext uri="{9D8B030D-6E8A-4147-A177-3AD203B41FA5}">
                      <a16:colId xmlns:a16="http://schemas.microsoft.com/office/drawing/2014/main" val="1954750862"/>
                    </a:ext>
                  </a:extLst>
                </a:gridCol>
                <a:gridCol w="1136793">
                  <a:extLst>
                    <a:ext uri="{9D8B030D-6E8A-4147-A177-3AD203B41FA5}">
                      <a16:colId xmlns:a16="http://schemas.microsoft.com/office/drawing/2014/main" val="3079523713"/>
                    </a:ext>
                  </a:extLst>
                </a:gridCol>
                <a:gridCol w="1114720">
                  <a:extLst>
                    <a:ext uri="{9D8B030D-6E8A-4147-A177-3AD203B41FA5}">
                      <a16:colId xmlns:a16="http://schemas.microsoft.com/office/drawing/2014/main" val="4037014500"/>
                    </a:ext>
                  </a:extLst>
                </a:gridCol>
                <a:gridCol w="871909">
                  <a:extLst>
                    <a:ext uri="{9D8B030D-6E8A-4147-A177-3AD203B41FA5}">
                      <a16:colId xmlns:a16="http://schemas.microsoft.com/office/drawing/2014/main" val="3022603612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331120263"/>
                    </a:ext>
                  </a:extLst>
                </a:gridCol>
                <a:gridCol w="740803">
                  <a:extLst>
                    <a:ext uri="{9D8B030D-6E8A-4147-A177-3AD203B41FA5}">
                      <a16:colId xmlns:a16="http://schemas.microsoft.com/office/drawing/2014/main" val="60529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V Básicas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1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4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s-ES" baseline="-250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baseline="30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12/5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00FFFF"/>
                          </a:highlight>
                        </a:rPr>
                        <a:t>Z = 66/5 = 13,2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25702"/>
                  </a:ext>
                </a:extLst>
              </a:tr>
            </a:tbl>
          </a:graphicData>
        </a:graphic>
      </p:graphicFrame>
      <p:sp>
        <p:nvSpPr>
          <p:cNvPr id="40" name="CuadroTexto 39">
            <a:extLst>
              <a:ext uri="{FF2B5EF4-FFF2-40B4-BE49-F238E27FC236}">
                <a16:creationId xmlns:a16="http://schemas.microsoft.com/office/drawing/2014/main" id="{2AF04E54-472E-480C-8F12-F361494F7B38}"/>
              </a:ext>
            </a:extLst>
          </p:cNvPr>
          <p:cNvSpPr txBox="1"/>
          <p:nvPr/>
        </p:nvSpPr>
        <p:spPr>
          <a:xfrm>
            <a:off x="723631" y="2500537"/>
            <a:ext cx="1196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= (0,2,3) </a:t>
            </a:r>
            <a:endParaRPr lang="pt-BR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9C40A45-5099-4B43-8332-C17EDDDAB32D}"/>
              </a:ext>
            </a:extLst>
          </p:cNvPr>
          <p:cNvSpPr txBox="1"/>
          <p:nvPr/>
        </p:nvSpPr>
        <p:spPr>
          <a:xfrm>
            <a:off x="2233179" y="2514314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X</a:t>
            </a:r>
            <a:r>
              <a:rPr lang="es-ES" sz="1600" baseline="-25000" dirty="0"/>
              <a:t>B</a:t>
            </a:r>
            <a:r>
              <a:rPr lang="es-ES" sz="1600" dirty="0"/>
              <a:t> = B</a:t>
            </a:r>
            <a:r>
              <a:rPr lang="es-ES" sz="1600" baseline="30000" dirty="0"/>
              <a:t>-1</a:t>
            </a:r>
            <a:r>
              <a:rPr lang="es-ES" sz="1600" dirty="0"/>
              <a:t>*b</a:t>
            </a:r>
            <a:endParaRPr lang="pt-BR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70947CE-31C5-4138-8406-518404520584}"/>
              </a:ext>
            </a:extLst>
          </p:cNvPr>
          <p:cNvSpPr txBox="1"/>
          <p:nvPr/>
        </p:nvSpPr>
        <p:spPr>
          <a:xfrm>
            <a:off x="3417283" y="2500537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highlight>
                  <a:srgbClr val="00FFFF"/>
                </a:highlight>
              </a:rPr>
              <a:t>Z</a:t>
            </a:r>
            <a:r>
              <a:rPr lang="es-ES" sz="1600" dirty="0"/>
              <a:t> = 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X</a:t>
            </a:r>
            <a:r>
              <a:rPr lang="es-ES" sz="1600" baseline="-25000" dirty="0"/>
              <a:t>B</a:t>
            </a:r>
            <a:r>
              <a:rPr lang="es-ES" sz="1600" dirty="0"/>
              <a:t> = </a:t>
            </a:r>
            <a:r>
              <a:rPr lang="es-ES" sz="1600" dirty="0">
                <a:highlight>
                  <a:srgbClr val="00FFFF"/>
                </a:highlight>
              </a:rPr>
              <a:t>0</a:t>
            </a:r>
            <a:endParaRPr lang="pt-BR" sz="1600" u="sng" baseline="-25000" dirty="0">
              <a:highlight>
                <a:srgbClr val="00FFFF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59A350F-5BD5-4142-A371-E816ADB8DBAA}"/>
              </a:ext>
            </a:extLst>
          </p:cNvPr>
          <p:cNvSpPr txBox="1"/>
          <p:nvPr/>
        </p:nvSpPr>
        <p:spPr>
          <a:xfrm>
            <a:off x="1007939" y="-4831"/>
            <a:ext cx="91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Fase 2: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311DF7-8971-4494-9264-DECF8D4A3DAD}"/>
              </a:ext>
            </a:extLst>
          </p:cNvPr>
          <p:cNvSpPr txBox="1"/>
          <p:nvPr/>
        </p:nvSpPr>
        <p:spPr>
          <a:xfrm>
            <a:off x="1919792" y="5672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MIN 3*X1 + 2*X2</a:t>
            </a:r>
            <a:endParaRPr lang="pt-BR" sz="16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0F62EE2-E89E-49AF-9DEA-4A06B70D0222}"/>
              </a:ext>
            </a:extLst>
          </p:cNvPr>
          <p:cNvSpPr txBox="1"/>
          <p:nvPr/>
        </p:nvSpPr>
        <p:spPr>
          <a:xfrm>
            <a:off x="10958970" y="0"/>
            <a:ext cx="1191352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a1 = (2;-3;1)</a:t>
            </a:r>
          </a:p>
          <a:p>
            <a:r>
              <a:rPr lang="es-ES" sz="1600" dirty="0"/>
              <a:t>a2 = (1;2;1)</a:t>
            </a:r>
            <a:endParaRPr lang="pt-BR" sz="1600" dirty="0"/>
          </a:p>
          <a:p>
            <a:r>
              <a:rPr lang="es-ES" sz="1600" dirty="0"/>
              <a:t>a3 = (1;0;0)</a:t>
            </a:r>
          </a:p>
          <a:p>
            <a:r>
              <a:rPr lang="es-ES" sz="1600" dirty="0"/>
              <a:t>a4 = (0;0;-1)</a:t>
            </a:r>
            <a:endParaRPr lang="pt-BR" sz="16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78D1D1-6338-4B28-B5ED-B54420F9721B}"/>
              </a:ext>
            </a:extLst>
          </p:cNvPr>
          <p:cNvSpPr txBox="1"/>
          <p:nvPr/>
        </p:nvSpPr>
        <p:spPr>
          <a:xfrm>
            <a:off x="10792178" y="1077218"/>
            <a:ext cx="1358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dirty="0"/>
              <a:t> = (3,2,0,0) </a:t>
            </a:r>
            <a:endParaRPr lang="pt-BR" sz="16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A78BB81-B773-4AC2-9029-34C123BAA27A}"/>
              </a:ext>
            </a:extLst>
          </p:cNvPr>
          <p:cNvSpPr txBox="1"/>
          <p:nvPr/>
        </p:nvSpPr>
        <p:spPr>
          <a:xfrm>
            <a:off x="4996431" y="2514314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X</a:t>
            </a:r>
            <a:r>
              <a:rPr lang="es-ES" sz="1600" baseline="-25000" dirty="0"/>
              <a:t>B</a:t>
            </a:r>
            <a:r>
              <a:rPr lang="es-ES" sz="1600" dirty="0"/>
              <a:t> = B</a:t>
            </a:r>
            <a:r>
              <a:rPr lang="es-ES" sz="1600" baseline="30000" dirty="0"/>
              <a:t>-1</a:t>
            </a:r>
            <a:r>
              <a:rPr lang="es-ES" sz="1600" dirty="0"/>
              <a:t>*b</a:t>
            </a:r>
            <a:endParaRPr lang="pt-BR" sz="16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4187785-6068-40AB-BE96-C9101B993663}"/>
              </a:ext>
            </a:extLst>
          </p:cNvPr>
          <p:cNvSpPr txBox="1"/>
          <p:nvPr/>
        </p:nvSpPr>
        <p:spPr>
          <a:xfrm>
            <a:off x="8659195" y="733551"/>
            <a:ext cx="11384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b = (10;6;6)</a:t>
            </a:r>
            <a:endParaRPr lang="pt-BR" sz="16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8B68DBF-BFC8-4561-912F-B1C81558FB56}"/>
              </a:ext>
            </a:extLst>
          </p:cNvPr>
          <p:cNvSpPr txBox="1"/>
          <p:nvPr/>
        </p:nvSpPr>
        <p:spPr>
          <a:xfrm>
            <a:off x="1101923" y="2798744"/>
            <a:ext cx="27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Variables no básicas: X1, X4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34F913F-8207-4E10-8AB0-D23A611C2515}"/>
              </a:ext>
            </a:extLst>
          </p:cNvPr>
          <p:cNvSpPr/>
          <p:nvPr/>
        </p:nvSpPr>
        <p:spPr>
          <a:xfrm>
            <a:off x="206287" y="2845097"/>
            <a:ext cx="5640355" cy="742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A28E8AE-D0B5-4324-B32F-5EC64EC2D837}"/>
              </a:ext>
            </a:extLst>
          </p:cNvPr>
          <p:cNvSpPr txBox="1"/>
          <p:nvPr/>
        </p:nvSpPr>
        <p:spPr>
          <a:xfrm>
            <a:off x="188051" y="3151075"/>
            <a:ext cx="5739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Z</a:t>
            </a:r>
            <a:r>
              <a:rPr lang="es-ES" sz="1600" b="1" baseline="-25000" dirty="0"/>
              <a:t>x4</a:t>
            </a:r>
            <a:r>
              <a:rPr lang="es-ES" sz="1600" dirty="0"/>
              <a:t> = (</a:t>
            </a:r>
            <a:r>
              <a:rPr lang="es-ES" sz="1600" dirty="0" err="1"/>
              <a:t>C</a:t>
            </a:r>
            <a:r>
              <a:rPr lang="es-ES" sz="1600" baseline="30000" dirty="0" err="1"/>
              <a:t>t</a:t>
            </a:r>
            <a:r>
              <a:rPr lang="es-ES" sz="1600" baseline="-25000" dirty="0" err="1"/>
              <a:t>B</a:t>
            </a:r>
            <a:r>
              <a:rPr lang="es-ES" sz="1600" dirty="0"/>
              <a:t> –B</a:t>
            </a:r>
            <a:r>
              <a:rPr lang="es-ES" sz="1600" baseline="30000" dirty="0"/>
              <a:t>-1</a:t>
            </a:r>
            <a:r>
              <a:rPr lang="es-ES" sz="1600" dirty="0"/>
              <a:t>) * a</a:t>
            </a:r>
            <a:r>
              <a:rPr lang="es-ES" sz="1600" baseline="-25000" dirty="0"/>
              <a:t>4</a:t>
            </a:r>
            <a:r>
              <a:rPr lang="es-ES" sz="1600" dirty="0"/>
              <a:t> = (0,-1/5,12/5)*(0;0;-1) = -12/5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b="1" dirty="0"/>
              <a:t>C</a:t>
            </a:r>
            <a:r>
              <a:rPr lang="es-ES" sz="1600" b="1" baseline="-25000" dirty="0"/>
              <a:t>x4</a:t>
            </a:r>
            <a:r>
              <a:rPr lang="es-ES" sz="1600" b="1" dirty="0"/>
              <a:t>-Z</a:t>
            </a:r>
            <a:r>
              <a:rPr lang="es-ES" sz="1600" b="1" baseline="-25000" dirty="0"/>
              <a:t>x4</a:t>
            </a:r>
            <a:r>
              <a:rPr lang="es-ES" sz="1600" dirty="0"/>
              <a:t> = 12/5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4A15E2B-2FCE-4158-B0D6-81DBF4D2F979}"/>
              </a:ext>
            </a:extLst>
          </p:cNvPr>
          <p:cNvSpPr txBox="1"/>
          <p:nvPr/>
        </p:nvSpPr>
        <p:spPr>
          <a:xfrm>
            <a:off x="7072595" y="29510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S 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F9B3B62-BF49-4B1D-BC9D-876B514F1265}"/>
              </a:ext>
            </a:extLst>
          </p:cNvPr>
          <p:cNvSpPr txBox="1"/>
          <p:nvPr/>
        </p:nvSpPr>
        <p:spPr>
          <a:xfrm>
            <a:off x="3539146" y="3795607"/>
            <a:ext cx="48068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/>
              <a:t>SB2 -&gt; Es solución óptima, Z* = 13,2, X1= 6/5, X2 = 24/5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7715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FBDB13-F150-4235-82F0-7AFC09A49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87" t="17283" r="13152" b="24215"/>
          <a:stretch/>
        </p:blipFill>
        <p:spPr>
          <a:xfrm>
            <a:off x="2060713" y="927652"/>
            <a:ext cx="8411225" cy="51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256BCB-669D-44A1-85BA-3E1CBDA0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83" t="17620" r="13261" b="19481"/>
          <a:stretch/>
        </p:blipFill>
        <p:spPr>
          <a:xfrm>
            <a:off x="1364975" y="198782"/>
            <a:ext cx="9090991" cy="62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FC4E30-B5AC-4BF4-B24E-3991014CD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5" t="16945" r="13043" b="23538"/>
          <a:stretch/>
        </p:blipFill>
        <p:spPr>
          <a:xfrm>
            <a:off x="1358348" y="472167"/>
            <a:ext cx="9475304" cy="59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3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779E86-5BA7-4974-978A-B636E8DE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89" t="13487" r="13334" b="19105"/>
          <a:stretch/>
        </p:blipFill>
        <p:spPr>
          <a:xfrm>
            <a:off x="1885244" y="415800"/>
            <a:ext cx="8421511" cy="60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92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727</Words>
  <Application>Microsoft Office PowerPoint</Application>
  <PresentationFormat>Panorámica</PresentationFormat>
  <Paragraphs>235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Scherle</dc:creator>
  <cp:lastModifiedBy>Fabian Scherle</cp:lastModifiedBy>
  <cp:revision>19</cp:revision>
  <dcterms:created xsi:type="dcterms:W3CDTF">2021-04-28T15:58:17Z</dcterms:created>
  <dcterms:modified xsi:type="dcterms:W3CDTF">2021-06-15T17:20:58Z</dcterms:modified>
</cp:coreProperties>
</file>