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3" r:id="rId8"/>
    <p:sldId id="258" r:id="rId9"/>
    <p:sldId id="266" r:id="rId10"/>
    <p:sldId id="265" r:id="rId11"/>
    <p:sldId id="268" r:id="rId12"/>
    <p:sldId id="264" r:id="rId13"/>
    <p:sldId id="267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1A9B9-7D07-4847-834E-681B8F48A01C}">
          <p14:sldIdLst>
            <p14:sldId id="256"/>
            <p14:sldId id="257"/>
            <p14:sldId id="261"/>
            <p14:sldId id="263"/>
            <p14:sldId id="258"/>
            <p14:sldId id="266"/>
            <p14:sldId id="265"/>
            <p14:sldId id="268"/>
            <p14:sldId id="264"/>
            <p14:sldId id="267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24B9C-957C-4A28-A11E-726B810AAB46}" v="2555" dt="2023-09-21T15:11:48.955"/>
    <p1510:client id="{83B61EC9-869B-4456-A316-B31D5815FE18}" v="605" dt="2023-09-21T14:09:48.624"/>
    <p1510:client id="{D06B58CA-E0CE-42B9-8D6B-224C6EBBE81C}" v="2" dt="2023-09-21T15:27:16.238"/>
    <p1510:client id="{D3D926D3-6A46-4206-83D7-C3ED7206A2CC}" v="1820" dt="2023-09-21T15:11:40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9560-FE7A-45CB-079B-91E39B6CD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C0DFD-7C69-2849-6CD8-FF755A39F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5120-79E8-A65D-B5E6-76476A13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C319A-93F0-4053-4461-DAEBD30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0A78-2E25-25EF-2B69-6FE3DDCA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7D41-3E10-D63A-5C56-EED1F856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52B49-2837-4DF6-CBF8-DEB10D001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5C95-F9BF-9AAF-2B4A-4A6BC7A2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C786-F41A-27B7-D3EC-A4976E58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F639-B239-C5D5-6336-946BEE6F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6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135B8-7920-6EC2-B703-99DCD1FCB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D4111-54F4-BBF4-D96C-DB1FB056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A204-D12F-D125-BE35-13D62796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47ADD-B90B-02A4-A4A4-449EDADC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ACE7-DBF1-2C47-44AC-B6F7861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87EE-3507-07B0-338B-5492C49D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60C7-C284-B0F5-6B6E-AC262DA9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45B2-07EB-DFFC-5332-1DD638DE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C38A-D048-996B-9435-B06C29E3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B2E4-8431-372C-C910-6CC8625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7A0B-7DCC-4BAF-891D-5E6CE304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0DB-3F1A-A30C-AD54-4B3B3FD2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FAAA-FCC9-CC34-E49C-C500BBE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8026-DA60-8108-21EC-7E48FECE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6EBF-DAD5-6D0D-DC46-C6FFCF1C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2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C7E2-DADD-3905-D0D2-A86E4534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3B2C-7CDA-5ABF-E85E-DDAE90E14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33778-FB48-C96C-5945-DDA18902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9495-BFDF-C414-CA91-995361EA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43FC-7D08-490D-7A18-26EE258A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80958-FEF1-B7A3-3EFB-54F7D469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5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C03E-0A78-D2F4-7F70-10A9F5E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8A331-41FD-1815-7024-7DA72A7B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29BA2-B83D-4EF8-B4BD-9541DF87F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83575-76C9-A32C-114F-7A8A5639B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CBD4D-0EA4-28F0-D631-D0FD8536D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9D8F4-266F-C7A2-2A9A-10C51CD9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7148F-DDCB-2720-A5EC-128F867D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C0674-846F-3526-47BC-2F3EFD8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AD18-62F5-6F34-3362-33216075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96BEB-77CF-DC00-82A2-994979CA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9815F-7161-07A0-1B04-D4C38AA3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9E2B9-F24C-6556-CD6A-7708E365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77F23-55AB-2EB0-5711-0A635C08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9E2EF-74CC-5192-2D28-C10B0121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0CE78-5BA3-1496-749B-2E3E59F3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76C5-A06E-1A6E-C549-7CF5E05A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1719-5D86-CB72-3B0C-0C3938257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CF5E0-3170-7D33-BC93-0A88141CE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C9675-FD32-A502-742E-96940D54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FF450-7EB2-E7BD-7801-F8DC7006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18BF5-216A-17D9-0E79-160C42F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2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00F5-D5FB-099D-F62E-27193A86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AD735-DA8E-B19B-BF33-A216CE0D9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14D38-DF7A-6EFF-BD29-450A74BB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F21BD-695F-077B-6044-B038782D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A42C0-A766-B8A6-900A-7AB2BE5C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6AD57-6D52-790E-C94A-E04DA3E0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A66FD-A864-5246-A127-A4E02AD0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8185-7878-34A2-D488-96C362A9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9C9F-7805-704B-722C-649D1D6D2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40A3-CB54-4DFE-83E7-F1AEA54D86F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1BED-96B8-F406-FEB6-BC5B18A55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10715-FE6A-558F-C14A-D7711775F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CBF4-97AC-4F48-BBB7-CDFA8F2553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9CEF-74DC-8B09-81EA-779D13A86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Amazon Review Summarizer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F1326-A67B-3D27-7A74-2A7F2B7B6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lnSpcReduction="10000"/>
          </a:bodyPr>
          <a:lstStyle/>
          <a:p>
            <a:r>
              <a:rPr lang="en-US" sz="700"/>
              <a:t>Matteo Dal Zotto</a:t>
            </a:r>
          </a:p>
          <a:p>
            <a:r>
              <a:rPr lang="en-US" sz="700"/>
              <a:t>Fabiano Pilia</a:t>
            </a:r>
          </a:p>
          <a:p>
            <a:r>
              <a:rPr lang="en-US" sz="700"/>
              <a:t>Emanuele Tinghi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60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Pegasus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Calibri"/>
                <a:cs typeface="Calibri"/>
              </a:rPr>
              <a:t>Two different models based on </a:t>
            </a:r>
            <a:r>
              <a:rPr lang="en-US" err="1">
                <a:ea typeface="Calibri"/>
                <a:cs typeface="Calibri"/>
              </a:rPr>
              <a:t>pegasus</a:t>
            </a:r>
            <a:r>
              <a:rPr lang="en-US">
                <a:ea typeface="Calibri"/>
                <a:cs typeface="Calibri"/>
              </a:rPr>
              <a:t> were used:</a:t>
            </a:r>
          </a:p>
          <a:p>
            <a:endParaRPr lang="en-US">
              <a:ea typeface="+mn-lt"/>
              <a:cs typeface="+mn-lt"/>
            </a:endParaRPr>
          </a:p>
          <a:p>
            <a:pPr lvl="1"/>
            <a:r>
              <a:rPr lang="en-US" sz="2800">
                <a:ea typeface="+mn-lt"/>
                <a:cs typeface="+mn-lt"/>
              </a:rPr>
              <a:t>Pegasus-</a:t>
            </a:r>
            <a:r>
              <a:rPr lang="en-US" sz="2800" err="1">
                <a:ea typeface="+mn-lt"/>
                <a:cs typeface="+mn-lt"/>
              </a:rPr>
              <a:t>xsum</a:t>
            </a:r>
            <a:endParaRPr lang="en-US" sz="2800">
              <a:ea typeface="Calibri"/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Ø"/>
            </a:pPr>
            <a:r>
              <a:rPr lang="en-US" sz="2800">
                <a:ea typeface="Calibri"/>
                <a:cs typeface="Calibri"/>
              </a:rPr>
              <a:t>This model worked in an extractive way, so it was not used</a:t>
            </a:r>
          </a:p>
          <a:p>
            <a:pPr lvl="2">
              <a:buFont typeface="Wingdings,Sans-Serif" panose="020B0604020202020204" pitchFamily="34" charset="0"/>
              <a:buChar char="Ø"/>
            </a:pPr>
            <a:endParaRPr lang="en-US" sz="2800">
              <a:ea typeface="Calibri"/>
              <a:cs typeface="Calibri"/>
            </a:endParaRPr>
          </a:p>
          <a:p>
            <a:pPr lvl="1"/>
            <a:r>
              <a:rPr lang="en-US" sz="2800">
                <a:ea typeface="Calibri"/>
                <a:cs typeface="Calibri"/>
              </a:rPr>
              <a:t>Pegasus-</a:t>
            </a:r>
            <a:r>
              <a:rPr lang="en-US" sz="2800" err="1">
                <a:ea typeface="Calibri"/>
                <a:cs typeface="Calibri"/>
              </a:rPr>
              <a:t>xsum</a:t>
            </a:r>
            <a:r>
              <a:rPr lang="en-US" sz="2800">
                <a:ea typeface="Calibri"/>
                <a:cs typeface="Calibri"/>
              </a:rPr>
              <a:t> with fine tuning</a:t>
            </a:r>
          </a:p>
          <a:p>
            <a:pPr lvl="2">
              <a:buFont typeface="Wingdings,Sans-Serif" panose="020B0604020202020204" pitchFamily="34" charset="0"/>
              <a:buChar char="Ø"/>
            </a:pPr>
            <a:r>
              <a:rPr lang="en-US" sz="2800">
                <a:ea typeface="Calibri"/>
                <a:cs typeface="Calibri"/>
              </a:rPr>
              <a:t>Works as a classifier using as labels the review headlines, not interesting for our purpose</a:t>
            </a:r>
          </a:p>
          <a:p>
            <a:pPr lvl="1">
              <a:buFont typeface="Wingdings,Sans-Serif" panose="020B0604020202020204" pitchFamily="34" charset="0"/>
              <a:buChar char="Ø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33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Result of the experiments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Starting from what we've obtained from the experiments we've selected </a:t>
            </a:r>
            <a:r>
              <a:rPr lang="en-US" b="1">
                <a:ea typeface="Calibri" panose="020F0502020204030204"/>
                <a:cs typeface="Calibri" panose="020F0502020204030204"/>
              </a:rPr>
              <a:t>BART-large-</a:t>
            </a:r>
            <a:r>
              <a:rPr lang="en-US" b="1" err="1">
                <a:ea typeface="Calibri" panose="020F0502020204030204"/>
                <a:cs typeface="Calibri" panose="020F0502020204030204"/>
              </a:rPr>
              <a:t>xsum</a:t>
            </a:r>
            <a:br>
              <a:rPr lang="en-US" b="1">
                <a:ea typeface="Calibri" panose="020F0502020204030204"/>
                <a:cs typeface="Calibri" panose="020F0502020204030204"/>
              </a:rPr>
            </a:br>
            <a:r>
              <a:rPr lang="en-US">
                <a:ea typeface="Calibri" panose="020F0502020204030204"/>
                <a:cs typeface="Calibri" panose="020F0502020204030204"/>
              </a:rPr>
              <a:t>as the final model, due to its capability to work in an </a:t>
            </a:r>
            <a:r>
              <a:rPr lang="en-US" b="1">
                <a:ea typeface="Calibri" panose="020F0502020204030204"/>
                <a:cs typeface="Calibri" panose="020F0502020204030204"/>
              </a:rPr>
              <a:t>abstractive</a:t>
            </a:r>
            <a:r>
              <a:rPr lang="en-US">
                <a:ea typeface="Calibri" panose="020F0502020204030204"/>
                <a:cs typeface="Calibri" panose="020F0502020204030204"/>
              </a:rPr>
              <a:t> way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We can generate </a:t>
            </a:r>
            <a:r>
              <a:rPr lang="en-US" b="1">
                <a:ea typeface="Calibri" panose="020F0502020204030204"/>
                <a:cs typeface="Calibri" panose="020F0502020204030204"/>
              </a:rPr>
              <a:t>summaries</a:t>
            </a:r>
            <a:r>
              <a:rPr lang="en-US">
                <a:ea typeface="Calibri" panose="020F0502020204030204"/>
                <a:cs typeface="Calibri" panose="020F0502020204030204"/>
              </a:rPr>
              <a:t> that try to capture the common thought behind each </a:t>
            </a:r>
            <a:r>
              <a:rPr lang="en-US" b="1">
                <a:ea typeface="Calibri" panose="020F0502020204030204"/>
                <a:cs typeface="Calibri" panose="020F0502020204030204"/>
              </a:rPr>
              <a:t>batch</a:t>
            </a:r>
            <a:r>
              <a:rPr lang="en-US">
                <a:ea typeface="Calibri" panose="020F0502020204030204"/>
                <a:cs typeface="Calibri" panose="020F0502020204030204"/>
              </a:rPr>
              <a:t> of reviews, which are put together in the </a:t>
            </a:r>
            <a:r>
              <a:rPr lang="en-US" b="1">
                <a:ea typeface="Calibri" panose="020F0502020204030204"/>
                <a:cs typeface="Calibri" panose="020F0502020204030204"/>
              </a:rPr>
              <a:t>following stages</a:t>
            </a:r>
            <a:r>
              <a:rPr lang="en-US">
                <a:ea typeface="Calibri" panose="020F0502020204030204"/>
                <a:cs typeface="Calibri" panose="020F0502020204030204"/>
              </a:rPr>
              <a:t> to capture the common thought behind the summaries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For the final version we've also considered</a:t>
            </a:r>
            <a:br>
              <a:rPr lang="en-US" b="1">
                <a:ea typeface="Calibri" panose="020F0502020204030204"/>
                <a:cs typeface="Calibri" panose="020F0502020204030204"/>
              </a:rPr>
            </a:br>
            <a:r>
              <a:rPr lang="en-US">
                <a:ea typeface="Calibri" panose="020F0502020204030204"/>
                <a:cs typeface="Calibri" panose="020F0502020204030204"/>
              </a:rPr>
              <a:t>to group the reviews by </a:t>
            </a:r>
            <a:r>
              <a:rPr lang="en-US" b="1">
                <a:ea typeface="Calibri" panose="020F0502020204030204"/>
                <a:cs typeface="Calibri" panose="020F0502020204030204"/>
              </a:rPr>
              <a:t>year </a:t>
            </a:r>
            <a:r>
              <a:rPr lang="en-US">
                <a:ea typeface="Calibri" panose="020F0502020204030204"/>
                <a:cs typeface="Calibri" panose="020F0502020204030204"/>
              </a:rPr>
              <a:t>to build the </a:t>
            </a:r>
            <a:r>
              <a:rPr lang="en-US" b="1">
                <a:ea typeface="Calibri" panose="020F0502020204030204"/>
                <a:cs typeface="Calibri" panose="020F0502020204030204"/>
              </a:rPr>
              <a:t>batches</a:t>
            </a:r>
          </a:p>
        </p:txBody>
      </p:sp>
    </p:spTree>
    <p:extLst>
      <p:ext uri="{BB962C8B-B14F-4D97-AF65-F5344CB8AC3E}">
        <p14:creationId xmlns:p14="http://schemas.microsoft.com/office/powerpoint/2010/main" val="37890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Results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Product B003L1ZYYM (Year 2015)</a:t>
            </a:r>
            <a:endParaRPr lang="it-IT">
              <a:ea typeface="+mn-lt"/>
              <a:cs typeface="+mn-lt"/>
            </a:endParaRPr>
          </a:p>
          <a:p>
            <a:pPr lvl="1"/>
            <a:r>
              <a:rPr lang="en-US" sz="2000" i="1">
                <a:ea typeface="+mn-lt"/>
                <a:cs typeface="+mn-lt"/>
              </a:rPr>
              <a:t>’As part of our series on the best cable products, we take a look at some of the best </a:t>
            </a:r>
            <a:r>
              <a:rPr lang="en-US" sz="2000" i="1" err="1">
                <a:ea typeface="+mn-lt"/>
                <a:cs typeface="+mn-lt"/>
              </a:rPr>
              <a:t>hdmi</a:t>
            </a:r>
            <a:r>
              <a:rPr lang="en-US" sz="2000" i="1">
                <a:ea typeface="+mn-lt"/>
                <a:cs typeface="+mn-lt"/>
              </a:rPr>
              <a:t> cable products on the market.’</a:t>
            </a:r>
            <a:endParaRPr lang="it-IT" sz="2000" i="1">
              <a:ea typeface="+mn-lt"/>
              <a:cs typeface="+mn-lt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>
                <a:ea typeface="+mn-lt"/>
                <a:cs typeface="+mn-lt"/>
              </a:rPr>
              <a:t>Expected rating</a:t>
            </a:r>
            <a:r>
              <a:rPr lang="en-US" sz="1400">
                <a:ea typeface="+mn-lt"/>
                <a:cs typeface="+mn-lt"/>
              </a:rPr>
              <a:t>: 4.6 stars 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>
                <a:ea typeface="+mn-lt"/>
                <a:cs typeface="+mn-lt"/>
              </a:rPr>
              <a:t>Observed rating</a:t>
            </a:r>
            <a:r>
              <a:rPr lang="en-US" sz="1800">
                <a:ea typeface="+mn-lt"/>
                <a:cs typeface="+mn-lt"/>
              </a:rPr>
              <a:t>: </a:t>
            </a:r>
            <a:r>
              <a:rPr lang="en-US" sz="1400">
                <a:ea typeface="+mn-lt"/>
                <a:cs typeface="+mn-lt"/>
              </a:rPr>
              <a:t>5 stars 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>
                <a:ea typeface="+mn-lt"/>
                <a:cs typeface="+mn-lt"/>
              </a:rPr>
              <a:t>Confidence:</a:t>
            </a:r>
            <a:r>
              <a:rPr lang="en-US" sz="1400">
                <a:ea typeface="+mn-lt"/>
                <a:cs typeface="+mn-lt"/>
              </a:rPr>
              <a:t> 0.75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Product B0001FTVEK (Year 2009)</a:t>
            </a:r>
            <a:endParaRPr lang="it-IT">
              <a:ea typeface="+mn-lt"/>
              <a:cs typeface="+mn-lt"/>
            </a:endParaRPr>
          </a:p>
          <a:p>
            <a:pPr lvl="1"/>
            <a:r>
              <a:rPr lang="en-US" sz="2000" i="1">
                <a:ea typeface="+mn-lt"/>
                <a:cs typeface="+mn-lt"/>
              </a:rPr>
              <a:t>’Here are some of the best and worst-selling wireless headphones available on the market.'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>
                <a:ea typeface="+mn-lt"/>
                <a:cs typeface="+mn-lt"/>
              </a:rPr>
              <a:t>Expected rating</a:t>
            </a:r>
            <a:r>
              <a:rPr lang="en-US" sz="1400">
                <a:ea typeface="+mn-lt"/>
                <a:cs typeface="+mn-lt"/>
              </a:rPr>
              <a:t>: 3.9 stars 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>
                <a:ea typeface="+mn-lt"/>
                <a:cs typeface="+mn-lt"/>
              </a:rPr>
              <a:t>Observed rating</a:t>
            </a:r>
            <a:r>
              <a:rPr lang="en-US" sz="1800">
                <a:ea typeface="+mn-lt"/>
                <a:cs typeface="+mn-lt"/>
              </a:rPr>
              <a:t>: </a:t>
            </a:r>
            <a:r>
              <a:rPr lang="en-US" sz="1400">
                <a:ea typeface="+mn-lt"/>
                <a:cs typeface="+mn-lt"/>
              </a:rPr>
              <a:t>5 stars 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>
                <a:ea typeface="+mn-lt"/>
                <a:cs typeface="+mn-lt"/>
              </a:rPr>
              <a:t>Confidence: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400">
                <a:ea typeface="+mn-lt"/>
                <a:cs typeface="+mn-lt"/>
              </a:rPr>
              <a:t>0.77</a:t>
            </a:r>
          </a:p>
          <a:p>
            <a:pPr marL="914400" lvl="2" indent="0">
              <a:buNone/>
            </a:pPr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791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Expected </a:t>
            </a:r>
            <a:br>
              <a:rPr lang="en-US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vs observed rating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The validation using the </a:t>
            </a:r>
            <a:r>
              <a:rPr lang="en-US" sz="2800" b="1">
                <a:ea typeface="+mn-lt"/>
                <a:cs typeface="+mn-lt"/>
              </a:rPr>
              <a:t>sentiment analysis</a:t>
            </a:r>
            <a:r>
              <a:rPr lang="en-US" sz="2800">
                <a:ea typeface="+mn-lt"/>
                <a:cs typeface="+mn-lt"/>
              </a:rPr>
              <a:t> does not provide a reliable instrument to evaluate the quality of the summary as we can see in the previous slide. This is due to:</a:t>
            </a:r>
          </a:p>
          <a:p>
            <a:pPr marL="914400" lvl="1" indent="-457200"/>
            <a:r>
              <a:rPr lang="en-US" sz="2800">
                <a:ea typeface="+mn-lt"/>
                <a:cs typeface="+mn-lt"/>
              </a:rPr>
              <a:t>The generated text captures the most important concepts, and it can use words that does not represent correctly the original reviews’ sentiment</a:t>
            </a:r>
          </a:p>
          <a:p>
            <a:pPr marL="914400" lvl="1" indent="-457200"/>
            <a:r>
              <a:rPr lang="en-US" sz="2800">
                <a:ea typeface="+mn-lt"/>
                <a:cs typeface="+mn-lt"/>
              </a:rPr>
              <a:t>The observed rating is discretized and it cannot represent the intermediate ratings</a:t>
            </a:r>
          </a:p>
          <a:p>
            <a:pPr marL="914400" lvl="1" indent="-457200"/>
            <a:r>
              <a:rPr lang="en-US" sz="2800">
                <a:ea typeface="+mn-lt"/>
                <a:cs typeface="+mn-lt"/>
              </a:rPr>
              <a:t>Bias towards the short reviews</a:t>
            </a:r>
          </a:p>
        </p:txBody>
      </p:sp>
    </p:spTree>
    <p:extLst>
      <p:ext uri="{BB962C8B-B14F-4D97-AF65-F5344CB8AC3E}">
        <p14:creationId xmlns:p14="http://schemas.microsoft.com/office/powerpoint/2010/main" val="73798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Future works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Use larger models to improve the abstraction power and to handle larger inputs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Gather more accurate labels, that can represent in a better way the thought behind the reviews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Use the helpful votes to weight more the reviews that are validated by other users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062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4105D-FDFB-EDFB-93C4-0D24FA43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Goal of the project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1FE4-1AD0-D2BA-6426-BA6145AF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Create a system capable of </a:t>
            </a:r>
            <a:r>
              <a:rPr lang="en-US" b="1">
                <a:ea typeface="+mn-lt"/>
                <a:cs typeface="+mn-lt"/>
              </a:rPr>
              <a:t>summarizing</a:t>
            </a:r>
            <a:r>
              <a:rPr lang="en-US">
                <a:ea typeface="+mn-lt"/>
                <a:cs typeface="+mn-lt"/>
              </a:rPr>
              <a:t> the reviews referring to a single product to be able to give an </a:t>
            </a:r>
            <a:r>
              <a:rPr lang="en-US" b="1">
                <a:ea typeface="+mn-lt"/>
                <a:cs typeface="+mn-lt"/>
              </a:rPr>
              <a:t>overview</a:t>
            </a:r>
            <a:r>
              <a:rPr lang="en-US">
                <a:ea typeface="+mn-lt"/>
                <a:cs typeface="+mn-lt"/>
              </a:rPr>
              <a:t> of it without necessarily having to scroll through them all</a:t>
            </a:r>
          </a:p>
          <a:p>
            <a:r>
              <a:rPr lang="en-US">
                <a:ea typeface="+mn-lt"/>
                <a:cs typeface="+mn-lt"/>
              </a:rPr>
              <a:t>To have a </a:t>
            </a:r>
            <a:r>
              <a:rPr lang="en-US" b="1">
                <a:ea typeface="+mn-lt"/>
                <a:cs typeface="+mn-lt"/>
              </a:rPr>
              <a:t>textual</a:t>
            </a:r>
            <a:r>
              <a:rPr lang="en-US">
                <a:ea typeface="+mn-lt"/>
                <a:cs typeface="+mn-lt"/>
              </a:rPr>
              <a:t> correspondent to the commonly present </a:t>
            </a:r>
            <a:r>
              <a:rPr lang="en-US" b="1">
                <a:ea typeface="+mn-lt"/>
                <a:cs typeface="+mn-lt"/>
              </a:rPr>
              <a:t>star rating</a:t>
            </a:r>
            <a:r>
              <a:rPr lang="en-US">
                <a:ea typeface="+mn-lt"/>
                <a:cs typeface="+mn-lt"/>
              </a:rPr>
              <a:t> system</a:t>
            </a:r>
          </a:p>
          <a:p>
            <a:r>
              <a:rPr lang="en-US">
                <a:ea typeface="+mn-lt"/>
                <a:cs typeface="+mn-lt"/>
              </a:rPr>
              <a:t>To understand the </a:t>
            </a:r>
            <a:r>
              <a:rPr lang="en-US" b="1">
                <a:ea typeface="+mn-lt"/>
                <a:cs typeface="+mn-lt"/>
              </a:rPr>
              <a:t>pros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cons</a:t>
            </a:r>
            <a:r>
              <a:rPr lang="en-US">
                <a:ea typeface="+mn-lt"/>
                <a:cs typeface="+mn-lt"/>
              </a:rPr>
              <a:t> of the product instead of having only a general representation of the quality of the object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7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Dataset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2976347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Contains over</a:t>
            </a:r>
            <a:r>
              <a:rPr lang="en-US" b="1">
                <a:ea typeface="+mn-lt"/>
                <a:cs typeface="+mn-lt"/>
              </a:rPr>
              <a:t> 3 million</a:t>
            </a:r>
            <a:r>
              <a:rPr lang="en-US">
                <a:ea typeface="+mn-lt"/>
                <a:cs typeface="+mn-lt"/>
              </a:rPr>
              <a:t> reviews belonging to </a:t>
            </a:r>
            <a:r>
              <a:rPr lang="en-US" b="1">
                <a:ea typeface="+mn-lt"/>
                <a:cs typeface="+mn-lt"/>
              </a:rPr>
              <a:t>185774</a:t>
            </a:r>
            <a:r>
              <a:rPr lang="en-US">
                <a:ea typeface="+mn-lt"/>
                <a:cs typeface="+mn-lt"/>
              </a:rPr>
              <a:t> products sold on amazon.com</a:t>
            </a:r>
          </a:p>
          <a:p>
            <a:r>
              <a:rPr lang="en-US">
                <a:cs typeface="Calibri" panose="020F0502020204030204"/>
              </a:rPr>
              <a:t>We've used a sample containing </a:t>
            </a:r>
            <a:r>
              <a:rPr lang="en-US" b="1">
                <a:cs typeface="Calibri" panose="020F0502020204030204"/>
              </a:rPr>
              <a:t>55k </a:t>
            </a:r>
            <a:r>
              <a:rPr lang="en-US">
                <a:cs typeface="Calibri" panose="020F0502020204030204"/>
              </a:rPr>
              <a:t>reviews of </a:t>
            </a:r>
            <a:r>
              <a:rPr lang="en-US" b="1">
                <a:cs typeface="Calibri" panose="020F0502020204030204"/>
              </a:rPr>
              <a:t>5</a:t>
            </a:r>
            <a:r>
              <a:rPr lang="en-US">
                <a:cs typeface="Calibri" panose="020F0502020204030204"/>
              </a:rPr>
              <a:t> products</a:t>
            </a:r>
          </a:p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4C1BBF5-740A-BC58-2ADB-BE4B83EA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28" y="2597366"/>
            <a:ext cx="4948381" cy="37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8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Some elements of the resulting dataset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1A9FB920-9177-4B19-0CD0-1E02D3ED6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3436" y="2878763"/>
            <a:ext cx="7772400" cy="250231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AF7B3D-FFBD-E190-42C3-7B4A199FA9F0}"/>
              </a:ext>
            </a:extLst>
          </p:cNvPr>
          <p:cNvSpPr txBox="1">
            <a:spLocks/>
          </p:cNvSpPr>
          <p:nvPr/>
        </p:nvSpPr>
        <p:spPr>
          <a:xfrm>
            <a:off x="4447308" y="1153572"/>
            <a:ext cx="6906491" cy="297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following image contains an example of the reduced dataset used with the used </a:t>
            </a:r>
            <a:r>
              <a:rPr lang="en-US" b="1">
                <a:ea typeface="+mn-lt"/>
                <a:cs typeface="+mn-lt"/>
              </a:rPr>
              <a:t>attributes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65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0" y="1198418"/>
            <a:ext cx="3432769" cy="4461163"/>
          </a:xfrm>
        </p:spPr>
        <p:txBody>
          <a:bodyPr>
            <a:normAutofit/>
          </a:bodyPr>
          <a:lstStyle/>
          <a:p>
            <a:r>
              <a:rPr lang="en-GB" sz="4400" b="1" i="0">
                <a:solidFill>
                  <a:schemeClr val="bg1"/>
                </a:solidFill>
                <a:effectLst/>
                <a:latin typeface="SFBX1440"/>
              </a:rPr>
              <a:t>Text preprocessing</a:t>
            </a:r>
            <a:br>
              <a:rPr lang="en-GB" sz="4400" b="1" i="0">
                <a:solidFill>
                  <a:srgbClr val="000000"/>
                </a:solidFill>
                <a:effectLst/>
                <a:latin typeface="SFBX144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b="0" i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i="0">
                <a:solidFill>
                  <a:srgbClr val="000000"/>
                </a:solidFill>
                <a:effectLst/>
              </a:rPr>
              <a:t>It is then necessary to apply some preprocessing to the dataset to make it usable correctly (lowercasing, </a:t>
            </a:r>
            <a:r>
              <a:rPr lang="en-GB">
                <a:solidFill>
                  <a:srgbClr val="000000"/>
                </a:solidFill>
              </a:rPr>
              <a:t>tokenization</a:t>
            </a:r>
            <a:r>
              <a:rPr lang="en-GB" b="0" i="0">
                <a:solidFill>
                  <a:srgbClr val="000000"/>
                </a:solidFill>
                <a:effectLst/>
              </a:rPr>
              <a:t>,</a:t>
            </a:r>
            <a:endParaRPr lang="en-GB" b="0" i="0">
              <a:solidFill>
                <a:srgbClr val="000000"/>
              </a:solidFill>
              <a:effectLst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err="1">
                <a:solidFill>
                  <a:srgbClr val="000000"/>
                </a:solidFill>
              </a:rPr>
              <a:t>stopword</a:t>
            </a:r>
            <a:r>
              <a:rPr lang="en-GB">
                <a:solidFill>
                  <a:srgbClr val="000000"/>
                </a:solidFill>
              </a:rPr>
              <a:t>/punctuation removal)</a:t>
            </a:r>
            <a:endParaRPr lang="en-GB" b="0" i="0">
              <a:solidFill>
                <a:srgbClr val="000000"/>
              </a:solidFill>
              <a:effectLst/>
              <a:cs typeface="Calibri"/>
            </a:endParaRPr>
          </a:p>
          <a:p>
            <a:pPr marL="0" indent="0">
              <a:buNone/>
            </a:pPr>
            <a:endParaRPr lang="en-GB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rgbClr val="000000"/>
                </a:solidFill>
              </a:rPr>
              <a:t>It was also decided to not consider the reviews that are too small (1-2 tokens) or too big (more than 300 tokens)</a:t>
            </a:r>
            <a:br>
              <a:rPr lang="en-GB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Experiments workflow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For each product: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Compute </a:t>
            </a:r>
            <a:r>
              <a:rPr lang="en-US" b="1">
                <a:cs typeface="Calibri" panose="020F0502020204030204"/>
              </a:rPr>
              <a:t>N </a:t>
            </a:r>
            <a:r>
              <a:rPr lang="en-US">
                <a:cs typeface="Calibri" panose="020F0502020204030204"/>
              </a:rPr>
              <a:t>batches of reviews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Obtain for each batch a summary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Clean the text to remove the additional information added by the model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If we’ve more reviews than a determined threshold, start again from the point 1</a:t>
            </a: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These steps are performed in both the case of </a:t>
            </a:r>
          </a:p>
          <a:p>
            <a:pPr marL="0" indent="0">
              <a:buNone/>
            </a:pPr>
            <a:r>
              <a:rPr lang="en-US" b="1">
                <a:cs typeface="Calibri" panose="020F0502020204030204"/>
              </a:rPr>
              <a:t>Preprocessed text </a:t>
            </a:r>
            <a:r>
              <a:rPr lang="en-US">
                <a:cs typeface="Calibri" panose="020F0502020204030204"/>
              </a:rPr>
              <a:t>and </a:t>
            </a:r>
            <a:r>
              <a:rPr lang="en-US" b="1">
                <a:cs typeface="Calibri" panose="020F0502020204030204"/>
              </a:rPr>
              <a:t>full text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349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645" y="872457"/>
            <a:ext cx="6906491" cy="50233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Three different models based on BART were used:</a:t>
            </a:r>
          </a:p>
          <a:p>
            <a:pPr lvl="1"/>
            <a:r>
              <a:rPr lang="en-US"/>
              <a:t>BART-base / BART-large-</a:t>
            </a:r>
            <a:r>
              <a:rPr lang="en-US" err="1"/>
              <a:t>cnn</a:t>
            </a:r>
            <a:endParaRPr 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/>
              <a:t>This model worked in an extractive way, so it was not used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/>
          </a:p>
          <a:p>
            <a:pPr lvl="1"/>
            <a:r>
              <a:rPr lang="en-US"/>
              <a:t>BART-base with fine tuning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/>
              <a:t>The </a:t>
            </a:r>
            <a:r>
              <a:rPr lang="en-US" i="1" err="1"/>
              <a:t>review_headline</a:t>
            </a:r>
            <a:r>
              <a:rPr lang="en-US"/>
              <a:t> field was used as label. This model associates to each review a label. Since a review headline doesn’t represent a good summary, this model was also discarded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/>
          </a:p>
          <a:p>
            <a:pPr lvl="1"/>
            <a:r>
              <a:rPr lang="en-US"/>
              <a:t>BART-large-</a:t>
            </a:r>
            <a:r>
              <a:rPr lang="en-US" err="1"/>
              <a:t>xsum</a:t>
            </a:r>
            <a:endParaRPr 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/>
              <a:t>Model used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251095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BART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large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err="1">
                <a:solidFill>
                  <a:srgbClr val="FFFFFF"/>
                </a:solidFill>
              </a:rPr>
              <a:t>xsum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71946"/>
            <a:ext cx="6906491" cy="52244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This model is a version of BART-large fine tuned on the Extreme Summarization dataset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first stage summarizer works on the batches and returns their summaries. To obtain a single summary this stage is repeated k times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evaluate the goodness of it, sentiment analysis is used to compare its evaluation with and the one from the star-rating of the product (normalized in [0,1])</a:t>
            </a:r>
          </a:p>
        </p:txBody>
      </p:sp>
    </p:spTree>
    <p:extLst>
      <p:ext uri="{BB962C8B-B14F-4D97-AF65-F5344CB8AC3E}">
        <p14:creationId xmlns:p14="http://schemas.microsoft.com/office/powerpoint/2010/main" val="155458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D31-D68D-C9B9-9F21-A8303D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B02D-BC37-F257-EDA7-5CD77EE2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T5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EA41CF-7340-52CE-FDF9-E834D6D44B30}"/>
              </a:ext>
            </a:extLst>
          </p:cNvPr>
          <p:cNvSpPr txBox="1">
            <a:spLocks/>
          </p:cNvSpPr>
          <p:nvPr/>
        </p:nvSpPr>
        <p:spPr>
          <a:xfrm>
            <a:off x="4449617" y="582110"/>
            <a:ext cx="6883400" cy="5585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Four different models based on T5 were used:</a:t>
            </a:r>
          </a:p>
          <a:p>
            <a:pPr lvl="1"/>
            <a:r>
              <a:rPr lang="en-US">
                <a:ea typeface="Calibri"/>
                <a:cs typeface="Calibri"/>
              </a:rPr>
              <a:t>T5-base </a:t>
            </a:r>
            <a:endParaRPr 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/>
              <a:t>This model worked in an extractive way, so it was not used</a:t>
            </a:r>
            <a:endParaRPr lang="en-US">
              <a:ea typeface="Calibri"/>
              <a:cs typeface="Calibri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T5-base with fine tuning</a:t>
            </a:r>
            <a:endParaRPr lang="en-US">
              <a:ea typeface="Calibri"/>
              <a:cs typeface="Calibri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>
                <a:ea typeface="Calibri"/>
                <a:cs typeface="Calibri"/>
              </a:rPr>
              <a:t>This model works as a classifier, in which the labels are the reviews headline</a:t>
            </a:r>
            <a:endParaRPr lang="en-US"/>
          </a:p>
          <a:p>
            <a:pPr lvl="2">
              <a:buFont typeface="Wingdings" panose="05000000000000000000" pitchFamily="2" charset="2"/>
              <a:buChar char="Ø"/>
            </a:pP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T5-large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No visible difference in using the large version respect to the base: it works as an extractive summarizer</a:t>
            </a:r>
          </a:p>
          <a:p>
            <a:pPr lvl="2">
              <a:buFont typeface="Wingdings" panose="020B0604020202020204" pitchFamily="34" charset="0"/>
              <a:buChar char="Ø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T5-large with fine tuning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Same behavior of the T5-base fine tuned</a:t>
            </a:r>
          </a:p>
        </p:txBody>
      </p:sp>
    </p:spTree>
    <p:extLst>
      <p:ext uri="{BB962C8B-B14F-4D97-AF65-F5344CB8AC3E}">
        <p14:creationId xmlns:p14="http://schemas.microsoft.com/office/powerpoint/2010/main" val="248205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8315D9A262E43AC5E45769EEA77C2" ma:contentTypeVersion="4" ma:contentTypeDescription="Create a new document." ma:contentTypeScope="" ma:versionID="aaddd7f191f171f0c3cf4f7acf31ee2a">
  <xsd:schema xmlns:xsd="http://www.w3.org/2001/XMLSchema" xmlns:xs="http://www.w3.org/2001/XMLSchema" xmlns:p="http://schemas.microsoft.com/office/2006/metadata/properties" xmlns:ns2="f938daf8-3d45-478f-a94c-a3c69443b9bf" targetNamespace="http://schemas.microsoft.com/office/2006/metadata/properties" ma:root="true" ma:fieldsID="e8913737503ee51b88d54e3a490b6d7f" ns2:_="">
    <xsd:import namespace="f938daf8-3d45-478f-a94c-a3c69443b9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8daf8-3d45-478f-a94c-a3c69443b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78106-B88E-43CE-A586-C6E2EFBD5C89}">
  <ds:schemaRefs>
    <ds:schemaRef ds:uri="f938daf8-3d45-478f-a94c-a3c69443b9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192513-C4C2-4238-900B-94F733A9A931}">
  <ds:schemaRefs>
    <ds:schemaRef ds:uri="f938daf8-3d45-478f-a94c-a3c69443b9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4AAC592-D208-49A5-85A9-C5AFCE26A4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Office Theme</vt:lpstr>
      <vt:lpstr>Amazon Review Summarizer</vt:lpstr>
      <vt:lpstr>Goal of the project</vt:lpstr>
      <vt:lpstr>Dataset</vt:lpstr>
      <vt:lpstr>Some elements of the resulting dataset</vt:lpstr>
      <vt:lpstr>Text preprocessing </vt:lpstr>
      <vt:lpstr>Experiments workflow</vt:lpstr>
      <vt:lpstr>BART</vt:lpstr>
      <vt:lpstr>BART  large  xsum</vt:lpstr>
      <vt:lpstr>T5</vt:lpstr>
      <vt:lpstr>Pegasus</vt:lpstr>
      <vt:lpstr>Result of the experiments</vt:lpstr>
      <vt:lpstr>Results</vt:lpstr>
      <vt:lpstr>Expected  vs observed rating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Summarizer</dc:title>
  <dc:creator>Emanuele Tinghi</dc:creator>
  <cp:revision>2</cp:revision>
  <dcterms:created xsi:type="dcterms:W3CDTF">2023-09-21T13:37:13Z</dcterms:created>
  <dcterms:modified xsi:type="dcterms:W3CDTF">2023-09-22T06:24:19Z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0x010100B928315D9A262E43AC5E45769EEA77C2</vt:lpwstr>
  </property>
</Properties>
</file>