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 id="2147483769" r:id="rId2"/>
  </p:sldMasterIdLst>
  <p:notesMasterIdLst>
    <p:notesMasterId r:id="rId62"/>
  </p:notesMasterIdLst>
  <p:handoutMasterIdLst>
    <p:handoutMasterId r:id="rId63"/>
  </p:handoutMasterIdLst>
  <p:sldIdLst>
    <p:sldId id="340" r:id="rId3"/>
    <p:sldId id="445" r:id="rId4"/>
    <p:sldId id="454" r:id="rId5"/>
    <p:sldId id="457" r:id="rId6"/>
    <p:sldId id="455" r:id="rId7"/>
    <p:sldId id="456" r:id="rId8"/>
    <p:sldId id="471" r:id="rId9"/>
    <p:sldId id="460" r:id="rId10"/>
    <p:sldId id="446" r:id="rId11"/>
    <p:sldId id="447" r:id="rId12"/>
    <p:sldId id="450" r:id="rId13"/>
    <p:sldId id="498" r:id="rId14"/>
    <p:sldId id="499" r:id="rId15"/>
    <p:sldId id="500" r:id="rId16"/>
    <p:sldId id="501" r:id="rId17"/>
    <p:sldId id="470" r:id="rId18"/>
    <p:sldId id="478" r:id="rId19"/>
    <p:sldId id="484" r:id="rId20"/>
    <p:sldId id="361" r:id="rId21"/>
    <p:sldId id="435" r:id="rId22"/>
    <p:sldId id="495" r:id="rId23"/>
    <p:sldId id="496" r:id="rId24"/>
    <p:sldId id="477" r:id="rId25"/>
    <p:sldId id="473" r:id="rId26"/>
    <p:sldId id="474" r:id="rId27"/>
    <p:sldId id="476" r:id="rId28"/>
    <p:sldId id="475" r:id="rId29"/>
    <p:sldId id="463" r:id="rId30"/>
    <p:sldId id="462" r:id="rId31"/>
    <p:sldId id="494" r:id="rId32"/>
    <p:sldId id="389" r:id="rId33"/>
    <p:sldId id="482" r:id="rId34"/>
    <p:sldId id="390" r:id="rId35"/>
    <p:sldId id="441" r:id="rId36"/>
    <p:sldId id="442" r:id="rId37"/>
    <p:sldId id="443" r:id="rId38"/>
    <p:sldId id="444" r:id="rId39"/>
    <p:sldId id="394" r:id="rId40"/>
    <p:sldId id="396" r:id="rId41"/>
    <p:sldId id="395" r:id="rId42"/>
    <p:sldId id="483" r:id="rId43"/>
    <p:sldId id="479" r:id="rId44"/>
    <p:sldId id="480" r:id="rId45"/>
    <p:sldId id="392" r:id="rId46"/>
    <p:sldId id="388" r:id="rId47"/>
    <p:sldId id="487" r:id="rId48"/>
    <p:sldId id="401" r:id="rId49"/>
    <p:sldId id="497" r:id="rId50"/>
    <p:sldId id="485" r:id="rId51"/>
    <p:sldId id="486" r:id="rId52"/>
    <p:sldId id="488" r:id="rId53"/>
    <p:sldId id="469" r:id="rId54"/>
    <p:sldId id="464" r:id="rId55"/>
    <p:sldId id="465" r:id="rId56"/>
    <p:sldId id="466" r:id="rId57"/>
    <p:sldId id="467" r:id="rId58"/>
    <p:sldId id="472" r:id="rId59"/>
    <p:sldId id="310" r:id="rId60"/>
    <p:sldId id="432" r:id="rId61"/>
  </p:sldIdLst>
  <p:sldSz cx="9144000" cy="6858000" type="screen4x3"/>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4B810"/>
    <a:srgbClr val="003283"/>
    <a:srgbClr val="666666"/>
    <a:srgbClr val="2B3F7B"/>
    <a:srgbClr val="9C277B"/>
    <a:srgbClr val="D4652D"/>
    <a:srgbClr val="9E3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4" autoAdjust="0"/>
    <p:restoredTop sz="95797" autoAdjust="0"/>
  </p:normalViewPr>
  <p:slideViewPr>
    <p:cSldViewPr snapToGrid="0">
      <p:cViewPr varScale="1">
        <p:scale>
          <a:sx n="132" d="100"/>
          <a:sy n="132" d="100"/>
        </p:scale>
        <p:origin x="-84" y="-114"/>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00" d="100"/>
        <a:sy n="100" d="100"/>
      </p:scale>
      <p:origin x="0" y="6510"/>
    </p:cViewPr>
  </p:sorterViewPr>
  <p:notesViewPr>
    <p:cSldViewPr snapToGrid="0">
      <p:cViewPr varScale="1">
        <p:scale>
          <a:sx n="77" d="100"/>
          <a:sy n="77" d="100"/>
        </p:scale>
        <p:origin x="-204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Chart%20in%20Microsoft%20Office%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5541126456145614E-2"/>
          <c:y val="1.022859695197996E-2"/>
          <c:w val="0.95315099419347393"/>
          <c:h val="0.92768079800498771"/>
        </c:manualLayout>
      </c:layout>
      <c:barChart>
        <c:barDir val="col"/>
        <c:grouping val="clustered"/>
        <c:varyColors val="0"/>
        <c:ser>
          <c:idx val="0"/>
          <c:order val="0"/>
          <c:spPr>
            <a:solidFill>
              <a:srgbClr val="002060"/>
            </a:solidFill>
            <a:ln w="12700">
              <a:solidFill>
                <a:srgbClr val="000000"/>
              </a:solidFill>
              <a:prstDash val="solid"/>
            </a:ln>
          </c:spPr>
          <c:invertIfNegative val="0"/>
          <c:val>
            <c:numRef>
              <c:f>'[Chart in Microsoft Office PowerPoint]Sheet3'!$F$4:$F$31</c:f>
              <c:numCache>
                <c:formatCode>General</c:formatCode>
                <c:ptCount val="28"/>
                <c:pt idx="0">
                  <c:v>4</c:v>
                </c:pt>
                <c:pt idx="1">
                  <c:v>3</c:v>
                </c:pt>
                <c:pt idx="2">
                  <c:v>1</c:v>
                </c:pt>
                <c:pt idx="3">
                  <c:v>1</c:v>
                </c:pt>
                <c:pt idx="4">
                  <c:v>-2</c:v>
                </c:pt>
                <c:pt idx="5">
                  <c:v>-4</c:v>
                </c:pt>
                <c:pt idx="6">
                  <c:v>2</c:v>
                </c:pt>
                <c:pt idx="7">
                  <c:v>1</c:v>
                </c:pt>
                <c:pt idx="8">
                  <c:v>0</c:v>
                </c:pt>
                <c:pt idx="9">
                  <c:v>1</c:v>
                </c:pt>
                <c:pt idx="10">
                  <c:v>4</c:v>
                </c:pt>
                <c:pt idx="11">
                  <c:v>2</c:v>
                </c:pt>
                <c:pt idx="12">
                  <c:v>1</c:v>
                </c:pt>
                <c:pt idx="13">
                  <c:v>-3</c:v>
                </c:pt>
                <c:pt idx="14">
                  <c:v>-4</c:v>
                </c:pt>
                <c:pt idx="15">
                  <c:v>-6</c:v>
                </c:pt>
                <c:pt idx="16">
                  <c:v>-3</c:v>
                </c:pt>
                <c:pt idx="17">
                  <c:v>-4</c:v>
                </c:pt>
                <c:pt idx="18">
                  <c:v>-2</c:v>
                </c:pt>
                <c:pt idx="19">
                  <c:v>3</c:v>
                </c:pt>
                <c:pt idx="20">
                  <c:v>-3</c:v>
                </c:pt>
                <c:pt idx="21">
                  <c:v>-7</c:v>
                </c:pt>
                <c:pt idx="22">
                  <c:v>-5</c:v>
                </c:pt>
                <c:pt idx="23">
                  <c:v>1</c:v>
                </c:pt>
                <c:pt idx="24">
                  <c:v>-4</c:v>
                </c:pt>
                <c:pt idx="25">
                  <c:v>-2</c:v>
                </c:pt>
                <c:pt idx="26">
                  <c:v>2</c:v>
                </c:pt>
                <c:pt idx="27">
                  <c:v>-5</c:v>
                </c:pt>
              </c:numCache>
            </c:numRef>
          </c:val>
        </c:ser>
        <c:dLbls>
          <c:showLegendKey val="0"/>
          <c:showVal val="0"/>
          <c:showCatName val="0"/>
          <c:showSerName val="0"/>
          <c:showPercent val="0"/>
          <c:showBubbleSize val="0"/>
        </c:dLbls>
        <c:gapWidth val="25"/>
        <c:overlap val="100"/>
        <c:axId val="217824640"/>
        <c:axId val="112440448"/>
      </c:barChart>
      <c:catAx>
        <c:axId val="217824640"/>
        <c:scaling>
          <c:orientation val="minMax"/>
        </c:scaling>
        <c:delete val="0"/>
        <c:axPos val="b"/>
        <c:majorTickMark val="none"/>
        <c:minorTickMark val="none"/>
        <c:tickLblPos val="none"/>
        <c:spPr>
          <a:ln w="3175">
            <a:solidFill>
              <a:srgbClr val="000000"/>
            </a:solidFill>
            <a:prstDash val="solid"/>
          </a:ln>
        </c:spPr>
        <c:crossAx val="112440448"/>
        <c:crosses val="autoZero"/>
        <c:auto val="1"/>
        <c:lblAlgn val="ctr"/>
        <c:lblOffset val="100"/>
        <c:tickMarkSkip val="1"/>
        <c:noMultiLvlLbl val="0"/>
      </c:catAx>
      <c:valAx>
        <c:axId val="112440448"/>
        <c:scaling>
          <c:orientation val="minMax"/>
        </c:scaling>
        <c:delete val="0"/>
        <c:axPos val="l"/>
        <c:numFmt formatCode="General" sourceLinked="1"/>
        <c:majorTickMark val="none"/>
        <c:minorTickMark val="none"/>
        <c:tickLblPos val="none"/>
        <c:spPr>
          <a:ln w="3175">
            <a:solidFill>
              <a:srgbClr val="000000"/>
            </a:solidFill>
            <a:prstDash val="solid"/>
          </a:ln>
        </c:spPr>
        <c:crossAx val="217824640"/>
        <c:crosses val="autoZero"/>
        <c:crossBetween val="between"/>
      </c:valAx>
      <c:spPr>
        <a:noFill/>
        <a:ln w="25400">
          <a:noFill/>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de-D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FDB120-DEB6-4C93-8BDF-A4060603F1B1}" type="doc">
      <dgm:prSet loTypeId="urn:microsoft.com/office/officeart/2005/8/layout/radial4" loCatId="relationship" qsTypeId="urn:microsoft.com/office/officeart/2005/8/quickstyle/simple1#1" qsCatId="simple" csTypeId="urn:microsoft.com/office/officeart/2005/8/colors/colorful1#1" csCatId="colorful" phldr="1"/>
      <dgm:spPr/>
      <dgm:t>
        <a:bodyPr/>
        <a:lstStyle/>
        <a:p>
          <a:endParaRPr lang="en-US"/>
        </a:p>
      </dgm:t>
    </dgm:pt>
    <dgm:pt modelId="{95F428DE-A00E-4ECD-947F-5B0A326767A2}">
      <dgm:prSet phldrT="[Text]"/>
      <dgm:spPr>
        <a:solidFill>
          <a:schemeClr val="bg2">
            <a:lumMod val="90000"/>
          </a:schemeClr>
        </a:solidFill>
      </dgm:spPr>
      <dgm:t>
        <a:bodyPr/>
        <a:lstStyle/>
        <a:p>
          <a:r>
            <a:rPr lang="en-US" dirty="0" smtClean="0"/>
            <a:t>Technology</a:t>
          </a:r>
          <a:endParaRPr lang="en-US" dirty="0"/>
        </a:p>
      </dgm:t>
    </dgm:pt>
    <dgm:pt modelId="{13200A2D-7581-4FA2-9A8F-FB3B37532A93}" type="parTrans" cxnId="{C8832DB4-8D0B-4D42-9F6D-F96754CA5C09}">
      <dgm:prSet/>
      <dgm:spPr>
        <a:solidFill>
          <a:schemeClr val="bg2">
            <a:lumMod val="90000"/>
          </a:schemeClr>
        </a:solidFill>
      </dgm:spPr>
      <dgm:t>
        <a:bodyPr/>
        <a:lstStyle/>
        <a:p>
          <a:endParaRPr lang="en-US" dirty="0"/>
        </a:p>
      </dgm:t>
    </dgm:pt>
    <dgm:pt modelId="{2056A5CD-7FBF-41E8-8EB5-72157C34B34A}" type="sibTrans" cxnId="{C8832DB4-8D0B-4D42-9F6D-F96754CA5C09}">
      <dgm:prSet/>
      <dgm:spPr/>
      <dgm:t>
        <a:bodyPr/>
        <a:lstStyle/>
        <a:p>
          <a:endParaRPr lang="en-US"/>
        </a:p>
      </dgm:t>
    </dgm:pt>
    <dgm:pt modelId="{C58BF354-5DD8-4B1D-BF52-D0D754B4A7FE}">
      <dgm:prSet phldrT="[Text]"/>
      <dgm:spPr>
        <a:solidFill>
          <a:schemeClr val="bg2">
            <a:lumMod val="50000"/>
          </a:schemeClr>
        </a:solidFill>
      </dgm:spPr>
      <dgm:t>
        <a:bodyPr/>
        <a:lstStyle/>
        <a:p>
          <a:r>
            <a:rPr lang="en-US" dirty="0" smtClean="0"/>
            <a:t>Accelerators</a:t>
          </a:r>
          <a:endParaRPr lang="en-US" dirty="0"/>
        </a:p>
      </dgm:t>
    </dgm:pt>
    <dgm:pt modelId="{123734BD-EFE9-4B30-AA94-556EE901390E}" type="parTrans" cxnId="{8A6C7003-23BF-440D-9ED4-2C59C691E9B5}">
      <dgm:prSet/>
      <dgm:spPr>
        <a:solidFill>
          <a:schemeClr val="bg2">
            <a:lumMod val="50000"/>
          </a:schemeClr>
        </a:solidFill>
      </dgm:spPr>
      <dgm:t>
        <a:bodyPr/>
        <a:lstStyle/>
        <a:p>
          <a:endParaRPr lang="en-US" dirty="0"/>
        </a:p>
      </dgm:t>
    </dgm:pt>
    <dgm:pt modelId="{AC492201-05E3-43C2-8D13-0BFB97EC1806}" type="sibTrans" cxnId="{8A6C7003-23BF-440D-9ED4-2C59C691E9B5}">
      <dgm:prSet/>
      <dgm:spPr/>
      <dgm:t>
        <a:bodyPr/>
        <a:lstStyle/>
        <a:p>
          <a:endParaRPr lang="en-US"/>
        </a:p>
      </dgm:t>
    </dgm:pt>
    <dgm:pt modelId="{DF30FD23-B3FF-4354-99BC-84B14DDBBEBA}">
      <dgm:prSet phldrT="[Text]"/>
      <dgm:spPr>
        <a:solidFill>
          <a:schemeClr val="bg2">
            <a:lumMod val="25000"/>
          </a:schemeClr>
        </a:solidFill>
      </dgm:spPr>
      <dgm:t>
        <a:bodyPr/>
        <a:lstStyle/>
        <a:p>
          <a:r>
            <a:rPr lang="en-US" dirty="0" smtClean="0"/>
            <a:t>BW on </a:t>
          </a:r>
          <a:br>
            <a:rPr lang="en-US" dirty="0" smtClean="0"/>
          </a:br>
          <a:r>
            <a:rPr lang="en-US" dirty="0" smtClean="0"/>
            <a:t>HANA database</a:t>
          </a:r>
          <a:endParaRPr lang="en-US" dirty="0"/>
        </a:p>
      </dgm:t>
    </dgm:pt>
    <dgm:pt modelId="{EF65BF14-6B4C-4331-A14F-2BC4E6F80099}" type="parTrans" cxnId="{4803DF15-D787-4CD6-9210-8D524A73DAB3}">
      <dgm:prSet/>
      <dgm:spPr>
        <a:solidFill>
          <a:schemeClr val="bg2">
            <a:lumMod val="25000"/>
          </a:schemeClr>
        </a:solidFill>
      </dgm:spPr>
      <dgm:t>
        <a:bodyPr/>
        <a:lstStyle/>
        <a:p>
          <a:endParaRPr lang="en-US" dirty="0"/>
        </a:p>
      </dgm:t>
    </dgm:pt>
    <dgm:pt modelId="{54F72348-0DF1-42F2-A949-3A9966E16ADB}" type="sibTrans" cxnId="{4803DF15-D787-4CD6-9210-8D524A73DAB3}">
      <dgm:prSet/>
      <dgm:spPr/>
      <dgm:t>
        <a:bodyPr/>
        <a:lstStyle/>
        <a:p>
          <a:endParaRPr lang="en-US"/>
        </a:p>
      </dgm:t>
    </dgm:pt>
    <dgm:pt modelId="{540A6F17-78BF-48B0-ACCD-9FB8156B4427}">
      <dgm:prSet phldrT="[Text]"/>
      <dgm:spPr>
        <a:solidFill>
          <a:schemeClr val="bg2">
            <a:lumMod val="75000"/>
          </a:schemeClr>
        </a:solidFill>
      </dgm:spPr>
      <dgm:t>
        <a:bodyPr/>
        <a:lstStyle/>
        <a:p>
          <a:r>
            <a:rPr lang="en-US" dirty="0" smtClean="0"/>
            <a:t>Reporting</a:t>
          </a:r>
          <a:endParaRPr lang="en-US" dirty="0"/>
        </a:p>
      </dgm:t>
    </dgm:pt>
    <dgm:pt modelId="{30D52FAB-B7CE-41DB-B46F-9ADB3A3355CD}" type="parTrans" cxnId="{CE9509C5-F51E-4DBC-ADD9-1F67A59C9F3F}">
      <dgm:prSet/>
      <dgm:spPr>
        <a:solidFill>
          <a:schemeClr val="bg2">
            <a:lumMod val="75000"/>
          </a:schemeClr>
        </a:solidFill>
      </dgm:spPr>
      <dgm:t>
        <a:bodyPr/>
        <a:lstStyle/>
        <a:p>
          <a:endParaRPr lang="en-US" dirty="0"/>
        </a:p>
      </dgm:t>
    </dgm:pt>
    <dgm:pt modelId="{8B6D52B6-1E07-4A2A-8407-EF2066F72430}" type="sibTrans" cxnId="{CE9509C5-F51E-4DBC-ADD9-1F67A59C9F3F}">
      <dgm:prSet/>
      <dgm:spPr/>
      <dgm:t>
        <a:bodyPr/>
        <a:lstStyle/>
        <a:p>
          <a:endParaRPr lang="en-US"/>
        </a:p>
      </dgm:t>
    </dgm:pt>
    <dgm:pt modelId="{E3595F62-63C0-497F-B3BE-7A861E911F6F}">
      <dgm:prSet phldrT="[Text]"/>
      <dgm:spPr>
        <a:solidFill>
          <a:schemeClr val="bg2">
            <a:lumMod val="10000"/>
          </a:schemeClr>
        </a:solidFill>
      </dgm:spPr>
      <dgm:t>
        <a:bodyPr/>
        <a:lstStyle/>
        <a:p>
          <a:r>
            <a:rPr lang="en-US" dirty="0" smtClean="0"/>
            <a:t>High Performance applications</a:t>
          </a:r>
          <a:endParaRPr lang="en-US" dirty="0"/>
        </a:p>
      </dgm:t>
    </dgm:pt>
    <dgm:pt modelId="{04949AE1-57E4-4354-A1DF-74A99B1328A0}" type="parTrans" cxnId="{36B1D534-5E3E-461F-8078-87AA3E609639}">
      <dgm:prSet/>
      <dgm:spPr>
        <a:solidFill>
          <a:schemeClr val="bg2">
            <a:lumMod val="10000"/>
          </a:schemeClr>
        </a:solidFill>
      </dgm:spPr>
      <dgm:t>
        <a:bodyPr/>
        <a:lstStyle/>
        <a:p>
          <a:endParaRPr lang="de-DE"/>
        </a:p>
      </dgm:t>
    </dgm:pt>
    <dgm:pt modelId="{77897DA5-91CC-403B-A978-C4B6CAA87097}" type="sibTrans" cxnId="{36B1D534-5E3E-461F-8078-87AA3E609639}">
      <dgm:prSet/>
      <dgm:spPr/>
      <dgm:t>
        <a:bodyPr/>
        <a:lstStyle/>
        <a:p>
          <a:endParaRPr lang="de-DE"/>
        </a:p>
      </dgm:t>
    </dgm:pt>
    <dgm:pt modelId="{1E2F8CA5-910B-4EC6-8A78-0B353ED1532D}">
      <dgm:prSet phldrT="[Text]" custT="1"/>
      <dgm:spPr>
        <a:solidFill>
          <a:schemeClr val="accent1"/>
        </a:solidFill>
      </dgm:spPr>
      <dgm:t>
        <a:bodyPr tIns="0" bIns="0" anchor="b" anchorCtr="0"/>
        <a:lstStyle/>
        <a:p>
          <a:endParaRPr lang="en-US" sz="900" dirty="0" smtClean="0"/>
        </a:p>
        <a:p>
          <a:endParaRPr lang="en-US" sz="900" dirty="0" smtClean="0"/>
        </a:p>
        <a:p>
          <a:endParaRPr lang="en-US" sz="900" dirty="0" smtClean="0"/>
        </a:p>
        <a:p>
          <a:endParaRPr lang="en-US" sz="900" dirty="0" smtClean="0"/>
        </a:p>
        <a:p>
          <a:endParaRPr lang="en-US" sz="900" dirty="0" smtClean="0"/>
        </a:p>
        <a:p>
          <a:r>
            <a:rPr lang="en-US" sz="1200" dirty="0" smtClean="0">
              <a:solidFill>
                <a:schemeClr val="tx1"/>
              </a:solidFill>
            </a:rPr>
            <a:t>SAP HANA</a:t>
          </a:r>
          <a:endParaRPr lang="en-US" sz="1200" dirty="0">
            <a:solidFill>
              <a:schemeClr val="tx1"/>
            </a:solidFill>
          </a:endParaRPr>
        </a:p>
      </dgm:t>
    </dgm:pt>
    <dgm:pt modelId="{A297A0C6-985B-49DD-B137-BFE636A1CB01}" type="sibTrans" cxnId="{1C8AB15B-A0D1-403C-BF33-F346425FCF57}">
      <dgm:prSet/>
      <dgm:spPr/>
      <dgm:t>
        <a:bodyPr/>
        <a:lstStyle/>
        <a:p>
          <a:endParaRPr lang="en-US"/>
        </a:p>
      </dgm:t>
    </dgm:pt>
    <dgm:pt modelId="{40811D93-FC9A-4ADC-A154-564AC834DA6E}" type="parTrans" cxnId="{1C8AB15B-A0D1-403C-BF33-F346425FCF57}">
      <dgm:prSet/>
      <dgm:spPr/>
      <dgm:t>
        <a:bodyPr/>
        <a:lstStyle/>
        <a:p>
          <a:endParaRPr lang="en-US"/>
        </a:p>
      </dgm:t>
    </dgm:pt>
    <dgm:pt modelId="{28A32EAE-00D2-4985-AB3E-4613881D3D70}" type="pres">
      <dgm:prSet presAssocID="{FAFDB120-DEB6-4C93-8BDF-A4060603F1B1}" presName="cycle" presStyleCnt="0">
        <dgm:presLayoutVars>
          <dgm:chMax val="1"/>
          <dgm:dir/>
          <dgm:animLvl val="ctr"/>
          <dgm:resizeHandles val="exact"/>
        </dgm:presLayoutVars>
      </dgm:prSet>
      <dgm:spPr/>
      <dgm:t>
        <a:bodyPr/>
        <a:lstStyle/>
        <a:p>
          <a:endParaRPr lang="en-US"/>
        </a:p>
      </dgm:t>
    </dgm:pt>
    <dgm:pt modelId="{79C9E00F-BAC8-4B68-B69D-10945D2040C0}" type="pres">
      <dgm:prSet presAssocID="{1E2F8CA5-910B-4EC6-8A78-0B353ED1532D}" presName="centerShape" presStyleLbl="node0" presStyleIdx="0" presStyleCnt="1"/>
      <dgm:spPr/>
      <dgm:t>
        <a:bodyPr/>
        <a:lstStyle/>
        <a:p>
          <a:endParaRPr lang="en-US"/>
        </a:p>
      </dgm:t>
    </dgm:pt>
    <dgm:pt modelId="{9D370D79-DB43-43ED-A002-537DF17FFDFD}" type="pres">
      <dgm:prSet presAssocID="{13200A2D-7581-4FA2-9A8F-FB3B37532A93}" presName="parTrans" presStyleLbl="bgSibTrans2D1" presStyleIdx="0" presStyleCnt="5"/>
      <dgm:spPr/>
      <dgm:t>
        <a:bodyPr/>
        <a:lstStyle/>
        <a:p>
          <a:endParaRPr lang="en-US"/>
        </a:p>
      </dgm:t>
    </dgm:pt>
    <dgm:pt modelId="{247A7467-ECF5-4E33-8240-89DC9B130699}" type="pres">
      <dgm:prSet presAssocID="{95F428DE-A00E-4ECD-947F-5B0A326767A2}" presName="node" presStyleLbl="node1" presStyleIdx="0" presStyleCnt="5">
        <dgm:presLayoutVars>
          <dgm:bulletEnabled val="1"/>
        </dgm:presLayoutVars>
      </dgm:prSet>
      <dgm:spPr/>
      <dgm:t>
        <a:bodyPr/>
        <a:lstStyle/>
        <a:p>
          <a:endParaRPr lang="en-US"/>
        </a:p>
      </dgm:t>
    </dgm:pt>
    <dgm:pt modelId="{6E3B7247-E63E-42B6-8C1E-01EDCE8A3163}" type="pres">
      <dgm:prSet presAssocID="{30D52FAB-B7CE-41DB-B46F-9ADB3A3355CD}" presName="parTrans" presStyleLbl="bgSibTrans2D1" presStyleIdx="1" presStyleCnt="5"/>
      <dgm:spPr/>
      <dgm:t>
        <a:bodyPr/>
        <a:lstStyle/>
        <a:p>
          <a:endParaRPr lang="en-US"/>
        </a:p>
      </dgm:t>
    </dgm:pt>
    <dgm:pt modelId="{FCB0BD7D-448B-4284-92B5-B733F2FB96C2}" type="pres">
      <dgm:prSet presAssocID="{540A6F17-78BF-48B0-ACCD-9FB8156B4427}" presName="node" presStyleLbl="node1" presStyleIdx="1" presStyleCnt="5">
        <dgm:presLayoutVars>
          <dgm:bulletEnabled val="1"/>
        </dgm:presLayoutVars>
      </dgm:prSet>
      <dgm:spPr/>
      <dgm:t>
        <a:bodyPr/>
        <a:lstStyle/>
        <a:p>
          <a:endParaRPr lang="en-US"/>
        </a:p>
      </dgm:t>
    </dgm:pt>
    <dgm:pt modelId="{49C5204D-9BA6-409C-BAC6-4904A344B79B}" type="pres">
      <dgm:prSet presAssocID="{123734BD-EFE9-4B30-AA94-556EE901390E}" presName="parTrans" presStyleLbl="bgSibTrans2D1" presStyleIdx="2" presStyleCnt="5"/>
      <dgm:spPr/>
      <dgm:t>
        <a:bodyPr/>
        <a:lstStyle/>
        <a:p>
          <a:endParaRPr lang="en-US"/>
        </a:p>
      </dgm:t>
    </dgm:pt>
    <dgm:pt modelId="{3B6F605A-BC11-4024-B105-C1801BCFBF9C}" type="pres">
      <dgm:prSet presAssocID="{C58BF354-5DD8-4B1D-BF52-D0D754B4A7FE}" presName="node" presStyleLbl="node1" presStyleIdx="2" presStyleCnt="5">
        <dgm:presLayoutVars>
          <dgm:bulletEnabled val="1"/>
        </dgm:presLayoutVars>
      </dgm:prSet>
      <dgm:spPr/>
      <dgm:t>
        <a:bodyPr/>
        <a:lstStyle/>
        <a:p>
          <a:endParaRPr lang="en-US"/>
        </a:p>
      </dgm:t>
    </dgm:pt>
    <dgm:pt modelId="{4E190AC5-371F-435C-852A-DC9DB7362224}" type="pres">
      <dgm:prSet presAssocID="{EF65BF14-6B4C-4331-A14F-2BC4E6F80099}" presName="parTrans" presStyleLbl="bgSibTrans2D1" presStyleIdx="3" presStyleCnt="5"/>
      <dgm:spPr/>
      <dgm:t>
        <a:bodyPr/>
        <a:lstStyle/>
        <a:p>
          <a:endParaRPr lang="en-US"/>
        </a:p>
      </dgm:t>
    </dgm:pt>
    <dgm:pt modelId="{46AE1DDE-CB86-4F5D-8006-CBA05137432A}" type="pres">
      <dgm:prSet presAssocID="{DF30FD23-B3FF-4354-99BC-84B14DDBBEBA}" presName="node" presStyleLbl="node1" presStyleIdx="3" presStyleCnt="5">
        <dgm:presLayoutVars>
          <dgm:bulletEnabled val="1"/>
        </dgm:presLayoutVars>
      </dgm:prSet>
      <dgm:spPr/>
      <dgm:t>
        <a:bodyPr/>
        <a:lstStyle/>
        <a:p>
          <a:endParaRPr lang="en-US"/>
        </a:p>
      </dgm:t>
    </dgm:pt>
    <dgm:pt modelId="{B45BFBA6-F350-49F0-BCDC-6949FC9A6D87}" type="pres">
      <dgm:prSet presAssocID="{04949AE1-57E4-4354-A1DF-74A99B1328A0}" presName="parTrans" presStyleLbl="bgSibTrans2D1" presStyleIdx="4" presStyleCnt="5"/>
      <dgm:spPr/>
      <dgm:t>
        <a:bodyPr/>
        <a:lstStyle/>
        <a:p>
          <a:endParaRPr lang="en-US"/>
        </a:p>
      </dgm:t>
    </dgm:pt>
    <dgm:pt modelId="{8C7B5133-0784-4DA0-82CB-8471311FED89}" type="pres">
      <dgm:prSet presAssocID="{E3595F62-63C0-497F-B3BE-7A861E911F6F}" presName="node" presStyleLbl="node1" presStyleIdx="4" presStyleCnt="5">
        <dgm:presLayoutVars>
          <dgm:bulletEnabled val="1"/>
        </dgm:presLayoutVars>
      </dgm:prSet>
      <dgm:spPr/>
      <dgm:t>
        <a:bodyPr/>
        <a:lstStyle/>
        <a:p>
          <a:endParaRPr lang="en-US"/>
        </a:p>
      </dgm:t>
    </dgm:pt>
  </dgm:ptLst>
  <dgm:cxnLst>
    <dgm:cxn modelId="{4803DF15-D787-4CD6-9210-8D524A73DAB3}" srcId="{1E2F8CA5-910B-4EC6-8A78-0B353ED1532D}" destId="{DF30FD23-B3FF-4354-99BC-84B14DDBBEBA}" srcOrd="3" destOrd="0" parTransId="{EF65BF14-6B4C-4331-A14F-2BC4E6F80099}" sibTransId="{54F72348-0DF1-42F2-A949-3A9966E16ADB}"/>
    <dgm:cxn modelId="{7C608895-B097-4C7B-A9C4-2E3C9136EA17}" type="presOf" srcId="{DF30FD23-B3FF-4354-99BC-84B14DDBBEBA}" destId="{46AE1DDE-CB86-4F5D-8006-CBA05137432A}" srcOrd="0" destOrd="0" presId="urn:microsoft.com/office/officeart/2005/8/layout/radial4"/>
    <dgm:cxn modelId="{C8832DB4-8D0B-4D42-9F6D-F96754CA5C09}" srcId="{1E2F8CA5-910B-4EC6-8A78-0B353ED1532D}" destId="{95F428DE-A00E-4ECD-947F-5B0A326767A2}" srcOrd="0" destOrd="0" parTransId="{13200A2D-7581-4FA2-9A8F-FB3B37532A93}" sibTransId="{2056A5CD-7FBF-41E8-8EB5-72157C34B34A}"/>
    <dgm:cxn modelId="{53B8097E-E966-4FE2-9F4A-134BD51FE546}" type="presOf" srcId="{EF65BF14-6B4C-4331-A14F-2BC4E6F80099}" destId="{4E190AC5-371F-435C-852A-DC9DB7362224}" srcOrd="0" destOrd="0" presId="urn:microsoft.com/office/officeart/2005/8/layout/radial4"/>
    <dgm:cxn modelId="{44AB09E7-A5FC-4960-8D62-3C49E75A39DC}" type="presOf" srcId="{FAFDB120-DEB6-4C93-8BDF-A4060603F1B1}" destId="{28A32EAE-00D2-4985-AB3E-4613881D3D70}" srcOrd="0" destOrd="0" presId="urn:microsoft.com/office/officeart/2005/8/layout/radial4"/>
    <dgm:cxn modelId="{8A6C7003-23BF-440D-9ED4-2C59C691E9B5}" srcId="{1E2F8CA5-910B-4EC6-8A78-0B353ED1532D}" destId="{C58BF354-5DD8-4B1D-BF52-D0D754B4A7FE}" srcOrd="2" destOrd="0" parTransId="{123734BD-EFE9-4B30-AA94-556EE901390E}" sibTransId="{AC492201-05E3-43C2-8D13-0BFB97EC1806}"/>
    <dgm:cxn modelId="{7594331D-4FB6-408D-83D1-87D8EBB9102B}" type="presOf" srcId="{95F428DE-A00E-4ECD-947F-5B0A326767A2}" destId="{247A7467-ECF5-4E33-8240-89DC9B130699}" srcOrd="0" destOrd="0" presId="urn:microsoft.com/office/officeart/2005/8/layout/radial4"/>
    <dgm:cxn modelId="{CCEA1413-0576-4B06-A180-E5857A915445}" type="presOf" srcId="{123734BD-EFE9-4B30-AA94-556EE901390E}" destId="{49C5204D-9BA6-409C-BAC6-4904A344B79B}" srcOrd="0" destOrd="0" presId="urn:microsoft.com/office/officeart/2005/8/layout/radial4"/>
    <dgm:cxn modelId="{1987CDAC-0222-4C66-897D-3D24C78A98A1}" type="presOf" srcId="{C58BF354-5DD8-4B1D-BF52-D0D754B4A7FE}" destId="{3B6F605A-BC11-4024-B105-C1801BCFBF9C}" srcOrd="0" destOrd="0" presId="urn:microsoft.com/office/officeart/2005/8/layout/radial4"/>
    <dgm:cxn modelId="{1C8AB15B-A0D1-403C-BF33-F346425FCF57}" srcId="{FAFDB120-DEB6-4C93-8BDF-A4060603F1B1}" destId="{1E2F8CA5-910B-4EC6-8A78-0B353ED1532D}" srcOrd="0" destOrd="0" parTransId="{40811D93-FC9A-4ADC-A154-564AC834DA6E}" sibTransId="{A297A0C6-985B-49DD-B137-BFE636A1CB01}"/>
    <dgm:cxn modelId="{3BAF7D05-2579-43AD-89EF-9D763467F9EF}" type="presOf" srcId="{30D52FAB-B7CE-41DB-B46F-9ADB3A3355CD}" destId="{6E3B7247-E63E-42B6-8C1E-01EDCE8A3163}" srcOrd="0" destOrd="0" presId="urn:microsoft.com/office/officeart/2005/8/layout/radial4"/>
    <dgm:cxn modelId="{7CB164FC-3271-4369-9F57-685F72BD4BB2}" type="presOf" srcId="{1E2F8CA5-910B-4EC6-8A78-0B353ED1532D}" destId="{79C9E00F-BAC8-4B68-B69D-10945D2040C0}" srcOrd="0" destOrd="0" presId="urn:microsoft.com/office/officeart/2005/8/layout/radial4"/>
    <dgm:cxn modelId="{66DFC07A-5DD2-4560-B225-B3C0E0F2BA99}" type="presOf" srcId="{540A6F17-78BF-48B0-ACCD-9FB8156B4427}" destId="{FCB0BD7D-448B-4284-92B5-B733F2FB96C2}" srcOrd="0" destOrd="0" presId="urn:microsoft.com/office/officeart/2005/8/layout/radial4"/>
    <dgm:cxn modelId="{CE9509C5-F51E-4DBC-ADD9-1F67A59C9F3F}" srcId="{1E2F8CA5-910B-4EC6-8A78-0B353ED1532D}" destId="{540A6F17-78BF-48B0-ACCD-9FB8156B4427}" srcOrd="1" destOrd="0" parTransId="{30D52FAB-B7CE-41DB-B46F-9ADB3A3355CD}" sibTransId="{8B6D52B6-1E07-4A2A-8407-EF2066F72430}"/>
    <dgm:cxn modelId="{36B1D534-5E3E-461F-8078-87AA3E609639}" srcId="{1E2F8CA5-910B-4EC6-8A78-0B353ED1532D}" destId="{E3595F62-63C0-497F-B3BE-7A861E911F6F}" srcOrd="4" destOrd="0" parTransId="{04949AE1-57E4-4354-A1DF-74A99B1328A0}" sibTransId="{77897DA5-91CC-403B-A978-C4B6CAA87097}"/>
    <dgm:cxn modelId="{69F51164-50B0-4D34-AA7F-8E19292C4289}" type="presOf" srcId="{13200A2D-7581-4FA2-9A8F-FB3B37532A93}" destId="{9D370D79-DB43-43ED-A002-537DF17FFDFD}" srcOrd="0" destOrd="0" presId="urn:microsoft.com/office/officeart/2005/8/layout/radial4"/>
    <dgm:cxn modelId="{03DA42DE-4980-4F50-86C5-0538A8C6F8BC}" type="presOf" srcId="{E3595F62-63C0-497F-B3BE-7A861E911F6F}" destId="{8C7B5133-0784-4DA0-82CB-8471311FED89}" srcOrd="0" destOrd="0" presId="urn:microsoft.com/office/officeart/2005/8/layout/radial4"/>
    <dgm:cxn modelId="{7A96D7C7-A5B2-45E3-B5A7-8B952A8B0F6C}" type="presOf" srcId="{04949AE1-57E4-4354-A1DF-74A99B1328A0}" destId="{B45BFBA6-F350-49F0-BCDC-6949FC9A6D87}" srcOrd="0" destOrd="0" presId="urn:microsoft.com/office/officeart/2005/8/layout/radial4"/>
    <dgm:cxn modelId="{CD6AAA23-8598-48A2-881B-614CA35C0CB3}" type="presParOf" srcId="{28A32EAE-00D2-4985-AB3E-4613881D3D70}" destId="{79C9E00F-BAC8-4B68-B69D-10945D2040C0}" srcOrd="0" destOrd="0" presId="urn:microsoft.com/office/officeart/2005/8/layout/radial4"/>
    <dgm:cxn modelId="{831D7AC1-3D20-4DB6-B464-6A3334AB915A}" type="presParOf" srcId="{28A32EAE-00D2-4985-AB3E-4613881D3D70}" destId="{9D370D79-DB43-43ED-A002-537DF17FFDFD}" srcOrd="1" destOrd="0" presId="urn:microsoft.com/office/officeart/2005/8/layout/radial4"/>
    <dgm:cxn modelId="{794ECE75-3ECC-498B-B4F7-A9744E1477D2}" type="presParOf" srcId="{28A32EAE-00D2-4985-AB3E-4613881D3D70}" destId="{247A7467-ECF5-4E33-8240-89DC9B130699}" srcOrd="2" destOrd="0" presId="urn:microsoft.com/office/officeart/2005/8/layout/radial4"/>
    <dgm:cxn modelId="{7F9609DE-10C5-4C26-A2B5-301E17713022}" type="presParOf" srcId="{28A32EAE-00D2-4985-AB3E-4613881D3D70}" destId="{6E3B7247-E63E-42B6-8C1E-01EDCE8A3163}" srcOrd="3" destOrd="0" presId="urn:microsoft.com/office/officeart/2005/8/layout/radial4"/>
    <dgm:cxn modelId="{BED1102A-E6D4-4978-A4C0-09C595CC2141}" type="presParOf" srcId="{28A32EAE-00D2-4985-AB3E-4613881D3D70}" destId="{FCB0BD7D-448B-4284-92B5-B733F2FB96C2}" srcOrd="4" destOrd="0" presId="urn:microsoft.com/office/officeart/2005/8/layout/radial4"/>
    <dgm:cxn modelId="{58746EB7-85C8-4252-A58C-F05DF345F44D}" type="presParOf" srcId="{28A32EAE-00D2-4985-AB3E-4613881D3D70}" destId="{49C5204D-9BA6-409C-BAC6-4904A344B79B}" srcOrd="5" destOrd="0" presId="urn:microsoft.com/office/officeart/2005/8/layout/radial4"/>
    <dgm:cxn modelId="{361CDE17-3526-4109-8A0F-43F96A020B55}" type="presParOf" srcId="{28A32EAE-00D2-4985-AB3E-4613881D3D70}" destId="{3B6F605A-BC11-4024-B105-C1801BCFBF9C}" srcOrd="6" destOrd="0" presId="urn:microsoft.com/office/officeart/2005/8/layout/radial4"/>
    <dgm:cxn modelId="{7B3E7706-8F41-42CB-AD6D-9C8BCE311444}" type="presParOf" srcId="{28A32EAE-00D2-4985-AB3E-4613881D3D70}" destId="{4E190AC5-371F-435C-852A-DC9DB7362224}" srcOrd="7" destOrd="0" presId="urn:microsoft.com/office/officeart/2005/8/layout/radial4"/>
    <dgm:cxn modelId="{FB23A8AC-0882-46C3-B923-5B15330A8C8B}" type="presParOf" srcId="{28A32EAE-00D2-4985-AB3E-4613881D3D70}" destId="{46AE1DDE-CB86-4F5D-8006-CBA05137432A}" srcOrd="8" destOrd="0" presId="urn:microsoft.com/office/officeart/2005/8/layout/radial4"/>
    <dgm:cxn modelId="{91336CB6-B71B-4EDB-8413-8821BE734B0E}" type="presParOf" srcId="{28A32EAE-00D2-4985-AB3E-4613881D3D70}" destId="{B45BFBA6-F350-49F0-BCDC-6949FC9A6D87}" srcOrd="9" destOrd="0" presId="urn:microsoft.com/office/officeart/2005/8/layout/radial4"/>
    <dgm:cxn modelId="{6BFFAB99-D239-4B03-8AA1-9EBC80F322F9}" type="presParOf" srcId="{28A32EAE-00D2-4985-AB3E-4613881D3D70}" destId="{8C7B5133-0784-4DA0-82CB-8471311FED89}" srcOrd="10"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9E00F-BAC8-4B68-B69D-10945D2040C0}">
      <dsp:nvSpPr>
        <dsp:cNvPr id="0" name=""/>
        <dsp:cNvSpPr/>
      </dsp:nvSpPr>
      <dsp:spPr>
        <a:xfrm>
          <a:off x="2053255" y="2562487"/>
          <a:ext cx="1422980" cy="1422980"/>
        </a:xfrm>
        <a:prstGeom prst="ellipse">
          <a:avLst/>
        </a:prstGeom>
        <a:solidFill>
          <a:schemeClr val="accent1"/>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0" rIns="5715" bIns="0" numCol="1" spcCol="1270" anchor="b" anchorCtr="0">
          <a:noAutofit/>
        </a:bodyPr>
        <a:lstStyle/>
        <a:p>
          <a:pPr lvl="0" algn="ctr" defTabSz="400050">
            <a:lnSpc>
              <a:spcPct val="90000"/>
            </a:lnSpc>
            <a:spcBef>
              <a:spcPct val="0"/>
            </a:spcBef>
            <a:spcAft>
              <a:spcPct val="35000"/>
            </a:spcAft>
          </a:pPr>
          <a:endParaRPr lang="en-US" sz="900" kern="1200" dirty="0" smtClean="0"/>
        </a:p>
        <a:p>
          <a:pPr lvl="0" algn="ctr" defTabSz="400050">
            <a:lnSpc>
              <a:spcPct val="90000"/>
            </a:lnSpc>
            <a:spcBef>
              <a:spcPct val="0"/>
            </a:spcBef>
            <a:spcAft>
              <a:spcPct val="35000"/>
            </a:spcAft>
          </a:pPr>
          <a:endParaRPr lang="en-US" sz="900" kern="1200" dirty="0" smtClean="0"/>
        </a:p>
        <a:p>
          <a:pPr lvl="0" algn="ctr" defTabSz="400050">
            <a:lnSpc>
              <a:spcPct val="90000"/>
            </a:lnSpc>
            <a:spcBef>
              <a:spcPct val="0"/>
            </a:spcBef>
            <a:spcAft>
              <a:spcPct val="35000"/>
            </a:spcAft>
          </a:pPr>
          <a:endParaRPr lang="en-US" sz="900" kern="1200" dirty="0" smtClean="0"/>
        </a:p>
        <a:p>
          <a:pPr lvl="0" algn="ctr" defTabSz="400050">
            <a:lnSpc>
              <a:spcPct val="90000"/>
            </a:lnSpc>
            <a:spcBef>
              <a:spcPct val="0"/>
            </a:spcBef>
            <a:spcAft>
              <a:spcPct val="35000"/>
            </a:spcAft>
          </a:pPr>
          <a:endParaRPr lang="en-US" sz="900" kern="1200" dirty="0" smtClean="0"/>
        </a:p>
        <a:p>
          <a:pPr lvl="0" algn="ctr" defTabSz="400050">
            <a:lnSpc>
              <a:spcPct val="90000"/>
            </a:lnSpc>
            <a:spcBef>
              <a:spcPct val="0"/>
            </a:spcBef>
            <a:spcAft>
              <a:spcPct val="35000"/>
            </a:spcAft>
          </a:pPr>
          <a:endParaRPr lang="en-US" sz="900" kern="1200" dirty="0" smtClean="0"/>
        </a:p>
        <a:p>
          <a:pPr lvl="0" algn="ctr" defTabSz="400050">
            <a:lnSpc>
              <a:spcPct val="90000"/>
            </a:lnSpc>
            <a:spcBef>
              <a:spcPct val="0"/>
            </a:spcBef>
            <a:spcAft>
              <a:spcPct val="35000"/>
            </a:spcAft>
          </a:pPr>
          <a:r>
            <a:rPr lang="en-US" sz="1200" kern="1200" dirty="0" smtClean="0">
              <a:solidFill>
                <a:schemeClr val="tx1"/>
              </a:solidFill>
            </a:rPr>
            <a:t>SAP HANA</a:t>
          </a:r>
          <a:endParaRPr lang="en-US" sz="1200" kern="1200" dirty="0">
            <a:solidFill>
              <a:schemeClr val="tx1"/>
            </a:solidFill>
          </a:endParaRPr>
        </a:p>
      </dsp:txBody>
      <dsp:txXfrm>
        <a:off x="2261646" y="2770878"/>
        <a:ext cx="1006198" cy="1006198"/>
      </dsp:txXfrm>
    </dsp:sp>
    <dsp:sp modelId="{9D370D79-DB43-43ED-A002-537DF17FFDFD}">
      <dsp:nvSpPr>
        <dsp:cNvPr id="0" name=""/>
        <dsp:cNvSpPr/>
      </dsp:nvSpPr>
      <dsp:spPr>
        <a:xfrm rot="10800000">
          <a:off x="676338" y="3071202"/>
          <a:ext cx="1301186" cy="405549"/>
        </a:xfrm>
        <a:prstGeom prst="leftArrow">
          <a:avLst>
            <a:gd name="adj1" fmla="val 60000"/>
            <a:gd name="adj2" fmla="val 50000"/>
          </a:avLst>
        </a:prstGeom>
        <a:solidFill>
          <a:schemeClr val="bg2">
            <a:lumMod val="90000"/>
          </a:schemeClr>
        </a:solidFill>
        <a:ln>
          <a:noFill/>
        </a:ln>
        <a:effectLst/>
      </dsp:spPr>
      <dsp:style>
        <a:lnRef idx="0">
          <a:scrgbClr r="0" g="0" b="0"/>
        </a:lnRef>
        <a:fillRef idx="1">
          <a:scrgbClr r="0" g="0" b="0"/>
        </a:fillRef>
        <a:effectRef idx="0">
          <a:scrgbClr r="0" g="0" b="0"/>
        </a:effectRef>
        <a:fontRef idx="minor">
          <a:schemeClr val="lt1"/>
        </a:fontRef>
      </dsp:style>
    </dsp:sp>
    <dsp:sp modelId="{247A7467-ECF5-4E33-8240-89DC9B130699}">
      <dsp:nvSpPr>
        <dsp:cNvPr id="0" name=""/>
        <dsp:cNvSpPr/>
      </dsp:nvSpPr>
      <dsp:spPr>
        <a:xfrm>
          <a:off x="423" y="2733244"/>
          <a:ext cx="1351831" cy="1081464"/>
        </a:xfrm>
        <a:prstGeom prst="roundRect">
          <a:avLst>
            <a:gd name="adj" fmla="val 10000"/>
          </a:avLst>
        </a:prstGeom>
        <a:solidFill>
          <a:schemeClr val="bg2">
            <a:lumMod val="9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Technology</a:t>
          </a:r>
          <a:endParaRPr lang="en-US" sz="1600" kern="1200" dirty="0"/>
        </a:p>
      </dsp:txBody>
      <dsp:txXfrm>
        <a:off x="32098" y="2764919"/>
        <a:ext cx="1288481" cy="1018114"/>
      </dsp:txXfrm>
    </dsp:sp>
    <dsp:sp modelId="{6E3B7247-E63E-42B6-8C1E-01EDCE8A3163}">
      <dsp:nvSpPr>
        <dsp:cNvPr id="0" name=""/>
        <dsp:cNvSpPr/>
      </dsp:nvSpPr>
      <dsp:spPr>
        <a:xfrm rot="13500000">
          <a:off x="1097464" y="2054514"/>
          <a:ext cx="1301186" cy="405549"/>
        </a:xfrm>
        <a:prstGeom prst="leftArrow">
          <a:avLst>
            <a:gd name="adj1" fmla="val 60000"/>
            <a:gd name="adj2" fmla="val 50000"/>
          </a:avLst>
        </a:prstGeom>
        <a:solidFill>
          <a:schemeClr val="bg2">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FCB0BD7D-448B-4284-92B5-B733F2FB96C2}">
      <dsp:nvSpPr>
        <dsp:cNvPr id="0" name=""/>
        <dsp:cNvSpPr/>
      </dsp:nvSpPr>
      <dsp:spPr>
        <a:xfrm>
          <a:off x="612103" y="1256517"/>
          <a:ext cx="1351831" cy="1081464"/>
        </a:xfrm>
        <a:prstGeom prst="roundRect">
          <a:avLst>
            <a:gd name="adj" fmla="val 10000"/>
          </a:avLst>
        </a:prstGeom>
        <a:solidFill>
          <a:schemeClr val="bg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Reporting</a:t>
          </a:r>
          <a:endParaRPr lang="en-US" sz="1600" kern="1200" dirty="0"/>
        </a:p>
      </dsp:txBody>
      <dsp:txXfrm>
        <a:off x="643778" y="1288192"/>
        <a:ext cx="1288481" cy="1018114"/>
      </dsp:txXfrm>
    </dsp:sp>
    <dsp:sp modelId="{49C5204D-9BA6-409C-BAC6-4904A344B79B}">
      <dsp:nvSpPr>
        <dsp:cNvPr id="0" name=""/>
        <dsp:cNvSpPr/>
      </dsp:nvSpPr>
      <dsp:spPr>
        <a:xfrm rot="16200000">
          <a:off x="2114152" y="1633388"/>
          <a:ext cx="1301186" cy="405549"/>
        </a:xfrm>
        <a:prstGeom prst="leftArrow">
          <a:avLst>
            <a:gd name="adj1" fmla="val 60000"/>
            <a:gd name="adj2" fmla="val 50000"/>
          </a:avLst>
        </a:prstGeom>
        <a:solidFill>
          <a:schemeClr val="bg2">
            <a:lumMod val="50000"/>
          </a:schemeClr>
        </a:solidFill>
        <a:ln>
          <a:noFill/>
        </a:ln>
        <a:effectLst/>
      </dsp:spPr>
      <dsp:style>
        <a:lnRef idx="0">
          <a:scrgbClr r="0" g="0" b="0"/>
        </a:lnRef>
        <a:fillRef idx="1">
          <a:scrgbClr r="0" g="0" b="0"/>
        </a:fillRef>
        <a:effectRef idx="0">
          <a:scrgbClr r="0" g="0" b="0"/>
        </a:effectRef>
        <a:fontRef idx="minor">
          <a:schemeClr val="lt1"/>
        </a:fontRef>
      </dsp:style>
    </dsp:sp>
    <dsp:sp modelId="{3B6F605A-BC11-4024-B105-C1801BCFBF9C}">
      <dsp:nvSpPr>
        <dsp:cNvPr id="0" name=""/>
        <dsp:cNvSpPr/>
      </dsp:nvSpPr>
      <dsp:spPr>
        <a:xfrm>
          <a:off x="2088830" y="644837"/>
          <a:ext cx="1351831" cy="1081464"/>
        </a:xfrm>
        <a:prstGeom prst="roundRect">
          <a:avLst>
            <a:gd name="adj" fmla="val 10000"/>
          </a:avLst>
        </a:prstGeom>
        <a:solidFill>
          <a:schemeClr val="bg2">
            <a:lumMod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Accelerators</a:t>
          </a:r>
          <a:endParaRPr lang="en-US" sz="1600" kern="1200" dirty="0"/>
        </a:p>
      </dsp:txBody>
      <dsp:txXfrm>
        <a:off x="2120505" y="676512"/>
        <a:ext cx="1288481" cy="1018114"/>
      </dsp:txXfrm>
    </dsp:sp>
    <dsp:sp modelId="{4E190AC5-371F-435C-852A-DC9DB7362224}">
      <dsp:nvSpPr>
        <dsp:cNvPr id="0" name=""/>
        <dsp:cNvSpPr/>
      </dsp:nvSpPr>
      <dsp:spPr>
        <a:xfrm rot="18900000">
          <a:off x="3130840" y="2054514"/>
          <a:ext cx="1301186" cy="405549"/>
        </a:xfrm>
        <a:prstGeom prst="leftArrow">
          <a:avLst>
            <a:gd name="adj1" fmla="val 60000"/>
            <a:gd name="adj2" fmla="val 50000"/>
          </a:avLst>
        </a:prstGeom>
        <a:solidFill>
          <a:schemeClr val="bg2">
            <a:lumMod val="25000"/>
          </a:schemeClr>
        </a:solidFill>
        <a:ln>
          <a:noFill/>
        </a:ln>
        <a:effectLst/>
      </dsp:spPr>
      <dsp:style>
        <a:lnRef idx="0">
          <a:scrgbClr r="0" g="0" b="0"/>
        </a:lnRef>
        <a:fillRef idx="1">
          <a:scrgbClr r="0" g="0" b="0"/>
        </a:fillRef>
        <a:effectRef idx="0">
          <a:scrgbClr r="0" g="0" b="0"/>
        </a:effectRef>
        <a:fontRef idx="minor">
          <a:schemeClr val="lt1"/>
        </a:fontRef>
      </dsp:style>
    </dsp:sp>
    <dsp:sp modelId="{46AE1DDE-CB86-4F5D-8006-CBA05137432A}">
      <dsp:nvSpPr>
        <dsp:cNvPr id="0" name=""/>
        <dsp:cNvSpPr/>
      </dsp:nvSpPr>
      <dsp:spPr>
        <a:xfrm>
          <a:off x="3565557" y="1256517"/>
          <a:ext cx="1351831" cy="1081464"/>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BW on </a:t>
          </a:r>
          <a:br>
            <a:rPr lang="en-US" sz="1600" kern="1200" dirty="0" smtClean="0"/>
          </a:br>
          <a:r>
            <a:rPr lang="en-US" sz="1600" kern="1200" dirty="0" smtClean="0"/>
            <a:t>HANA database</a:t>
          </a:r>
          <a:endParaRPr lang="en-US" sz="1600" kern="1200" dirty="0"/>
        </a:p>
      </dsp:txBody>
      <dsp:txXfrm>
        <a:off x="3597232" y="1288192"/>
        <a:ext cx="1288481" cy="1018114"/>
      </dsp:txXfrm>
    </dsp:sp>
    <dsp:sp modelId="{B45BFBA6-F350-49F0-BCDC-6949FC9A6D87}">
      <dsp:nvSpPr>
        <dsp:cNvPr id="0" name=""/>
        <dsp:cNvSpPr/>
      </dsp:nvSpPr>
      <dsp:spPr>
        <a:xfrm>
          <a:off x="3551966" y="3071202"/>
          <a:ext cx="1301186" cy="405549"/>
        </a:xfrm>
        <a:prstGeom prst="leftArrow">
          <a:avLst>
            <a:gd name="adj1" fmla="val 60000"/>
            <a:gd name="adj2" fmla="val 50000"/>
          </a:avLst>
        </a:prstGeom>
        <a:solidFill>
          <a:schemeClr val="bg2">
            <a:lumMod val="10000"/>
          </a:schemeClr>
        </a:solidFill>
        <a:ln>
          <a:noFill/>
        </a:ln>
        <a:effectLst/>
      </dsp:spPr>
      <dsp:style>
        <a:lnRef idx="0">
          <a:scrgbClr r="0" g="0" b="0"/>
        </a:lnRef>
        <a:fillRef idx="1">
          <a:scrgbClr r="0" g="0" b="0"/>
        </a:fillRef>
        <a:effectRef idx="0">
          <a:scrgbClr r="0" g="0" b="0"/>
        </a:effectRef>
        <a:fontRef idx="minor">
          <a:schemeClr val="lt1"/>
        </a:fontRef>
      </dsp:style>
    </dsp:sp>
    <dsp:sp modelId="{8C7B5133-0784-4DA0-82CB-8471311FED89}">
      <dsp:nvSpPr>
        <dsp:cNvPr id="0" name=""/>
        <dsp:cNvSpPr/>
      </dsp:nvSpPr>
      <dsp:spPr>
        <a:xfrm>
          <a:off x="4177237" y="2733244"/>
          <a:ext cx="1351831" cy="1081464"/>
        </a:xfrm>
        <a:prstGeom prst="roundRect">
          <a:avLst>
            <a:gd name="adj" fmla="val 10000"/>
          </a:avLst>
        </a:prstGeom>
        <a:solidFill>
          <a:schemeClr val="bg2">
            <a:lumMod val="1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711200">
            <a:lnSpc>
              <a:spcPct val="90000"/>
            </a:lnSpc>
            <a:spcBef>
              <a:spcPct val="0"/>
            </a:spcBef>
            <a:spcAft>
              <a:spcPct val="35000"/>
            </a:spcAft>
          </a:pPr>
          <a:r>
            <a:rPr lang="en-US" sz="1600" kern="1200" dirty="0" smtClean="0"/>
            <a:t>High Performance applications</a:t>
          </a:r>
          <a:endParaRPr lang="en-US" sz="1600" kern="1200" dirty="0"/>
        </a:p>
      </dsp:txBody>
      <dsp:txXfrm>
        <a:off x="4208912" y="2764919"/>
        <a:ext cx="1288481" cy="1018114"/>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ctr" fontAlgn="auto">
              <a:spcBef>
                <a:spcPts val="0"/>
              </a:spcBef>
              <a:spcAft>
                <a:spcPts val="0"/>
              </a:spcAft>
              <a:defRPr sz="1000" smtClean="0">
                <a:latin typeface="Arial"/>
              </a:defRPr>
            </a:lvl1pPr>
          </a:lstStyle>
          <a:p>
            <a:pPr>
              <a:defRPr/>
            </a:pPr>
            <a:fld id="{B72B0433-E03D-417F-BDC6-6FC0BDF4B9F9}" type="slidenum">
              <a:rPr lang="de-DE"/>
              <a:pPr>
                <a:defRPr/>
              </a:pPr>
              <a:t>‹#›</a:t>
            </a:fld>
            <a:endParaRPr lang="de-DE" dirty="0"/>
          </a:p>
        </p:txBody>
      </p:sp>
    </p:spTree>
    <p:extLst>
      <p:ext uri="{BB962C8B-B14F-4D97-AF65-F5344CB8AC3E}">
        <p14:creationId xmlns:p14="http://schemas.microsoft.com/office/powerpoint/2010/main" val="1092042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es Placeholder 4"/>
          <p:cNvSpPr>
            <a:spLocks noGrp="1"/>
          </p:cNvSpPr>
          <p:nvPr>
            <p:ph type="body" sz="quarter" idx="3"/>
          </p:nvPr>
        </p:nvSpPr>
        <p:spPr>
          <a:xfrm>
            <a:off x="750888" y="4705350"/>
            <a:ext cx="5356225" cy="3940175"/>
          </a:xfrm>
          <a:prstGeom prst="rect">
            <a:avLst/>
          </a:prstGeom>
        </p:spPr>
        <p:txBody>
          <a:bodyPr vert="horz" lIns="0" tIns="0" rIns="0" bIns="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2957513" y="8915400"/>
            <a:ext cx="942975" cy="204788"/>
          </a:xfrm>
          <a:prstGeom prst="rect">
            <a:avLst/>
          </a:prstGeom>
        </p:spPr>
        <p:txBody>
          <a:bodyPr vert="horz" lIns="91440" tIns="45720" rIns="91440" bIns="45720" rtlCol="0" anchor="b"/>
          <a:lstStyle>
            <a:lvl1pPr algn="ctr" fontAlgn="auto">
              <a:spcBef>
                <a:spcPts val="0"/>
              </a:spcBef>
              <a:spcAft>
                <a:spcPts val="0"/>
              </a:spcAft>
              <a:defRPr sz="1000" smtClean="0">
                <a:latin typeface="Arial"/>
              </a:defRPr>
            </a:lvl1pPr>
          </a:lstStyle>
          <a:p>
            <a:pPr>
              <a:defRPr/>
            </a:pPr>
            <a:fld id="{DA8E347F-7D06-4B54-A356-22BDE3E26DDE}" type="slidenum">
              <a:rPr lang="de-DE"/>
              <a:pPr>
                <a:defRPr/>
              </a:pPr>
              <a:t>‹#›</a:t>
            </a:fld>
            <a:endParaRPr lang="de-DE" dirty="0"/>
          </a:p>
        </p:txBody>
      </p:sp>
    </p:spTree>
    <p:extLst>
      <p:ext uri="{BB962C8B-B14F-4D97-AF65-F5344CB8AC3E}">
        <p14:creationId xmlns:p14="http://schemas.microsoft.com/office/powerpoint/2010/main" val="40891838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269875" indent="-179388" algn="l" rtl="0" fontAlgn="base">
      <a:spcBef>
        <a:spcPct val="30000"/>
      </a:spcBef>
      <a:spcAft>
        <a:spcPct val="0"/>
      </a:spcAft>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rtl="0" fontAlgn="base">
      <a:spcBef>
        <a:spcPct val="30000"/>
      </a:spcBef>
      <a:spcAft>
        <a:spcPct val="0"/>
      </a:spcAft>
      <a:buClr>
        <a:schemeClr val="accent2"/>
      </a:buClr>
      <a:buSzPct val="80000"/>
      <a:buFont typeface="Symbol" pitchFamily="18" charset="2"/>
      <a:buChar char="-"/>
      <a:defRPr sz="1000" kern="1200">
        <a:solidFill>
          <a:schemeClr val="tx1"/>
        </a:solidFill>
        <a:latin typeface="+mn-lt"/>
        <a:ea typeface="+mn-ea"/>
        <a:cs typeface="+mn-cs"/>
      </a:defRPr>
    </a:lvl3pPr>
    <a:lvl4pPr marL="1600200" indent="-228600" algn="l" rtl="0" fontAlgn="base">
      <a:spcBef>
        <a:spcPct val="30000"/>
      </a:spcBef>
      <a:spcAft>
        <a:spcPct val="0"/>
      </a:spcAft>
      <a:buClr>
        <a:schemeClr val="accent2"/>
      </a:buClr>
      <a:buFont typeface="Arial" charset="0"/>
      <a:buChar char="–"/>
      <a:defRPr sz="10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BBFD0B-D97D-427B-A1DD-65CF58B3D5A0}" type="slidenum">
              <a:rPr lang="en-US" smtClean="0">
                <a:latin typeface="Arial" charset="0"/>
              </a:rPr>
              <a:pPr fontAlgn="base">
                <a:spcBef>
                  <a:spcPct val="0"/>
                </a:spcBef>
                <a:spcAft>
                  <a:spcPct val="0"/>
                </a:spcAft>
              </a:pPr>
              <a:t>1</a:t>
            </a:fld>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66700" lvl="2" indent="-266700">
              <a:spcAft>
                <a:spcPts val="1800"/>
              </a:spcAft>
              <a:buClr>
                <a:schemeClr val="accent2"/>
              </a:buClr>
              <a:buFont typeface="Wingdings" pitchFamily="2" charset="2"/>
              <a:buNone/>
            </a:pPr>
            <a:endParaRPr lang="en-US" sz="1000" kern="1200" dirty="0" smtClean="0">
              <a:solidFill>
                <a:schemeClr val="tx1"/>
              </a:solidFill>
              <a:latin typeface="+mn-lt"/>
              <a:ea typeface="ＭＳ Ｐゴシック" pitchFamily="1" charset="-128"/>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US" sz="1100" b="1" baseline="0" dirty="0" smtClean="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16</a:t>
            </a:fld>
            <a:endParaRPr lang="en-US" dirty="0"/>
          </a:p>
        </p:txBody>
      </p:sp>
    </p:spTree>
    <p:extLst>
      <p:ext uri="{BB962C8B-B14F-4D97-AF65-F5344CB8AC3E}">
        <p14:creationId xmlns:p14="http://schemas.microsoft.com/office/powerpoint/2010/main" val="395234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Image Placeholder 1"/>
          <p:cNvSpPr>
            <a:spLocks noGrp="1" noRot="1" noChangeAspect="1"/>
          </p:cNvSpPr>
          <p:nvPr>
            <p:ph type="sldImg"/>
          </p:nvPr>
        </p:nvSpPr>
        <p:spPr bwMode="auto">
          <a:noFill/>
          <a:ln>
            <a:solidFill>
              <a:srgbClr val="000000"/>
            </a:solidFill>
            <a:miter lim="800000"/>
            <a:headEnd/>
            <a:tailEnd/>
          </a:ln>
        </p:spPr>
      </p:sp>
      <p:sp>
        <p:nvSpPr>
          <p:cNvPr id="686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86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D57FFF-7F35-4EA5-91E7-14363C9B8D1C}" type="slidenum">
              <a:rPr lang="en-US" smtClean="0">
                <a:latin typeface="Arial" charset="0"/>
              </a:rPr>
              <a:pPr fontAlgn="base">
                <a:spcBef>
                  <a:spcPct val="0"/>
                </a:spcBef>
                <a:spcAft>
                  <a:spcPct val="0"/>
                </a:spcAft>
              </a:pPr>
              <a:t>17</a:t>
            </a:fld>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18</a:t>
            </a:fld>
            <a:endParaRPr lang="en-US" dirty="0"/>
          </a:p>
        </p:txBody>
      </p:sp>
      <p:sp>
        <p:nvSpPr>
          <p:cNvPr id="9" name="Slide Image Placeholder 8"/>
          <p:cNvSpPr>
            <a:spLocks noGrp="1" noRot="1" noChangeAspect="1"/>
          </p:cNvSpPr>
          <p:nvPr>
            <p:ph type="sldImg"/>
          </p:nvPr>
        </p:nvSpPr>
        <p:spPr>
          <a:xfrm>
            <a:off x="1268413" y="612775"/>
            <a:ext cx="4321175" cy="3241675"/>
          </a:xfrm>
        </p:spPr>
      </p:sp>
      <p:sp>
        <p:nvSpPr>
          <p:cNvPr id="10" name="Notes Placeholder 9"/>
          <p:cNvSpPr>
            <a:spLocks noGrp="1"/>
          </p:cNvSpPr>
          <p:nvPr>
            <p:ph type="body" idx="1"/>
          </p:nvPr>
        </p:nvSpPr>
        <p:spPr/>
        <p:txBody>
          <a:bodyPr>
            <a:norm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xfrm>
            <a:off x="1268413" y="612775"/>
            <a:ext cx="4321175" cy="3241675"/>
          </a:xfrm>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39" name="Slide Number Placeholder 3"/>
          <p:cNvSpPr>
            <a:spLocks noGrp="1"/>
          </p:cNvSpPr>
          <p:nvPr>
            <p:ph type="sldNum" sz="quarter" idx="5"/>
          </p:nvPr>
        </p:nvSpPr>
        <p:spPr bwMode="auto">
          <a:xfrm>
            <a:off x="3884613" y="8685213"/>
            <a:ext cx="2971800" cy="457200"/>
          </a:xfrm>
          <a:noFill/>
          <a:ln>
            <a:miter lim="800000"/>
            <a:headEnd/>
            <a:tailEnd/>
          </a:ln>
        </p:spPr>
        <p:txBody>
          <a:bodyPr wrap="square" lIns="88988" tIns="44494" rIns="88988" bIns="44494" numCol="1" anchorCtr="0" compatLnSpc="1">
            <a:prstTxWarp prst="textNoShape">
              <a:avLst/>
            </a:prstTxWarp>
          </a:bodyPr>
          <a:lstStyle/>
          <a:p>
            <a:pPr fontAlgn="base">
              <a:spcBef>
                <a:spcPct val="0"/>
              </a:spcBef>
              <a:spcAft>
                <a:spcPct val="0"/>
              </a:spcAft>
            </a:pPr>
            <a:fld id="{F3671C9F-7554-49F4-A5AC-0A06A78A0B94}" type="slidenum">
              <a:rPr lang="en-US" smtClean="0">
                <a:latin typeface="Arial" charset="0"/>
              </a:rPr>
              <a:pPr fontAlgn="base">
                <a:spcBef>
                  <a:spcPct val="0"/>
                </a:spcBef>
                <a:spcAft>
                  <a:spcPct val="0"/>
                </a:spcAft>
              </a:pPr>
              <a:t>19</a:t>
            </a:fld>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bwMode="auto">
          <a:noFill/>
          <a:ln>
            <a:solidFill>
              <a:srgbClr val="000000"/>
            </a:solidFill>
            <a:miter lim="800000"/>
            <a:headEnd/>
            <a:tailEnd/>
          </a:ln>
        </p:spPr>
      </p:sp>
      <p:sp>
        <p:nvSpPr>
          <p:cNvPr id="727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wingdings" pitchFamily="2" charset="2"/>
              <a:buNone/>
            </a:pPr>
            <a:endParaRPr lang="en-US" smtClean="0"/>
          </a:p>
        </p:txBody>
      </p:sp>
      <p:sp>
        <p:nvSpPr>
          <p:cNvPr id="727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42CC317-625D-4E4B-AAFD-6100E648BADC}" type="slidenum">
              <a:rPr lang="en-US" smtClean="0">
                <a:solidFill>
                  <a:srgbClr val="000000"/>
                </a:solidFill>
                <a:latin typeface="Arial" charset="0"/>
              </a:rPr>
              <a:pPr fontAlgn="base">
                <a:spcBef>
                  <a:spcPct val="0"/>
                </a:spcBef>
                <a:spcAft>
                  <a:spcPct val="0"/>
                </a:spcAft>
              </a:pPr>
              <a:t>20</a:t>
            </a:fld>
            <a:endParaRPr lang="en-US">
              <a:solidFill>
                <a:srgbClr val="000000"/>
              </a:solidFill>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pPr>
            <a:fld id="{B1123813-FF2E-4EC7-9363-FC489743E941}" type="slidenum">
              <a:rPr lang="en-US" smtClean="0"/>
              <a:pPr fontAlgn="base">
                <a:spcBef>
                  <a:spcPct val="0"/>
                </a:spcBef>
                <a:spcAft>
                  <a:spcPct val="0"/>
                </a:spcAft>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pPr>
            <a:fld id="{4454F010-6BCA-4314-BBE7-1BBF2CB1F715}" type="slidenum">
              <a:rPr lang="en-US" smtClean="0"/>
              <a:pPr fontAlgn="base">
                <a:spcBef>
                  <a:spcPct val="0"/>
                </a:spcBef>
                <a:spcAft>
                  <a:spcPct val="0"/>
                </a:spcAft>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B77F3E-3831-4D63-8043-34C8FCDA57CE}" type="slidenum">
              <a:rPr lang="en-US" smtClean="0">
                <a:solidFill>
                  <a:prstClr val="black"/>
                </a:solidFill>
              </a:rPr>
              <a:pPr>
                <a:def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2B77F3E-3831-4D63-8043-34C8FCDA57CE}"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a:lstStyle/>
          <a:p>
            <a:pPr>
              <a:spcBef>
                <a:spcPct val="0"/>
              </a:spcBef>
            </a:pPr>
            <a:endParaRPr lang="en-US" smtClean="0"/>
          </a:p>
        </p:txBody>
      </p:sp>
      <p:sp>
        <p:nvSpPr>
          <p:cNvPr id="645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6F0A554-416B-41A1-95B9-6034B0C2CACF}" type="slidenum">
              <a:rPr lang="en-US" smtClean="0">
                <a:latin typeface="Arial" charset="0"/>
              </a:rPr>
              <a:pPr fontAlgn="base">
                <a:spcBef>
                  <a:spcPct val="0"/>
                </a:spcBef>
                <a:spcAft>
                  <a:spcPct val="0"/>
                </a:spcAft>
              </a:pPr>
              <a:t>25</a:t>
            </a:fld>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26</a:t>
            </a:fld>
            <a:endParaRPr lang="en-US" dirty="0"/>
          </a:p>
        </p:txBody>
      </p:sp>
    </p:spTree>
    <p:extLst>
      <p:ext uri="{BB962C8B-B14F-4D97-AF65-F5344CB8AC3E}">
        <p14:creationId xmlns:p14="http://schemas.microsoft.com/office/powerpoint/2010/main" val="3788360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27</a:t>
            </a:fld>
            <a:endParaRPr lang="en-US" dirty="0"/>
          </a:p>
        </p:txBody>
      </p:sp>
    </p:spTree>
    <p:extLst>
      <p:ext uri="{BB962C8B-B14F-4D97-AF65-F5344CB8AC3E}">
        <p14:creationId xmlns:p14="http://schemas.microsoft.com/office/powerpoint/2010/main" val="434966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28</a:t>
            </a:fld>
            <a:endParaRPr lang="en-US" dirty="0"/>
          </a:p>
        </p:txBody>
      </p:sp>
    </p:spTree>
    <p:extLst>
      <p:ext uri="{BB962C8B-B14F-4D97-AF65-F5344CB8AC3E}">
        <p14:creationId xmlns:p14="http://schemas.microsoft.com/office/powerpoint/2010/main" val="101542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
          <p:cNvSpPr>
            <a:spLocks noGrp="1" noRot="1" noChangeAspect="1" noChangeArrowheads="1" noTextEdit="1"/>
          </p:cNvSpPr>
          <p:nvPr>
            <p:ph type="sldImg"/>
          </p:nvPr>
        </p:nvSpPr>
        <p:spPr bwMode="auto">
          <a:xfrm>
            <a:off x="714375" y="363538"/>
            <a:ext cx="5430838" cy="4073525"/>
          </a:xfrm>
          <a:noFill/>
          <a:ln>
            <a:solidFill>
              <a:srgbClr val="000000"/>
            </a:solidFill>
            <a:miter lim="800000"/>
            <a:headEnd/>
            <a:tailEnd/>
          </a:ln>
        </p:spPr>
      </p:sp>
      <p:sp>
        <p:nvSpPr>
          <p:cNvPr id="144387" name="Rectangle 5"/>
          <p:cNvSpPr>
            <a:spLocks noGrp="1" noChangeArrowheads="1"/>
          </p:cNvSpPr>
          <p:nvPr>
            <p:ph type="body" idx="1"/>
          </p:nvPr>
        </p:nvSpPr>
        <p:spPr bwMode="auto">
          <a:xfrm>
            <a:off x="687388" y="4344988"/>
            <a:ext cx="5484812" cy="4113212"/>
          </a:xfrm>
          <a:noFill/>
        </p:spPr>
        <p:txBody>
          <a:bodyPr wrap="square" lIns="88970" tIns="44485" rIns="88970" bIns="44485"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pPr>
            <a:fld id="{63F9F988-0FC3-483A-9D45-F1C960F1B37C}" type="slidenum">
              <a:rPr lang="en-US" smtClean="0"/>
              <a:pPr fontAlgn="base">
                <a:spcBef>
                  <a:spcPct val="0"/>
                </a:spcBef>
                <a:spcAft>
                  <a:spcPct val="0"/>
                </a:spcAft>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4</a:t>
            </a:fld>
            <a:endParaRPr lang="en-US" dirty="0"/>
          </a:p>
        </p:txBody>
      </p:sp>
    </p:spTree>
    <p:extLst>
      <p:ext uri="{BB962C8B-B14F-4D97-AF65-F5344CB8AC3E}">
        <p14:creationId xmlns:p14="http://schemas.microsoft.com/office/powerpoint/2010/main" val="1210954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solidFill>
                  <a:prstClr val="black"/>
                </a:solidFill>
              </a:rPr>
              <a:pPr>
                <a:defRPr/>
              </a:pPr>
              <a:t>41</a:t>
            </a:fld>
            <a:endParaRPr lang="en-US" dirty="0">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42</a:t>
            </a:fld>
            <a:endParaRPr lang="en-US" dirty="0"/>
          </a:p>
        </p:txBody>
      </p:sp>
    </p:spTree>
    <p:extLst>
      <p:ext uri="{BB962C8B-B14F-4D97-AF65-F5344CB8AC3E}">
        <p14:creationId xmlns:p14="http://schemas.microsoft.com/office/powerpoint/2010/main" val="34597421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43</a:t>
            </a:fld>
            <a:endParaRPr lang="en-US" dirty="0"/>
          </a:p>
        </p:txBody>
      </p:sp>
    </p:spTree>
    <p:extLst>
      <p:ext uri="{BB962C8B-B14F-4D97-AF65-F5344CB8AC3E}">
        <p14:creationId xmlns:p14="http://schemas.microsoft.com/office/powerpoint/2010/main" val="500856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A8AECD-C947-4782-8EE9-7051601376E6}" type="slidenum">
              <a:rPr lang="en-US" smtClean="0">
                <a:latin typeface="Arial" charset="0"/>
              </a:rPr>
              <a:pPr fontAlgn="base">
                <a:spcBef>
                  <a:spcPct val="0"/>
                </a:spcBef>
                <a:spcAft>
                  <a:spcPct val="0"/>
                </a:spcAft>
              </a:pPr>
              <a:t>45</a:t>
            </a:fld>
            <a:endParaRPr lang="en-US">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A8AECD-C947-4782-8EE9-7051601376E6}" type="slidenum">
              <a:rPr lang="en-US" smtClean="0">
                <a:latin typeface="Arial" charset="0"/>
              </a:rPr>
              <a:pPr fontAlgn="base">
                <a:spcBef>
                  <a:spcPct val="0"/>
                </a:spcBef>
                <a:spcAft>
                  <a:spcPct val="0"/>
                </a:spcAft>
              </a:pPr>
              <a:t>46</a:t>
            </a:fld>
            <a:endParaRPr lang="en-US">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A8AECD-C947-4782-8EE9-7051601376E6}" type="slidenum">
              <a:rPr lang="en-US" smtClean="0">
                <a:latin typeface="Arial" charset="0"/>
              </a:rPr>
              <a:pPr fontAlgn="base">
                <a:spcBef>
                  <a:spcPct val="0"/>
                </a:spcBef>
                <a:spcAft>
                  <a:spcPct val="0"/>
                </a:spcAft>
              </a:pPr>
              <a:t>48</a:t>
            </a:fld>
            <a:endParaRPr lang="en-US">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A8AECD-C947-4782-8EE9-7051601376E6}" type="slidenum">
              <a:rPr lang="en-US" smtClean="0">
                <a:latin typeface="Arial" charset="0"/>
              </a:rPr>
              <a:pPr fontAlgn="base">
                <a:spcBef>
                  <a:spcPct val="0"/>
                </a:spcBef>
                <a:spcAft>
                  <a:spcPct val="0"/>
                </a:spcAft>
              </a:pPr>
              <a:t>49</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A8AECD-C947-4782-8EE9-7051601376E6}" type="slidenum">
              <a:rPr lang="en-US" smtClean="0">
                <a:latin typeface="Arial" charset="0"/>
              </a:rPr>
              <a:pPr fontAlgn="base">
                <a:spcBef>
                  <a:spcPct val="0"/>
                </a:spcBef>
                <a:spcAft>
                  <a:spcPct val="0"/>
                </a:spcAft>
              </a:pPr>
              <a:t>50</a:t>
            </a:fld>
            <a:endParaRPr lang="en-US">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headEnd/>
            <a:tailEnd/>
          </a:ln>
        </p:spPr>
      </p:sp>
      <p:sp>
        <p:nvSpPr>
          <p:cNvPr id="1167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A8AECD-C947-4782-8EE9-7051601376E6}" type="slidenum">
              <a:rPr lang="en-US" smtClean="0">
                <a:latin typeface="Arial" charset="0"/>
              </a:rPr>
              <a:pPr fontAlgn="base">
                <a:spcBef>
                  <a:spcPct val="0"/>
                </a:spcBef>
                <a:spcAft>
                  <a:spcPct val="0"/>
                </a:spcAft>
              </a:pPr>
              <a:t>51</a:t>
            </a:fld>
            <a:endParaRPr lang="en-US">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52</a:t>
            </a:fld>
            <a:endParaRPr lang="en-US" dirty="0"/>
          </a:p>
        </p:txBody>
      </p:sp>
    </p:spTree>
    <p:extLst>
      <p:ext uri="{BB962C8B-B14F-4D97-AF65-F5344CB8AC3E}">
        <p14:creationId xmlns:p14="http://schemas.microsoft.com/office/powerpoint/2010/main" val="2616636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ECC04B7-AFE9-4341-8ED2-F994AA0A88CD}" type="slidenum">
              <a:rPr lang="en-US" smtClean="0">
                <a:latin typeface="Arial" charset="0"/>
              </a:rPr>
              <a:pPr fontAlgn="base">
                <a:spcBef>
                  <a:spcPct val="0"/>
                </a:spcBef>
                <a:spcAft>
                  <a:spcPct val="0"/>
                </a:spcAft>
              </a:pPr>
              <a:t>55</a:t>
            </a:fld>
            <a:endParaRPr lang="en-US">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E29C24-E308-4708-BB1B-FCE3DDF7A287}" type="slidenum">
              <a:rPr lang="en-US" smtClean="0">
                <a:solidFill>
                  <a:srgbClr val="000000"/>
                </a:solidFill>
                <a:latin typeface="Arial" charset="0"/>
              </a:rPr>
              <a:pPr fontAlgn="base">
                <a:spcBef>
                  <a:spcPct val="0"/>
                </a:spcBef>
                <a:spcAft>
                  <a:spcPct val="0"/>
                </a:spcAft>
              </a:pPr>
              <a:t>56</a:t>
            </a:fld>
            <a:endParaRPr lang="en-US">
              <a:solidFill>
                <a:srgbClr val="000000"/>
              </a:solidFill>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headEnd/>
            <a:tailEnd/>
          </a:ln>
        </p:spPr>
      </p:sp>
      <p:sp>
        <p:nvSpPr>
          <p:cNvPr id="1208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08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C672BA-316A-4DE4-A33D-77FD749A6312}" type="slidenum">
              <a:rPr lang="en-US" smtClean="0">
                <a:latin typeface="Arial" charset="0"/>
              </a:rPr>
              <a:pPr fontAlgn="base">
                <a:spcBef>
                  <a:spcPct val="0"/>
                </a:spcBef>
                <a:spcAft>
                  <a:spcPct val="0"/>
                </a:spcAft>
              </a:pPr>
              <a:t>58</a:t>
            </a:fld>
            <a:endParaRPr lang="en-US">
              <a:latin typeface="Arial"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643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ctr"/>
            <a:fld id="{23995747-9894-4264-BE79-F750FF8B6B61}" type="slidenum">
              <a:rPr lang="en-US" sz="1000" smtClean="0">
                <a:solidFill>
                  <a:srgbClr val="000000"/>
                </a:solidFill>
              </a:rPr>
              <a:pPr algn="ctr"/>
              <a:t>6</a:t>
            </a:fld>
            <a:endParaRPr lang="en-US" sz="10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4158E6-3728-4A32-9FF0-16DCABF18D28}" type="slidenum">
              <a:rPr lang="en-US" smtClean="0">
                <a:latin typeface="Arial" charset="0"/>
              </a:rPr>
              <a:pPr fontAlgn="base">
                <a:spcBef>
                  <a:spcPct val="0"/>
                </a:spcBef>
                <a:spcAft>
                  <a:spcPct val="0"/>
                </a:spcAft>
              </a:pPr>
              <a:t>7</a:t>
            </a:fld>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8</a:t>
            </a:fld>
            <a:endParaRPr lang="en-US" dirty="0"/>
          </a:p>
        </p:txBody>
      </p:sp>
    </p:spTree>
    <p:extLst>
      <p:ext uri="{BB962C8B-B14F-4D97-AF65-F5344CB8AC3E}">
        <p14:creationId xmlns:p14="http://schemas.microsoft.com/office/powerpoint/2010/main" val="271965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8E347F-7D06-4B54-A356-22BDE3E26DDE}"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3"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4"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5"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FF72C7AB-B91D-4841-B519-11E880A541F9}"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6"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7"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8"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9" name="Rectangle 7"/>
          <p:cNvSpPr>
            <a:spLocks noChangeArrowheads="1"/>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10" name="Rectangle 11"/>
          <p:cNvSpPr>
            <a:spLocks noChangeArrowheads="1"/>
          </p:cNvSpPr>
          <p:nvPr userDrawn="1"/>
        </p:nvSpPr>
        <p:spPr bwMode="gray">
          <a:xfrm>
            <a:off x="150813" y="2997200"/>
            <a:ext cx="8842375" cy="857250"/>
          </a:xfrm>
          <a:prstGeom prst="rect">
            <a:avLst/>
          </a:prstGeom>
          <a:solidFill>
            <a:schemeClr val="accent1"/>
          </a:solidFill>
          <a:ln w="9525" algn="ctr">
            <a:noFill/>
            <a:miter lim="800000"/>
            <a:headEnd/>
            <a:tailEnd/>
          </a:ln>
        </p:spPr>
        <p:txBody>
          <a:bodyPr lIns="90000" tIns="72000" rIns="144000" bIns="72000" anchor="ctr"/>
          <a:lstStyle/>
          <a:p>
            <a:pPr marL="157163" indent="-157163">
              <a:spcBef>
                <a:spcPct val="50000"/>
              </a:spcBef>
              <a:buClr>
                <a:srgbClr val="F0AB00"/>
              </a:buClr>
              <a:buSzPct val="80000"/>
              <a:defRPr/>
            </a:pPr>
            <a:r>
              <a:rPr lang="en-US" sz="3800" smtClean="0">
                <a:solidFill>
                  <a:srgbClr val="44697D"/>
                </a:solidFill>
                <a:latin typeface="Arial Black" pitchFamily="34" charset="0"/>
                <a:ea typeface="Arial Unicode MS" pitchFamily="34" charset="-128"/>
                <a:cs typeface="Arial Unicode MS" pitchFamily="34" charset="-128"/>
              </a:rPr>
              <a:t>Contact</a:t>
            </a:r>
            <a:endParaRPr lang="en-US" sz="3800">
              <a:solidFill>
                <a:srgbClr val="44697D"/>
              </a:solidFill>
              <a:latin typeface="Arial Black" pitchFamily="34" charset="0"/>
              <a:ea typeface="Arial Unicode MS" pitchFamily="34" charset="-128"/>
              <a:cs typeface="Arial Unicode MS" pitchFamily="34" charset="-128"/>
            </a:endParaRPr>
          </a:p>
        </p:txBody>
      </p:sp>
      <p:sp>
        <p:nvSpPr>
          <p:cNvPr id="11" name="Rectangle 3"/>
          <p:cNvSpPr/>
          <p:nvPr userDrawn="1"/>
        </p:nvSpPr>
        <p:spPr bwMode="gray">
          <a:xfrm>
            <a:off x="150813" y="3952875"/>
            <a:ext cx="8842375" cy="27495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2" name="Right Triangle 6"/>
          <p:cNvSpPr>
            <a:spLocks noChangeAspect="1"/>
          </p:cNvSpPr>
          <p:nvPr/>
        </p:nvSpPr>
        <p:spPr bwMode="gray">
          <a:xfrm rot="16200000">
            <a:off x="8562975" y="6273800"/>
            <a:ext cx="431800" cy="4318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pic>
        <p:nvPicPr>
          <p:cNvPr id="13" name="Picture 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17" name="Text Placeholder 16"/>
          <p:cNvSpPr>
            <a:spLocks noGrp="1"/>
          </p:cNvSpPr>
          <p:nvPr>
            <p:ph type="body" sz="quarter" idx="10"/>
          </p:nvPr>
        </p:nvSpPr>
        <p:spPr>
          <a:xfrm>
            <a:off x="248400" y="4050076"/>
            <a:ext cx="3981450" cy="2400300"/>
          </a:xfrm>
        </p:spPr>
        <p:txBody>
          <a:bodyPr/>
          <a:lstStyle>
            <a:lvl1pPr algn="l" defTabSz="222250" eaLnBrk="0" hangingPunct="0">
              <a:spcBef>
                <a:spcPts val="0"/>
              </a:spcBef>
              <a:buClr>
                <a:srgbClr val="A50021"/>
              </a:buClr>
              <a:buSzPct val="150000"/>
              <a:buFontTx/>
              <a:buNone/>
              <a:tabLst>
                <a:tab pos="185738" algn="l"/>
              </a:tabLst>
              <a:defRPr sz="1600" baseline="0"/>
            </a:lvl1pPr>
            <a:lvl2pPr>
              <a:spcBef>
                <a:spcPts val="0"/>
              </a:spcBef>
              <a:buFontTx/>
              <a:buNone/>
              <a:defRPr sz="12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5"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6"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5104F50C-E424-426E-88F8-FAF7617A22D4}"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7"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8"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9"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10" name="Rectangle 7"/>
          <p:cNvSpPr/>
          <p:nvPr/>
        </p:nvSpPr>
        <p:spPr bwMode="gray">
          <a:xfrm>
            <a:off x="150813" y="2987675"/>
            <a:ext cx="8842375" cy="3714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1" name="Right Triangle 10"/>
          <p:cNvSpPr/>
          <p:nvPr/>
        </p:nvSpPr>
        <p:spPr bwMode="white">
          <a:xfrm flipH="1">
            <a:off x="8486775" y="6215063"/>
            <a:ext cx="557213" cy="557212"/>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2" name="Rectangle 6"/>
          <p:cNvSpPr/>
          <p:nvPr/>
        </p:nvSpPr>
        <p:spPr bwMode="gray">
          <a:xfrm>
            <a:off x="150813" y="150813"/>
            <a:ext cx="8842375" cy="27400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pic>
        <p:nvPicPr>
          <p:cNvPr id="13" name="Picture 9" descr="sap_tagstra_CG8_P_tmr_p.png"/>
          <p:cNvPicPr>
            <a:picLocks noChangeAspect="1"/>
          </p:cNvPicPr>
          <p:nvPr userDrawn="1"/>
        </p:nvPicPr>
        <p:blipFill>
          <a:blip r:embed="rId3" cstate="print"/>
          <a:srcRect/>
          <a:stretch>
            <a:fillRect/>
          </a:stretch>
        </p:blipFill>
        <p:spPr bwMode="gray">
          <a:xfrm>
            <a:off x="4784725" y="6270625"/>
            <a:ext cx="4206875" cy="431800"/>
          </a:xfrm>
          <a:prstGeom prst="rect">
            <a:avLst/>
          </a:prstGeom>
          <a:noFill/>
          <a:ln w="9525">
            <a:noFill/>
            <a:miter lim="800000"/>
            <a:headEnd/>
            <a:tailEnd/>
          </a:ln>
        </p:spPr>
      </p:pic>
      <p:sp>
        <p:nvSpPr>
          <p:cNvPr id="2" name="Title 1"/>
          <p:cNvSpPr>
            <a:spLocks noGrp="1"/>
          </p:cNvSpPr>
          <p:nvPr>
            <p:ph type="ctrTitle"/>
          </p:nvPr>
        </p:nvSpPr>
        <p:spPr bwMode="gray">
          <a:xfrm>
            <a:off x="248400" y="201599"/>
            <a:ext cx="8647200" cy="2559600"/>
          </a:xfrm>
        </p:spPr>
        <p:txBody>
          <a:bodyPr/>
          <a:lstStyle>
            <a:lvl1pPr>
              <a:defRPr/>
            </a:lvl1pPr>
          </a:lstStyle>
          <a:p>
            <a:r>
              <a:rPr lang="en-US" noProof="0" smtClean="0"/>
              <a:t>Click to edit Master title style</a:t>
            </a:r>
            <a:endParaRPr lang="en-US" dirty="0"/>
          </a:p>
        </p:txBody>
      </p:sp>
      <p:sp>
        <p:nvSpPr>
          <p:cNvPr id="3" name="Subtitle 2"/>
          <p:cNvSpPr>
            <a:spLocks noGrp="1"/>
          </p:cNvSpPr>
          <p:nvPr>
            <p:ph type="subTitle" idx="1"/>
          </p:nvPr>
        </p:nvSpPr>
        <p:spPr bwMode="gray">
          <a:xfrm>
            <a:off x="248400" y="3110400"/>
            <a:ext cx="5666400" cy="1752600"/>
          </a:xfrm>
        </p:spPr>
        <p:txBody>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304800" y="1083600"/>
            <a:ext cx="8534400" cy="4936200"/>
          </a:xfrm>
        </p:spPr>
        <p:txBody>
          <a:bodyPr/>
          <a:lstStyle>
            <a:lvl1pPr>
              <a:defRPr/>
            </a:lvl1pPr>
          </a:lstStyle>
          <a:p>
            <a:pPr lvl="0"/>
            <a:r>
              <a:rPr lang="en-US" dirty="0"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lef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en-US" dirty="0"/>
          </a:p>
        </p:txBody>
      </p:sp>
      <p:sp>
        <p:nvSpPr>
          <p:cNvPr id="5" name="Picture Placeholder 4"/>
          <p:cNvSpPr>
            <a:spLocks noGrp="1"/>
          </p:cNvSpPr>
          <p:nvPr>
            <p:ph type="pic" sz="quarter" idx="10"/>
          </p:nvPr>
        </p:nvSpPr>
        <p:spPr bwMode="gray">
          <a:xfrm>
            <a:off x="304800" y="1292400"/>
            <a:ext cx="2730000" cy="5260800"/>
          </a:xfrm>
        </p:spPr>
        <p:txBody>
          <a:bodyPr rtlCol="0">
            <a:noAutofit/>
          </a:bodyPr>
          <a:lstStyle/>
          <a:p>
            <a:pPr lvl="0"/>
            <a:r>
              <a:rPr lang="en-US" noProof="0" smtClean="0"/>
              <a:t>Click icon to add picture</a:t>
            </a:r>
            <a:endParaRPr lang="en-US" noProof="0" dirty="0"/>
          </a:p>
        </p:txBody>
      </p:sp>
      <p:sp>
        <p:nvSpPr>
          <p:cNvPr id="7" name="Text Placeholder 6"/>
          <p:cNvSpPr>
            <a:spLocks noGrp="1"/>
          </p:cNvSpPr>
          <p:nvPr>
            <p:ph type="body" sz="quarter" idx="11"/>
          </p:nvPr>
        </p:nvSpPr>
        <p:spPr bwMode="gray">
          <a:xfrm>
            <a:off x="3132000" y="1292400"/>
            <a:ext cx="5860800" cy="5260800"/>
          </a:xfrm>
        </p:spPr>
        <p:txBody>
          <a:bodyPr/>
          <a:lstStyle>
            <a:lvl1pP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en-US" dirty="0"/>
          </a:p>
        </p:txBody>
      </p:sp>
      <p:sp>
        <p:nvSpPr>
          <p:cNvPr id="5" name="Text Placeholder 4"/>
          <p:cNvSpPr>
            <a:spLocks noGrp="1"/>
          </p:cNvSpPr>
          <p:nvPr>
            <p:ph type="body" sz="quarter" idx="10"/>
          </p:nvPr>
        </p:nvSpPr>
        <p:spPr bwMode="gray">
          <a:xfrm>
            <a:off x="304800" y="1292400"/>
            <a:ext cx="4135200" cy="52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bwMode="gray">
          <a:xfrm>
            <a:off x="4653600" y="1292400"/>
            <a:ext cx="4185600" cy="52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and Text: 3 Column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en-US" dirty="0"/>
          </a:p>
        </p:txBody>
      </p:sp>
      <p:sp>
        <p:nvSpPr>
          <p:cNvPr id="5" name="Text Placeholder 4"/>
          <p:cNvSpPr>
            <a:spLocks noGrp="1"/>
          </p:cNvSpPr>
          <p:nvPr>
            <p:ph type="body" sz="quarter" idx="11"/>
          </p:nvPr>
        </p:nvSpPr>
        <p:spPr bwMode="gray">
          <a:xfrm>
            <a:off x="308400" y="1292400"/>
            <a:ext cx="2698800" cy="52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4"/>
          <p:cNvSpPr>
            <a:spLocks noGrp="1"/>
          </p:cNvSpPr>
          <p:nvPr>
            <p:ph type="body" sz="quarter" idx="12"/>
          </p:nvPr>
        </p:nvSpPr>
        <p:spPr bwMode="gray">
          <a:xfrm>
            <a:off x="6140400" y="1292400"/>
            <a:ext cx="2698800" cy="52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4"/>
          <p:cNvSpPr>
            <a:spLocks noGrp="1"/>
          </p:cNvSpPr>
          <p:nvPr>
            <p:ph type="body" sz="quarter" idx="13"/>
          </p:nvPr>
        </p:nvSpPr>
        <p:spPr bwMode="gray">
          <a:xfrm>
            <a:off x="3224400" y="1292400"/>
            <a:ext cx="2698800" cy="52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2"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3"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4"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ACD299A2-1FEC-4D62-A4AB-511B47ECB1BE}"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5"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6"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7"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8" name="TextBox 6"/>
          <p:cNvSpPr txBox="1"/>
          <p:nvPr/>
        </p:nvSpPr>
        <p:spPr bwMode="gray">
          <a:xfrm>
            <a:off x="247650" y="1084263"/>
            <a:ext cx="8740775" cy="5580062"/>
          </a:xfrm>
          <a:prstGeom prst="rect">
            <a:avLst/>
          </a:prstGeom>
          <a:noFill/>
        </p:spPr>
        <p:txBody>
          <a:bodyPr lIns="0" tIns="0" rIns="0" bIns="0">
            <a:spAutoFit/>
          </a:bodyPr>
          <a:lstStyle/>
          <a:p>
            <a:pPr fontAlgn="auto">
              <a:lnSpc>
                <a:spcPct val="95000"/>
              </a:lnSpc>
              <a:spcBef>
                <a:spcPts val="400"/>
              </a:spcBef>
              <a:spcAft>
                <a:spcPts val="0"/>
              </a:spcAft>
              <a:defRPr/>
            </a:pPr>
            <a:r>
              <a:rPr lang="en-US" sz="900" noProof="1">
                <a:solidFill>
                  <a:srgbClr val="000000"/>
                </a:solidFill>
                <a:latin typeface="Arial"/>
                <a:ea typeface="MS PGothic" pitchFamily="34" charset="-128"/>
              </a:rPr>
              <a:t>No part of this publication may be reproduced or transmitted in any form or for any purpose without the express permission of SAP AG. The information contained herein may be changed without prior notice.</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Some software products marketed by SAP AG and its distributors contain proprietary software components of other software vendors.</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Microsoft, Windows, Excel, Outlook, and PowerPoint are registered trademarks of Microsoft Corporation. </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Linux is the registered trademark of Linus Torvalds in the U.S. and other countries.</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Adobe, the Adobe logo, Acrobat, PostScript, and Reader are either trademarks or registered trademarks of Adobe Systems Incorporated in the United States and/or other countries.</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Oracle is a registered trademark of Oracle Corporation.</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UNIX, X/Open, OSF/1, and Motif are registered trademarks of the Open Group.</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Citrix, ICA, Program Neighborhood, MetaFrame, WinFrame, VideoFrame, and MultiWin are trademarks or registered trademarks of Citrix Systems, Inc.</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HTML, XML, XHTML and W3C are trademarks or registered trademarks of W3C®, World Wide Web Consortium, Massachusetts Institute of Technology. </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Java is a registered trademark of Sun Microsystems, Inc.</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JavaScript is a registered trademark of Sun Microsystems, Inc., used under license for technology invented and implemented by Netscape. </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SAP, R/3, SAP NetWeaver, Duet, PartnerEdge, ByDesign, Clear Enterprise, SAP BusinessObjects Explorer and other SAP products and services mentioned herein as well as their respective logos are trademarks or registered trademarks of SAP AG in Germany and other countries.</a:t>
            </a:r>
          </a:p>
          <a:p>
            <a:pPr fontAlgn="t">
              <a:lnSpc>
                <a:spcPct val="95000"/>
              </a:lnSpc>
              <a:spcBef>
                <a:spcPts val="400"/>
              </a:spcBef>
              <a:spcAft>
                <a:spcPts val="0"/>
              </a:spcAft>
              <a:defRPr/>
            </a:pPr>
            <a:r>
              <a:rPr lang="en-US" sz="900" noProof="1">
                <a:solidFill>
                  <a:srgbClr val="000000"/>
                </a:solidFill>
                <a:latin typeface="Arial"/>
                <a:ea typeface="MS PGothic" pitchFamily="34" charset="-128"/>
              </a:rPr>
              <a:t>Business Objects and the Business Objects logo, BusinessObjects, Crystal Reports, Crystal Decisions, Web Intelligence, Xcelsius, and other Business Objects products and services mentioned herein as well as their respective logos are trademarks or registered trademarks of SAP France in the United States and in other countries. </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All other product and service names mentioned are the trademarks of their respective companies. Data contained in this document serves informational purposes only. National product specifications may vary.</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The information in this document is proprietary to SAP. No part of this document may be reproduced, copied, or transmitted in any form or for any purpose without the express prior written permission of SAP AG.</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SAP shall have no liability for damages of any kind including without limitation direct, special, indirect, or consequential damages that may result from the use of these materials. This limitation shall not apply in cases of intent or gross negligence.</a:t>
            </a:r>
          </a:p>
          <a:p>
            <a:pPr fontAlgn="auto">
              <a:lnSpc>
                <a:spcPct val="95000"/>
              </a:lnSpc>
              <a:spcBef>
                <a:spcPts val="400"/>
              </a:spcBef>
              <a:spcAft>
                <a:spcPts val="0"/>
              </a:spcAft>
              <a:defRPr/>
            </a:pPr>
            <a:r>
              <a:rPr lang="en-US" sz="900" noProof="1">
                <a:solidFill>
                  <a:srgbClr val="000000"/>
                </a:solidFill>
                <a:latin typeface="Arial"/>
                <a:ea typeface="MS PGothic" pitchFamily="34" charset="-128"/>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p>
        </p:txBody>
      </p:sp>
      <p:sp>
        <p:nvSpPr>
          <p:cNvPr id="9" name="TextBox 10"/>
          <p:cNvSpPr txBox="1"/>
          <p:nvPr userDrawn="1"/>
        </p:nvSpPr>
        <p:spPr bwMode="gray">
          <a:xfrm>
            <a:off x="247650" y="201613"/>
            <a:ext cx="5557838" cy="338137"/>
          </a:xfrm>
          <a:prstGeom prst="rect">
            <a:avLst/>
          </a:prstGeom>
          <a:noFill/>
        </p:spPr>
        <p:txBody>
          <a:bodyPr wrap="none" lIns="0" tIns="0" rIns="0" bIns="0">
            <a:spAutoFit/>
          </a:bodyPr>
          <a:lstStyle/>
          <a:p>
            <a:pPr fontAlgn="auto">
              <a:spcBef>
                <a:spcPts val="0"/>
              </a:spcBef>
              <a:spcAft>
                <a:spcPts val="0"/>
              </a:spcAft>
              <a:defRPr/>
            </a:pPr>
            <a:r>
              <a:rPr lang="en-US" sz="2200" smtClean="0">
                <a:solidFill>
                  <a:srgbClr val="44697D"/>
                </a:solidFill>
                <a:latin typeface="Arial Black"/>
              </a:rPr>
              <a:t>© 2010 SAP AG. All Rights Reserved</a:t>
            </a:r>
            <a:endParaRPr lang="en-US" sz="2200" dirty="0">
              <a:solidFill>
                <a:srgbClr val="44697D"/>
              </a:solidFill>
              <a:latin typeface="Arial Blac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Slide for Board Meeting">
    <p:spTree>
      <p:nvGrpSpPr>
        <p:cNvPr id="1" name=""/>
        <p:cNvGrpSpPr/>
        <p:nvPr/>
      </p:nvGrpSpPr>
      <p:grpSpPr>
        <a:xfrm>
          <a:off x="0" y="0"/>
          <a:ext cx="0" cy="0"/>
          <a:chOff x="0" y="0"/>
          <a:chExt cx="0" cy="0"/>
        </a:xfrm>
      </p:grpSpPr>
      <p:sp>
        <p:nvSpPr>
          <p:cNvPr id="7"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8"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9"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826E3145-7248-4680-A6E6-230F3802F66E}"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10"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11"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12"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13" name="Rectangle 21"/>
          <p:cNvSpPr/>
          <p:nvPr userDrawn="1"/>
        </p:nvSpPr>
        <p:spPr bwMode="gray">
          <a:xfrm>
            <a:off x="150813" y="2614613"/>
            <a:ext cx="8842375" cy="4092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4" name="Right Triangle 12"/>
          <p:cNvSpPr>
            <a:spLocks noChangeAspect="1"/>
          </p:cNvSpPr>
          <p:nvPr userDrawn="1"/>
        </p:nvSpPr>
        <p:spPr bwMode="gray">
          <a:xfrm rot="16200000">
            <a:off x="8562975" y="6276975"/>
            <a:ext cx="431800" cy="4318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6" name="Right Triangle 15"/>
          <p:cNvSpPr>
            <a:spLocks noChangeAspect="1"/>
          </p:cNvSpPr>
          <p:nvPr userDrawn="1"/>
        </p:nvSpPr>
        <p:spPr bwMode="gray">
          <a:xfrm rot="16200000">
            <a:off x="8562975" y="6276975"/>
            <a:ext cx="431800" cy="4318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pic>
        <p:nvPicPr>
          <p:cNvPr id="17" name="Picture 16" descr="sap_corp_rgb_r.png"/>
          <p:cNvPicPr>
            <a:picLocks noChangeAspect="1"/>
          </p:cNvPicPr>
          <p:nvPr userDrawn="1"/>
        </p:nvPicPr>
        <p:blipFill>
          <a:blip r:embed="rId2" cstate="print"/>
          <a:srcRect/>
          <a:stretch>
            <a:fillRect/>
          </a:stretch>
        </p:blipFill>
        <p:spPr bwMode="gray">
          <a:xfrm>
            <a:off x="8116888" y="6275388"/>
            <a:ext cx="876300" cy="431800"/>
          </a:xfrm>
          <a:prstGeom prst="rect">
            <a:avLst/>
          </a:prstGeom>
          <a:noFill/>
          <a:ln w="9525">
            <a:noFill/>
            <a:miter lim="800000"/>
            <a:headEnd/>
            <a:tailEnd/>
          </a:ln>
        </p:spPr>
      </p:pic>
      <p:sp>
        <p:nvSpPr>
          <p:cNvPr id="15" name="Picture Placeholder 11"/>
          <p:cNvSpPr>
            <a:spLocks noGrp="1"/>
          </p:cNvSpPr>
          <p:nvPr>
            <p:ph type="pic" sz="quarter" idx="10"/>
          </p:nvPr>
        </p:nvSpPr>
        <p:spPr bwMode="gray">
          <a:xfrm>
            <a:off x="151200" y="151200"/>
            <a:ext cx="8841600" cy="1800000"/>
          </a:xfrm>
          <a:solidFill>
            <a:schemeClr val="bg1">
              <a:lumMod val="95000"/>
            </a:schemeClr>
          </a:solidFill>
        </p:spPr>
        <p:txBody>
          <a:bodyPr tIns="1008000" rtlCol="0">
            <a:noAutofit/>
          </a:bodyPr>
          <a:lstStyle>
            <a:lvl1pPr algn="ctr">
              <a:defRPr/>
            </a:lvl1pPr>
          </a:lstStyle>
          <a:p>
            <a:pPr lvl="0"/>
            <a:r>
              <a:rPr lang="en-US" noProof="0" smtClean="0"/>
              <a:t>Click icon to add picture</a:t>
            </a:r>
            <a:endParaRPr lang="en-US" noProof="0" dirty="0"/>
          </a:p>
        </p:txBody>
      </p:sp>
      <p:sp>
        <p:nvSpPr>
          <p:cNvPr id="18" name="Subtitle 2"/>
          <p:cNvSpPr>
            <a:spLocks noGrp="1"/>
          </p:cNvSpPr>
          <p:nvPr>
            <p:ph type="subTitle" idx="1"/>
          </p:nvPr>
        </p:nvSpPr>
        <p:spPr bwMode="gray">
          <a:xfrm>
            <a:off x="305548" y="4592891"/>
            <a:ext cx="8647200" cy="585534"/>
          </a:xfrm>
        </p:spPr>
        <p:txBody>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800"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
        <p:nvSpPr>
          <p:cNvPr id="19" name="Text Placeholder 8"/>
          <p:cNvSpPr>
            <a:spLocks noGrp="1"/>
          </p:cNvSpPr>
          <p:nvPr>
            <p:ph type="body" sz="quarter" idx="11"/>
          </p:nvPr>
        </p:nvSpPr>
        <p:spPr bwMode="gray">
          <a:xfrm>
            <a:off x="151200" y="2048399"/>
            <a:ext cx="8841600" cy="411257"/>
          </a:xfrm>
          <a:solidFill>
            <a:schemeClr val="accent1"/>
          </a:solidFill>
        </p:spPr>
        <p:txBody>
          <a:bodyPr lIns="180000" tIns="36000" rIns="36000" bIns="36000">
            <a:spAutoFit/>
          </a:bodyPr>
          <a:lstStyle>
            <a:lvl1pPr marL="0" indent="0">
              <a:spcBef>
                <a:spcPts val="600"/>
              </a:spcBef>
              <a:defRPr lang="en-US" sz="2200" b="0" smtClean="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
        <p:nvSpPr>
          <p:cNvPr id="20" name="Text Placeholder 8"/>
          <p:cNvSpPr>
            <a:spLocks noGrp="1"/>
          </p:cNvSpPr>
          <p:nvPr>
            <p:ph type="body" sz="quarter" idx="12"/>
          </p:nvPr>
        </p:nvSpPr>
        <p:spPr bwMode="gray">
          <a:xfrm>
            <a:off x="151200" y="2457974"/>
            <a:ext cx="8841600" cy="344128"/>
          </a:xfrm>
          <a:solidFill>
            <a:schemeClr val="accent1"/>
          </a:solidFill>
        </p:spPr>
        <p:txBody>
          <a:bodyPr lIns="180000" rIns="36000" bIns="36000">
            <a:spAutoFit/>
          </a:bodyPr>
          <a:lstStyle>
            <a:lvl1pPr marL="0" indent="0">
              <a:spcBef>
                <a:spcPts val="600"/>
              </a:spcBef>
              <a:defRPr lang="en-US" sz="2000" b="0" smtClean="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
        <p:nvSpPr>
          <p:cNvPr id="21" name="Title 1"/>
          <p:cNvSpPr>
            <a:spLocks noGrp="1"/>
          </p:cNvSpPr>
          <p:nvPr>
            <p:ph type="ctrTitle"/>
          </p:nvPr>
        </p:nvSpPr>
        <p:spPr bwMode="gray">
          <a:xfrm>
            <a:off x="305550" y="3104100"/>
            <a:ext cx="8647200" cy="684000"/>
          </a:xfrm>
        </p:spPr>
        <p:txBody>
          <a:bodyPr/>
          <a:lstStyle>
            <a:lvl1pPr>
              <a:defRPr>
                <a:solidFill>
                  <a:schemeClr val="accent2"/>
                </a:solidFill>
              </a:defRPr>
            </a:lvl1pPr>
          </a:lstStyle>
          <a:p>
            <a:r>
              <a:rPr lang="en-US" noProof="0" dirty="0" smtClean="0"/>
              <a:t>Click to edit Master title style</a:t>
            </a:r>
            <a:endParaRPr 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a:spcBef>
                <a:spcPct val="50000"/>
              </a:spcBef>
              <a:buClr>
                <a:srgbClr val="F0AB00"/>
              </a:buClr>
              <a:buSzPct val="80000"/>
            </a:pPr>
            <a:endParaRPr lang="en-US" kern="0" dirty="0" smtClean="0">
              <a:solidFill>
                <a:srgbClr val="000000"/>
              </a:solidFill>
              <a:latin typeface="Arial"/>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8" name="Text Placeholder 7"/>
          <p:cNvSpPr>
            <a:spLocks noGrp="1"/>
          </p:cNvSpPr>
          <p:nvPr>
            <p:ph type="body" sz="quarter" idx="10" hasCustomPrompt="1"/>
          </p:nvPr>
        </p:nvSpPr>
        <p:spPr>
          <a:xfrm>
            <a:off x="6718300" y="6086475"/>
            <a:ext cx="2101850" cy="449263"/>
          </a:xfrm>
          <a:solidFill>
            <a:schemeClr val="bg1"/>
          </a:solidFill>
        </p:spPr>
        <p:txBody>
          <a:bodyPr anchor="ctr" anchorCtr="0"/>
          <a:lstStyle>
            <a:lvl1pPr marR="0" algn="ctr" defTabSz="914400" eaLnBrk="1" fontAlgn="base" latinLnBrk="0" hangingPunct="1">
              <a:lnSpc>
                <a:spcPct val="100000"/>
              </a:lnSpc>
              <a:spcBef>
                <a:spcPct val="50000"/>
              </a:spcBef>
              <a:spcAft>
                <a:spcPct val="0"/>
              </a:spcAft>
              <a:buClr>
                <a:srgbClr val="F0AB00"/>
              </a:buClr>
              <a:buSzPct val="80000"/>
              <a:tabLst/>
              <a:defRPr sz="1800" b="0"/>
            </a:lvl1pPr>
          </a:lstStyle>
          <a:p>
            <a:pPr marR="0"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placeholder for partner/customer logo</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a:spcBef>
                <a:spcPct val="50000"/>
              </a:spcBef>
              <a:buClr>
                <a:srgbClr val="F0AB00"/>
              </a:buClr>
              <a:buSzPct val="80000"/>
            </a:pPr>
            <a:endParaRPr lang="en-US" kern="0" dirty="0" smtClean="0">
              <a:solidFill>
                <a:srgbClr val="000000"/>
              </a:solidFill>
              <a:latin typeface="Aria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27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45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63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104000" cy="392760"/>
          </a:xfrm>
        </p:spPr>
        <p:txBody>
          <a:bodyPr/>
          <a:lstStyle>
            <a:lvl1pPr>
              <a:defRPr/>
            </a:lvl1pPr>
          </a:lstStyle>
          <a:p>
            <a:r>
              <a:rPr lang="en-US" noProof="0" smtClean="0"/>
              <a:t>Click to edit Master title style</a:t>
            </a:r>
            <a:endParaRPr lang="en-US" dirty="0"/>
          </a:p>
        </p:txBody>
      </p:sp>
      <p:sp>
        <p:nvSpPr>
          <p:cNvPr id="7" name="Text Placeholder 6"/>
          <p:cNvSpPr>
            <a:spLocks noGrp="1"/>
          </p:cNvSpPr>
          <p:nvPr>
            <p:ph type="body" sz="quarter" idx="12"/>
          </p:nvPr>
        </p:nvSpPr>
        <p:spPr>
          <a:xfrm>
            <a:off x="304800" y="685800"/>
            <a:ext cx="7104000" cy="312120"/>
          </a:xfrm>
        </p:spPr>
        <p:txBody>
          <a:bodyPr/>
          <a:lstStyle>
            <a:lvl1pPr>
              <a:defRPr>
                <a:solidFill>
                  <a:schemeClr val="accent1"/>
                </a:solidFill>
                <a:latin typeface="+mn-lt"/>
              </a:defRPr>
            </a:lvl1pPr>
          </a:lstStyle>
          <a:p>
            <a:pPr lvl="0"/>
            <a:r>
              <a:rPr lang="en-US" dirty="0"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201150"/>
          </a:xfrm>
          <a:prstGeom prst="rect">
            <a:avLst/>
          </a:prstGeom>
          <a:noFill/>
        </p:spPr>
        <p:txBody>
          <a:bodyPr wrap="square" lIns="0" tIns="0" rIns="0" bIns="0" rtlCol="0">
            <a:spAutoFit/>
          </a:bodyPr>
          <a:lstStyle/>
          <a:p>
            <a:pPr fontAlgn="auto">
              <a:spcBef>
                <a:spcPts val="400"/>
              </a:spcBef>
              <a:spcAft>
                <a:spcPts val="0"/>
              </a:spcAft>
            </a:pPr>
            <a:r>
              <a:rPr lang="en-GB" sz="900" noProof="1" smtClean="0">
                <a:solidFill>
                  <a:srgbClr val="000000"/>
                </a:solidFill>
                <a:latin typeface="Arial"/>
                <a:ea typeface="MS PGothic" pitchFamily="34" charset="-128"/>
              </a:rPr>
              <a:t>No part of this publication may be reproduced or transmitted in any form or for any purpose without the express permission of SAP AG. The information contained herein may be changed without prior notice.</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Some software products marketed by SAP AG and its distributors contain proprietary software components of other software vendors.</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Microsoft, Windows, Excel, Outlook, and PowerPoint are registered trademarks of Microsoft Corporation. </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Linux is the registered trademark of Linus Torvalds in the U.S. and other countries.</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Adobe, the Adobe logo, Acrobat, PostScript, and Reader are either trademarks or registered trademarks of Adobe Systems Incorporated in the United States and/or other countries.</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Oracle and Java are registered trademarks of Oracle and/or its affiliates.</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UNIX, X/Open, OSF/1, and Motif are registered trademarks of the Open Group.</a:t>
            </a:r>
            <a:endParaRPr lang="de-DE" sz="900" noProof="1" smtClean="0">
              <a:solidFill>
                <a:srgbClr val="000000"/>
              </a:solidFill>
              <a:latin typeface="Arial"/>
              <a:ea typeface="MS PGothic" pitchFamily="34" charset="-128"/>
            </a:endParaRPr>
          </a:p>
          <a:p>
            <a:pPr fontAlgn="auto">
              <a:spcBef>
                <a:spcPts val="400"/>
              </a:spcBef>
              <a:spcAft>
                <a:spcPts val="0"/>
              </a:spcAft>
            </a:pPr>
            <a:r>
              <a:rPr lang="en-US" sz="900" noProof="1" smtClean="0">
                <a:solidFill>
                  <a:srgbClr val="000000"/>
                </a:solidFill>
                <a:latin typeface="Arial"/>
                <a:ea typeface="MS PGothic" pitchFamily="34" charset="-128"/>
              </a:rPr>
              <a:t>Citrix, ICA, Program Neighborhood, MetaFrame, WinFrame, VideoFrame, and MultiWin are trademarks or registered trademarks of Citrix Systems, Inc.</a:t>
            </a:r>
            <a:endParaRPr lang="de-DE" sz="900" noProof="1" smtClean="0">
              <a:solidFill>
                <a:srgbClr val="000000"/>
              </a:solidFill>
              <a:latin typeface="Arial"/>
              <a:ea typeface="MS PGothic" pitchFamily="34" charset="-128"/>
            </a:endParaRPr>
          </a:p>
          <a:p>
            <a:pPr fontAlgn="auto">
              <a:spcBef>
                <a:spcPts val="400"/>
              </a:spcBef>
              <a:spcAft>
                <a:spcPts val="0"/>
              </a:spcAft>
            </a:pPr>
            <a:r>
              <a:rPr lang="en-GB" sz="900" noProof="1" smtClean="0">
                <a:solidFill>
                  <a:srgbClr val="000000"/>
                </a:solidFill>
                <a:latin typeface="Arial"/>
                <a:ea typeface="MS PGothic" pitchFamily="34" charset="-128"/>
              </a:rPr>
              <a:t>HTML, XML, XHTML and W3C are trademarks or registered trademarks of W3C</a:t>
            </a:r>
            <a:r>
              <a:rPr lang="en-GB" sz="900" baseline="30000" noProof="1" smtClean="0">
                <a:solidFill>
                  <a:srgbClr val="000000"/>
                </a:solidFill>
                <a:latin typeface="Arial"/>
                <a:ea typeface="MS PGothic" pitchFamily="34" charset="-128"/>
              </a:rPr>
              <a:t>®</a:t>
            </a:r>
            <a:r>
              <a:rPr lang="en-GB" sz="900" noProof="1" smtClean="0">
                <a:solidFill>
                  <a:srgbClr val="000000"/>
                </a:solidFill>
                <a:latin typeface="Arial"/>
                <a:ea typeface="MS PGothic" pitchFamily="34" charset="-128"/>
              </a:rPr>
              <a:t>, World Wide Web Consortium, Massachusetts Institute of Technology. </a:t>
            </a:r>
            <a:endParaRPr lang="de-DE" sz="900" noProof="1" smtClean="0">
              <a:solidFill>
                <a:srgbClr val="000000"/>
              </a:solidFill>
              <a:latin typeface="Arial"/>
              <a:ea typeface="MS PGothic" pitchFamily="34" charset="-128"/>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fontAlgn="auto">
              <a:spcAft>
                <a:spcPts val="0"/>
              </a:spcAft>
            </a:pPr>
            <a:r>
              <a:rPr lang="en-GB" sz="2400" b="1" dirty="0" smtClean="0">
                <a:solidFill>
                  <a:srgbClr val="666666"/>
                </a:solidFill>
                <a:latin typeface="Arial"/>
              </a:rPr>
              <a:t>© </a:t>
            </a:r>
            <a:r>
              <a:rPr lang="de-DE" sz="2400" b="1" dirty="0" smtClean="0">
                <a:solidFill>
                  <a:srgbClr val="666666"/>
                </a:solidFill>
                <a:latin typeface="Arial"/>
              </a:rPr>
              <a:t>2011 SAP AG. All rights reserved.</a:t>
            </a:r>
          </a:p>
        </p:txBody>
      </p:sp>
      <p:sp>
        <p:nvSpPr>
          <p:cNvPr id="6" name="TextBox 5"/>
          <p:cNvSpPr txBox="1"/>
          <p:nvPr userDrawn="1"/>
        </p:nvSpPr>
        <p:spPr bwMode="gray">
          <a:xfrm>
            <a:off x="4654800" y="1692000"/>
            <a:ext cx="4165200" cy="3077766"/>
          </a:xfrm>
          <a:prstGeom prst="rect">
            <a:avLst/>
          </a:prstGeom>
          <a:noFill/>
        </p:spPr>
        <p:txBody>
          <a:bodyPr wrap="square" lIns="0" tIns="0" rIns="0" bIns="0" rtlCol="0">
            <a:spAutoFit/>
          </a:bodyPr>
          <a:lstStyle/>
          <a:p>
            <a:pPr fontAlgn="t">
              <a:spcBef>
                <a:spcPts val="600"/>
              </a:spcBef>
              <a:spcAft>
                <a:spcPts val="0"/>
              </a:spcAft>
              <a:defRPr/>
            </a:pPr>
            <a:r>
              <a:rPr lang="en-US" sz="900" noProof="1" smtClean="0">
                <a:solidFill>
                  <a:srgbClr val="000000"/>
                </a:solidFill>
                <a:latin typeface="Arial"/>
                <a:ea typeface="MS PGothic" pitchFamily="34" charset="-128"/>
              </a:rPr>
              <a:t>SAP, R/3, SAP NetWeaver, Duet, PartnerEdge, ByDesign, SAP BusinessObjects Explorer, StreamWork, and other SAP products and services mentioned herein as well as their respective logos are trademarks or registered trademarks of SAP AG in Germany and other countries.</a:t>
            </a:r>
          </a:p>
          <a:p>
            <a:pPr fontAlgn="t">
              <a:spcBef>
                <a:spcPts val="600"/>
              </a:spcBef>
              <a:spcAft>
                <a:spcPts val="0"/>
              </a:spcAft>
            </a:pPr>
            <a:r>
              <a:rPr lang="en-US" sz="900" noProof="1" smtClean="0">
                <a:solidFill>
                  <a:srgbClr val="000000"/>
                </a:solidFill>
                <a:latin typeface="Arial"/>
                <a:ea typeface="MS PGothic" pitchFamily="34" charset="-128"/>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a:t>
            </a:r>
            <a:br>
              <a:rPr lang="en-US" sz="900" noProof="1" smtClean="0">
                <a:solidFill>
                  <a:srgbClr val="000000"/>
                </a:solidFill>
                <a:latin typeface="Arial"/>
                <a:ea typeface="MS PGothic" pitchFamily="34" charset="-128"/>
              </a:rPr>
            </a:br>
            <a:r>
              <a:rPr lang="en-US" sz="900" noProof="1" smtClean="0">
                <a:solidFill>
                  <a:srgbClr val="000000"/>
                </a:solidFill>
                <a:latin typeface="Arial"/>
                <a:ea typeface="MS PGothic" pitchFamily="34" charset="-128"/>
              </a:rPr>
              <a:t>SAP company.</a:t>
            </a:r>
            <a:endParaRPr lang="de-DE" sz="900" noProof="1" smtClean="0">
              <a:solidFill>
                <a:srgbClr val="000000"/>
              </a:solidFill>
              <a:latin typeface="Arial"/>
              <a:ea typeface="MS PGothic" pitchFamily="34" charset="-128"/>
            </a:endParaRPr>
          </a:p>
          <a:p>
            <a:pPr fontAlgn="auto">
              <a:spcBef>
                <a:spcPts val="600"/>
              </a:spcBef>
              <a:spcAft>
                <a:spcPts val="0"/>
              </a:spcAft>
            </a:pPr>
            <a:r>
              <a:rPr lang="en-GB" sz="900" noProof="1" smtClean="0">
                <a:solidFill>
                  <a:srgbClr val="000000"/>
                </a:solidFill>
                <a:latin typeface="Arial"/>
                <a:ea typeface="MS PGothic" pitchFamily="34" charset="-128"/>
              </a:rPr>
              <a:t>Sybase and Adaptive Server, iAnywhere, Sybase 365, SQL Anywhere, and other Sybase products and services mentioned herein as well as their respective logos are trademarks or registered trademarks of Sybase, Inc. Sybase is an SAP company.</a:t>
            </a:r>
            <a:endParaRPr lang="de-DE" sz="900" noProof="1" smtClean="0">
              <a:solidFill>
                <a:srgbClr val="000000"/>
              </a:solidFill>
              <a:latin typeface="Arial"/>
              <a:ea typeface="MS PGothic" pitchFamily="34" charset="-128"/>
            </a:endParaRPr>
          </a:p>
          <a:p>
            <a:pPr fontAlgn="auto">
              <a:spcBef>
                <a:spcPts val="600"/>
              </a:spcBef>
              <a:spcAft>
                <a:spcPts val="0"/>
              </a:spcAft>
            </a:pPr>
            <a:r>
              <a:rPr lang="en-GB" sz="900" noProof="1" smtClean="0">
                <a:solidFill>
                  <a:srgbClr val="000000"/>
                </a:solidFill>
                <a:latin typeface="Arial"/>
                <a:ea typeface="MS PGothic" pitchFamily="34" charset="-128"/>
              </a:rPr>
              <a:t>All other product and service names mentioned are the trademarks of their respective companies. Data contained in this document serves informational purposes only. National product specifications may vary.</a:t>
            </a:r>
            <a:endParaRPr lang="de-DE" sz="900" noProof="1" smtClean="0">
              <a:solidFill>
                <a:srgbClr val="000000"/>
              </a:solidFill>
              <a:latin typeface="Arial"/>
              <a:ea typeface="MS PGothic" pitchFamily="34" charset="-128"/>
            </a:endParaRPr>
          </a:p>
          <a:p>
            <a:pPr fontAlgn="auto">
              <a:spcBef>
                <a:spcPts val="600"/>
              </a:spcBef>
              <a:spcAft>
                <a:spcPts val="0"/>
              </a:spcAft>
            </a:pPr>
            <a:r>
              <a:rPr lang="en-US" sz="900" noProof="1" smtClean="0">
                <a:solidFill>
                  <a:srgbClr val="000000"/>
                </a:solidFill>
                <a:latin typeface="Arial"/>
                <a:ea typeface="MS PGothic" pitchFamily="34" charset="-128"/>
              </a:rPr>
              <a:t>The information in this document is proprietary to SAP. No part of this document may be reproduced, copied, or transmitted in any form or for any purpose without the express prior written permission of SAP AG.</a:t>
            </a:r>
            <a:endParaRPr lang="de-DE" sz="900" noProof="1">
              <a:solidFill>
                <a:srgbClr val="000000"/>
              </a:solidFill>
              <a:latin typeface="Arial"/>
              <a:ea typeface="MS PGothic" pitchFamily="34"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a:lvl1pPr>
          </a:lstStyle>
          <a:p>
            <a:r>
              <a:rPr lang="en-US" noProof="0" smtClean="0"/>
              <a:t>Click to edit Master title style</a:t>
            </a:r>
            <a:endParaRPr lang="en-US" dirty="0"/>
          </a:p>
        </p:txBody>
      </p:sp>
      <p:sp>
        <p:nvSpPr>
          <p:cNvPr id="5" name="Text Placeholder 4"/>
          <p:cNvSpPr>
            <a:spLocks noGrp="1"/>
          </p:cNvSpPr>
          <p:nvPr>
            <p:ph type="body" sz="quarter" idx="11"/>
          </p:nvPr>
        </p:nvSpPr>
        <p:spPr bwMode="gray">
          <a:xfrm>
            <a:off x="304800" y="1292400"/>
            <a:ext cx="8534400" cy="5260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fontAlgn="auto">
              <a:spcAft>
                <a:spcPts val="0"/>
              </a:spcAft>
              <a:defRPr/>
            </a:pPr>
            <a:r>
              <a:rPr lang="en-GB" sz="2400" b="1" dirty="0" smtClean="0">
                <a:solidFill>
                  <a:srgbClr val="666666"/>
                </a:solidFill>
                <a:latin typeface="Arial"/>
              </a:rPr>
              <a:t>© </a:t>
            </a:r>
            <a:r>
              <a:rPr lang="de-DE" sz="2400" b="1" dirty="0" smtClean="0">
                <a:solidFill>
                  <a:srgbClr val="666666"/>
                </a:solidFill>
                <a:latin typeface="Arial"/>
              </a:rPr>
              <a:t>2011 SAP AG. Alle Rechte vorbehalten.</a:t>
            </a:r>
          </a:p>
        </p:txBody>
      </p:sp>
      <p:sp>
        <p:nvSpPr>
          <p:cNvPr id="5" name="TextBox 4"/>
          <p:cNvSpPr txBox="1"/>
          <p:nvPr userDrawn="1"/>
        </p:nvSpPr>
        <p:spPr bwMode="gray">
          <a:xfrm>
            <a:off x="324000" y="1692000"/>
            <a:ext cx="4165200" cy="4149854"/>
          </a:xfrm>
          <a:prstGeom prst="rect">
            <a:avLst/>
          </a:prstGeom>
          <a:noFill/>
        </p:spPr>
        <p:txBody>
          <a:bodyPr wrap="square" lIns="0" tIns="0" rIns="0" bIns="0" rtlCol="0">
            <a:spAutoFit/>
          </a:bodyPr>
          <a:lstStyle/>
          <a:p>
            <a:pPr fontAlgn="auto">
              <a:spcBef>
                <a:spcPts val="400"/>
              </a:spcBef>
              <a:spcAft>
                <a:spcPts val="0"/>
              </a:spcAft>
            </a:pPr>
            <a:r>
              <a:rPr lang="de-DE" sz="900" noProof="1" smtClean="0">
                <a:solidFill>
                  <a:srgbClr val="000000"/>
                </a:solidFill>
                <a:latin typeface="Aria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fontAlgn="auto">
              <a:spcBef>
                <a:spcPts val="400"/>
              </a:spcBef>
              <a:spcAft>
                <a:spcPts val="0"/>
              </a:spcAft>
            </a:pPr>
            <a:r>
              <a:rPr lang="de-DE" sz="900" noProof="1" smtClean="0">
                <a:solidFill>
                  <a:srgbClr val="000000"/>
                </a:solidFill>
                <a:latin typeface="Arial"/>
                <a:ea typeface="MS PGothic" pitchFamily="34" charset="-128"/>
              </a:rPr>
              <a:t>Die von SAP AG oder deren Vertriebsfirmen angebotenen Softwareprodukte können Softwarekomponenten auch anderer Softwarehersteller enthalten.</a:t>
            </a:r>
          </a:p>
          <a:p>
            <a:pPr fontAlgn="auto">
              <a:spcBef>
                <a:spcPts val="400"/>
              </a:spcBef>
              <a:spcAft>
                <a:spcPts val="0"/>
              </a:spcAft>
            </a:pPr>
            <a:r>
              <a:rPr lang="en-US" sz="900" noProof="1" smtClean="0">
                <a:solidFill>
                  <a:srgbClr val="000000"/>
                </a:solidFill>
                <a:latin typeface="Arial"/>
                <a:ea typeface="MS PGothic" pitchFamily="34" charset="-128"/>
              </a:rPr>
              <a:t>Microsoft, Windows, Excel, Outlook, und PowerPoint sind eingetragene Marken der Microsoft Corporation. </a:t>
            </a:r>
            <a:endParaRPr lang="de-DE" sz="900" noProof="1" smtClean="0">
              <a:solidFill>
                <a:srgbClr val="000000"/>
              </a:solidFill>
              <a:latin typeface="Arial"/>
              <a:ea typeface="MS PGothic" pitchFamily="34" charset="-128"/>
            </a:endParaRPr>
          </a:p>
          <a:p>
            <a:pPr fontAlgn="auto">
              <a:spcBef>
                <a:spcPts val="400"/>
              </a:spcBef>
              <a:spcAft>
                <a:spcPts val="0"/>
              </a:spcAft>
            </a:pPr>
            <a:r>
              <a:rPr lang="en-US" sz="900" noProof="1" smtClean="0">
                <a:solidFill>
                  <a:srgbClr val="000000"/>
                </a:solidFill>
                <a:latin typeface="Arial"/>
                <a:ea typeface="MS PGothic" pitchFamily="34" charset="-128"/>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endParaRPr lang="de-DE" sz="900" noProof="1" smtClean="0">
              <a:solidFill>
                <a:srgbClr val="000000"/>
              </a:solidFill>
              <a:latin typeface="Arial"/>
              <a:ea typeface="MS PGothic" pitchFamily="34" charset="-128"/>
            </a:endParaRPr>
          </a:p>
          <a:p>
            <a:pPr fontAlgn="auto">
              <a:spcBef>
                <a:spcPts val="400"/>
              </a:spcBef>
              <a:spcAft>
                <a:spcPts val="0"/>
              </a:spcAft>
            </a:pPr>
            <a:r>
              <a:rPr lang="de-DE" sz="900" noProof="1" smtClean="0">
                <a:solidFill>
                  <a:srgbClr val="000000"/>
                </a:solidFill>
                <a:latin typeface="Arial"/>
                <a:ea typeface="MS PGothic" pitchFamily="34" charset="-128"/>
              </a:rPr>
              <a:t>Linux ist eine eingetragene Marke von Linus Torvalds in den USA und anderen Ländern.</a:t>
            </a:r>
          </a:p>
          <a:p>
            <a:pPr fontAlgn="auto">
              <a:spcBef>
                <a:spcPts val="400"/>
              </a:spcBef>
              <a:spcAft>
                <a:spcPts val="0"/>
              </a:spcAft>
            </a:pPr>
            <a:r>
              <a:rPr lang="de-DE" sz="900" noProof="1" smtClean="0">
                <a:solidFill>
                  <a:srgbClr val="000000"/>
                </a:solidFill>
                <a:latin typeface="Arial"/>
                <a:ea typeface="MS PGothic" pitchFamily="34" charset="-128"/>
              </a:rPr>
              <a:t>Adobe, das Adobe-Logo, Acrobat, PostScript und Reader sind Marken oder eingetragene Marken von Adobe Systems Incorporated in den USA und/oder anderen Ländern.</a:t>
            </a:r>
          </a:p>
          <a:p>
            <a:pPr fontAlgn="auto">
              <a:spcBef>
                <a:spcPts val="400"/>
              </a:spcBef>
              <a:spcAft>
                <a:spcPts val="0"/>
              </a:spcAft>
            </a:pPr>
            <a:r>
              <a:rPr lang="de-DE" sz="900" noProof="1" smtClean="0">
                <a:solidFill>
                  <a:srgbClr val="000000"/>
                </a:solidFill>
                <a:latin typeface="Arial"/>
                <a:ea typeface="MS PGothic" pitchFamily="34" charset="-128"/>
              </a:rPr>
              <a:t>Oracle und Java sind eingetragene Marken von Oracle und/oder ihrer Tochtergesellschaften.</a:t>
            </a:r>
          </a:p>
          <a:p>
            <a:pPr fontAlgn="auto">
              <a:spcBef>
                <a:spcPts val="400"/>
              </a:spcBef>
              <a:spcAft>
                <a:spcPts val="0"/>
              </a:spcAft>
            </a:pPr>
            <a:r>
              <a:rPr lang="de-DE" sz="900" noProof="1" smtClean="0">
                <a:solidFill>
                  <a:srgbClr val="000000"/>
                </a:solidFill>
                <a:latin typeface="Arial"/>
                <a:ea typeface="MS PGothic" pitchFamily="34" charset="-128"/>
              </a:rPr>
              <a:t>UNIX, X/Open, OSF/1 und Motif sind eingetragene Marken der Open Group.</a:t>
            </a:r>
          </a:p>
          <a:p>
            <a:pPr fontAlgn="auto">
              <a:spcBef>
                <a:spcPts val="400"/>
              </a:spcBef>
              <a:spcAft>
                <a:spcPts val="0"/>
              </a:spcAft>
            </a:pPr>
            <a:r>
              <a:rPr lang="de-DE" sz="900" noProof="1" smtClean="0">
                <a:solidFill>
                  <a:srgbClr val="000000"/>
                </a:solidFill>
                <a:latin typeface="Arial"/>
                <a:ea typeface="MS PGothic" pitchFamily="34" charset="-128"/>
              </a:rPr>
              <a:t>Citrix, ICA, Program Neighborhood, MetaFrame, WinFrame, VideoFrame und MultiWin sind Marken oder eingetragene Marken von Citrix Systems, Inc.</a:t>
            </a:r>
          </a:p>
        </p:txBody>
      </p:sp>
      <p:sp>
        <p:nvSpPr>
          <p:cNvPr id="8" name="TextBox 7"/>
          <p:cNvSpPr txBox="1"/>
          <p:nvPr userDrawn="1"/>
        </p:nvSpPr>
        <p:spPr bwMode="gray">
          <a:xfrm>
            <a:off x="4654800" y="1692000"/>
            <a:ext cx="4165200" cy="3631763"/>
          </a:xfrm>
          <a:prstGeom prst="rect">
            <a:avLst/>
          </a:prstGeom>
          <a:noFill/>
        </p:spPr>
        <p:txBody>
          <a:bodyPr wrap="square" lIns="0" tIns="0" rIns="0" bIns="0" rtlCol="0">
            <a:spAutoFit/>
          </a:bodyPr>
          <a:lstStyle/>
          <a:p>
            <a:pPr fontAlgn="auto">
              <a:spcBef>
                <a:spcPts val="400"/>
              </a:spcBef>
              <a:spcAft>
                <a:spcPts val="0"/>
              </a:spcAft>
              <a:defRPr/>
            </a:pPr>
            <a:r>
              <a:rPr lang="de-DE" sz="900" noProof="1" smtClean="0">
                <a:solidFill>
                  <a:srgbClr val="000000"/>
                </a:solidFill>
                <a:latin typeface="Arial"/>
                <a:ea typeface="MS PGothic" pitchFamily="34" charset="-128"/>
              </a:rPr>
              <a:t>HTML, XML, XHTML und W3C sind Marken oder eingetragene Marken des W3C</a:t>
            </a:r>
            <a:r>
              <a:rPr lang="de-DE" sz="900" baseline="30000" noProof="1" smtClean="0">
                <a:solidFill>
                  <a:srgbClr val="000000"/>
                </a:solidFill>
                <a:latin typeface="Arial"/>
                <a:ea typeface="MS PGothic" pitchFamily="34" charset="-128"/>
              </a:rPr>
              <a:t>®</a:t>
            </a:r>
            <a:r>
              <a:rPr lang="de-DE" sz="900" noProof="1" smtClean="0">
                <a:solidFill>
                  <a:srgbClr val="000000"/>
                </a:solidFill>
                <a:latin typeface="Arial"/>
                <a:ea typeface="MS PGothic" pitchFamily="34" charset="-128"/>
              </a:rPr>
              <a:t>, World Wide Web Consortium, Massachusetts Institute of Technology.</a:t>
            </a:r>
          </a:p>
          <a:p>
            <a:pPr fontAlgn="auto">
              <a:spcBef>
                <a:spcPts val="400"/>
              </a:spcBef>
              <a:spcAft>
                <a:spcPts val="0"/>
              </a:spcAft>
            </a:pPr>
            <a:r>
              <a:rPr lang="de-DE" sz="900" noProof="1" smtClean="0">
                <a:solidFill>
                  <a:srgbClr val="000000"/>
                </a:solidFill>
                <a:latin typeface="Arial"/>
                <a:ea typeface="MS PGothic" pitchFamily="34" charset="-128"/>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fontAlgn="t">
              <a:spcBef>
                <a:spcPts val="400"/>
              </a:spcBef>
              <a:spcAft>
                <a:spcPts val="0"/>
              </a:spcAft>
            </a:pPr>
            <a:r>
              <a:rPr lang="de-DE" sz="900" noProof="1" smtClean="0">
                <a:solidFill>
                  <a:srgbClr val="000000"/>
                </a:solidFill>
                <a:latin typeface="Arial"/>
                <a:ea typeface="MS PGothic" pitchFamily="34" charset="-128"/>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fontAlgn="auto">
              <a:spcBef>
                <a:spcPts val="400"/>
              </a:spcBef>
              <a:spcAft>
                <a:spcPts val="0"/>
              </a:spcAft>
            </a:pPr>
            <a:r>
              <a:rPr lang="de-DE" sz="900" noProof="1" smtClean="0">
                <a:solidFill>
                  <a:srgbClr val="000000"/>
                </a:solidFill>
                <a:latin typeface="Arial"/>
                <a:ea typeface="MS PGothic" pitchFamily="34" charset="-128"/>
              </a:rPr>
              <a:t>Sybase und Adaptive Server, iAnywhere, Sybase 365, SQL Anywhere und weitere im Text erwähnte Sybase-Produkte und -Dienstleistungen sowie die entsprechenden Logos sind Marken oder eingetragene Marken der Sybase Inc. Sybase ist ein Unternehmen der SAP AG.</a:t>
            </a:r>
          </a:p>
          <a:p>
            <a:pPr fontAlgn="auto">
              <a:spcBef>
                <a:spcPts val="400"/>
              </a:spcBef>
              <a:spcAft>
                <a:spcPts val="0"/>
              </a:spcAft>
            </a:pPr>
            <a:r>
              <a:rPr lang="de-DE" sz="900" noProof="1" smtClean="0">
                <a:solidFill>
                  <a:srgbClr val="000000"/>
                </a:solidFill>
                <a:latin typeface="Arial"/>
                <a:ea typeface="MS PGothic" pitchFamily="34" charset="-128"/>
              </a:rPr>
              <a:t>Alle anderen Namen von Produkten und Dienstleistungen sind Marken der jeweiligen Firmen. Die Angaben im Text sind unverbindlich und dienen lediglich zu Informationszwecken. Produkte können länderspezifische Unterschiede aufweisen.</a:t>
            </a:r>
          </a:p>
          <a:p>
            <a:pPr fontAlgn="auto">
              <a:spcBef>
                <a:spcPts val="400"/>
              </a:spcBef>
              <a:spcAft>
                <a:spcPts val="0"/>
              </a:spcAft>
            </a:pPr>
            <a:r>
              <a:rPr lang="de-DE" sz="900" noProof="1" smtClean="0">
                <a:solidFill>
                  <a:srgbClr val="000000"/>
                </a:solidFill>
                <a:latin typeface="Arial"/>
                <a:ea typeface="MS PGothic" pitchFamily="34" charset="-128"/>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a:p>
            <a:pPr fontAlgn="auto">
              <a:spcBef>
                <a:spcPts val="400"/>
              </a:spcBef>
              <a:spcAft>
                <a:spcPts val="0"/>
              </a:spcAft>
            </a:pPr>
            <a:endParaRPr lang="de-DE" sz="900" noProof="1">
              <a:solidFill>
                <a:srgbClr val="000000"/>
              </a:solidFill>
              <a:latin typeface="Arial"/>
              <a:ea typeface="MS PGothic" pitchFamily="34" charset="-128"/>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smtClean="0"/>
              <a:t>Click to Add Title (Title Case)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Sub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104000" cy="392760"/>
          </a:xfrm>
        </p:spPr>
        <p:txBody>
          <a:bodyPr/>
          <a:lstStyle>
            <a:lvl1pPr>
              <a:defRPr/>
            </a:lvl1pPr>
          </a:lstStyle>
          <a:p>
            <a:r>
              <a:rPr lang="en-US" noProof="0" smtClean="0"/>
              <a:t>Click to edit Master title style</a:t>
            </a:r>
            <a:endParaRPr lang="en-US" dirty="0"/>
          </a:p>
        </p:txBody>
      </p:sp>
      <p:sp>
        <p:nvSpPr>
          <p:cNvPr id="5" name="Text Placeholder 4"/>
          <p:cNvSpPr>
            <a:spLocks noGrp="1"/>
          </p:cNvSpPr>
          <p:nvPr>
            <p:ph type="body" sz="quarter" idx="11"/>
          </p:nvPr>
        </p:nvSpPr>
        <p:spPr>
          <a:xfrm>
            <a:off x="304800" y="1292400"/>
            <a:ext cx="8534400" cy="52608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7" name="Text Placeholder 6"/>
          <p:cNvSpPr>
            <a:spLocks noGrp="1"/>
          </p:cNvSpPr>
          <p:nvPr>
            <p:ph type="body" sz="quarter" idx="12"/>
          </p:nvPr>
        </p:nvSpPr>
        <p:spPr>
          <a:xfrm>
            <a:off x="304800" y="685800"/>
            <a:ext cx="7104000" cy="312120"/>
          </a:xfrm>
        </p:spPr>
        <p:txBody>
          <a:bodyPr/>
          <a:lstStyle>
            <a:lvl1pPr>
              <a:defRPr>
                <a:solidFill>
                  <a:schemeClr val="accent1"/>
                </a:solidFill>
                <a:latin typeface="+mn-lt"/>
              </a:defRPr>
            </a:lvl1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ppendix/Thank You">
    <p:spTree>
      <p:nvGrpSpPr>
        <p:cNvPr id="1" name=""/>
        <p:cNvGrpSpPr/>
        <p:nvPr/>
      </p:nvGrpSpPr>
      <p:grpSpPr>
        <a:xfrm>
          <a:off x="0" y="0"/>
          <a:ext cx="0" cy="0"/>
          <a:chOff x="0" y="0"/>
          <a:chExt cx="0" cy="0"/>
        </a:xfrm>
      </p:grpSpPr>
      <p:sp>
        <p:nvSpPr>
          <p:cNvPr id="3"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4"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5"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100A499A-E8BB-4BFF-81B1-EC96A465EFD3}"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6"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7"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8"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10" name="Rectangle 7"/>
          <p:cNvSpPr>
            <a:spLocks noChangeArrowheads="1"/>
          </p:cNvSpPr>
          <p:nvPr userDrawn="1"/>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11" name="Rectangle 3"/>
          <p:cNvSpPr/>
          <p:nvPr/>
        </p:nvSpPr>
        <p:spPr bwMode="gray">
          <a:xfrm>
            <a:off x="150813" y="2987675"/>
            <a:ext cx="8842375" cy="371475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2" name="Right Triangle 6"/>
          <p:cNvSpPr>
            <a:spLocks noChangeAspect="1"/>
          </p:cNvSpPr>
          <p:nvPr/>
        </p:nvSpPr>
        <p:spPr bwMode="gray">
          <a:xfrm rot="16200000">
            <a:off x="8562975" y="6273800"/>
            <a:ext cx="431800" cy="431800"/>
          </a:xfrm>
          <a:prstGeom prst="rtTriangle">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pic>
        <p:nvPicPr>
          <p:cNvPr id="13" name="Picture 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9" name="Text Placeholder 8"/>
          <p:cNvSpPr>
            <a:spLocks noGrp="1"/>
          </p:cNvSpPr>
          <p:nvPr>
            <p:ph type="body" sz="quarter" idx="11"/>
          </p:nvPr>
        </p:nvSpPr>
        <p:spPr bwMode="gray">
          <a:xfrm>
            <a:off x="151199" y="2037599"/>
            <a:ext cx="8841600" cy="856800"/>
          </a:xfrm>
          <a:solidFill>
            <a:schemeClr val="accent1"/>
          </a:solidFill>
        </p:spPr>
        <p:txBody>
          <a:bodyPr lIns="90000" tIns="36000" rIns="36000" bIns="36000" anchor="ctr"/>
          <a:lstStyle>
            <a:lvl1pPr marL="0" indent="0">
              <a:defRPr sz="3800">
                <a:solidFill>
                  <a:schemeClr val="accent3"/>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4"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5"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6"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B53FAA7B-523E-4C7F-AB69-1F51222FD5C5}"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7"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8"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9"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10" name="Rectangle 6"/>
          <p:cNvSpPr>
            <a:spLocks noChangeArrowheads="1"/>
          </p:cNvSpPr>
          <p:nvPr userDrawn="1"/>
        </p:nvSpPr>
        <p:spPr bwMode="gray">
          <a:xfrm>
            <a:off x="152400" y="152400"/>
            <a:ext cx="8839200" cy="1905000"/>
          </a:xfrm>
          <a:prstGeom prst="rect">
            <a:avLst/>
          </a:prstGeom>
          <a:solidFill>
            <a:schemeClr val="bg2"/>
          </a:solidFill>
          <a:ln w="9525" algn="ctr">
            <a:solidFill>
              <a:schemeClr val="bg2"/>
            </a:solidFill>
            <a:miter lim="800000"/>
            <a:headEnd/>
            <a:tailEnd/>
          </a:ln>
        </p:spPr>
        <p:txBody>
          <a:bodyPr lIns="90000" tIns="72000" rIns="90000" bIns="72000" anchor="ctr"/>
          <a:lstStyle/>
          <a:p>
            <a:pPr algn="ctr">
              <a:spcBef>
                <a:spcPct val="50000"/>
              </a:spcBef>
              <a:buClr>
                <a:srgbClr val="F0AB00"/>
              </a:buClr>
              <a:buSzPct val="80000"/>
              <a:defRPr/>
            </a:pPr>
            <a:endParaRPr lang="en-US" sz="1200">
              <a:solidFill>
                <a:srgbClr val="000000"/>
              </a:solidFill>
              <a:ea typeface="Arial Unicode MS" pitchFamily="34" charset="-128"/>
              <a:cs typeface="Arial Unicode MS" pitchFamily="34" charset="-128"/>
            </a:endParaRPr>
          </a:p>
        </p:txBody>
      </p:sp>
      <p:sp>
        <p:nvSpPr>
          <p:cNvPr id="12" name="Rectangle 12"/>
          <p:cNvSpPr/>
          <p:nvPr userDrawn="1"/>
        </p:nvSpPr>
        <p:spPr bwMode="gray">
          <a:xfrm>
            <a:off x="150813" y="150813"/>
            <a:ext cx="7351712" cy="17859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3" name="Rectangle 4"/>
          <p:cNvSpPr/>
          <p:nvPr/>
        </p:nvSpPr>
        <p:spPr bwMode="gray">
          <a:xfrm>
            <a:off x="150813" y="150813"/>
            <a:ext cx="8840787" cy="17859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2" name="Title 1"/>
          <p:cNvSpPr>
            <a:spLocks noGrp="1"/>
          </p:cNvSpPr>
          <p:nvPr>
            <p:ph type="title"/>
          </p:nvPr>
        </p:nvSpPr>
        <p:spPr bwMode="gray">
          <a:xfrm>
            <a:off x="248400" y="201600"/>
            <a:ext cx="7160400" cy="716400"/>
          </a:xfrm>
        </p:spPr>
        <p:txBody>
          <a:bodyPr/>
          <a:lstStyle>
            <a:lvl1pPr>
              <a:defRPr>
                <a:solidFill>
                  <a:schemeClr val="accent1"/>
                </a:solidFill>
              </a:defRPr>
            </a:lvl1pPr>
          </a:lstStyle>
          <a:p>
            <a:r>
              <a:rPr lang="en-US" smtClean="0"/>
              <a:t>Click to edit Master title style</a:t>
            </a:r>
            <a:endParaRPr lang="en-US" dirty="0"/>
          </a:p>
        </p:txBody>
      </p:sp>
      <p:sp>
        <p:nvSpPr>
          <p:cNvPr id="11" name="Text Placeholder 10"/>
          <p:cNvSpPr>
            <a:spLocks noGrp="1"/>
          </p:cNvSpPr>
          <p:nvPr>
            <p:ph type="body" sz="quarter" idx="11"/>
          </p:nvPr>
        </p:nvSpPr>
        <p:spPr bwMode="gray">
          <a:xfrm>
            <a:off x="304800" y="2209800"/>
            <a:ext cx="8534400" cy="4343400"/>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lvl="0"/>
            <a:r>
              <a:rPr lang="en-US" dirty="0" smtClean="0"/>
              <a:t>Click to edit Master text styles</a:t>
            </a:r>
          </a:p>
          <a:p>
            <a:pPr lvl="1"/>
            <a:r>
              <a:rPr lang="en-US" dirty="0" smtClean="0"/>
              <a:t>Second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Page with picture">
    <p:spTree>
      <p:nvGrpSpPr>
        <p:cNvPr id="1" name=""/>
        <p:cNvGrpSpPr/>
        <p:nvPr/>
      </p:nvGrpSpPr>
      <p:grpSpPr>
        <a:xfrm>
          <a:off x="0" y="0"/>
          <a:ext cx="0" cy="0"/>
          <a:chOff x="0" y="0"/>
          <a:chExt cx="0" cy="0"/>
        </a:xfrm>
      </p:grpSpPr>
      <p:sp>
        <p:nvSpPr>
          <p:cNvPr id="5"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6"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7"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33E23E4D-FC10-4E01-BD71-4808578D1097}"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9"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10"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12"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13" name="Rectangle 9"/>
          <p:cNvSpPr>
            <a:spLocks noChangeArrowheads="1"/>
          </p:cNvSpPr>
          <p:nvPr userDrawn="1"/>
        </p:nvSpPr>
        <p:spPr bwMode="gray">
          <a:xfrm>
            <a:off x="152400" y="152400"/>
            <a:ext cx="8839200" cy="1905000"/>
          </a:xfrm>
          <a:prstGeom prst="rect">
            <a:avLst/>
          </a:prstGeom>
          <a:solidFill>
            <a:schemeClr val="bg2"/>
          </a:solidFill>
          <a:ln w="9525" algn="ctr">
            <a:solidFill>
              <a:schemeClr val="bg2"/>
            </a:solidFill>
            <a:miter lim="800000"/>
            <a:headEnd/>
            <a:tailEnd/>
          </a:ln>
        </p:spPr>
        <p:txBody>
          <a:bodyPr lIns="90000" tIns="72000" rIns="90000" bIns="72000" anchor="ctr"/>
          <a:lstStyle/>
          <a:p>
            <a:pPr algn="ctr">
              <a:spcBef>
                <a:spcPct val="50000"/>
              </a:spcBef>
              <a:buClr>
                <a:srgbClr val="F0AB00"/>
              </a:buClr>
              <a:buSzPct val="80000"/>
              <a:defRPr/>
            </a:pPr>
            <a:endParaRPr lang="en-US" sz="1200">
              <a:solidFill>
                <a:srgbClr val="000000"/>
              </a:solidFill>
              <a:ea typeface="Arial Unicode MS" pitchFamily="34" charset="-128"/>
              <a:cs typeface="Arial Unicode MS" pitchFamily="34" charset="-128"/>
            </a:endParaRPr>
          </a:p>
        </p:txBody>
      </p:sp>
      <p:sp>
        <p:nvSpPr>
          <p:cNvPr id="14" name="Rectangle 4"/>
          <p:cNvSpPr/>
          <p:nvPr/>
        </p:nvSpPr>
        <p:spPr bwMode="gray">
          <a:xfrm>
            <a:off x="150813" y="150813"/>
            <a:ext cx="4370387" cy="17859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5" name="Rectangle 8"/>
          <p:cNvSpPr/>
          <p:nvPr userDrawn="1"/>
        </p:nvSpPr>
        <p:spPr bwMode="gray">
          <a:xfrm>
            <a:off x="7620000" y="150813"/>
            <a:ext cx="1398588" cy="17859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2" name="Title 1"/>
          <p:cNvSpPr>
            <a:spLocks noGrp="1"/>
          </p:cNvSpPr>
          <p:nvPr>
            <p:ph type="title"/>
          </p:nvPr>
        </p:nvSpPr>
        <p:spPr bwMode="gray">
          <a:xfrm>
            <a:off x="248400" y="201600"/>
            <a:ext cx="4179600" cy="716400"/>
          </a:xfrm>
        </p:spPr>
        <p:txBody>
          <a:bodyPr/>
          <a:lstStyle>
            <a:lvl1pPr>
              <a:defRPr>
                <a:solidFill>
                  <a:schemeClr val="accent1"/>
                </a:solidFill>
              </a:defRPr>
            </a:lvl1pPr>
          </a:lstStyle>
          <a:p>
            <a:r>
              <a:rPr lang="en-US" smtClean="0"/>
              <a:t>Click to edit Master title style</a:t>
            </a:r>
            <a:endParaRPr lang="en-US" dirty="0"/>
          </a:p>
        </p:txBody>
      </p:sp>
      <p:sp>
        <p:nvSpPr>
          <p:cNvPr id="11" name="Text Placeholder 10"/>
          <p:cNvSpPr>
            <a:spLocks noGrp="1"/>
          </p:cNvSpPr>
          <p:nvPr>
            <p:ph type="body" sz="quarter" idx="11"/>
          </p:nvPr>
        </p:nvSpPr>
        <p:spPr bwMode="gray">
          <a:xfrm>
            <a:off x="304800" y="2209800"/>
            <a:ext cx="8534400" cy="4343400"/>
          </a:xfrm>
        </p:spPr>
        <p:txBody>
          <a:bodyPr/>
          <a:lstStyle>
            <a:lvl1pPr marL="360000" marR="0" indent="-360000" algn="l" defTabSz="914400" rtl="0" eaLnBrk="1" fontAlgn="auto" latinLnBrk="0" hangingPunct="1">
              <a:lnSpc>
                <a:spcPct val="100000"/>
              </a:lnSpc>
              <a:spcBef>
                <a:spcPts val="1620"/>
              </a:spcBef>
              <a:spcAft>
                <a:spcPts val="0"/>
              </a:spcAft>
              <a:buClrTx/>
              <a:buSzPct val="100000"/>
              <a:buFont typeface="+mj-lt"/>
              <a:buAutoNum type="arabicPeriod"/>
              <a:tabLst/>
              <a:defRPr sz="2000">
                <a:solidFill>
                  <a:schemeClr val="accent2">
                    <a:lumMod val="60000"/>
                    <a:lumOff val="40000"/>
                  </a:schemeClr>
                </a:solidFill>
              </a:defRPr>
            </a:lvl1pPr>
            <a:lvl2pPr marL="900000" indent="-288000">
              <a:spcBef>
                <a:spcPts val="300"/>
              </a:spcBef>
              <a:defRPr sz="1800">
                <a:solidFill>
                  <a:schemeClr val="accent2">
                    <a:lumMod val="60000"/>
                    <a:lumOff val="40000"/>
                  </a:schemeClr>
                </a:solidFill>
              </a:defRPr>
            </a:lvl2pPr>
          </a:lstStyle>
          <a:p>
            <a:pPr lvl="0"/>
            <a:r>
              <a:rPr lang="en-US" dirty="0" smtClean="0"/>
              <a:t>Click to edit Master text styles</a:t>
            </a:r>
          </a:p>
          <a:p>
            <a:pPr lvl="1"/>
            <a:r>
              <a:rPr lang="en-US" dirty="0" smtClean="0"/>
              <a:t>Second level</a:t>
            </a:r>
          </a:p>
        </p:txBody>
      </p:sp>
      <p:sp>
        <p:nvSpPr>
          <p:cNvPr id="8" name="Picture Placeholder 7"/>
          <p:cNvSpPr>
            <a:spLocks noGrp="1"/>
          </p:cNvSpPr>
          <p:nvPr>
            <p:ph type="pic" sz="quarter" idx="12"/>
          </p:nvPr>
        </p:nvSpPr>
        <p:spPr bwMode="gray">
          <a:xfrm>
            <a:off x="4622400" y="151200"/>
            <a:ext cx="2883600" cy="1785600"/>
          </a:xfrm>
          <a:solidFill>
            <a:schemeClr val="bg1">
              <a:lumMod val="95000"/>
            </a:schemeClr>
          </a:solidFill>
        </p:spPr>
        <p:txBody>
          <a:bodyPr rtlCol="0">
            <a:noAutofit/>
          </a:bodyPr>
          <a:lstStyle/>
          <a:p>
            <a:pPr lvl="0"/>
            <a:r>
              <a:rPr lang="en-US" noProof="0" smtClean="0"/>
              <a:t>Click icon to add picture</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p:spTree>
      <p:nvGrpSpPr>
        <p:cNvPr id="1" name=""/>
        <p:cNvGrpSpPr/>
        <p:nvPr/>
      </p:nvGrpSpPr>
      <p:grpSpPr>
        <a:xfrm>
          <a:off x="0" y="0"/>
          <a:ext cx="0" cy="0"/>
          <a:chOff x="0" y="0"/>
          <a:chExt cx="0" cy="0"/>
        </a:xfrm>
      </p:grpSpPr>
      <p:sp>
        <p:nvSpPr>
          <p:cNvPr id="5"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6"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7" name="TextBox 9"/>
          <p:cNvSpPr txBox="1"/>
          <p:nvPr/>
        </p:nvSpPr>
        <p:spPr bwMode="gray">
          <a:xfrm>
            <a:off x="150813" y="6724650"/>
            <a:ext cx="1870075" cy="107950"/>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BE7C0ED9-903F-435E-BF10-A380DF496445}"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8"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9" name="Picture 15" descr="sap_corp_rgb_r.png"/>
          <p:cNvPicPr>
            <a:picLocks noChangeAspect="1"/>
          </p:cNvPicPr>
          <p:nvPr/>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10"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
        <p:nvSpPr>
          <p:cNvPr id="11" name="Rectangle 8"/>
          <p:cNvSpPr/>
          <p:nvPr userDrawn="1"/>
        </p:nvSpPr>
        <p:spPr bwMode="gray">
          <a:xfrm>
            <a:off x="120650" y="4897438"/>
            <a:ext cx="89027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a:solidFill>
                <a:srgbClr val="FFFFFF"/>
              </a:solidFill>
            </a:endParaRPr>
          </a:p>
        </p:txBody>
      </p:sp>
      <p:sp>
        <p:nvSpPr>
          <p:cNvPr id="12" name="Freeform 16"/>
          <p:cNvSpPr>
            <a:spLocks/>
          </p:cNvSpPr>
          <p:nvPr userDrawn="1"/>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14" name="Picture 15" descr="sap_corp_rgb_r.png"/>
          <p:cNvPicPr>
            <a:picLocks noChangeAspect="1"/>
          </p:cNvPicPr>
          <p:nvPr userDrawn="1"/>
        </p:nvPicPr>
        <p:blipFill>
          <a:blip r:embed="rId2" cstate="print"/>
          <a:srcRect/>
          <a:stretch>
            <a:fillRect/>
          </a:stretch>
        </p:blipFill>
        <p:spPr bwMode="gray">
          <a:xfrm>
            <a:off x="8113713" y="6275388"/>
            <a:ext cx="877887" cy="431800"/>
          </a:xfrm>
          <a:prstGeom prst="rect">
            <a:avLst/>
          </a:prstGeom>
          <a:noFill/>
          <a:ln w="9525">
            <a:noFill/>
            <a:miter lim="800000"/>
            <a:headEnd/>
            <a:tailEnd/>
          </a:ln>
        </p:spPr>
      </p:pic>
      <p:sp>
        <p:nvSpPr>
          <p:cNvPr id="13" name="Picture Placeholder 11"/>
          <p:cNvSpPr>
            <a:spLocks noGrp="1"/>
          </p:cNvSpPr>
          <p:nvPr>
            <p:ph type="pic" sz="quarter" idx="10"/>
          </p:nvPr>
        </p:nvSpPr>
        <p:spPr>
          <a:xfrm>
            <a:off x="121468" y="162000"/>
            <a:ext cx="8902282" cy="4572000"/>
          </a:xfrm>
        </p:spPr>
        <p:txBody>
          <a:bodyPr rtlCol="0">
            <a:noAutofit/>
          </a:bodyPr>
          <a:lstStyle/>
          <a:p>
            <a:pPr lvl="0"/>
            <a:r>
              <a:rPr lang="en-US" noProof="0" smtClean="0"/>
              <a:t>Click icon to add picture</a:t>
            </a:r>
            <a:endParaRPr lang="en-US" noProof="0" dirty="0"/>
          </a:p>
        </p:txBody>
      </p:sp>
      <p:sp>
        <p:nvSpPr>
          <p:cNvPr id="2" name="Title 1"/>
          <p:cNvSpPr>
            <a:spLocks noGrp="1"/>
          </p:cNvSpPr>
          <p:nvPr>
            <p:ph type="ctrTitle"/>
          </p:nvPr>
        </p:nvSpPr>
        <p:spPr bwMode="gray">
          <a:xfrm>
            <a:off x="248400" y="5029200"/>
            <a:ext cx="5666400" cy="685800"/>
          </a:xfrm>
        </p:spPr>
        <p:txBody>
          <a:bodyPr/>
          <a:lstStyle>
            <a:lvl1pPr>
              <a:defRPr/>
            </a:lvl1pPr>
          </a:lstStyle>
          <a:p>
            <a:r>
              <a:rPr lang="en-US" noProof="0" smtClean="0"/>
              <a:t>Click to edit Master title style</a:t>
            </a:r>
            <a:endParaRPr lang="en-US" dirty="0"/>
          </a:p>
        </p:txBody>
      </p:sp>
      <p:sp>
        <p:nvSpPr>
          <p:cNvPr id="3" name="Subtitle 2"/>
          <p:cNvSpPr>
            <a:spLocks noGrp="1"/>
          </p:cNvSpPr>
          <p:nvPr>
            <p:ph type="subTitle" idx="1"/>
          </p:nvPr>
        </p:nvSpPr>
        <p:spPr bwMode="gray">
          <a:xfrm>
            <a:off x="248400" y="5867400"/>
            <a:ext cx="5666400" cy="685800"/>
          </a:xfrm>
        </p:spPr>
        <p:txBody>
          <a:bodyPr/>
          <a:lstStyle>
            <a:lvl1pPr marL="0" indent="0" algn="l">
              <a:spcBef>
                <a:spcPts val="0"/>
              </a:spcBef>
              <a:buNone/>
              <a:defRPr sz="200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13"/>
          <p:cNvSpPr>
            <a:spLocks noChangeArrowheads="1"/>
          </p:cNvSpPr>
          <p:nvPr/>
        </p:nvSpPr>
        <p:spPr bwMode="gray">
          <a:xfrm>
            <a:off x="0" y="0"/>
            <a:ext cx="9144000" cy="6858000"/>
          </a:xfrm>
          <a:prstGeom prst="rect">
            <a:avLst/>
          </a:prstGeom>
          <a:solidFill>
            <a:schemeClr val="bg2"/>
          </a:solidFill>
          <a:ln w="9525" algn="ctr">
            <a:noFill/>
            <a:miter lim="800000"/>
            <a:headEnd/>
            <a:tailEnd/>
          </a:ln>
        </p:spPr>
        <p:txBody>
          <a:bodyPr lIns="90000" tIns="72000" rIns="144000" bIns="72000" anchor="ctr"/>
          <a:lstStyle/>
          <a:p>
            <a:pPr marL="157163" indent="-157163" algn="ctr">
              <a:spcBef>
                <a:spcPct val="50000"/>
              </a:spcBef>
              <a:buClr>
                <a:srgbClr val="F0AB00"/>
              </a:buClr>
              <a:buSzPct val="80000"/>
              <a:buFont typeface="Wingdings" pitchFamily="2" charset="2"/>
              <a:buChar char="n"/>
              <a:defRPr/>
            </a:pPr>
            <a:endParaRPr lang="en-US" sz="1600">
              <a:solidFill>
                <a:srgbClr val="FFFFFF"/>
              </a:solidFill>
              <a:ea typeface="Arial Unicode MS" pitchFamily="34" charset="-128"/>
              <a:cs typeface="Arial Unicode MS" pitchFamily="34" charset="-128"/>
            </a:endParaRPr>
          </a:p>
        </p:txBody>
      </p:sp>
      <p:sp>
        <p:nvSpPr>
          <p:cNvPr id="16" name="Rectangle 14"/>
          <p:cNvSpPr/>
          <p:nvPr/>
        </p:nvSpPr>
        <p:spPr bwMode="gray">
          <a:xfrm>
            <a:off x="150813" y="147638"/>
            <a:ext cx="8842375" cy="6554787"/>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00" dirty="0">
              <a:solidFill>
                <a:srgbClr val="FFFFFF"/>
              </a:solidFill>
            </a:endParaRPr>
          </a:p>
        </p:txBody>
      </p:sp>
      <p:sp>
        <p:nvSpPr>
          <p:cNvPr id="23556" name="Title Placeholder 1"/>
          <p:cNvSpPr>
            <a:spLocks noGrp="1"/>
          </p:cNvSpPr>
          <p:nvPr>
            <p:ph type="title"/>
          </p:nvPr>
        </p:nvSpPr>
        <p:spPr bwMode="gray">
          <a:xfrm>
            <a:off x="304800" y="228600"/>
            <a:ext cx="7104063" cy="688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Add Title (Title Case)</a:t>
            </a:r>
          </a:p>
        </p:txBody>
      </p:sp>
      <p:sp>
        <p:nvSpPr>
          <p:cNvPr id="23557" name="Text Placeholder 2"/>
          <p:cNvSpPr>
            <a:spLocks noGrp="1"/>
          </p:cNvSpPr>
          <p:nvPr>
            <p:ph type="body" idx="1"/>
          </p:nvPr>
        </p:nvSpPr>
        <p:spPr bwMode="gray">
          <a:xfrm>
            <a:off x="304800" y="1292225"/>
            <a:ext cx="8534400" cy="52609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TextBox 9"/>
          <p:cNvSpPr txBox="1"/>
          <p:nvPr/>
        </p:nvSpPr>
        <p:spPr bwMode="gray">
          <a:xfrm>
            <a:off x="150813" y="6724650"/>
            <a:ext cx="1869423" cy="107722"/>
          </a:xfrm>
          <a:prstGeom prst="rect">
            <a:avLst/>
          </a:prstGeom>
          <a:noFill/>
        </p:spPr>
        <p:txBody>
          <a:bodyPr wrap="none" lIns="0" tIns="0" rIns="0" bIns="0">
            <a:spAutoFit/>
          </a:bodyPr>
          <a:lstStyle/>
          <a:p>
            <a:pPr marL="93663" indent="-93663" fontAlgn="auto">
              <a:spcBef>
                <a:spcPts val="0"/>
              </a:spcBef>
              <a:spcAft>
                <a:spcPts val="0"/>
              </a:spcAft>
              <a:buClr>
                <a:srgbClr val="666666"/>
              </a:buClr>
              <a:buFont typeface="Arial" pitchFamily="34" charset="0"/>
              <a:buChar char="©"/>
              <a:defRPr/>
            </a:pPr>
            <a:r>
              <a:rPr lang="en-US" sz="700" dirty="0">
                <a:solidFill>
                  <a:srgbClr val="666666"/>
                </a:solidFill>
                <a:latin typeface="Arial"/>
              </a:rPr>
              <a:t>2010 SAP AG. All rights reserved. / Page </a:t>
            </a:r>
            <a:fld id="{5F72A98C-88FE-4974-B314-3EACF63F227A}" type="slidenum">
              <a:rPr lang="en-US" sz="700">
                <a:solidFill>
                  <a:srgbClr val="666666"/>
                </a:solidFill>
                <a:latin typeface="Arial"/>
              </a:rPr>
              <a:pPr marL="93663" indent="-93663" fontAlgn="auto">
                <a:spcBef>
                  <a:spcPts val="0"/>
                </a:spcBef>
                <a:spcAft>
                  <a:spcPts val="0"/>
                </a:spcAft>
                <a:buClr>
                  <a:srgbClr val="666666"/>
                </a:buClr>
                <a:buFont typeface="Arial" pitchFamily="34" charset="0"/>
                <a:buChar char="©"/>
                <a:defRPr/>
              </a:pPr>
              <a:t>‹#›</a:t>
            </a:fld>
            <a:endParaRPr lang="en-US" sz="700" dirty="0">
              <a:solidFill>
                <a:srgbClr val="666666"/>
              </a:solidFill>
              <a:latin typeface="Arial"/>
            </a:endParaRPr>
          </a:p>
        </p:txBody>
      </p:sp>
      <p:sp>
        <p:nvSpPr>
          <p:cNvPr id="18" name="Freeform 16"/>
          <p:cNvSpPr>
            <a:spLocks/>
          </p:cNvSpPr>
          <p:nvPr/>
        </p:nvSpPr>
        <p:spPr bwMode="gray">
          <a:xfrm>
            <a:off x="8426450" y="6203950"/>
            <a:ext cx="641350" cy="628650"/>
          </a:xfrm>
          <a:custGeom>
            <a:avLst/>
            <a:gdLst>
              <a:gd name="T0" fmla="*/ 0 w 641350"/>
              <a:gd name="T1" fmla="*/ 628650 h 628650"/>
              <a:gd name="T2" fmla="*/ 641350 w 641350"/>
              <a:gd name="T3" fmla="*/ 0 h 628650"/>
              <a:gd name="T4" fmla="*/ 635000 w 641350"/>
              <a:gd name="T5" fmla="*/ 603250 h 628650"/>
              <a:gd name="T6" fmla="*/ 0 w 641350"/>
              <a:gd name="T7" fmla="*/ 628650 h 6286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1350" h="628650">
                <a:moveTo>
                  <a:pt x="0" y="628650"/>
                </a:moveTo>
                <a:lnTo>
                  <a:pt x="641350" y="0"/>
                </a:lnTo>
                <a:cubicBezTo>
                  <a:pt x="639233" y="201083"/>
                  <a:pt x="637117" y="402167"/>
                  <a:pt x="635000" y="603250"/>
                </a:cubicBezTo>
                <a:lnTo>
                  <a:pt x="0" y="628650"/>
                </a:lnTo>
                <a:close/>
              </a:path>
            </a:pathLst>
          </a:custGeom>
          <a:solidFill>
            <a:srgbClr val="CCCCCC"/>
          </a:solidFill>
          <a:ln w="9525" algn="ctr">
            <a:noFill/>
            <a:miter lim="800000"/>
            <a:headEnd/>
            <a:tailEnd/>
          </a:ln>
        </p:spPr>
        <p:txBody>
          <a:bodyPr lIns="90000" tIns="72000" rIns="90000" bIns="72000" anchor="ctr"/>
          <a:lstStyle/>
          <a:p>
            <a:pPr fontAlgn="auto">
              <a:spcBef>
                <a:spcPts val="0"/>
              </a:spcBef>
              <a:spcAft>
                <a:spcPts val="0"/>
              </a:spcAft>
              <a:defRPr/>
            </a:pPr>
            <a:endParaRPr lang="en-US" sz="1600" dirty="0">
              <a:solidFill>
                <a:srgbClr val="000000"/>
              </a:solidFill>
              <a:latin typeface="Arial"/>
            </a:endParaRPr>
          </a:p>
        </p:txBody>
      </p:sp>
      <p:pic>
        <p:nvPicPr>
          <p:cNvPr id="23560" name="Picture 15" descr="sap_corp_rgb_r.png"/>
          <p:cNvPicPr>
            <a:picLocks noChangeAspect="1"/>
          </p:cNvPicPr>
          <p:nvPr/>
        </p:nvPicPr>
        <p:blipFill>
          <a:blip r:embed="rId21" cstate="print"/>
          <a:srcRect/>
          <a:stretch>
            <a:fillRect/>
          </a:stretch>
        </p:blipFill>
        <p:spPr bwMode="gray">
          <a:xfrm>
            <a:off x="8113713" y="6275388"/>
            <a:ext cx="877887" cy="431800"/>
          </a:xfrm>
          <a:prstGeom prst="rect">
            <a:avLst/>
          </a:prstGeom>
          <a:noFill/>
          <a:ln w="9525">
            <a:noFill/>
            <a:miter lim="800000"/>
            <a:headEnd/>
            <a:tailEnd/>
          </a:ln>
        </p:spPr>
      </p:pic>
      <p:sp>
        <p:nvSpPr>
          <p:cNvPr id="19465" name="TextBox 8"/>
          <p:cNvSpPr txBox="1">
            <a:spLocks noChangeArrowheads="1"/>
          </p:cNvSpPr>
          <p:nvPr/>
        </p:nvSpPr>
        <p:spPr bwMode="auto">
          <a:xfrm>
            <a:off x="3402013" y="6697663"/>
            <a:ext cx="2339975" cy="160337"/>
          </a:xfrm>
          <a:prstGeom prst="rect">
            <a:avLst/>
          </a:prstGeom>
          <a:noFill/>
          <a:ln w="9525">
            <a:noFill/>
            <a:miter lim="800000"/>
            <a:headEnd/>
            <a:tailEnd/>
          </a:ln>
        </p:spPr>
        <p:txBody>
          <a:bodyPr tIns="0" bIns="0" anchor="ctr"/>
          <a:lstStyle/>
          <a:p>
            <a:pPr algn="ctr">
              <a:spcBef>
                <a:spcPct val="50000"/>
              </a:spcBef>
              <a:buClr>
                <a:srgbClr val="F0AB00"/>
              </a:buClr>
              <a:buSzPct val="80000"/>
              <a:defRPr/>
            </a:pPr>
            <a:r>
              <a:rPr lang="en-US" sz="800" b="1">
                <a:solidFill>
                  <a:srgbClr val="774A39"/>
                </a:solidFill>
                <a:ea typeface="Arial Unicode MS" pitchFamily="34" charset="-128"/>
                <a:cs typeface="Arial Unicode MS" pitchFamily="34" charset="-128"/>
              </a:rPr>
              <a:t>CONFIDENTIAL – INTERNAL USE ONLY</a:t>
            </a:r>
          </a:p>
        </p:txBody>
      </p:sp>
    </p:spTree>
  </p:cSld>
  <p:clrMap bg1="lt1" tx1="dk1" bg2="lt2" tx2="dk2" accent1="accent1" accent2="accent2" accent3="accent3" accent4="accent4" accent5="accent5" accent6="accent6" hlink="hlink" folHlink="folHlink"/>
  <p:sldLayoutIdLst>
    <p:sldLayoutId id="2147483750" r:id="rId1"/>
    <p:sldLayoutId id="2147483749" r:id="rId2"/>
    <p:sldLayoutId id="2147483748" r:id="rId3"/>
    <p:sldLayoutId id="2147483747" r:id="rId4"/>
    <p:sldLayoutId id="2147483746" r:id="rId5"/>
    <p:sldLayoutId id="2147483761" r:id="rId6"/>
    <p:sldLayoutId id="2147483762" r:id="rId7"/>
    <p:sldLayoutId id="2147483763" r:id="rId8"/>
    <p:sldLayoutId id="2147483764" r:id="rId9"/>
    <p:sldLayoutId id="2147483765" r:id="rId10"/>
    <p:sldLayoutId id="2147483766" r:id="rId11"/>
    <p:sldLayoutId id="2147483745" r:id="rId12"/>
    <p:sldLayoutId id="2147483744" r:id="rId13"/>
    <p:sldLayoutId id="2147483743" r:id="rId14"/>
    <p:sldLayoutId id="2147483742" r:id="rId15"/>
    <p:sldLayoutId id="2147483767" r:id="rId16"/>
    <p:sldLayoutId id="2147483741" r:id="rId17"/>
    <p:sldLayoutId id="2147483768" r:id="rId18"/>
    <p:sldLayoutId id="2147483751" r:id="rId19"/>
  </p:sldLayoutIdLst>
  <p:hf hdr="0" ftr="0" dt="0"/>
  <p:txStyles>
    <p:titleStyle>
      <a:lvl1pPr algn="l" rtl="0" eaLnBrk="0" fontAlgn="base" hangingPunct="0">
        <a:spcBef>
          <a:spcPct val="0"/>
        </a:spcBef>
        <a:spcAft>
          <a:spcPct val="0"/>
        </a:spcAft>
        <a:defRPr sz="2200" kern="1200">
          <a:solidFill>
            <a:schemeClr val="accent1"/>
          </a:solidFill>
          <a:latin typeface="+mj-lt"/>
          <a:ea typeface="+mj-ea"/>
          <a:cs typeface="+mj-cs"/>
        </a:defRPr>
      </a:lvl1pPr>
      <a:lvl2pPr algn="l" rtl="0" eaLnBrk="0" fontAlgn="base" hangingPunct="0">
        <a:spcBef>
          <a:spcPct val="0"/>
        </a:spcBef>
        <a:spcAft>
          <a:spcPct val="0"/>
        </a:spcAft>
        <a:defRPr sz="2200">
          <a:solidFill>
            <a:schemeClr val="accent1"/>
          </a:solidFill>
          <a:latin typeface="Arial Black" pitchFamily="34" charset="0"/>
        </a:defRPr>
      </a:lvl2pPr>
      <a:lvl3pPr algn="l" rtl="0" eaLnBrk="0" fontAlgn="base" hangingPunct="0">
        <a:spcBef>
          <a:spcPct val="0"/>
        </a:spcBef>
        <a:spcAft>
          <a:spcPct val="0"/>
        </a:spcAft>
        <a:defRPr sz="2200">
          <a:solidFill>
            <a:schemeClr val="accent1"/>
          </a:solidFill>
          <a:latin typeface="Arial Black" pitchFamily="34" charset="0"/>
        </a:defRPr>
      </a:lvl3pPr>
      <a:lvl4pPr algn="l" rtl="0" eaLnBrk="0" fontAlgn="base" hangingPunct="0">
        <a:spcBef>
          <a:spcPct val="0"/>
        </a:spcBef>
        <a:spcAft>
          <a:spcPct val="0"/>
        </a:spcAft>
        <a:defRPr sz="2200">
          <a:solidFill>
            <a:schemeClr val="accent1"/>
          </a:solidFill>
          <a:latin typeface="Arial Black" pitchFamily="34" charset="0"/>
        </a:defRPr>
      </a:lvl4pPr>
      <a:lvl5pPr algn="l" rtl="0" eaLnBrk="0" fontAlgn="base" hangingPunct="0">
        <a:spcBef>
          <a:spcPct val="0"/>
        </a:spcBef>
        <a:spcAft>
          <a:spcPct val="0"/>
        </a:spcAft>
        <a:defRPr sz="2200">
          <a:solidFill>
            <a:schemeClr val="accent1"/>
          </a:solidFill>
          <a:latin typeface="Arial Black" pitchFamily="34" charset="0"/>
        </a:defRPr>
      </a:lvl5pPr>
      <a:lvl6pPr marL="457200" algn="l" rtl="0" fontAlgn="base">
        <a:spcBef>
          <a:spcPct val="0"/>
        </a:spcBef>
        <a:spcAft>
          <a:spcPct val="0"/>
        </a:spcAft>
        <a:defRPr sz="2200">
          <a:solidFill>
            <a:schemeClr val="accent1"/>
          </a:solidFill>
          <a:latin typeface="Arial Black" pitchFamily="34" charset="0"/>
        </a:defRPr>
      </a:lvl6pPr>
      <a:lvl7pPr marL="914400" algn="l" rtl="0" fontAlgn="base">
        <a:spcBef>
          <a:spcPct val="0"/>
        </a:spcBef>
        <a:spcAft>
          <a:spcPct val="0"/>
        </a:spcAft>
        <a:defRPr sz="2200">
          <a:solidFill>
            <a:schemeClr val="accent1"/>
          </a:solidFill>
          <a:latin typeface="Arial Black" pitchFamily="34" charset="0"/>
        </a:defRPr>
      </a:lvl7pPr>
      <a:lvl8pPr marL="1371600" algn="l" rtl="0" fontAlgn="base">
        <a:spcBef>
          <a:spcPct val="0"/>
        </a:spcBef>
        <a:spcAft>
          <a:spcPct val="0"/>
        </a:spcAft>
        <a:defRPr sz="2200">
          <a:solidFill>
            <a:schemeClr val="accent1"/>
          </a:solidFill>
          <a:latin typeface="Arial Black" pitchFamily="34" charset="0"/>
        </a:defRPr>
      </a:lvl8pPr>
      <a:lvl9pPr marL="1828800" algn="l" rtl="0" fontAlgn="base">
        <a:spcBef>
          <a:spcPct val="0"/>
        </a:spcBef>
        <a:spcAft>
          <a:spcPct val="0"/>
        </a:spcAft>
        <a:defRPr sz="2200">
          <a:solidFill>
            <a:schemeClr val="accent1"/>
          </a:solidFill>
          <a:latin typeface="Arial Black" pitchFamily="34" charset="0"/>
        </a:defRPr>
      </a:lvl9pPr>
    </p:titleStyle>
    <p:bodyStyle>
      <a:lvl1pPr marL="342900" indent="-342900" algn="l" rtl="0" eaLnBrk="0" fontAlgn="base" hangingPunct="0">
        <a:spcBef>
          <a:spcPts val="1625"/>
        </a:spcBef>
        <a:spcAft>
          <a:spcPct val="0"/>
        </a:spcAft>
        <a:buClr>
          <a:schemeClr val="accent1"/>
        </a:buClr>
        <a:buSzPct val="80000"/>
        <a:defRPr kern="1200">
          <a:solidFill>
            <a:schemeClr val="tx1"/>
          </a:solidFill>
          <a:latin typeface="+mn-lt"/>
          <a:ea typeface="+mn-ea"/>
          <a:cs typeface="+mn-cs"/>
        </a:defRPr>
      </a:lvl1pPr>
      <a:lvl2pPr marL="179388" indent="-179388" algn="l" rtl="0" eaLnBrk="0" fontAlgn="base" hangingPunct="0">
        <a:spcBef>
          <a:spcPts val="500"/>
        </a:spcBef>
        <a:spcAft>
          <a:spcPct val="0"/>
        </a:spcAft>
        <a:buClr>
          <a:schemeClr val="accent1"/>
        </a:buClr>
        <a:buSzPct val="80000"/>
        <a:buFont typeface="wingdings" pitchFamily="2" charset="2"/>
        <a:buChar char="n"/>
        <a:defRPr sz="1600" kern="1200">
          <a:solidFill>
            <a:schemeClr val="tx1"/>
          </a:solidFill>
          <a:latin typeface="+mn-lt"/>
          <a:ea typeface="+mn-ea"/>
          <a:cs typeface="+mn-cs"/>
        </a:defRPr>
      </a:lvl2pPr>
      <a:lvl3pPr marL="539750" indent="-179388" algn="l" rtl="0" eaLnBrk="0" fontAlgn="base" hangingPunct="0">
        <a:spcBef>
          <a:spcPts val="500"/>
        </a:spcBef>
        <a:spcAft>
          <a:spcPct val="0"/>
        </a:spcAft>
        <a:buClr>
          <a:schemeClr val="accent2"/>
        </a:buClr>
        <a:buSzPct val="80000"/>
        <a:buFont typeface="wingdings" pitchFamily="2" charset="2"/>
        <a:buChar char="n"/>
        <a:defRPr sz="1600" kern="1200">
          <a:solidFill>
            <a:schemeClr val="tx1"/>
          </a:solidFill>
          <a:latin typeface="+mn-lt"/>
          <a:ea typeface="+mn-ea"/>
          <a:cs typeface="+mn-cs"/>
        </a:defRPr>
      </a:lvl3pPr>
      <a:lvl4pPr marL="768350" indent="-179388" algn="l" rtl="0" eaLnBrk="0" fontAlgn="base" hangingPunct="0">
        <a:spcBef>
          <a:spcPts val="500"/>
        </a:spcBef>
        <a:spcAft>
          <a:spcPct val="0"/>
        </a:spcAft>
        <a:buClr>
          <a:schemeClr val="accent2"/>
        </a:buClr>
        <a:buSzPct val="80000"/>
        <a:buFont typeface="Arial" charset="0"/>
        <a:buChar char="–"/>
        <a:defRPr sz="1600" kern="1200">
          <a:solidFill>
            <a:schemeClr val="tx1"/>
          </a:solidFill>
          <a:latin typeface="+mn-lt"/>
          <a:ea typeface="+mn-ea"/>
          <a:cs typeface="+mn-cs"/>
        </a:defRPr>
      </a:lvl4pPr>
      <a:lvl5pPr marL="952500" indent="-179388" algn="l" rtl="0" eaLnBrk="0" fontAlgn="base" hangingPunct="0">
        <a:spcBef>
          <a:spcPts val="500"/>
        </a:spcBef>
        <a:spcAft>
          <a:spcPct val="0"/>
        </a:spcAft>
        <a:buClr>
          <a:schemeClr val="accent2"/>
        </a:buClr>
        <a:buSzPct val="80000"/>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algn="ctr">
              <a:spcBef>
                <a:spcPct val="50000"/>
              </a:spcBef>
              <a:buClr>
                <a:srgbClr val="F0AB00"/>
              </a:buClr>
              <a:buSzPct val="80000"/>
            </a:pPr>
            <a:endParaRPr lang="en-US" sz="1600" kern="0" dirty="0" err="1" smtClean="0">
              <a:solidFill>
                <a:srgbClr val="000000"/>
              </a:solidFill>
              <a:latin typeface="Arial"/>
              <a:ea typeface="Arial Unicode MS" pitchFamily="34" charset="-128"/>
              <a:cs typeface="Arial Unicode MS" pitchFamily="34" charset="-128"/>
            </a:endParaRPr>
          </a:p>
        </p:txBody>
      </p:sp>
      <p:sp>
        <p:nvSpPr>
          <p:cNvPr id="10" name="TextBox 9"/>
          <p:cNvSpPr txBox="1"/>
          <p:nvPr/>
        </p:nvSpPr>
        <p:spPr bwMode="black">
          <a:xfrm>
            <a:off x="324000" y="6636183"/>
            <a:ext cx="1810358" cy="123111"/>
          </a:xfrm>
          <a:prstGeom prst="rect">
            <a:avLst/>
          </a:prstGeom>
          <a:noFill/>
        </p:spPr>
        <p:txBody>
          <a:bodyPr wrap="none" lIns="72000" tIns="0" rIns="0" bIns="0" rtlCol="0">
            <a:spAutoFit/>
          </a:bodyPr>
          <a:lstStyle/>
          <a:p>
            <a:pPr marL="133350" indent="-133350" fontAlgn="auto">
              <a:spcBef>
                <a:spcPts val="0"/>
              </a:spcBef>
              <a:spcAft>
                <a:spcPts val="0"/>
              </a:spcAft>
              <a:buClr>
                <a:srgbClr val="FFFFFF"/>
              </a:buClr>
              <a:buFont typeface="Arial" pitchFamily="34" charset="0"/>
              <a:buChar char="©"/>
            </a:pPr>
            <a:r>
              <a:rPr lang="en-US" sz="800" dirty="0" smtClean="0">
                <a:solidFill>
                  <a:srgbClr val="FFFFFF"/>
                </a:solidFill>
                <a:latin typeface="Arial"/>
              </a:rPr>
              <a:t>2011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fontAlgn="auto">
              <a:spcBef>
                <a:spcPts val="0"/>
              </a:spcBef>
              <a:spcAft>
                <a:spcPts val="0"/>
              </a:spcAft>
              <a:buClr>
                <a:srgbClr val="666666"/>
              </a:buClr>
              <a:buFont typeface="Arial" pitchFamily="34" charset="0"/>
              <a:buNone/>
            </a:pPr>
            <a:fld id="{0BDC132A-5C91-4078-9777-31DA19A62E0A}" type="slidenum">
              <a:rPr lang="en-US" sz="800" smtClean="0">
                <a:solidFill>
                  <a:srgbClr val="FFFFFF"/>
                </a:solidFill>
                <a:latin typeface="Arial"/>
              </a:rPr>
              <a:pPr marL="93663" indent="-93663" algn="r" fontAlgn="auto">
                <a:spcBef>
                  <a:spcPts val="0"/>
                </a:spcBef>
                <a:spcAft>
                  <a:spcPts val="0"/>
                </a:spcAft>
                <a:buClr>
                  <a:srgbClr val="666666"/>
                </a:buClr>
                <a:buFont typeface="Arial" pitchFamily="34" charset="0"/>
                <a:buNone/>
              </a:pPr>
              <a:t>‹#›</a:t>
            </a:fld>
            <a:endParaRPr lang="en-US" sz="800" dirty="0" smtClean="0">
              <a:solidFill>
                <a:srgbClr val="FFFFFF"/>
              </a:solidFill>
              <a:latin typeface="Arial"/>
            </a:endParaRP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 id="2147483787" r:id="rId18"/>
    <p:sldLayoutId id="2147483788" r:id="rId19"/>
    <p:sldLayoutId id="2147483789" r:id="rId20"/>
    <p:sldLayoutId id="2147483790" r:id="rId21"/>
    <p:sldLayoutId id="2147483791" r:id="rId22"/>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45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630000" indent="-179388"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7.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9.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8.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2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8.xml"/><Relationship Id="rId5" Type="http://schemas.openxmlformats.org/officeDocument/2006/relationships/tags" Target="../tags/tag6.xml"/><Relationship Id="rId4"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8.xml"/><Relationship Id="rId5" Type="http://schemas.openxmlformats.org/officeDocument/2006/relationships/image" Target="../media/image25.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32.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30.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7.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9.xml"/><Relationship Id="rId1" Type="http://schemas.openxmlformats.org/officeDocument/2006/relationships/slideLayout" Target="../slideLayouts/slideLayout27.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41.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7.xml"/><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7.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28.xml"/><Relationship Id="rId5" Type="http://schemas.openxmlformats.org/officeDocument/2006/relationships/image" Target="../media/image25.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27.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3" descr="272477_l_srgb_s_gl.jpg"/>
          <p:cNvPicPr>
            <a:picLocks noChangeAspect="1"/>
          </p:cNvPicPr>
          <p:nvPr/>
        </p:nvPicPr>
        <p:blipFill>
          <a:blip r:embed="rId3" cstate="print"/>
          <a:srcRect l="3387" t="4768" r="6654"/>
          <a:stretch>
            <a:fillRect/>
          </a:stretch>
        </p:blipFill>
        <p:spPr bwMode="auto">
          <a:xfrm>
            <a:off x="0" y="0"/>
            <a:ext cx="9144000" cy="6858000"/>
          </a:xfrm>
          <a:prstGeom prst="rect">
            <a:avLst/>
          </a:prstGeom>
          <a:noFill/>
          <a:ln w="9525">
            <a:noFill/>
            <a:miter lim="800000"/>
            <a:headEnd/>
            <a:tailEnd/>
          </a:ln>
        </p:spPr>
      </p:pic>
      <p:sp>
        <p:nvSpPr>
          <p:cNvPr id="5" name="Rectangle 4"/>
          <p:cNvSpPr/>
          <p:nvPr/>
        </p:nvSpPr>
        <p:spPr bwMode="gray">
          <a:xfrm>
            <a:off x="323850" y="0"/>
            <a:ext cx="8496300" cy="2143125"/>
          </a:xfrm>
          <a:prstGeom prst="rect">
            <a:avLst/>
          </a:prstGeom>
          <a:solidFill>
            <a:schemeClr val="bg1">
              <a:alpha val="75000"/>
            </a:schemeClr>
          </a:solidFill>
          <a:ln w="6350" algn="ctr">
            <a:noFill/>
            <a:miter lim="800000"/>
            <a:headEnd/>
            <a:tailEnd/>
          </a:ln>
        </p:spPr>
        <p:txBody>
          <a:bodyPr lIns="90000" tIns="72000" rIns="90000" bIns="72000" anchor="ctr"/>
          <a:lstStyle/>
          <a:p>
            <a:pPr algn="ctr">
              <a:spcBef>
                <a:spcPct val="50000"/>
              </a:spcBef>
              <a:buClr>
                <a:srgbClr val="F0AB00"/>
              </a:buClr>
              <a:buSzPct val="80000"/>
              <a:defRPr/>
            </a:pPr>
            <a:endParaRPr lang="en-US" kern="0" dirty="0">
              <a:latin typeface="Arial"/>
              <a:ea typeface="Arial Unicode MS" pitchFamily="34" charset="-128"/>
              <a:cs typeface="Arial Unicode MS" pitchFamily="34" charset="-128"/>
            </a:endParaRPr>
          </a:p>
        </p:txBody>
      </p:sp>
      <p:pic>
        <p:nvPicPr>
          <p:cNvPr id="45059" name="Picture 5" descr="SAP_grad_R_pref.png"/>
          <p:cNvPicPr>
            <a:picLocks noChangeAspect="1"/>
          </p:cNvPicPr>
          <p:nvPr/>
        </p:nvPicPr>
        <p:blipFill>
          <a:blip r:embed="rId4" cstate="print"/>
          <a:srcRect/>
          <a:stretch>
            <a:fillRect/>
          </a:stretch>
        </p:blipFill>
        <p:spPr bwMode="auto">
          <a:xfrm>
            <a:off x="328613" y="6081713"/>
            <a:ext cx="917575" cy="454025"/>
          </a:xfrm>
          <a:prstGeom prst="rect">
            <a:avLst/>
          </a:prstGeom>
          <a:noFill/>
          <a:ln w="9525">
            <a:noFill/>
            <a:miter lim="800000"/>
            <a:headEnd/>
            <a:tailEnd/>
          </a:ln>
        </p:spPr>
      </p:pic>
      <p:sp>
        <p:nvSpPr>
          <p:cNvPr id="7" name="Rectangle 6"/>
          <p:cNvSpPr/>
          <p:nvPr/>
        </p:nvSpPr>
        <p:spPr bwMode="gray">
          <a:xfrm>
            <a:off x="323850" y="0"/>
            <a:ext cx="8496300" cy="161925"/>
          </a:xfrm>
          <a:prstGeom prst="rect">
            <a:avLst/>
          </a:prstGeom>
          <a:solidFill>
            <a:schemeClr val="accent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latin typeface="Arial"/>
              <a:ea typeface="Arial Unicode MS" pitchFamily="34" charset="-128"/>
              <a:cs typeface="Arial Unicode MS" pitchFamily="34" charset="-128"/>
            </a:endParaRPr>
          </a:p>
        </p:txBody>
      </p:sp>
      <p:sp>
        <p:nvSpPr>
          <p:cNvPr id="45061" name="Title 1"/>
          <p:cNvSpPr>
            <a:spLocks noGrp="1"/>
          </p:cNvSpPr>
          <p:nvPr>
            <p:ph type="title" idx="4294967295"/>
          </p:nvPr>
        </p:nvSpPr>
        <p:spPr>
          <a:xfrm>
            <a:off x="0" y="323850"/>
            <a:ext cx="8280400" cy="738188"/>
          </a:xfrm>
        </p:spPr>
        <p:txBody>
          <a:bodyPr/>
          <a:lstStyle/>
          <a:p>
            <a:pPr algn="r"/>
            <a:r>
              <a:rPr lang="en-US" sz="3600" dirty="0" smtClean="0">
                <a:solidFill>
                  <a:schemeClr val="tx1"/>
                </a:solidFill>
              </a:rPr>
              <a:t>Liquidity Risk Management 1.0,</a:t>
            </a:r>
            <a:br>
              <a:rPr lang="en-US" sz="3600" dirty="0" smtClean="0">
                <a:solidFill>
                  <a:schemeClr val="tx1"/>
                </a:solidFill>
              </a:rPr>
            </a:br>
            <a:r>
              <a:rPr lang="en-US" sz="3600" dirty="0" smtClean="0">
                <a:solidFill>
                  <a:schemeClr val="tx1"/>
                </a:solidFill>
              </a:rPr>
              <a:t>powered by SAP HANA</a:t>
            </a:r>
          </a:p>
        </p:txBody>
      </p:sp>
      <p:sp>
        <p:nvSpPr>
          <p:cNvPr id="45062" name="Subtitle 2"/>
          <p:cNvSpPr>
            <a:spLocks noGrp="1"/>
          </p:cNvSpPr>
          <p:nvPr>
            <p:ph type="subTitle" idx="4294967295"/>
          </p:nvPr>
        </p:nvSpPr>
        <p:spPr>
          <a:xfrm>
            <a:off x="2016125" y="1500188"/>
            <a:ext cx="6316663" cy="492125"/>
          </a:xfrm>
        </p:spPr>
        <p:txBody>
          <a:bodyPr/>
          <a:lstStyle/>
          <a:p>
            <a:pPr algn="r"/>
            <a:r>
              <a:rPr lang="en-US" dirty="0" smtClean="0"/>
              <a:t>Applications Strategic Innovation </a:t>
            </a:r>
            <a:r>
              <a:rPr lang="en-US" dirty="0" err="1" smtClean="0"/>
              <a:t>InMemory</a:t>
            </a:r>
            <a:r>
              <a:rPr lang="en-US" smtClean="0"/>
              <a:t/>
            </a:r>
            <a:br>
              <a:rPr lang="en-US" smtClean="0"/>
            </a:br>
            <a:r>
              <a:rPr lang="en-US" smtClean="0"/>
              <a:t>Q1 2012</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gray">
          <a:xfrm>
            <a:off x="4654455" y="1404491"/>
            <a:ext cx="3768811" cy="2211860"/>
          </a:xfrm>
          <a:prstGeom prst="rect">
            <a:avLst/>
          </a:prstGeom>
          <a:solidFill>
            <a:schemeClr val="accent2">
              <a:lumMod val="40000"/>
              <a:lumOff val="60000"/>
            </a:schemeClr>
          </a:solidFill>
          <a:ln w="38100" cap="rnd" cmpd="sng">
            <a:solidFill>
              <a:schemeClr val="bg1"/>
            </a:solidFill>
            <a:prstDash val="solid"/>
            <a:round/>
            <a:headEnd type="none" w="med" len="med"/>
            <a:tailEnd type="none" w="med" len="med"/>
          </a:ln>
          <a:effectLst/>
        </p:spPr>
        <p:txBody>
          <a:bodyPr/>
          <a:lstStyle/>
          <a:p>
            <a:pPr marR="0" fontAlgn="base">
              <a:lnSpc>
                <a:spcPct val="100000"/>
              </a:lnSpc>
              <a:spcBef>
                <a:spcPct val="50000"/>
              </a:spcBef>
              <a:spcAft>
                <a:spcPct val="0"/>
              </a:spcAft>
              <a:buClr>
                <a:srgbClr val="F0AB00"/>
              </a:buClr>
              <a:buSzPct val="80000"/>
              <a:tabLst/>
            </a:pPr>
            <a:endParaRPr lang="en-US" dirty="0" smtClean="0"/>
          </a:p>
        </p:txBody>
      </p:sp>
      <p:sp>
        <p:nvSpPr>
          <p:cNvPr id="13" name="Rectangle 12"/>
          <p:cNvSpPr/>
          <p:nvPr/>
        </p:nvSpPr>
        <p:spPr bwMode="gray">
          <a:xfrm>
            <a:off x="4637982" y="4143629"/>
            <a:ext cx="3768811" cy="2211860"/>
          </a:xfrm>
          <a:prstGeom prst="rect">
            <a:avLst/>
          </a:prstGeom>
          <a:solidFill>
            <a:schemeClr val="accent2">
              <a:lumMod val="20000"/>
              <a:lumOff val="80000"/>
            </a:schemeClr>
          </a:solidFill>
          <a:ln w="38100" cap="rnd" cmpd="sng">
            <a:solidFill>
              <a:schemeClr val="bg1"/>
            </a:solidFill>
            <a:prstDash val="solid"/>
            <a:round/>
            <a:headEnd type="none" w="med" len="med"/>
            <a:tailEnd type="none" w="med" len="med"/>
          </a:ln>
          <a:effectLst/>
        </p:spPr>
        <p:txBody>
          <a:bodyPr/>
          <a:lstStyle/>
          <a:p>
            <a:pPr marR="0" fontAlgn="base">
              <a:lnSpc>
                <a:spcPct val="100000"/>
              </a:lnSpc>
              <a:spcBef>
                <a:spcPct val="50000"/>
              </a:spcBef>
              <a:spcAft>
                <a:spcPct val="0"/>
              </a:spcAft>
              <a:buClr>
                <a:srgbClr val="F0AB00"/>
              </a:buClr>
              <a:buSzPct val="80000"/>
              <a:tabLst/>
            </a:pPr>
            <a:endParaRPr lang="en-US" dirty="0" smtClean="0"/>
          </a:p>
        </p:txBody>
      </p:sp>
      <p:sp>
        <p:nvSpPr>
          <p:cNvPr id="11" name="Rectangle 10"/>
          <p:cNvSpPr/>
          <p:nvPr/>
        </p:nvSpPr>
        <p:spPr bwMode="gray">
          <a:xfrm>
            <a:off x="473673" y="1412732"/>
            <a:ext cx="3768811" cy="2211860"/>
          </a:xfrm>
          <a:prstGeom prst="rect">
            <a:avLst/>
          </a:prstGeom>
          <a:solidFill>
            <a:schemeClr val="accent1">
              <a:lumMod val="50000"/>
            </a:schemeClr>
          </a:solidFill>
          <a:ln w="38100" cap="rnd" cmpd="sng">
            <a:solidFill>
              <a:schemeClr val="bg1"/>
            </a:solidFill>
            <a:prstDash val="solid"/>
            <a:round/>
            <a:headEnd type="none" w="med" len="med"/>
            <a:tailEnd type="none" w="med" len="med"/>
          </a:ln>
          <a:effectLst/>
        </p:spPr>
        <p:txBody>
          <a:bodyPr/>
          <a:lstStyle/>
          <a:p>
            <a:pPr marR="0" fontAlgn="base">
              <a:lnSpc>
                <a:spcPct val="100000"/>
              </a:lnSpc>
              <a:spcBef>
                <a:spcPct val="50000"/>
              </a:spcBef>
              <a:spcAft>
                <a:spcPct val="0"/>
              </a:spcAft>
              <a:buClr>
                <a:srgbClr val="F0AB00"/>
              </a:buClr>
              <a:buSzPct val="80000"/>
              <a:tabLst/>
            </a:pPr>
            <a:endParaRPr lang="en-US" dirty="0" smtClean="0"/>
          </a:p>
        </p:txBody>
      </p:sp>
      <p:sp>
        <p:nvSpPr>
          <p:cNvPr id="10" name="Rectangle 9"/>
          <p:cNvSpPr/>
          <p:nvPr/>
        </p:nvSpPr>
        <p:spPr bwMode="gray">
          <a:xfrm>
            <a:off x="457200" y="4151870"/>
            <a:ext cx="3768811" cy="221186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Liquidity Risk Management </a:t>
            </a:r>
            <a:r>
              <a:rPr lang="en-US" smtClean="0"/>
              <a:t>Process Overview</a:t>
            </a:r>
            <a:endParaRPr lang="en-US" dirty="0"/>
          </a:p>
        </p:txBody>
      </p:sp>
      <p:grpSp>
        <p:nvGrpSpPr>
          <p:cNvPr id="3" name="Group 23"/>
          <p:cNvGrpSpPr>
            <a:grpSpLocks/>
          </p:cNvGrpSpPr>
          <p:nvPr/>
        </p:nvGrpSpPr>
        <p:grpSpPr bwMode="auto">
          <a:xfrm>
            <a:off x="2137722" y="1853514"/>
            <a:ext cx="4547286" cy="4003589"/>
            <a:chOff x="1816" y="912"/>
            <a:chExt cx="2600" cy="2601"/>
          </a:xfrm>
          <a:solidFill>
            <a:schemeClr val="bg1">
              <a:lumMod val="85000"/>
            </a:schemeClr>
          </a:solidFill>
        </p:grpSpPr>
        <p:sp>
          <p:nvSpPr>
            <p:cNvPr id="4" name="Freeform 24"/>
            <p:cNvSpPr>
              <a:spLocks/>
            </p:cNvSpPr>
            <p:nvPr/>
          </p:nvSpPr>
          <p:spPr bwMode="gray">
            <a:xfrm>
              <a:off x="1816" y="912"/>
              <a:ext cx="1399" cy="1301"/>
            </a:xfrm>
            <a:custGeom>
              <a:avLst/>
              <a:gdLst/>
              <a:ahLst/>
              <a:cxnLst>
                <a:cxn ang="0">
                  <a:pos x="1" y="1254"/>
                </a:cxn>
                <a:cxn ang="0">
                  <a:pos x="5" y="1187"/>
                </a:cxn>
                <a:cxn ang="0">
                  <a:pos x="12" y="1119"/>
                </a:cxn>
                <a:cxn ang="0">
                  <a:pos x="24" y="1051"/>
                </a:cxn>
                <a:cxn ang="0">
                  <a:pos x="38" y="985"/>
                </a:cxn>
                <a:cxn ang="0">
                  <a:pos x="57" y="920"/>
                </a:cxn>
                <a:cxn ang="0">
                  <a:pos x="78" y="856"/>
                </a:cxn>
                <a:cxn ang="0">
                  <a:pos x="103" y="792"/>
                </a:cxn>
                <a:cxn ang="0">
                  <a:pos x="131" y="730"/>
                </a:cxn>
                <a:cxn ang="0">
                  <a:pos x="163" y="669"/>
                </a:cxn>
                <a:cxn ang="0">
                  <a:pos x="197" y="611"/>
                </a:cxn>
                <a:cxn ang="0">
                  <a:pos x="235" y="554"/>
                </a:cxn>
                <a:cxn ang="0">
                  <a:pos x="275" y="499"/>
                </a:cxn>
                <a:cxn ang="0">
                  <a:pos x="319" y="447"/>
                </a:cxn>
                <a:cxn ang="0">
                  <a:pos x="365" y="397"/>
                </a:cxn>
                <a:cxn ang="0">
                  <a:pos x="413" y="350"/>
                </a:cxn>
                <a:cxn ang="0">
                  <a:pos x="463" y="305"/>
                </a:cxn>
                <a:cxn ang="0">
                  <a:pos x="517" y="261"/>
                </a:cxn>
                <a:cxn ang="0">
                  <a:pos x="573" y="222"/>
                </a:cxn>
                <a:cxn ang="0">
                  <a:pos x="630" y="186"/>
                </a:cxn>
                <a:cxn ang="0">
                  <a:pos x="689" y="152"/>
                </a:cxn>
                <a:cxn ang="0">
                  <a:pos x="750" y="122"/>
                </a:cxn>
                <a:cxn ang="0">
                  <a:pos x="813" y="94"/>
                </a:cxn>
                <a:cxn ang="0">
                  <a:pos x="876" y="71"/>
                </a:cxn>
                <a:cxn ang="0">
                  <a:pos x="941" y="50"/>
                </a:cxn>
                <a:cxn ang="0">
                  <a:pos x="1007" y="33"/>
                </a:cxn>
                <a:cxn ang="0">
                  <a:pos x="1074" y="20"/>
                </a:cxn>
                <a:cxn ang="0">
                  <a:pos x="1141" y="10"/>
                </a:cxn>
                <a:cxn ang="0">
                  <a:pos x="1208" y="3"/>
                </a:cxn>
                <a:cxn ang="0">
                  <a:pos x="1276" y="0"/>
                </a:cxn>
                <a:cxn ang="0">
                  <a:pos x="1300" y="650"/>
                </a:cxn>
                <a:cxn ang="0">
                  <a:pos x="1265" y="651"/>
                </a:cxn>
                <a:cxn ang="0">
                  <a:pos x="1231" y="653"/>
                </a:cxn>
                <a:cxn ang="0">
                  <a:pos x="1198" y="658"/>
                </a:cxn>
                <a:cxn ang="0">
                  <a:pos x="1164" y="665"/>
                </a:cxn>
                <a:cxn ang="0">
                  <a:pos x="1132" y="672"/>
                </a:cxn>
                <a:cxn ang="0">
                  <a:pos x="1099" y="682"/>
                </a:cxn>
                <a:cxn ang="0">
                  <a:pos x="1066" y="693"/>
                </a:cxn>
                <a:cxn ang="0">
                  <a:pos x="1035" y="706"/>
                </a:cxn>
                <a:cxn ang="0">
                  <a:pos x="1004" y="721"/>
                </a:cxn>
                <a:cxn ang="0">
                  <a:pos x="974" y="737"/>
                </a:cxn>
                <a:cxn ang="0">
                  <a:pos x="945" y="755"/>
                </a:cxn>
                <a:cxn ang="0">
                  <a:pos x="917" y="774"/>
                </a:cxn>
                <a:cxn ang="0">
                  <a:pos x="891" y="795"/>
                </a:cxn>
                <a:cxn ang="0">
                  <a:pos x="865" y="817"/>
                </a:cxn>
                <a:cxn ang="0">
                  <a:pos x="840" y="840"/>
                </a:cxn>
                <a:cxn ang="0">
                  <a:pos x="817" y="865"/>
                </a:cxn>
                <a:cxn ang="0">
                  <a:pos x="795" y="891"/>
                </a:cxn>
                <a:cxn ang="0">
                  <a:pos x="774" y="918"/>
                </a:cxn>
                <a:cxn ang="0">
                  <a:pos x="754" y="946"/>
                </a:cxn>
                <a:cxn ang="0">
                  <a:pos x="736" y="975"/>
                </a:cxn>
                <a:cxn ang="0">
                  <a:pos x="721" y="1004"/>
                </a:cxn>
                <a:cxn ang="0">
                  <a:pos x="705" y="1035"/>
                </a:cxn>
                <a:cxn ang="0">
                  <a:pos x="693" y="1067"/>
                </a:cxn>
                <a:cxn ang="0">
                  <a:pos x="681" y="1099"/>
                </a:cxn>
                <a:cxn ang="0">
                  <a:pos x="672" y="1132"/>
                </a:cxn>
                <a:cxn ang="0">
                  <a:pos x="664" y="1165"/>
                </a:cxn>
                <a:cxn ang="0">
                  <a:pos x="657" y="1198"/>
                </a:cxn>
                <a:cxn ang="0">
                  <a:pos x="653" y="1232"/>
                </a:cxn>
                <a:cxn ang="0">
                  <a:pos x="651" y="1265"/>
                </a:cxn>
                <a:cxn ang="0">
                  <a:pos x="650" y="1300"/>
                </a:cxn>
              </a:cxnLst>
              <a:rect l="0" t="0" r="r" b="b"/>
              <a:pathLst>
                <a:path w="1399" h="1301">
                  <a:moveTo>
                    <a:pt x="0" y="1300"/>
                  </a:moveTo>
                  <a:lnTo>
                    <a:pt x="0" y="1277"/>
                  </a:lnTo>
                  <a:lnTo>
                    <a:pt x="1" y="1254"/>
                  </a:lnTo>
                  <a:lnTo>
                    <a:pt x="2" y="1232"/>
                  </a:lnTo>
                  <a:lnTo>
                    <a:pt x="3" y="1209"/>
                  </a:lnTo>
                  <a:lnTo>
                    <a:pt x="5" y="1187"/>
                  </a:lnTo>
                  <a:lnTo>
                    <a:pt x="7" y="1164"/>
                  </a:lnTo>
                  <a:lnTo>
                    <a:pt x="9" y="1142"/>
                  </a:lnTo>
                  <a:lnTo>
                    <a:pt x="12" y="1119"/>
                  </a:lnTo>
                  <a:lnTo>
                    <a:pt x="15" y="1097"/>
                  </a:lnTo>
                  <a:lnTo>
                    <a:pt x="19" y="1074"/>
                  </a:lnTo>
                  <a:lnTo>
                    <a:pt x="24" y="1051"/>
                  </a:lnTo>
                  <a:lnTo>
                    <a:pt x="28" y="1029"/>
                  </a:lnTo>
                  <a:lnTo>
                    <a:pt x="33" y="1007"/>
                  </a:lnTo>
                  <a:lnTo>
                    <a:pt x="38" y="985"/>
                  </a:lnTo>
                  <a:lnTo>
                    <a:pt x="44" y="963"/>
                  </a:lnTo>
                  <a:lnTo>
                    <a:pt x="50" y="942"/>
                  </a:lnTo>
                  <a:lnTo>
                    <a:pt x="57" y="920"/>
                  </a:lnTo>
                  <a:lnTo>
                    <a:pt x="63" y="898"/>
                  </a:lnTo>
                  <a:lnTo>
                    <a:pt x="71" y="877"/>
                  </a:lnTo>
                  <a:lnTo>
                    <a:pt x="78" y="856"/>
                  </a:lnTo>
                  <a:lnTo>
                    <a:pt x="86" y="834"/>
                  </a:lnTo>
                  <a:lnTo>
                    <a:pt x="94" y="813"/>
                  </a:lnTo>
                  <a:lnTo>
                    <a:pt x="103" y="792"/>
                  </a:lnTo>
                  <a:lnTo>
                    <a:pt x="112" y="771"/>
                  </a:lnTo>
                  <a:lnTo>
                    <a:pt x="122" y="751"/>
                  </a:lnTo>
                  <a:lnTo>
                    <a:pt x="131" y="730"/>
                  </a:lnTo>
                  <a:lnTo>
                    <a:pt x="141" y="710"/>
                  </a:lnTo>
                  <a:lnTo>
                    <a:pt x="152" y="690"/>
                  </a:lnTo>
                  <a:lnTo>
                    <a:pt x="163" y="669"/>
                  </a:lnTo>
                  <a:lnTo>
                    <a:pt x="174" y="650"/>
                  </a:lnTo>
                  <a:lnTo>
                    <a:pt x="185" y="630"/>
                  </a:lnTo>
                  <a:lnTo>
                    <a:pt x="197" y="611"/>
                  </a:lnTo>
                  <a:lnTo>
                    <a:pt x="209" y="592"/>
                  </a:lnTo>
                  <a:lnTo>
                    <a:pt x="222" y="573"/>
                  </a:lnTo>
                  <a:lnTo>
                    <a:pt x="235" y="554"/>
                  </a:lnTo>
                  <a:lnTo>
                    <a:pt x="248" y="536"/>
                  </a:lnTo>
                  <a:lnTo>
                    <a:pt x="261" y="518"/>
                  </a:lnTo>
                  <a:lnTo>
                    <a:pt x="275" y="499"/>
                  </a:lnTo>
                  <a:lnTo>
                    <a:pt x="289" y="482"/>
                  </a:lnTo>
                  <a:lnTo>
                    <a:pt x="304" y="464"/>
                  </a:lnTo>
                  <a:lnTo>
                    <a:pt x="319" y="447"/>
                  </a:lnTo>
                  <a:lnTo>
                    <a:pt x="334" y="430"/>
                  </a:lnTo>
                  <a:lnTo>
                    <a:pt x="349" y="413"/>
                  </a:lnTo>
                  <a:lnTo>
                    <a:pt x="365" y="397"/>
                  </a:lnTo>
                  <a:lnTo>
                    <a:pt x="380" y="380"/>
                  </a:lnTo>
                  <a:lnTo>
                    <a:pt x="396" y="365"/>
                  </a:lnTo>
                  <a:lnTo>
                    <a:pt x="413" y="350"/>
                  </a:lnTo>
                  <a:lnTo>
                    <a:pt x="430" y="334"/>
                  </a:lnTo>
                  <a:lnTo>
                    <a:pt x="446" y="319"/>
                  </a:lnTo>
                  <a:lnTo>
                    <a:pt x="463" y="305"/>
                  </a:lnTo>
                  <a:lnTo>
                    <a:pt x="482" y="289"/>
                  </a:lnTo>
                  <a:lnTo>
                    <a:pt x="499" y="276"/>
                  </a:lnTo>
                  <a:lnTo>
                    <a:pt x="517" y="261"/>
                  </a:lnTo>
                  <a:lnTo>
                    <a:pt x="535" y="248"/>
                  </a:lnTo>
                  <a:lnTo>
                    <a:pt x="554" y="236"/>
                  </a:lnTo>
                  <a:lnTo>
                    <a:pt x="573" y="222"/>
                  </a:lnTo>
                  <a:lnTo>
                    <a:pt x="591" y="210"/>
                  </a:lnTo>
                  <a:lnTo>
                    <a:pt x="610" y="197"/>
                  </a:lnTo>
                  <a:lnTo>
                    <a:pt x="630" y="186"/>
                  </a:lnTo>
                  <a:lnTo>
                    <a:pt x="650" y="174"/>
                  </a:lnTo>
                  <a:lnTo>
                    <a:pt x="669" y="164"/>
                  </a:lnTo>
                  <a:lnTo>
                    <a:pt x="689" y="152"/>
                  </a:lnTo>
                  <a:lnTo>
                    <a:pt x="709" y="141"/>
                  </a:lnTo>
                  <a:lnTo>
                    <a:pt x="729" y="132"/>
                  </a:lnTo>
                  <a:lnTo>
                    <a:pt x="750" y="122"/>
                  </a:lnTo>
                  <a:lnTo>
                    <a:pt x="771" y="113"/>
                  </a:lnTo>
                  <a:lnTo>
                    <a:pt x="792" y="103"/>
                  </a:lnTo>
                  <a:lnTo>
                    <a:pt x="813" y="94"/>
                  </a:lnTo>
                  <a:lnTo>
                    <a:pt x="834" y="87"/>
                  </a:lnTo>
                  <a:lnTo>
                    <a:pt x="855" y="78"/>
                  </a:lnTo>
                  <a:lnTo>
                    <a:pt x="876" y="71"/>
                  </a:lnTo>
                  <a:lnTo>
                    <a:pt x="897" y="64"/>
                  </a:lnTo>
                  <a:lnTo>
                    <a:pt x="919" y="57"/>
                  </a:lnTo>
                  <a:lnTo>
                    <a:pt x="941" y="50"/>
                  </a:lnTo>
                  <a:lnTo>
                    <a:pt x="963" y="45"/>
                  </a:lnTo>
                  <a:lnTo>
                    <a:pt x="985" y="39"/>
                  </a:lnTo>
                  <a:lnTo>
                    <a:pt x="1007" y="33"/>
                  </a:lnTo>
                  <a:lnTo>
                    <a:pt x="1029" y="28"/>
                  </a:lnTo>
                  <a:lnTo>
                    <a:pt x="1051" y="24"/>
                  </a:lnTo>
                  <a:lnTo>
                    <a:pt x="1074" y="20"/>
                  </a:lnTo>
                  <a:lnTo>
                    <a:pt x="1096" y="16"/>
                  </a:lnTo>
                  <a:lnTo>
                    <a:pt x="1118" y="13"/>
                  </a:lnTo>
                  <a:lnTo>
                    <a:pt x="1141" y="10"/>
                  </a:lnTo>
                  <a:lnTo>
                    <a:pt x="1163" y="7"/>
                  </a:lnTo>
                  <a:lnTo>
                    <a:pt x="1186" y="5"/>
                  </a:lnTo>
                  <a:lnTo>
                    <a:pt x="1208" y="3"/>
                  </a:lnTo>
                  <a:lnTo>
                    <a:pt x="1231" y="2"/>
                  </a:lnTo>
                  <a:lnTo>
                    <a:pt x="1253" y="1"/>
                  </a:lnTo>
                  <a:lnTo>
                    <a:pt x="1276" y="0"/>
                  </a:lnTo>
                  <a:lnTo>
                    <a:pt x="1300" y="0"/>
                  </a:lnTo>
                  <a:lnTo>
                    <a:pt x="1398" y="344"/>
                  </a:lnTo>
                  <a:lnTo>
                    <a:pt x="1300" y="650"/>
                  </a:lnTo>
                  <a:lnTo>
                    <a:pt x="1288" y="650"/>
                  </a:lnTo>
                  <a:lnTo>
                    <a:pt x="1276" y="650"/>
                  </a:lnTo>
                  <a:lnTo>
                    <a:pt x="1265" y="651"/>
                  </a:lnTo>
                  <a:lnTo>
                    <a:pt x="1254" y="651"/>
                  </a:lnTo>
                  <a:lnTo>
                    <a:pt x="1243" y="652"/>
                  </a:lnTo>
                  <a:lnTo>
                    <a:pt x="1231" y="653"/>
                  </a:lnTo>
                  <a:lnTo>
                    <a:pt x="1220" y="655"/>
                  </a:lnTo>
                  <a:lnTo>
                    <a:pt x="1209" y="656"/>
                  </a:lnTo>
                  <a:lnTo>
                    <a:pt x="1198" y="658"/>
                  </a:lnTo>
                  <a:lnTo>
                    <a:pt x="1186" y="660"/>
                  </a:lnTo>
                  <a:lnTo>
                    <a:pt x="1176" y="662"/>
                  </a:lnTo>
                  <a:lnTo>
                    <a:pt x="1164" y="665"/>
                  </a:lnTo>
                  <a:lnTo>
                    <a:pt x="1153" y="667"/>
                  </a:lnTo>
                  <a:lnTo>
                    <a:pt x="1142" y="669"/>
                  </a:lnTo>
                  <a:lnTo>
                    <a:pt x="1132" y="672"/>
                  </a:lnTo>
                  <a:lnTo>
                    <a:pt x="1120" y="675"/>
                  </a:lnTo>
                  <a:lnTo>
                    <a:pt x="1109" y="678"/>
                  </a:lnTo>
                  <a:lnTo>
                    <a:pt x="1099" y="682"/>
                  </a:lnTo>
                  <a:lnTo>
                    <a:pt x="1087" y="686"/>
                  </a:lnTo>
                  <a:lnTo>
                    <a:pt x="1077" y="690"/>
                  </a:lnTo>
                  <a:lnTo>
                    <a:pt x="1066" y="693"/>
                  </a:lnTo>
                  <a:lnTo>
                    <a:pt x="1056" y="697"/>
                  </a:lnTo>
                  <a:lnTo>
                    <a:pt x="1045" y="702"/>
                  </a:lnTo>
                  <a:lnTo>
                    <a:pt x="1035" y="706"/>
                  </a:lnTo>
                  <a:lnTo>
                    <a:pt x="1025" y="711"/>
                  </a:lnTo>
                  <a:lnTo>
                    <a:pt x="1014" y="715"/>
                  </a:lnTo>
                  <a:lnTo>
                    <a:pt x="1004" y="721"/>
                  </a:lnTo>
                  <a:lnTo>
                    <a:pt x="994" y="726"/>
                  </a:lnTo>
                  <a:lnTo>
                    <a:pt x="985" y="732"/>
                  </a:lnTo>
                  <a:lnTo>
                    <a:pt x="974" y="737"/>
                  </a:lnTo>
                  <a:lnTo>
                    <a:pt x="965" y="742"/>
                  </a:lnTo>
                  <a:lnTo>
                    <a:pt x="955" y="749"/>
                  </a:lnTo>
                  <a:lnTo>
                    <a:pt x="945" y="755"/>
                  </a:lnTo>
                  <a:lnTo>
                    <a:pt x="936" y="761"/>
                  </a:lnTo>
                  <a:lnTo>
                    <a:pt x="926" y="767"/>
                  </a:lnTo>
                  <a:lnTo>
                    <a:pt x="917" y="774"/>
                  </a:lnTo>
                  <a:lnTo>
                    <a:pt x="908" y="781"/>
                  </a:lnTo>
                  <a:lnTo>
                    <a:pt x="899" y="787"/>
                  </a:lnTo>
                  <a:lnTo>
                    <a:pt x="891" y="795"/>
                  </a:lnTo>
                  <a:lnTo>
                    <a:pt x="882" y="802"/>
                  </a:lnTo>
                  <a:lnTo>
                    <a:pt x="873" y="810"/>
                  </a:lnTo>
                  <a:lnTo>
                    <a:pt x="865" y="817"/>
                  </a:lnTo>
                  <a:lnTo>
                    <a:pt x="856" y="825"/>
                  </a:lnTo>
                  <a:lnTo>
                    <a:pt x="847" y="833"/>
                  </a:lnTo>
                  <a:lnTo>
                    <a:pt x="840" y="840"/>
                  </a:lnTo>
                  <a:lnTo>
                    <a:pt x="832" y="848"/>
                  </a:lnTo>
                  <a:lnTo>
                    <a:pt x="824" y="857"/>
                  </a:lnTo>
                  <a:lnTo>
                    <a:pt x="817" y="865"/>
                  </a:lnTo>
                  <a:lnTo>
                    <a:pt x="809" y="874"/>
                  </a:lnTo>
                  <a:lnTo>
                    <a:pt x="801" y="882"/>
                  </a:lnTo>
                  <a:lnTo>
                    <a:pt x="795" y="891"/>
                  </a:lnTo>
                  <a:lnTo>
                    <a:pt x="787" y="900"/>
                  </a:lnTo>
                  <a:lnTo>
                    <a:pt x="780" y="908"/>
                  </a:lnTo>
                  <a:lnTo>
                    <a:pt x="774" y="918"/>
                  </a:lnTo>
                  <a:lnTo>
                    <a:pt x="767" y="927"/>
                  </a:lnTo>
                  <a:lnTo>
                    <a:pt x="760" y="936"/>
                  </a:lnTo>
                  <a:lnTo>
                    <a:pt x="754" y="946"/>
                  </a:lnTo>
                  <a:lnTo>
                    <a:pt x="749" y="955"/>
                  </a:lnTo>
                  <a:lnTo>
                    <a:pt x="742" y="965"/>
                  </a:lnTo>
                  <a:lnTo>
                    <a:pt x="736" y="975"/>
                  </a:lnTo>
                  <a:lnTo>
                    <a:pt x="731" y="985"/>
                  </a:lnTo>
                  <a:lnTo>
                    <a:pt x="726" y="995"/>
                  </a:lnTo>
                  <a:lnTo>
                    <a:pt x="721" y="1004"/>
                  </a:lnTo>
                  <a:lnTo>
                    <a:pt x="715" y="1015"/>
                  </a:lnTo>
                  <a:lnTo>
                    <a:pt x="710" y="1025"/>
                  </a:lnTo>
                  <a:lnTo>
                    <a:pt x="705" y="1035"/>
                  </a:lnTo>
                  <a:lnTo>
                    <a:pt x="702" y="1046"/>
                  </a:lnTo>
                  <a:lnTo>
                    <a:pt x="697" y="1056"/>
                  </a:lnTo>
                  <a:lnTo>
                    <a:pt x="693" y="1067"/>
                  </a:lnTo>
                  <a:lnTo>
                    <a:pt x="689" y="1077"/>
                  </a:lnTo>
                  <a:lnTo>
                    <a:pt x="685" y="1088"/>
                  </a:lnTo>
                  <a:lnTo>
                    <a:pt x="681" y="1099"/>
                  </a:lnTo>
                  <a:lnTo>
                    <a:pt x="678" y="1110"/>
                  </a:lnTo>
                  <a:lnTo>
                    <a:pt x="675" y="1121"/>
                  </a:lnTo>
                  <a:lnTo>
                    <a:pt x="672" y="1132"/>
                  </a:lnTo>
                  <a:lnTo>
                    <a:pt x="669" y="1143"/>
                  </a:lnTo>
                  <a:lnTo>
                    <a:pt x="666" y="1153"/>
                  </a:lnTo>
                  <a:lnTo>
                    <a:pt x="664" y="1165"/>
                  </a:lnTo>
                  <a:lnTo>
                    <a:pt x="661" y="1176"/>
                  </a:lnTo>
                  <a:lnTo>
                    <a:pt x="659" y="1187"/>
                  </a:lnTo>
                  <a:lnTo>
                    <a:pt x="657" y="1198"/>
                  </a:lnTo>
                  <a:lnTo>
                    <a:pt x="655" y="1210"/>
                  </a:lnTo>
                  <a:lnTo>
                    <a:pt x="654" y="1220"/>
                  </a:lnTo>
                  <a:lnTo>
                    <a:pt x="653" y="1232"/>
                  </a:lnTo>
                  <a:lnTo>
                    <a:pt x="652" y="1243"/>
                  </a:lnTo>
                  <a:lnTo>
                    <a:pt x="651" y="1255"/>
                  </a:lnTo>
                  <a:lnTo>
                    <a:pt x="651" y="1265"/>
                  </a:lnTo>
                  <a:lnTo>
                    <a:pt x="650" y="1277"/>
                  </a:lnTo>
                  <a:lnTo>
                    <a:pt x="650" y="1289"/>
                  </a:lnTo>
                  <a:lnTo>
                    <a:pt x="650" y="1300"/>
                  </a:lnTo>
                  <a:lnTo>
                    <a:pt x="342" y="1208"/>
                  </a:lnTo>
                  <a:lnTo>
                    <a:pt x="0" y="1300"/>
                  </a:lnTo>
                </a:path>
              </a:pathLst>
            </a:custGeom>
            <a:solidFill>
              <a:schemeClr val="accent1">
                <a:lumMod val="50000"/>
              </a:schemeClr>
            </a:solidFill>
            <a:ln w="38100" cap="rnd" cmpd="sng">
              <a:solidFill>
                <a:schemeClr val="bg1"/>
              </a:solidFill>
              <a:prstDash val="solid"/>
              <a:round/>
              <a:headEnd type="none" w="med" len="med"/>
              <a:tailEnd type="none" w="med" len="med"/>
            </a:ln>
            <a:effectLst/>
          </p:spPr>
          <p:txBody>
            <a:bodyPr/>
            <a:lstStyle/>
            <a:p>
              <a:endParaRPr lang="en-US" dirty="0"/>
            </a:p>
          </p:txBody>
        </p:sp>
        <p:sp>
          <p:nvSpPr>
            <p:cNvPr id="5" name="Freeform 25"/>
            <p:cNvSpPr>
              <a:spLocks/>
            </p:cNvSpPr>
            <p:nvPr/>
          </p:nvSpPr>
          <p:spPr bwMode="gray">
            <a:xfrm>
              <a:off x="1816" y="2120"/>
              <a:ext cx="1301" cy="1393"/>
            </a:xfrm>
            <a:custGeom>
              <a:avLst/>
              <a:gdLst/>
              <a:ahLst/>
              <a:cxnLst>
                <a:cxn ang="0">
                  <a:pos x="1253" y="1391"/>
                </a:cxn>
                <a:cxn ang="0">
                  <a:pos x="1186" y="1387"/>
                </a:cxn>
                <a:cxn ang="0">
                  <a:pos x="1118" y="1379"/>
                </a:cxn>
                <a:cxn ang="0">
                  <a:pos x="1051" y="1368"/>
                </a:cxn>
                <a:cxn ang="0">
                  <a:pos x="985" y="1353"/>
                </a:cxn>
                <a:cxn ang="0">
                  <a:pos x="919" y="1335"/>
                </a:cxn>
                <a:cxn ang="0">
                  <a:pos x="855" y="1313"/>
                </a:cxn>
                <a:cxn ang="0">
                  <a:pos x="792" y="1288"/>
                </a:cxn>
                <a:cxn ang="0">
                  <a:pos x="729" y="1260"/>
                </a:cxn>
                <a:cxn ang="0">
                  <a:pos x="669" y="1229"/>
                </a:cxn>
                <a:cxn ang="0">
                  <a:pos x="610" y="1194"/>
                </a:cxn>
                <a:cxn ang="0">
                  <a:pos x="554" y="1157"/>
                </a:cxn>
                <a:cxn ang="0">
                  <a:pos x="499" y="1116"/>
                </a:cxn>
                <a:cxn ang="0">
                  <a:pos x="446" y="1073"/>
                </a:cxn>
                <a:cxn ang="0">
                  <a:pos x="396" y="1027"/>
                </a:cxn>
                <a:cxn ang="0">
                  <a:pos x="349" y="978"/>
                </a:cxn>
                <a:cxn ang="0">
                  <a:pos x="304" y="927"/>
                </a:cxn>
                <a:cxn ang="0">
                  <a:pos x="261" y="874"/>
                </a:cxn>
                <a:cxn ang="0">
                  <a:pos x="222" y="819"/>
                </a:cxn>
                <a:cxn ang="0">
                  <a:pos x="185" y="761"/>
                </a:cxn>
                <a:cxn ang="0">
                  <a:pos x="152" y="702"/>
                </a:cxn>
                <a:cxn ang="0">
                  <a:pos x="122" y="641"/>
                </a:cxn>
                <a:cxn ang="0">
                  <a:pos x="94" y="579"/>
                </a:cxn>
                <a:cxn ang="0">
                  <a:pos x="71" y="515"/>
                </a:cxn>
                <a:cxn ang="0">
                  <a:pos x="50" y="450"/>
                </a:cxn>
                <a:cxn ang="0">
                  <a:pos x="33" y="384"/>
                </a:cxn>
                <a:cxn ang="0">
                  <a:pos x="19" y="318"/>
                </a:cxn>
                <a:cxn ang="0">
                  <a:pos x="9" y="250"/>
                </a:cxn>
                <a:cxn ang="0">
                  <a:pos x="3" y="182"/>
                </a:cxn>
                <a:cxn ang="0">
                  <a:pos x="0" y="114"/>
                </a:cxn>
                <a:cxn ang="0">
                  <a:pos x="650" y="92"/>
                </a:cxn>
                <a:cxn ang="0">
                  <a:pos x="651" y="126"/>
                </a:cxn>
                <a:cxn ang="0">
                  <a:pos x="653" y="160"/>
                </a:cxn>
                <a:cxn ang="0">
                  <a:pos x="657" y="194"/>
                </a:cxn>
                <a:cxn ang="0">
                  <a:pos x="664" y="227"/>
                </a:cxn>
                <a:cxn ang="0">
                  <a:pos x="672" y="260"/>
                </a:cxn>
                <a:cxn ang="0">
                  <a:pos x="681" y="293"/>
                </a:cxn>
                <a:cxn ang="0">
                  <a:pos x="693" y="324"/>
                </a:cxn>
                <a:cxn ang="0">
                  <a:pos x="705" y="356"/>
                </a:cxn>
                <a:cxn ang="0">
                  <a:pos x="721" y="387"/>
                </a:cxn>
                <a:cxn ang="0">
                  <a:pos x="736" y="416"/>
                </a:cxn>
                <a:cxn ang="0">
                  <a:pos x="754" y="445"/>
                </a:cxn>
                <a:cxn ang="0">
                  <a:pos x="774" y="474"/>
                </a:cxn>
                <a:cxn ang="0">
                  <a:pos x="795" y="501"/>
                </a:cxn>
                <a:cxn ang="0">
                  <a:pos x="817" y="527"/>
                </a:cxn>
                <a:cxn ang="0">
                  <a:pos x="840" y="551"/>
                </a:cxn>
                <a:cxn ang="0">
                  <a:pos x="865" y="575"/>
                </a:cxn>
                <a:cxn ang="0">
                  <a:pos x="891" y="597"/>
                </a:cxn>
                <a:cxn ang="0">
                  <a:pos x="917" y="617"/>
                </a:cxn>
                <a:cxn ang="0">
                  <a:pos x="945" y="637"/>
                </a:cxn>
                <a:cxn ang="0">
                  <a:pos x="974" y="655"/>
                </a:cxn>
                <a:cxn ang="0">
                  <a:pos x="1004" y="671"/>
                </a:cxn>
                <a:cxn ang="0">
                  <a:pos x="1035" y="685"/>
                </a:cxn>
                <a:cxn ang="0">
                  <a:pos x="1066" y="699"/>
                </a:cxn>
                <a:cxn ang="0">
                  <a:pos x="1099" y="710"/>
                </a:cxn>
                <a:cxn ang="0">
                  <a:pos x="1132" y="720"/>
                </a:cxn>
                <a:cxn ang="0">
                  <a:pos x="1164" y="727"/>
                </a:cxn>
                <a:cxn ang="0">
                  <a:pos x="1198" y="733"/>
                </a:cxn>
                <a:cxn ang="0">
                  <a:pos x="1231" y="738"/>
                </a:cxn>
                <a:cxn ang="0">
                  <a:pos x="1265" y="741"/>
                </a:cxn>
                <a:cxn ang="0">
                  <a:pos x="1300" y="742"/>
                </a:cxn>
              </a:cxnLst>
              <a:rect l="0" t="0" r="r" b="b"/>
              <a:pathLst>
                <a:path w="1301" h="1393">
                  <a:moveTo>
                    <a:pt x="1300" y="1392"/>
                  </a:moveTo>
                  <a:lnTo>
                    <a:pt x="1276" y="1392"/>
                  </a:lnTo>
                  <a:lnTo>
                    <a:pt x="1253" y="1391"/>
                  </a:lnTo>
                  <a:lnTo>
                    <a:pt x="1231" y="1390"/>
                  </a:lnTo>
                  <a:lnTo>
                    <a:pt x="1208" y="1388"/>
                  </a:lnTo>
                  <a:lnTo>
                    <a:pt x="1186" y="1387"/>
                  </a:lnTo>
                  <a:lnTo>
                    <a:pt x="1163" y="1384"/>
                  </a:lnTo>
                  <a:lnTo>
                    <a:pt x="1141" y="1382"/>
                  </a:lnTo>
                  <a:lnTo>
                    <a:pt x="1118" y="1379"/>
                  </a:lnTo>
                  <a:lnTo>
                    <a:pt x="1096" y="1375"/>
                  </a:lnTo>
                  <a:lnTo>
                    <a:pt x="1074" y="1372"/>
                  </a:lnTo>
                  <a:lnTo>
                    <a:pt x="1051" y="1368"/>
                  </a:lnTo>
                  <a:lnTo>
                    <a:pt x="1029" y="1363"/>
                  </a:lnTo>
                  <a:lnTo>
                    <a:pt x="1007" y="1358"/>
                  </a:lnTo>
                  <a:lnTo>
                    <a:pt x="985" y="1353"/>
                  </a:lnTo>
                  <a:lnTo>
                    <a:pt x="963" y="1348"/>
                  </a:lnTo>
                  <a:lnTo>
                    <a:pt x="941" y="1341"/>
                  </a:lnTo>
                  <a:lnTo>
                    <a:pt x="919" y="1335"/>
                  </a:lnTo>
                  <a:lnTo>
                    <a:pt x="897" y="1327"/>
                  </a:lnTo>
                  <a:lnTo>
                    <a:pt x="876" y="1321"/>
                  </a:lnTo>
                  <a:lnTo>
                    <a:pt x="855" y="1313"/>
                  </a:lnTo>
                  <a:lnTo>
                    <a:pt x="834" y="1305"/>
                  </a:lnTo>
                  <a:lnTo>
                    <a:pt x="813" y="1297"/>
                  </a:lnTo>
                  <a:lnTo>
                    <a:pt x="792" y="1288"/>
                  </a:lnTo>
                  <a:lnTo>
                    <a:pt x="771" y="1279"/>
                  </a:lnTo>
                  <a:lnTo>
                    <a:pt x="750" y="1270"/>
                  </a:lnTo>
                  <a:lnTo>
                    <a:pt x="729" y="1260"/>
                  </a:lnTo>
                  <a:lnTo>
                    <a:pt x="709" y="1250"/>
                  </a:lnTo>
                  <a:lnTo>
                    <a:pt x="689" y="1239"/>
                  </a:lnTo>
                  <a:lnTo>
                    <a:pt x="669" y="1229"/>
                  </a:lnTo>
                  <a:lnTo>
                    <a:pt x="650" y="1217"/>
                  </a:lnTo>
                  <a:lnTo>
                    <a:pt x="630" y="1205"/>
                  </a:lnTo>
                  <a:lnTo>
                    <a:pt x="610" y="1194"/>
                  </a:lnTo>
                  <a:lnTo>
                    <a:pt x="591" y="1181"/>
                  </a:lnTo>
                  <a:lnTo>
                    <a:pt x="573" y="1169"/>
                  </a:lnTo>
                  <a:lnTo>
                    <a:pt x="554" y="1157"/>
                  </a:lnTo>
                  <a:lnTo>
                    <a:pt x="535" y="1143"/>
                  </a:lnTo>
                  <a:lnTo>
                    <a:pt x="517" y="1130"/>
                  </a:lnTo>
                  <a:lnTo>
                    <a:pt x="499" y="1116"/>
                  </a:lnTo>
                  <a:lnTo>
                    <a:pt x="482" y="1102"/>
                  </a:lnTo>
                  <a:lnTo>
                    <a:pt x="463" y="1087"/>
                  </a:lnTo>
                  <a:lnTo>
                    <a:pt x="446" y="1073"/>
                  </a:lnTo>
                  <a:lnTo>
                    <a:pt x="430" y="1058"/>
                  </a:lnTo>
                  <a:lnTo>
                    <a:pt x="413" y="1042"/>
                  </a:lnTo>
                  <a:lnTo>
                    <a:pt x="396" y="1027"/>
                  </a:lnTo>
                  <a:lnTo>
                    <a:pt x="380" y="1011"/>
                  </a:lnTo>
                  <a:lnTo>
                    <a:pt x="365" y="994"/>
                  </a:lnTo>
                  <a:lnTo>
                    <a:pt x="349" y="978"/>
                  </a:lnTo>
                  <a:lnTo>
                    <a:pt x="334" y="962"/>
                  </a:lnTo>
                  <a:lnTo>
                    <a:pt x="319" y="944"/>
                  </a:lnTo>
                  <a:lnTo>
                    <a:pt x="304" y="927"/>
                  </a:lnTo>
                  <a:lnTo>
                    <a:pt x="289" y="910"/>
                  </a:lnTo>
                  <a:lnTo>
                    <a:pt x="275" y="892"/>
                  </a:lnTo>
                  <a:lnTo>
                    <a:pt x="261" y="874"/>
                  </a:lnTo>
                  <a:lnTo>
                    <a:pt x="248" y="856"/>
                  </a:lnTo>
                  <a:lnTo>
                    <a:pt x="235" y="837"/>
                  </a:lnTo>
                  <a:lnTo>
                    <a:pt x="222" y="819"/>
                  </a:lnTo>
                  <a:lnTo>
                    <a:pt x="209" y="799"/>
                  </a:lnTo>
                  <a:lnTo>
                    <a:pt x="197" y="780"/>
                  </a:lnTo>
                  <a:lnTo>
                    <a:pt x="185" y="761"/>
                  </a:lnTo>
                  <a:lnTo>
                    <a:pt x="174" y="742"/>
                  </a:lnTo>
                  <a:lnTo>
                    <a:pt x="163" y="722"/>
                  </a:lnTo>
                  <a:lnTo>
                    <a:pt x="152" y="702"/>
                  </a:lnTo>
                  <a:lnTo>
                    <a:pt x="141" y="681"/>
                  </a:lnTo>
                  <a:lnTo>
                    <a:pt x="131" y="661"/>
                  </a:lnTo>
                  <a:lnTo>
                    <a:pt x="122" y="641"/>
                  </a:lnTo>
                  <a:lnTo>
                    <a:pt x="112" y="620"/>
                  </a:lnTo>
                  <a:lnTo>
                    <a:pt x="103" y="600"/>
                  </a:lnTo>
                  <a:lnTo>
                    <a:pt x="94" y="579"/>
                  </a:lnTo>
                  <a:lnTo>
                    <a:pt x="86" y="558"/>
                  </a:lnTo>
                  <a:lnTo>
                    <a:pt x="78" y="536"/>
                  </a:lnTo>
                  <a:lnTo>
                    <a:pt x="71" y="515"/>
                  </a:lnTo>
                  <a:lnTo>
                    <a:pt x="63" y="493"/>
                  </a:lnTo>
                  <a:lnTo>
                    <a:pt x="57" y="472"/>
                  </a:lnTo>
                  <a:lnTo>
                    <a:pt x="50" y="450"/>
                  </a:lnTo>
                  <a:lnTo>
                    <a:pt x="44" y="428"/>
                  </a:lnTo>
                  <a:lnTo>
                    <a:pt x="38" y="406"/>
                  </a:lnTo>
                  <a:lnTo>
                    <a:pt x="33" y="384"/>
                  </a:lnTo>
                  <a:lnTo>
                    <a:pt x="28" y="362"/>
                  </a:lnTo>
                  <a:lnTo>
                    <a:pt x="24" y="340"/>
                  </a:lnTo>
                  <a:lnTo>
                    <a:pt x="19" y="318"/>
                  </a:lnTo>
                  <a:lnTo>
                    <a:pt x="15" y="296"/>
                  </a:lnTo>
                  <a:lnTo>
                    <a:pt x="12" y="272"/>
                  </a:lnTo>
                  <a:lnTo>
                    <a:pt x="9" y="250"/>
                  </a:lnTo>
                  <a:lnTo>
                    <a:pt x="7" y="227"/>
                  </a:lnTo>
                  <a:lnTo>
                    <a:pt x="5" y="205"/>
                  </a:lnTo>
                  <a:lnTo>
                    <a:pt x="3" y="182"/>
                  </a:lnTo>
                  <a:lnTo>
                    <a:pt x="2" y="160"/>
                  </a:lnTo>
                  <a:lnTo>
                    <a:pt x="1" y="137"/>
                  </a:lnTo>
                  <a:lnTo>
                    <a:pt x="0" y="114"/>
                  </a:lnTo>
                  <a:lnTo>
                    <a:pt x="0" y="92"/>
                  </a:lnTo>
                  <a:lnTo>
                    <a:pt x="342" y="0"/>
                  </a:lnTo>
                  <a:lnTo>
                    <a:pt x="650" y="92"/>
                  </a:lnTo>
                  <a:lnTo>
                    <a:pt x="650" y="104"/>
                  </a:lnTo>
                  <a:lnTo>
                    <a:pt x="650" y="114"/>
                  </a:lnTo>
                  <a:lnTo>
                    <a:pt x="651" y="126"/>
                  </a:lnTo>
                  <a:lnTo>
                    <a:pt x="651" y="137"/>
                  </a:lnTo>
                  <a:lnTo>
                    <a:pt x="652" y="149"/>
                  </a:lnTo>
                  <a:lnTo>
                    <a:pt x="653" y="160"/>
                  </a:lnTo>
                  <a:lnTo>
                    <a:pt x="654" y="171"/>
                  </a:lnTo>
                  <a:lnTo>
                    <a:pt x="655" y="182"/>
                  </a:lnTo>
                  <a:lnTo>
                    <a:pt x="657" y="194"/>
                  </a:lnTo>
                  <a:lnTo>
                    <a:pt x="659" y="204"/>
                  </a:lnTo>
                  <a:lnTo>
                    <a:pt x="661" y="216"/>
                  </a:lnTo>
                  <a:lnTo>
                    <a:pt x="664" y="227"/>
                  </a:lnTo>
                  <a:lnTo>
                    <a:pt x="666" y="238"/>
                  </a:lnTo>
                  <a:lnTo>
                    <a:pt x="669" y="249"/>
                  </a:lnTo>
                  <a:lnTo>
                    <a:pt x="672" y="260"/>
                  </a:lnTo>
                  <a:lnTo>
                    <a:pt x="675" y="271"/>
                  </a:lnTo>
                  <a:lnTo>
                    <a:pt x="678" y="282"/>
                  </a:lnTo>
                  <a:lnTo>
                    <a:pt x="681" y="293"/>
                  </a:lnTo>
                  <a:lnTo>
                    <a:pt x="685" y="303"/>
                  </a:lnTo>
                  <a:lnTo>
                    <a:pt x="689" y="314"/>
                  </a:lnTo>
                  <a:lnTo>
                    <a:pt x="693" y="324"/>
                  </a:lnTo>
                  <a:lnTo>
                    <a:pt x="697" y="335"/>
                  </a:lnTo>
                  <a:lnTo>
                    <a:pt x="702" y="345"/>
                  </a:lnTo>
                  <a:lnTo>
                    <a:pt x="705" y="356"/>
                  </a:lnTo>
                  <a:lnTo>
                    <a:pt x="710" y="367"/>
                  </a:lnTo>
                  <a:lnTo>
                    <a:pt x="715" y="377"/>
                  </a:lnTo>
                  <a:lnTo>
                    <a:pt x="721" y="387"/>
                  </a:lnTo>
                  <a:lnTo>
                    <a:pt x="726" y="397"/>
                  </a:lnTo>
                  <a:lnTo>
                    <a:pt x="731" y="407"/>
                  </a:lnTo>
                  <a:lnTo>
                    <a:pt x="736" y="416"/>
                  </a:lnTo>
                  <a:lnTo>
                    <a:pt x="742" y="426"/>
                  </a:lnTo>
                  <a:lnTo>
                    <a:pt x="749" y="437"/>
                  </a:lnTo>
                  <a:lnTo>
                    <a:pt x="754" y="445"/>
                  </a:lnTo>
                  <a:lnTo>
                    <a:pt x="760" y="455"/>
                  </a:lnTo>
                  <a:lnTo>
                    <a:pt x="767" y="464"/>
                  </a:lnTo>
                  <a:lnTo>
                    <a:pt x="774" y="474"/>
                  </a:lnTo>
                  <a:lnTo>
                    <a:pt x="780" y="483"/>
                  </a:lnTo>
                  <a:lnTo>
                    <a:pt x="787" y="492"/>
                  </a:lnTo>
                  <a:lnTo>
                    <a:pt x="795" y="501"/>
                  </a:lnTo>
                  <a:lnTo>
                    <a:pt x="801" y="510"/>
                  </a:lnTo>
                  <a:lnTo>
                    <a:pt x="809" y="518"/>
                  </a:lnTo>
                  <a:lnTo>
                    <a:pt x="817" y="527"/>
                  </a:lnTo>
                  <a:lnTo>
                    <a:pt x="824" y="535"/>
                  </a:lnTo>
                  <a:lnTo>
                    <a:pt x="832" y="543"/>
                  </a:lnTo>
                  <a:lnTo>
                    <a:pt x="840" y="551"/>
                  </a:lnTo>
                  <a:lnTo>
                    <a:pt x="847" y="559"/>
                  </a:lnTo>
                  <a:lnTo>
                    <a:pt x="856" y="567"/>
                  </a:lnTo>
                  <a:lnTo>
                    <a:pt x="865" y="575"/>
                  </a:lnTo>
                  <a:lnTo>
                    <a:pt x="873" y="583"/>
                  </a:lnTo>
                  <a:lnTo>
                    <a:pt x="882" y="589"/>
                  </a:lnTo>
                  <a:lnTo>
                    <a:pt x="891" y="597"/>
                  </a:lnTo>
                  <a:lnTo>
                    <a:pt x="899" y="604"/>
                  </a:lnTo>
                  <a:lnTo>
                    <a:pt x="908" y="610"/>
                  </a:lnTo>
                  <a:lnTo>
                    <a:pt x="917" y="617"/>
                  </a:lnTo>
                  <a:lnTo>
                    <a:pt x="926" y="624"/>
                  </a:lnTo>
                  <a:lnTo>
                    <a:pt x="936" y="631"/>
                  </a:lnTo>
                  <a:lnTo>
                    <a:pt x="945" y="637"/>
                  </a:lnTo>
                  <a:lnTo>
                    <a:pt x="955" y="643"/>
                  </a:lnTo>
                  <a:lnTo>
                    <a:pt x="965" y="649"/>
                  </a:lnTo>
                  <a:lnTo>
                    <a:pt x="974" y="655"/>
                  </a:lnTo>
                  <a:lnTo>
                    <a:pt x="985" y="660"/>
                  </a:lnTo>
                  <a:lnTo>
                    <a:pt x="994" y="666"/>
                  </a:lnTo>
                  <a:lnTo>
                    <a:pt x="1004" y="671"/>
                  </a:lnTo>
                  <a:lnTo>
                    <a:pt x="1014" y="676"/>
                  </a:lnTo>
                  <a:lnTo>
                    <a:pt x="1025" y="680"/>
                  </a:lnTo>
                  <a:lnTo>
                    <a:pt x="1035" y="685"/>
                  </a:lnTo>
                  <a:lnTo>
                    <a:pt x="1045" y="690"/>
                  </a:lnTo>
                  <a:lnTo>
                    <a:pt x="1056" y="694"/>
                  </a:lnTo>
                  <a:lnTo>
                    <a:pt x="1066" y="699"/>
                  </a:lnTo>
                  <a:lnTo>
                    <a:pt x="1077" y="702"/>
                  </a:lnTo>
                  <a:lnTo>
                    <a:pt x="1087" y="706"/>
                  </a:lnTo>
                  <a:lnTo>
                    <a:pt x="1099" y="710"/>
                  </a:lnTo>
                  <a:lnTo>
                    <a:pt x="1109" y="713"/>
                  </a:lnTo>
                  <a:lnTo>
                    <a:pt x="1120" y="717"/>
                  </a:lnTo>
                  <a:lnTo>
                    <a:pt x="1132" y="720"/>
                  </a:lnTo>
                  <a:lnTo>
                    <a:pt x="1142" y="723"/>
                  </a:lnTo>
                  <a:lnTo>
                    <a:pt x="1153" y="725"/>
                  </a:lnTo>
                  <a:lnTo>
                    <a:pt x="1164" y="727"/>
                  </a:lnTo>
                  <a:lnTo>
                    <a:pt x="1176" y="729"/>
                  </a:lnTo>
                  <a:lnTo>
                    <a:pt x="1186" y="731"/>
                  </a:lnTo>
                  <a:lnTo>
                    <a:pt x="1198" y="733"/>
                  </a:lnTo>
                  <a:lnTo>
                    <a:pt x="1209" y="735"/>
                  </a:lnTo>
                  <a:lnTo>
                    <a:pt x="1220" y="737"/>
                  </a:lnTo>
                  <a:lnTo>
                    <a:pt x="1231" y="738"/>
                  </a:lnTo>
                  <a:lnTo>
                    <a:pt x="1243" y="739"/>
                  </a:lnTo>
                  <a:lnTo>
                    <a:pt x="1254" y="740"/>
                  </a:lnTo>
                  <a:lnTo>
                    <a:pt x="1265" y="741"/>
                  </a:lnTo>
                  <a:lnTo>
                    <a:pt x="1276" y="741"/>
                  </a:lnTo>
                  <a:lnTo>
                    <a:pt x="1288" y="742"/>
                  </a:lnTo>
                  <a:lnTo>
                    <a:pt x="1300" y="742"/>
                  </a:lnTo>
                  <a:lnTo>
                    <a:pt x="1206" y="1056"/>
                  </a:lnTo>
                  <a:lnTo>
                    <a:pt x="1300" y="1392"/>
                  </a:lnTo>
                </a:path>
              </a:pathLst>
            </a:custGeom>
            <a:solidFill>
              <a:schemeClr val="accent1"/>
            </a:solidFill>
            <a:ln w="38100" cap="rnd" cmpd="sng">
              <a:solidFill>
                <a:schemeClr val="bg1"/>
              </a:solidFill>
              <a:prstDash val="solid"/>
              <a:round/>
              <a:headEnd type="none" w="med" len="med"/>
              <a:tailEnd type="none" w="med" len="med"/>
            </a:ln>
            <a:effectLst/>
          </p:spPr>
          <p:txBody>
            <a:bodyPr/>
            <a:lstStyle/>
            <a:p>
              <a:endParaRPr lang="en-US"/>
            </a:p>
          </p:txBody>
        </p:sp>
        <p:sp>
          <p:nvSpPr>
            <p:cNvPr id="6" name="Freeform 26"/>
            <p:cNvSpPr>
              <a:spLocks/>
            </p:cNvSpPr>
            <p:nvPr/>
          </p:nvSpPr>
          <p:spPr bwMode="gray">
            <a:xfrm>
              <a:off x="3116" y="912"/>
              <a:ext cx="1300" cy="1401"/>
            </a:xfrm>
            <a:custGeom>
              <a:avLst/>
              <a:gdLst/>
              <a:ahLst/>
              <a:cxnLst>
                <a:cxn ang="0">
                  <a:pos x="45" y="1"/>
                </a:cxn>
                <a:cxn ang="0">
                  <a:pos x="113" y="5"/>
                </a:cxn>
                <a:cxn ang="0">
                  <a:pos x="180" y="13"/>
                </a:cxn>
                <a:cxn ang="0">
                  <a:pos x="247" y="24"/>
                </a:cxn>
                <a:cxn ang="0">
                  <a:pos x="313" y="39"/>
                </a:cxn>
                <a:cxn ang="0">
                  <a:pos x="380" y="57"/>
                </a:cxn>
                <a:cxn ang="0">
                  <a:pos x="444" y="78"/>
                </a:cxn>
                <a:cxn ang="0">
                  <a:pos x="507" y="103"/>
                </a:cxn>
                <a:cxn ang="0">
                  <a:pos x="569" y="132"/>
                </a:cxn>
                <a:cxn ang="0">
                  <a:pos x="629" y="164"/>
                </a:cxn>
                <a:cxn ang="0">
                  <a:pos x="688" y="197"/>
                </a:cxn>
                <a:cxn ang="0">
                  <a:pos x="744" y="236"/>
                </a:cxn>
                <a:cxn ang="0">
                  <a:pos x="799" y="276"/>
                </a:cxn>
                <a:cxn ang="0">
                  <a:pos x="852" y="319"/>
                </a:cxn>
                <a:cxn ang="0">
                  <a:pos x="902" y="365"/>
                </a:cxn>
                <a:cxn ang="0">
                  <a:pos x="950" y="413"/>
                </a:cxn>
                <a:cxn ang="0">
                  <a:pos x="995" y="464"/>
                </a:cxn>
                <a:cxn ang="0">
                  <a:pos x="1037" y="518"/>
                </a:cxn>
                <a:cxn ang="0">
                  <a:pos x="1076" y="573"/>
                </a:cxn>
                <a:cxn ang="0">
                  <a:pos x="1113" y="630"/>
                </a:cxn>
                <a:cxn ang="0">
                  <a:pos x="1146" y="690"/>
                </a:cxn>
                <a:cxn ang="0">
                  <a:pos x="1177" y="751"/>
                </a:cxn>
                <a:cxn ang="0">
                  <a:pos x="1204" y="813"/>
                </a:cxn>
                <a:cxn ang="0">
                  <a:pos x="1228" y="877"/>
                </a:cxn>
                <a:cxn ang="0">
                  <a:pos x="1248" y="942"/>
                </a:cxn>
                <a:cxn ang="0">
                  <a:pos x="1266" y="1007"/>
                </a:cxn>
                <a:cxn ang="0">
                  <a:pos x="1279" y="1074"/>
                </a:cxn>
                <a:cxn ang="0">
                  <a:pos x="1290" y="1142"/>
                </a:cxn>
                <a:cxn ang="0">
                  <a:pos x="1295" y="1209"/>
                </a:cxn>
                <a:cxn ang="0">
                  <a:pos x="1299" y="1277"/>
                </a:cxn>
                <a:cxn ang="0">
                  <a:pos x="649" y="1300"/>
                </a:cxn>
                <a:cxn ang="0">
                  <a:pos x="648" y="1265"/>
                </a:cxn>
                <a:cxn ang="0">
                  <a:pos x="645" y="1232"/>
                </a:cxn>
                <a:cxn ang="0">
                  <a:pos x="641" y="1198"/>
                </a:cxn>
                <a:cxn ang="0">
                  <a:pos x="635" y="1165"/>
                </a:cxn>
                <a:cxn ang="0">
                  <a:pos x="627" y="1132"/>
                </a:cxn>
                <a:cxn ang="0">
                  <a:pos x="618" y="1099"/>
                </a:cxn>
                <a:cxn ang="0">
                  <a:pos x="606" y="1067"/>
                </a:cxn>
                <a:cxn ang="0">
                  <a:pos x="593" y="1035"/>
                </a:cxn>
                <a:cxn ang="0">
                  <a:pos x="578" y="1004"/>
                </a:cxn>
                <a:cxn ang="0">
                  <a:pos x="562" y="975"/>
                </a:cxn>
                <a:cxn ang="0">
                  <a:pos x="545" y="946"/>
                </a:cxn>
                <a:cxn ang="0">
                  <a:pos x="525" y="918"/>
                </a:cxn>
                <a:cxn ang="0">
                  <a:pos x="504" y="891"/>
                </a:cxn>
                <a:cxn ang="0">
                  <a:pos x="482" y="865"/>
                </a:cxn>
                <a:cxn ang="0">
                  <a:pos x="458" y="840"/>
                </a:cxn>
                <a:cxn ang="0">
                  <a:pos x="434" y="817"/>
                </a:cxn>
                <a:cxn ang="0">
                  <a:pos x="408" y="795"/>
                </a:cxn>
                <a:cxn ang="0">
                  <a:pos x="382" y="774"/>
                </a:cxn>
                <a:cxn ang="0">
                  <a:pos x="353" y="755"/>
                </a:cxn>
                <a:cxn ang="0">
                  <a:pos x="324" y="737"/>
                </a:cxn>
                <a:cxn ang="0">
                  <a:pos x="294" y="721"/>
                </a:cxn>
                <a:cxn ang="0">
                  <a:pos x="263" y="706"/>
                </a:cxn>
                <a:cxn ang="0">
                  <a:pos x="232" y="693"/>
                </a:cxn>
                <a:cxn ang="0">
                  <a:pos x="200" y="682"/>
                </a:cxn>
                <a:cxn ang="0">
                  <a:pos x="167" y="672"/>
                </a:cxn>
                <a:cxn ang="0">
                  <a:pos x="135" y="665"/>
                </a:cxn>
                <a:cxn ang="0">
                  <a:pos x="101" y="658"/>
                </a:cxn>
                <a:cxn ang="0">
                  <a:pos x="68" y="653"/>
                </a:cxn>
                <a:cxn ang="0">
                  <a:pos x="33" y="651"/>
                </a:cxn>
                <a:cxn ang="0">
                  <a:pos x="0" y="650"/>
                </a:cxn>
              </a:cxnLst>
              <a:rect l="0" t="0" r="r" b="b"/>
              <a:pathLst>
                <a:path w="1300" h="1401">
                  <a:moveTo>
                    <a:pt x="0" y="0"/>
                  </a:moveTo>
                  <a:lnTo>
                    <a:pt x="22" y="0"/>
                  </a:lnTo>
                  <a:lnTo>
                    <a:pt x="45" y="1"/>
                  </a:lnTo>
                  <a:lnTo>
                    <a:pt x="68" y="2"/>
                  </a:lnTo>
                  <a:lnTo>
                    <a:pt x="90" y="3"/>
                  </a:lnTo>
                  <a:lnTo>
                    <a:pt x="113" y="5"/>
                  </a:lnTo>
                  <a:lnTo>
                    <a:pt x="135" y="7"/>
                  </a:lnTo>
                  <a:lnTo>
                    <a:pt x="158" y="10"/>
                  </a:lnTo>
                  <a:lnTo>
                    <a:pt x="180" y="13"/>
                  </a:lnTo>
                  <a:lnTo>
                    <a:pt x="203" y="16"/>
                  </a:lnTo>
                  <a:lnTo>
                    <a:pt x="225" y="20"/>
                  </a:lnTo>
                  <a:lnTo>
                    <a:pt x="247" y="24"/>
                  </a:lnTo>
                  <a:lnTo>
                    <a:pt x="269" y="28"/>
                  </a:lnTo>
                  <a:lnTo>
                    <a:pt x="291" y="33"/>
                  </a:lnTo>
                  <a:lnTo>
                    <a:pt x="313" y="39"/>
                  </a:lnTo>
                  <a:lnTo>
                    <a:pt x="335" y="45"/>
                  </a:lnTo>
                  <a:lnTo>
                    <a:pt x="358" y="50"/>
                  </a:lnTo>
                  <a:lnTo>
                    <a:pt x="380" y="57"/>
                  </a:lnTo>
                  <a:lnTo>
                    <a:pt x="401" y="64"/>
                  </a:lnTo>
                  <a:lnTo>
                    <a:pt x="423" y="71"/>
                  </a:lnTo>
                  <a:lnTo>
                    <a:pt x="444" y="78"/>
                  </a:lnTo>
                  <a:lnTo>
                    <a:pt x="465" y="87"/>
                  </a:lnTo>
                  <a:lnTo>
                    <a:pt x="486" y="94"/>
                  </a:lnTo>
                  <a:lnTo>
                    <a:pt x="507" y="103"/>
                  </a:lnTo>
                  <a:lnTo>
                    <a:pt x="527" y="113"/>
                  </a:lnTo>
                  <a:lnTo>
                    <a:pt x="549" y="122"/>
                  </a:lnTo>
                  <a:lnTo>
                    <a:pt x="569" y="132"/>
                  </a:lnTo>
                  <a:lnTo>
                    <a:pt x="589" y="141"/>
                  </a:lnTo>
                  <a:lnTo>
                    <a:pt x="609" y="152"/>
                  </a:lnTo>
                  <a:lnTo>
                    <a:pt x="629" y="164"/>
                  </a:lnTo>
                  <a:lnTo>
                    <a:pt x="649" y="174"/>
                  </a:lnTo>
                  <a:lnTo>
                    <a:pt x="669" y="186"/>
                  </a:lnTo>
                  <a:lnTo>
                    <a:pt x="688" y="197"/>
                  </a:lnTo>
                  <a:lnTo>
                    <a:pt x="707" y="210"/>
                  </a:lnTo>
                  <a:lnTo>
                    <a:pt x="726" y="222"/>
                  </a:lnTo>
                  <a:lnTo>
                    <a:pt x="744" y="236"/>
                  </a:lnTo>
                  <a:lnTo>
                    <a:pt x="764" y="248"/>
                  </a:lnTo>
                  <a:lnTo>
                    <a:pt x="782" y="261"/>
                  </a:lnTo>
                  <a:lnTo>
                    <a:pt x="799" y="276"/>
                  </a:lnTo>
                  <a:lnTo>
                    <a:pt x="817" y="289"/>
                  </a:lnTo>
                  <a:lnTo>
                    <a:pt x="835" y="305"/>
                  </a:lnTo>
                  <a:lnTo>
                    <a:pt x="852" y="319"/>
                  </a:lnTo>
                  <a:lnTo>
                    <a:pt x="869" y="334"/>
                  </a:lnTo>
                  <a:lnTo>
                    <a:pt x="885" y="350"/>
                  </a:lnTo>
                  <a:lnTo>
                    <a:pt x="902" y="365"/>
                  </a:lnTo>
                  <a:lnTo>
                    <a:pt x="918" y="380"/>
                  </a:lnTo>
                  <a:lnTo>
                    <a:pt x="934" y="397"/>
                  </a:lnTo>
                  <a:lnTo>
                    <a:pt x="950" y="413"/>
                  </a:lnTo>
                  <a:lnTo>
                    <a:pt x="965" y="430"/>
                  </a:lnTo>
                  <a:lnTo>
                    <a:pt x="980" y="447"/>
                  </a:lnTo>
                  <a:lnTo>
                    <a:pt x="995" y="464"/>
                  </a:lnTo>
                  <a:lnTo>
                    <a:pt x="1009" y="482"/>
                  </a:lnTo>
                  <a:lnTo>
                    <a:pt x="1024" y="499"/>
                  </a:lnTo>
                  <a:lnTo>
                    <a:pt x="1037" y="518"/>
                  </a:lnTo>
                  <a:lnTo>
                    <a:pt x="1051" y="536"/>
                  </a:lnTo>
                  <a:lnTo>
                    <a:pt x="1064" y="554"/>
                  </a:lnTo>
                  <a:lnTo>
                    <a:pt x="1076" y="573"/>
                  </a:lnTo>
                  <a:lnTo>
                    <a:pt x="1089" y="592"/>
                  </a:lnTo>
                  <a:lnTo>
                    <a:pt x="1101" y="611"/>
                  </a:lnTo>
                  <a:lnTo>
                    <a:pt x="1113" y="630"/>
                  </a:lnTo>
                  <a:lnTo>
                    <a:pt x="1124" y="650"/>
                  </a:lnTo>
                  <a:lnTo>
                    <a:pt x="1136" y="669"/>
                  </a:lnTo>
                  <a:lnTo>
                    <a:pt x="1146" y="690"/>
                  </a:lnTo>
                  <a:lnTo>
                    <a:pt x="1157" y="710"/>
                  </a:lnTo>
                  <a:lnTo>
                    <a:pt x="1168" y="730"/>
                  </a:lnTo>
                  <a:lnTo>
                    <a:pt x="1177" y="751"/>
                  </a:lnTo>
                  <a:lnTo>
                    <a:pt x="1187" y="771"/>
                  </a:lnTo>
                  <a:lnTo>
                    <a:pt x="1195" y="792"/>
                  </a:lnTo>
                  <a:lnTo>
                    <a:pt x="1204" y="813"/>
                  </a:lnTo>
                  <a:lnTo>
                    <a:pt x="1213" y="834"/>
                  </a:lnTo>
                  <a:lnTo>
                    <a:pt x="1220" y="856"/>
                  </a:lnTo>
                  <a:lnTo>
                    <a:pt x="1228" y="877"/>
                  </a:lnTo>
                  <a:lnTo>
                    <a:pt x="1235" y="898"/>
                  </a:lnTo>
                  <a:lnTo>
                    <a:pt x="1242" y="920"/>
                  </a:lnTo>
                  <a:lnTo>
                    <a:pt x="1248" y="942"/>
                  </a:lnTo>
                  <a:lnTo>
                    <a:pt x="1255" y="963"/>
                  </a:lnTo>
                  <a:lnTo>
                    <a:pt x="1261" y="985"/>
                  </a:lnTo>
                  <a:lnTo>
                    <a:pt x="1266" y="1007"/>
                  </a:lnTo>
                  <a:lnTo>
                    <a:pt x="1270" y="1029"/>
                  </a:lnTo>
                  <a:lnTo>
                    <a:pt x="1275" y="1051"/>
                  </a:lnTo>
                  <a:lnTo>
                    <a:pt x="1279" y="1074"/>
                  </a:lnTo>
                  <a:lnTo>
                    <a:pt x="1283" y="1097"/>
                  </a:lnTo>
                  <a:lnTo>
                    <a:pt x="1287" y="1119"/>
                  </a:lnTo>
                  <a:lnTo>
                    <a:pt x="1290" y="1142"/>
                  </a:lnTo>
                  <a:lnTo>
                    <a:pt x="1291" y="1164"/>
                  </a:lnTo>
                  <a:lnTo>
                    <a:pt x="1294" y="1187"/>
                  </a:lnTo>
                  <a:lnTo>
                    <a:pt x="1295" y="1209"/>
                  </a:lnTo>
                  <a:lnTo>
                    <a:pt x="1297" y="1232"/>
                  </a:lnTo>
                  <a:lnTo>
                    <a:pt x="1298" y="1254"/>
                  </a:lnTo>
                  <a:lnTo>
                    <a:pt x="1299" y="1277"/>
                  </a:lnTo>
                  <a:lnTo>
                    <a:pt x="1299" y="1300"/>
                  </a:lnTo>
                  <a:lnTo>
                    <a:pt x="962" y="1400"/>
                  </a:lnTo>
                  <a:lnTo>
                    <a:pt x="649" y="1300"/>
                  </a:lnTo>
                  <a:lnTo>
                    <a:pt x="649" y="1289"/>
                  </a:lnTo>
                  <a:lnTo>
                    <a:pt x="648" y="1277"/>
                  </a:lnTo>
                  <a:lnTo>
                    <a:pt x="648" y="1265"/>
                  </a:lnTo>
                  <a:lnTo>
                    <a:pt x="647" y="1255"/>
                  </a:lnTo>
                  <a:lnTo>
                    <a:pt x="646" y="1243"/>
                  </a:lnTo>
                  <a:lnTo>
                    <a:pt x="645" y="1232"/>
                  </a:lnTo>
                  <a:lnTo>
                    <a:pt x="645" y="1220"/>
                  </a:lnTo>
                  <a:lnTo>
                    <a:pt x="643" y="1210"/>
                  </a:lnTo>
                  <a:lnTo>
                    <a:pt x="641" y="1198"/>
                  </a:lnTo>
                  <a:lnTo>
                    <a:pt x="639" y="1187"/>
                  </a:lnTo>
                  <a:lnTo>
                    <a:pt x="637" y="1176"/>
                  </a:lnTo>
                  <a:lnTo>
                    <a:pt x="635" y="1165"/>
                  </a:lnTo>
                  <a:lnTo>
                    <a:pt x="632" y="1153"/>
                  </a:lnTo>
                  <a:lnTo>
                    <a:pt x="630" y="1143"/>
                  </a:lnTo>
                  <a:lnTo>
                    <a:pt x="627" y="1132"/>
                  </a:lnTo>
                  <a:lnTo>
                    <a:pt x="624" y="1121"/>
                  </a:lnTo>
                  <a:lnTo>
                    <a:pt x="621" y="1110"/>
                  </a:lnTo>
                  <a:lnTo>
                    <a:pt x="618" y="1099"/>
                  </a:lnTo>
                  <a:lnTo>
                    <a:pt x="614" y="1088"/>
                  </a:lnTo>
                  <a:lnTo>
                    <a:pt x="610" y="1077"/>
                  </a:lnTo>
                  <a:lnTo>
                    <a:pt x="606" y="1067"/>
                  </a:lnTo>
                  <a:lnTo>
                    <a:pt x="601" y="1056"/>
                  </a:lnTo>
                  <a:lnTo>
                    <a:pt x="597" y="1046"/>
                  </a:lnTo>
                  <a:lnTo>
                    <a:pt x="593" y="1035"/>
                  </a:lnTo>
                  <a:lnTo>
                    <a:pt x="588" y="1025"/>
                  </a:lnTo>
                  <a:lnTo>
                    <a:pt x="583" y="1015"/>
                  </a:lnTo>
                  <a:lnTo>
                    <a:pt x="578" y="1004"/>
                  </a:lnTo>
                  <a:lnTo>
                    <a:pt x="573" y="995"/>
                  </a:lnTo>
                  <a:lnTo>
                    <a:pt x="568" y="985"/>
                  </a:lnTo>
                  <a:lnTo>
                    <a:pt x="562" y="975"/>
                  </a:lnTo>
                  <a:lnTo>
                    <a:pt x="556" y="965"/>
                  </a:lnTo>
                  <a:lnTo>
                    <a:pt x="550" y="955"/>
                  </a:lnTo>
                  <a:lnTo>
                    <a:pt x="545" y="946"/>
                  </a:lnTo>
                  <a:lnTo>
                    <a:pt x="538" y="936"/>
                  </a:lnTo>
                  <a:lnTo>
                    <a:pt x="531" y="927"/>
                  </a:lnTo>
                  <a:lnTo>
                    <a:pt x="525" y="918"/>
                  </a:lnTo>
                  <a:lnTo>
                    <a:pt x="518" y="908"/>
                  </a:lnTo>
                  <a:lnTo>
                    <a:pt x="511" y="900"/>
                  </a:lnTo>
                  <a:lnTo>
                    <a:pt x="504" y="891"/>
                  </a:lnTo>
                  <a:lnTo>
                    <a:pt x="497" y="882"/>
                  </a:lnTo>
                  <a:lnTo>
                    <a:pt x="490" y="874"/>
                  </a:lnTo>
                  <a:lnTo>
                    <a:pt x="482" y="865"/>
                  </a:lnTo>
                  <a:lnTo>
                    <a:pt x="475" y="857"/>
                  </a:lnTo>
                  <a:lnTo>
                    <a:pt x="467" y="848"/>
                  </a:lnTo>
                  <a:lnTo>
                    <a:pt x="458" y="840"/>
                  </a:lnTo>
                  <a:lnTo>
                    <a:pt x="451" y="833"/>
                  </a:lnTo>
                  <a:lnTo>
                    <a:pt x="442" y="825"/>
                  </a:lnTo>
                  <a:lnTo>
                    <a:pt x="434" y="817"/>
                  </a:lnTo>
                  <a:lnTo>
                    <a:pt x="426" y="810"/>
                  </a:lnTo>
                  <a:lnTo>
                    <a:pt x="417" y="802"/>
                  </a:lnTo>
                  <a:lnTo>
                    <a:pt x="408" y="795"/>
                  </a:lnTo>
                  <a:lnTo>
                    <a:pt x="400" y="787"/>
                  </a:lnTo>
                  <a:lnTo>
                    <a:pt x="390" y="781"/>
                  </a:lnTo>
                  <a:lnTo>
                    <a:pt x="382" y="774"/>
                  </a:lnTo>
                  <a:lnTo>
                    <a:pt x="372" y="767"/>
                  </a:lnTo>
                  <a:lnTo>
                    <a:pt x="362" y="761"/>
                  </a:lnTo>
                  <a:lnTo>
                    <a:pt x="353" y="755"/>
                  </a:lnTo>
                  <a:lnTo>
                    <a:pt x="344" y="749"/>
                  </a:lnTo>
                  <a:lnTo>
                    <a:pt x="334" y="742"/>
                  </a:lnTo>
                  <a:lnTo>
                    <a:pt x="324" y="737"/>
                  </a:lnTo>
                  <a:lnTo>
                    <a:pt x="314" y="732"/>
                  </a:lnTo>
                  <a:lnTo>
                    <a:pt x="305" y="726"/>
                  </a:lnTo>
                  <a:lnTo>
                    <a:pt x="294" y="721"/>
                  </a:lnTo>
                  <a:lnTo>
                    <a:pt x="285" y="715"/>
                  </a:lnTo>
                  <a:lnTo>
                    <a:pt x="274" y="711"/>
                  </a:lnTo>
                  <a:lnTo>
                    <a:pt x="263" y="706"/>
                  </a:lnTo>
                  <a:lnTo>
                    <a:pt x="253" y="702"/>
                  </a:lnTo>
                  <a:lnTo>
                    <a:pt x="242" y="697"/>
                  </a:lnTo>
                  <a:lnTo>
                    <a:pt x="232" y="693"/>
                  </a:lnTo>
                  <a:lnTo>
                    <a:pt x="221" y="690"/>
                  </a:lnTo>
                  <a:lnTo>
                    <a:pt x="211" y="686"/>
                  </a:lnTo>
                  <a:lnTo>
                    <a:pt x="200" y="682"/>
                  </a:lnTo>
                  <a:lnTo>
                    <a:pt x="190" y="678"/>
                  </a:lnTo>
                  <a:lnTo>
                    <a:pt x="178" y="675"/>
                  </a:lnTo>
                  <a:lnTo>
                    <a:pt x="167" y="672"/>
                  </a:lnTo>
                  <a:lnTo>
                    <a:pt x="157" y="669"/>
                  </a:lnTo>
                  <a:lnTo>
                    <a:pt x="145" y="667"/>
                  </a:lnTo>
                  <a:lnTo>
                    <a:pt x="135" y="665"/>
                  </a:lnTo>
                  <a:lnTo>
                    <a:pt x="123" y="662"/>
                  </a:lnTo>
                  <a:lnTo>
                    <a:pt x="112" y="660"/>
                  </a:lnTo>
                  <a:lnTo>
                    <a:pt x="101" y="658"/>
                  </a:lnTo>
                  <a:lnTo>
                    <a:pt x="90" y="656"/>
                  </a:lnTo>
                  <a:lnTo>
                    <a:pt x="78" y="655"/>
                  </a:lnTo>
                  <a:lnTo>
                    <a:pt x="68" y="653"/>
                  </a:lnTo>
                  <a:lnTo>
                    <a:pt x="56" y="652"/>
                  </a:lnTo>
                  <a:lnTo>
                    <a:pt x="45" y="651"/>
                  </a:lnTo>
                  <a:lnTo>
                    <a:pt x="33" y="651"/>
                  </a:lnTo>
                  <a:lnTo>
                    <a:pt x="22" y="650"/>
                  </a:lnTo>
                  <a:lnTo>
                    <a:pt x="11" y="650"/>
                  </a:lnTo>
                  <a:lnTo>
                    <a:pt x="0" y="650"/>
                  </a:lnTo>
                  <a:lnTo>
                    <a:pt x="98" y="344"/>
                  </a:lnTo>
                  <a:lnTo>
                    <a:pt x="0" y="0"/>
                  </a:lnTo>
                </a:path>
              </a:pathLst>
            </a:custGeom>
            <a:solidFill>
              <a:schemeClr val="accent2">
                <a:lumMod val="40000"/>
                <a:lumOff val="60000"/>
              </a:schemeClr>
            </a:solidFill>
            <a:ln w="38100" cap="rnd" cmpd="sng">
              <a:solidFill>
                <a:schemeClr val="bg1"/>
              </a:solidFill>
              <a:prstDash val="solid"/>
              <a:round/>
              <a:headEnd type="none" w="med" len="med"/>
              <a:tailEnd type="none" w="med" len="med"/>
            </a:ln>
            <a:effectLst/>
          </p:spPr>
          <p:txBody>
            <a:bodyPr/>
            <a:lstStyle/>
            <a:p>
              <a:endParaRPr lang="en-US"/>
            </a:p>
          </p:txBody>
        </p:sp>
        <p:sp>
          <p:nvSpPr>
            <p:cNvPr id="7" name="Freeform 27"/>
            <p:cNvSpPr>
              <a:spLocks/>
            </p:cNvSpPr>
            <p:nvPr/>
          </p:nvSpPr>
          <p:spPr bwMode="gray">
            <a:xfrm>
              <a:off x="3022" y="2212"/>
              <a:ext cx="1394" cy="1301"/>
            </a:xfrm>
            <a:custGeom>
              <a:avLst/>
              <a:gdLst/>
              <a:ahLst/>
              <a:cxnLst>
                <a:cxn ang="0">
                  <a:pos x="1392" y="45"/>
                </a:cxn>
                <a:cxn ang="0">
                  <a:pos x="1388" y="113"/>
                </a:cxn>
                <a:cxn ang="0">
                  <a:pos x="1381" y="180"/>
                </a:cxn>
                <a:cxn ang="0">
                  <a:pos x="1369" y="248"/>
                </a:cxn>
                <a:cxn ang="0">
                  <a:pos x="1355" y="314"/>
                </a:cxn>
                <a:cxn ang="0">
                  <a:pos x="1336" y="380"/>
                </a:cxn>
                <a:cxn ang="0">
                  <a:pos x="1314" y="444"/>
                </a:cxn>
                <a:cxn ang="0">
                  <a:pos x="1289" y="508"/>
                </a:cxn>
                <a:cxn ang="0">
                  <a:pos x="1262" y="569"/>
                </a:cxn>
                <a:cxn ang="0">
                  <a:pos x="1230" y="630"/>
                </a:cxn>
                <a:cxn ang="0">
                  <a:pos x="1195" y="688"/>
                </a:cxn>
                <a:cxn ang="0">
                  <a:pos x="1158" y="745"/>
                </a:cxn>
                <a:cxn ang="0">
                  <a:pos x="1118" y="800"/>
                </a:cxn>
                <a:cxn ang="0">
                  <a:pos x="1074" y="852"/>
                </a:cxn>
                <a:cxn ang="0">
                  <a:pos x="1028" y="902"/>
                </a:cxn>
                <a:cxn ang="0">
                  <a:pos x="979" y="950"/>
                </a:cxn>
                <a:cxn ang="0">
                  <a:pos x="929" y="995"/>
                </a:cxn>
                <a:cxn ang="0">
                  <a:pos x="876" y="1038"/>
                </a:cxn>
                <a:cxn ang="0">
                  <a:pos x="820" y="1077"/>
                </a:cxn>
                <a:cxn ang="0">
                  <a:pos x="763" y="1113"/>
                </a:cxn>
                <a:cxn ang="0">
                  <a:pos x="703" y="1147"/>
                </a:cxn>
                <a:cxn ang="0">
                  <a:pos x="643" y="1178"/>
                </a:cxn>
                <a:cxn ang="0">
                  <a:pos x="580" y="1205"/>
                </a:cxn>
                <a:cxn ang="0">
                  <a:pos x="517" y="1229"/>
                </a:cxn>
                <a:cxn ang="0">
                  <a:pos x="452" y="1249"/>
                </a:cxn>
                <a:cxn ang="0">
                  <a:pos x="385" y="1266"/>
                </a:cxn>
                <a:cxn ang="0">
                  <a:pos x="319" y="1280"/>
                </a:cxn>
                <a:cxn ang="0">
                  <a:pos x="252" y="1290"/>
                </a:cxn>
                <a:cxn ang="0">
                  <a:pos x="184" y="1296"/>
                </a:cxn>
                <a:cxn ang="0">
                  <a:pos x="116" y="1300"/>
                </a:cxn>
                <a:cxn ang="0">
                  <a:pos x="94" y="650"/>
                </a:cxn>
                <a:cxn ang="0">
                  <a:pos x="127" y="649"/>
                </a:cxn>
                <a:cxn ang="0">
                  <a:pos x="162" y="646"/>
                </a:cxn>
                <a:cxn ang="0">
                  <a:pos x="195" y="641"/>
                </a:cxn>
                <a:cxn ang="0">
                  <a:pos x="229" y="635"/>
                </a:cxn>
                <a:cxn ang="0">
                  <a:pos x="261" y="628"/>
                </a:cxn>
                <a:cxn ang="0">
                  <a:pos x="294" y="618"/>
                </a:cxn>
                <a:cxn ang="0">
                  <a:pos x="326" y="607"/>
                </a:cxn>
                <a:cxn ang="0">
                  <a:pos x="357" y="593"/>
                </a:cxn>
                <a:cxn ang="0">
                  <a:pos x="388" y="579"/>
                </a:cxn>
                <a:cxn ang="0">
                  <a:pos x="418" y="563"/>
                </a:cxn>
                <a:cxn ang="0">
                  <a:pos x="447" y="545"/>
                </a:cxn>
                <a:cxn ang="0">
                  <a:pos x="476" y="525"/>
                </a:cxn>
                <a:cxn ang="0">
                  <a:pos x="502" y="505"/>
                </a:cxn>
                <a:cxn ang="0">
                  <a:pos x="528" y="483"/>
                </a:cxn>
                <a:cxn ang="0">
                  <a:pos x="552" y="459"/>
                </a:cxn>
                <a:cxn ang="0">
                  <a:pos x="576" y="435"/>
                </a:cxn>
                <a:cxn ang="0">
                  <a:pos x="598" y="409"/>
                </a:cxn>
                <a:cxn ang="0">
                  <a:pos x="619" y="382"/>
                </a:cxn>
                <a:cxn ang="0">
                  <a:pos x="639" y="353"/>
                </a:cxn>
                <a:cxn ang="0">
                  <a:pos x="656" y="324"/>
                </a:cxn>
                <a:cxn ang="0">
                  <a:pos x="672" y="295"/>
                </a:cxn>
                <a:cxn ang="0">
                  <a:pos x="687" y="264"/>
                </a:cxn>
                <a:cxn ang="0">
                  <a:pos x="700" y="232"/>
                </a:cxn>
                <a:cxn ang="0">
                  <a:pos x="712" y="201"/>
                </a:cxn>
                <a:cxn ang="0">
                  <a:pos x="721" y="168"/>
                </a:cxn>
                <a:cxn ang="0">
                  <a:pos x="729" y="135"/>
                </a:cxn>
                <a:cxn ang="0">
                  <a:pos x="735" y="102"/>
                </a:cxn>
                <a:cxn ang="0">
                  <a:pos x="739" y="68"/>
                </a:cxn>
                <a:cxn ang="0">
                  <a:pos x="742" y="34"/>
                </a:cxn>
                <a:cxn ang="0">
                  <a:pos x="743" y="0"/>
                </a:cxn>
              </a:cxnLst>
              <a:rect l="0" t="0" r="r" b="b"/>
              <a:pathLst>
                <a:path w="1394" h="1301">
                  <a:moveTo>
                    <a:pt x="1393" y="0"/>
                  </a:moveTo>
                  <a:lnTo>
                    <a:pt x="1393" y="22"/>
                  </a:lnTo>
                  <a:lnTo>
                    <a:pt x="1392" y="45"/>
                  </a:lnTo>
                  <a:lnTo>
                    <a:pt x="1391" y="68"/>
                  </a:lnTo>
                  <a:lnTo>
                    <a:pt x="1389" y="90"/>
                  </a:lnTo>
                  <a:lnTo>
                    <a:pt x="1388" y="113"/>
                  </a:lnTo>
                  <a:lnTo>
                    <a:pt x="1385" y="135"/>
                  </a:lnTo>
                  <a:lnTo>
                    <a:pt x="1384" y="158"/>
                  </a:lnTo>
                  <a:lnTo>
                    <a:pt x="1381" y="180"/>
                  </a:lnTo>
                  <a:lnTo>
                    <a:pt x="1377" y="204"/>
                  </a:lnTo>
                  <a:lnTo>
                    <a:pt x="1373" y="226"/>
                  </a:lnTo>
                  <a:lnTo>
                    <a:pt x="1369" y="248"/>
                  </a:lnTo>
                  <a:lnTo>
                    <a:pt x="1364" y="270"/>
                  </a:lnTo>
                  <a:lnTo>
                    <a:pt x="1360" y="292"/>
                  </a:lnTo>
                  <a:lnTo>
                    <a:pt x="1355" y="314"/>
                  </a:lnTo>
                  <a:lnTo>
                    <a:pt x="1349" y="336"/>
                  </a:lnTo>
                  <a:lnTo>
                    <a:pt x="1342" y="358"/>
                  </a:lnTo>
                  <a:lnTo>
                    <a:pt x="1336" y="380"/>
                  </a:lnTo>
                  <a:lnTo>
                    <a:pt x="1329" y="401"/>
                  </a:lnTo>
                  <a:lnTo>
                    <a:pt x="1322" y="423"/>
                  </a:lnTo>
                  <a:lnTo>
                    <a:pt x="1314" y="444"/>
                  </a:lnTo>
                  <a:lnTo>
                    <a:pt x="1307" y="466"/>
                  </a:lnTo>
                  <a:lnTo>
                    <a:pt x="1298" y="487"/>
                  </a:lnTo>
                  <a:lnTo>
                    <a:pt x="1289" y="508"/>
                  </a:lnTo>
                  <a:lnTo>
                    <a:pt x="1281" y="528"/>
                  </a:lnTo>
                  <a:lnTo>
                    <a:pt x="1271" y="549"/>
                  </a:lnTo>
                  <a:lnTo>
                    <a:pt x="1262" y="569"/>
                  </a:lnTo>
                  <a:lnTo>
                    <a:pt x="1251" y="589"/>
                  </a:lnTo>
                  <a:lnTo>
                    <a:pt x="1240" y="610"/>
                  </a:lnTo>
                  <a:lnTo>
                    <a:pt x="1230" y="630"/>
                  </a:lnTo>
                  <a:lnTo>
                    <a:pt x="1218" y="650"/>
                  </a:lnTo>
                  <a:lnTo>
                    <a:pt x="1207" y="669"/>
                  </a:lnTo>
                  <a:lnTo>
                    <a:pt x="1195" y="688"/>
                  </a:lnTo>
                  <a:lnTo>
                    <a:pt x="1183" y="707"/>
                  </a:lnTo>
                  <a:lnTo>
                    <a:pt x="1170" y="727"/>
                  </a:lnTo>
                  <a:lnTo>
                    <a:pt x="1158" y="745"/>
                  </a:lnTo>
                  <a:lnTo>
                    <a:pt x="1145" y="764"/>
                  </a:lnTo>
                  <a:lnTo>
                    <a:pt x="1131" y="782"/>
                  </a:lnTo>
                  <a:lnTo>
                    <a:pt x="1118" y="800"/>
                  </a:lnTo>
                  <a:lnTo>
                    <a:pt x="1103" y="818"/>
                  </a:lnTo>
                  <a:lnTo>
                    <a:pt x="1089" y="835"/>
                  </a:lnTo>
                  <a:lnTo>
                    <a:pt x="1074" y="852"/>
                  </a:lnTo>
                  <a:lnTo>
                    <a:pt x="1059" y="870"/>
                  </a:lnTo>
                  <a:lnTo>
                    <a:pt x="1044" y="886"/>
                  </a:lnTo>
                  <a:lnTo>
                    <a:pt x="1028" y="902"/>
                  </a:lnTo>
                  <a:lnTo>
                    <a:pt x="1012" y="919"/>
                  </a:lnTo>
                  <a:lnTo>
                    <a:pt x="996" y="935"/>
                  </a:lnTo>
                  <a:lnTo>
                    <a:pt x="979" y="950"/>
                  </a:lnTo>
                  <a:lnTo>
                    <a:pt x="963" y="966"/>
                  </a:lnTo>
                  <a:lnTo>
                    <a:pt x="946" y="981"/>
                  </a:lnTo>
                  <a:lnTo>
                    <a:pt x="929" y="995"/>
                  </a:lnTo>
                  <a:lnTo>
                    <a:pt x="911" y="1010"/>
                  </a:lnTo>
                  <a:lnTo>
                    <a:pt x="893" y="1024"/>
                  </a:lnTo>
                  <a:lnTo>
                    <a:pt x="876" y="1038"/>
                  </a:lnTo>
                  <a:lnTo>
                    <a:pt x="858" y="1051"/>
                  </a:lnTo>
                  <a:lnTo>
                    <a:pt x="838" y="1065"/>
                  </a:lnTo>
                  <a:lnTo>
                    <a:pt x="820" y="1077"/>
                  </a:lnTo>
                  <a:lnTo>
                    <a:pt x="801" y="1089"/>
                  </a:lnTo>
                  <a:lnTo>
                    <a:pt x="782" y="1102"/>
                  </a:lnTo>
                  <a:lnTo>
                    <a:pt x="763" y="1113"/>
                  </a:lnTo>
                  <a:lnTo>
                    <a:pt x="743" y="1125"/>
                  </a:lnTo>
                  <a:lnTo>
                    <a:pt x="723" y="1137"/>
                  </a:lnTo>
                  <a:lnTo>
                    <a:pt x="703" y="1147"/>
                  </a:lnTo>
                  <a:lnTo>
                    <a:pt x="683" y="1158"/>
                  </a:lnTo>
                  <a:lnTo>
                    <a:pt x="663" y="1168"/>
                  </a:lnTo>
                  <a:lnTo>
                    <a:pt x="643" y="1178"/>
                  </a:lnTo>
                  <a:lnTo>
                    <a:pt x="621" y="1187"/>
                  </a:lnTo>
                  <a:lnTo>
                    <a:pt x="601" y="1196"/>
                  </a:lnTo>
                  <a:lnTo>
                    <a:pt x="580" y="1205"/>
                  </a:lnTo>
                  <a:lnTo>
                    <a:pt x="559" y="1213"/>
                  </a:lnTo>
                  <a:lnTo>
                    <a:pt x="538" y="1221"/>
                  </a:lnTo>
                  <a:lnTo>
                    <a:pt x="517" y="1229"/>
                  </a:lnTo>
                  <a:lnTo>
                    <a:pt x="495" y="1235"/>
                  </a:lnTo>
                  <a:lnTo>
                    <a:pt x="474" y="1243"/>
                  </a:lnTo>
                  <a:lnTo>
                    <a:pt x="452" y="1249"/>
                  </a:lnTo>
                  <a:lnTo>
                    <a:pt x="429" y="1256"/>
                  </a:lnTo>
                  <a:lnTo>
                    <a:pt x="407" y="1261"/>
                  </a:lnTo>
                  <a:lnTo>
                    <a:pt x="385" y="1266"/>
                  </a:lnTo>
                  <a:lnTo>
                    <a:pt x="363" y="1271"/>
                  </a:lnTo>
                  <a:lnTo>
                    <a:pt x="341" y="1276"/>
                  </a:lnTo>
                  <a:lnTo>
                    <a:pt x="319" y="1280"/>
                  </a:lnTo>
                  <a:lnTo>
                    <a:pt x="297" y="1283"/>
                  </a:lnTo>
                  <a:lnTo>
                    <a:pt x="274" y="1287"/>
                  </a:lnTo>
                  <a:lnTo>
                    <a:pt x="252" y="1290"/>
                  </a:lnTo>
                  <a:lnTo>
                    <a:pt x="229" y="1292"/>
                  </a:lnTo>
                  <a:lnTo>
                    <a:pt x="207" y="1295"/>
                  </a:lnTo>
                  <a:lnTo>
                    <a:pt x="184" y="1296"/>
                  </a:lnTo>
                  <a:lnTo>
                    <a:pt x="162" y="1298"/>
                  </a:lnTo>
                  <a:lnTo>
                    <a:pt x="139" y="1299"/>
                  </a:lnTo>
                  <a:lnTo>
                    <a:pt x="116" y="1300"/>
                  </a:lnTo>
                  <a:lnTo>
                    <a:pt x="94" y="1300"/>
                  </a:lnTo>
                  <a:lnTo>
                    <a:pt x="0" y="964"/>
                  </a:lnTo>
                  <a:lnTo>
                    <a:pt x="94" y="650"/>
                  </a:lnTo>
                  <a:lnTo>
                    <a:pt x="105" y="650"/>
                  </a:lnTo>
                  <a:lnTo>
                    <a:pt x="116" y="649"/>
                  </a:lnTo>
                  <a:lnTo>
                    <a:pt x="127" y="649"/>
                  </a:lnTo>
                  <a:lnTo>
                    <a:pt x="139" y="648"/>
                  </a:lnTo>
                  <a:lnTo>
                    <a:pt x="150" y="647"/>
                  </a:lnTo>
                  <a:lnTo>
                    <a:pt x="162" y="646"/>
                  </a:lnTo>
                  <a:lnTo>
                    <a:pt x="172" y="645"/>
                  </a:lnTo>
                  <a:lnTo>
                    <a:pt x="184" y="643"/>
                  </a:lnTo>
                  <a:lnTo>
                    <a:pt x="195" y="641"/>
                  </a:lnTo>
                  <a:lnTo>
                    <a:pt x="206" y="639"/>
                  </a:lnTo>
                  <a:lnTo>
                    <a:pt x="217" y="637"/>
                  </a:lnTo>
                  <a:lnTo>
                    <a:pt x="229" y="635"/>
                  </a:lnTo>
                  <a:lnTo>
                    <a:pt x="239" y="633"/>
                  </a:lnTo>
                  <a:lnTo>
                    <a:pt x="251" y="631"/>
                  </a:lnTo>
                  <a:lnTo>
                    <a:pt x="261" y="628"/>
                  </a:lnTo>
                  <a:lnTo>
                    <a:pt x="272" y="625"/>
                  </a:lnTo>
                  <a:lnTo>
                    <a:pt x="284" y="621"/>
                  </a:lnTo>
                  <a:lnTo>
                    <a:pt x="294" y="618"/>
                  </a:lnTo>
                  <a:lnTo>
                    <a:pt x="305" y="614"/>
                  </a:lnTo>
                  <a:lnTo>
                    <a:pt x="315" y="610"/>
                  </a:lnTo>
                  <a:lnTo>
                    <a:pt x="326" y="607"/>
                  </a:lnTo>
                  <a:lnTo>
                    <a:pt x="336" y="602"/>
                  </a:lnTo>
                  <a:lnTo>
                    <a:pt x="347" y="598"/>
                  </a:lnTo>
                  <a:lnTo>
                    <a:pt x="357" y="593"/>
                  </a:lnTo>
                  <a:lnTo>
                    <a:pt x="368" y="588"/>
                  </a:lnTo>
                  <a:lnTo>
                    <a:pt x="379" y="584"/>
                  </a:lnTo>
                  <a:lnTo>
                    <a:pt x="388" y="579"/>
                  </a:lnTo>
                  <a:lnTo>
                    <a:pt x="399" y="574"/>
                  </a:lnTo>
                  <a:lnTo>
                    <a:pt x="408" y="568"/>
                  </a:lnTo>
                  <a:lnTo>
                    <a:pt x="418" y="563"/>
                  </a:lnTo>
                  <a:lnTo>
                    <a:pt x="428" y="557"/>
                  </a:lnTo>
                  <a:lnTo>
                    <a:pt x="438" y="551"/>
                  </a:lnTo>
                  <a:lnTo>
                    <a:pt x="447" y="545"/>
                  </a:lnTo>
                  <a:lnTo>
                    <a:pt x="456" y="539"/>
                  </a:lnTo>
                  <a:lnTo>
                    <a:pt x="466" y="532"/>
                  </a:lnTo>
                  <a:lnTo>
                    <a:pt x="476" y="525"/>
                  </a:lnTo>
                  <a:lnTo>
                    <a:pt x="484" y="518"/>
                  </a:lnTo>
                  <a:lnTo>
                    <a:pt x="494" y="512"/>
                  </a:lnTo>
                  <a:lnTo>
                    <a:pt x="502" y="505"/>
                  </a:lnTo>
                  <a:lnTo>
                    <a:pt x="511" y="497"/>
                  </a:lnTo>
                  <a:lnTo>
                    <a:pt x="520" y="491"/>
                  </a:lnTo>
                  <a:lnTo>
                    <a:pt x="528" y="483"/>
                  </a:lnTo>
                  <a:lnTo>
                    <a:pt x="536" y="475"/>
                  </a:lnTo>
                  <a:lnTo>
                    <a:pt x="545" y="467"/>
                  </a:lnTo>
                  <a:lnTo>
                    <a:pt x="552" y="459"/>
                  </a:lnTo>
                  <a:lnTo>
                    <a:pt x="561" y="451"/>
                  </a:lnTo>
                  <a:lnTo>
                    <a:pt x="569" y="443"/>
                  </a:lnTo>
                  <a:lnTo>
                    <a:pt x="576" y="435"/>
                  </a:lnTo>
                  <a:lnTo>
                    <a:pt x="584" y="426"/>
                  </a:lnTo>
                  <a:lnTo>
                    <a:pt x="591" y="418"/>
                  </a:lnTo>
                  <a:lnTo>
                    <a:pt x="598" y="409"/>
                  </a:lnTo>
                  <a:lnTo>
                    <a:pt x="605" y="400"/>
                  </a:lnTo>
                  <a:lnTo>
                    <a:pt x="612" y="391"/>
                  </a:lnTo>
                  <a:lnTo>
                    <a:pt x="619" y="382"/>
                  </a:lnTo>
                  <a:lnTo>
                    <a:pt x="625" y="372"/>
                  </a:lnTo>
                  <a:lnTo>
                    <a:pt x="632" y="363"/>
                  </a:lnTo>
                  <a:lnTo>
                    <a:pt x="639" y="353"/>
                  </a:lnTo>
                  <a:lnTo>
                    <a:pt x="644" y="345"/>
                  </a:lnTo>
                  <a:lnTo>
                    <a:pt x="650" y="334"/>
                  </a:lnTo>
                  <a:lnTo>
                    <a:pt x="656" y="324"/>
                  </a:lnTo>
                  <a:lnTo>
                    <a:pt x="662" y="315"/>
                  </a:lnTo>
                  <a:lnTo>
                    <a:pt x="667" y="305"/>
                  </a:lnTo>
                  <a:lnTo>
                    <a:pt x="672" y="295"/>
                  </a:lnTo>
                  <a:lnTo>
                    <a:pt x="677" y="285"/>
                  </a:lnTo>
                  <a:lnTo>
                    <a:pt x="682" y="275"/>
                  </a:lnTo>
                  <a:lnTo>
                    <a:pt x="687" y="264"/>
                  </a:lnTo>
                  <a:lnTo>
                    <a:pt x="691" y="253"/>
                  </a:lnTo>
                  <a:lnTo>
                    <a:pt x="695" y="243"/>
                  </a:lnTo>
                  <a:lnTo>
                    <a:pt x="700" y="232"/>
                  </a:lnTo>
                  <a:lnTo>
                    <a:pt x="704" y="222"/>
                  </a:lnTo>
                  <a:lnTo>
                    <a:pt x="708" y="211"/>
                  </a:lnTo>
                  <a:lnTo>
                    <a:pt x="712" y="201"/>
                  </a:lnTo>
                  <a:lnTo>
                    <a:pt x="715" y="190"/>
                  </a:lnTo>
                  <a:lnTo>
                    <a:pt x="718" y="179"/>
                  </a:lnTo>
                  <a:lnTo>
                    <a:pt x="721" y="168"/>
                  </a:lnTo>
                  <a:lnTo>
                    <a:pt x="724" y="157"/>
                  </a:lnTo>
                  <a:lnTo>
                    <a:pt x="726" y="146"/>
                  </a:lnTo>
                  <a:lnTo>
                    <a:pt x="729" y="135"/>
                  </a:lnTo>
                  <a:lnTo>
                    <a:pt x="731" y="124"/>
                  </a:lnTo>
                  <a:lnTo>
                    <a:pt x="733" y="112"/>
                  </a:lnTo>
                  <a:lnTo>
                    <a:pt x="735" y="102"/>
                  </a:lnTo>
                  <a:lnTo>
                    <a:pt x="737" y="90"/>
                  </a:lnTo>
                  <a:lnTo>
                    <a:pt x="739" y="79"/>
                  </a:lnTo>
                  <a:lnTo>
                    <a:pt x="739" y="68"/>
                  </a:lnTo>
                  <a:lnTo>
                    <a:pt x="740" y="57"/>
                  </a:lnTo>
                  <a:lnTo>
                    <a:pt x="741" y="45"/>
                  </a:lnTo>
                  <a:lnTo>
                    <a:pt x="742" y="34"/>
                  </a:lnTo>
                  <a:lnTo>
                    <a:pt x="742" y="22"/>
                  </a:lnTo>
                  <a:lnTo>
                    <a:pt x="743" y="12"/>
                  </a:lnTo>
                  <a:lnTo>
                    <a:pt x="743" y="0"/>
                  </a:lnTo>
                  <a:lnTo>
                    <a:pt x="1056" y="100"/>
                  </a:lnTo>
                  <a:lnTo>
                    <a:pt x="1393" y="0"/>
                  </a:lnTo>
                </a:path>
              </a:pathLst>
            </a:custGeom>
            <a:solidFill>
              <a:schemeClr val="accent2">
                <a:lumMod val="20000"/>
                <a:lumOff val="80000"/>
              </a:schemeClr>
            </a:solidFill>
            <a:ln w="38100" cap="rnd" cmpd="sng">
              <a:solidFill>
                <a:schemeClr val="bg1"/>
              </a:solidFill>
              <a:prstDash val="solid"/>
              <a:round/>
              <a:headEnd type="none" w="med" len="med"/>
              <a:tailEnd type="none" w="med" len="med"/>
            </a:ln>
            <a:effectLst/>
          </p:spPr>
          <p:txBody>
            <a:bodyPr/>
            <a:lstStyle/>
            <a:p>
              <a:endParaRPr lang="en-US"/>
            </a:p>
          </p:txBody>
        </p:sp>
      </p:grpSp>
      <p:sp>
        <p:nvSpPr>
          <p:cNvPr id="8" name="Oval 23"/>
          <p:cNvSpPr>
            <a:spLocks noChangeArrowheads="1"/>
          </p:cNvSpPr>
          <p:nvPr/>
        </p:nvSpPr>
        <p:spPr bwMode="auto">
          <a:xfrm>
            <a:off x="3410808" y="2982079"/>
            <a:ext cx="1964173" cy="1803737"/>
          </a:xfrm>
          <a:prstGeom prst="ellipse">
            <a:avLst/>
          </a:prstGeom>
          <a:solidFill>
            <a:schemeClr val="tx2">
              <a:lumMod val="50000"/>
            </a:schemeClr>
          </a:solidFill>
          <a:ln w="57150" algn="ctr">
            <a:solidFill>
              <a:schemeClr val="bg1"/>
            </a:solidFill>
            <a:round/>
            <a:headEnd/>
            <a:tailEnd/>
          </a:ln>
        </p:spPr>
        <p:txBody>
          <a:bodyPr lIns="90000" tIns="46800" rIns="90000" bIns="46800" anchor="ctr"/>
          <a:lstStyle/>
          <a:p>
            <a:pPr algn="ctr"/>
            <a:r>
              <a:rPr lang="en-US" sz="1000" b="1" smtClean="0">
                <a:solidFill>
                  <a:schemeClr val="bg1"/>
                </a:solidFill>
              </a:rPr>
              <a:t>LIQUIDITY </a:t>
            </a:r>
            <a:br>
              <a:rPr lang="en-US" sz="1000" b="1" smtClean="0">
                <a:solidFill>
                  <a:schemeClr val="bg1"/>
                </a:solidFill>
              </a:rPr>
            </a:br>
            <a:r>
              <a:rPr lang="en-US" sz="1000" b="1" smtClean="0">
                <a:solidFill>
                  <a:schemeClr val="bg1"/>
                </a:solidFill>
              </a:rPr>
              <a:t>RISK MANAGE-MENT</a:t>
            </a:r>
            <a:endParaRPr lang="en-US" sz="1000" b="1" dirty="0" smtClean="0">
              <a:solidFill>
                <a:schemeClr val="bg1"/>
              </a:solidFill>
            </a:endParaRPr>
          </a:p>
        </p:txBody>
      </p:sp>
      <p:sp>
        <p:nvSpPr>
          <p:cNvPr id="14" name="TextBox 13"/>
          <p:cNvSpPr txBox="1"/>
          <p:nvPr/>
        </p:nvSpPr>
        <p:spPr>
          <a:xfrm>
            <a:off x="605481" y="1556951"/>
            <a:ext cx="2644346"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b="1" kern="0" smtClean="0">
                <a:solidFill>
                  <a:schemeClr val="bg1"/>
                </a:solidFill>
                <a:ea typeface="Arial Unicode MS" pitchFamily="34" charset="-128"/>
                <a:cs typeface="Arial Unicode MS" pitchFamily="34" charset="-128"/>
              </a:rPr>
              <a:t>Risk Identification</a:t>
            </a:r>
            <a:endParaRPr lang="en-US" sz="1600" b="1" kern="0" dirty="0" smtClean="0">
              <a:solidFill>
                <a:schemeClr val="bg1"/>
              </a:solidFill>
              <a:ea typeface="Arial Unicode MS" pitchFamily="34" charset="-128"/>
              <a:cs typeface="Arial Unicode MS" pitchFamily="34" charset="-128"/>
            </a:endParaRPr>
          </a:p>
        </p:txBody>
      </p:sp>
      <p:sp>
        <p:nvSpPr>
          <p:cNvPr id="15" name="TextBox 14"/>
          <p:cNvSpPr txBox="1"/>
          <p:nvPr/>
        </p:nvSpPr>
        <p:spPr>
          <a:xfrm>
            <a:off x="609596" y="6021944"/>
            <a:ext cx="3048003"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b="1" kern="0" smtClean="0">
                <a:solidFill>
                  <a:schemeClr val="bg1"/>
                </a:solidFill>
                <a:ea typeface="Arial Unicode MS" pitchFamily="34" charset="-128"/>
                <a:cs typeface="Arial Unicode MS" pitchFamily="34" charset="-128"/>
              </a:rPr>
              <a:t>Risk Reporting &amp; Monitoring</a:t>
            </a:r>
            <a:endParaRPr lang="en-US" sz="1600" b="1" kern="0" dirty="0" smtClean="0">
              <a:solidFill>
                <a:schemeClr val="bg1"/>
              </a:solidFill>
              <a:ea typeface="Arial Unicode MS" pitchFamily="34" charset="-128"/>
              <a:cs typeface="Arial Unicode MS" pitchFamily="34" charset="-128"/>
            </a:endParaRPr>
          </a:p>
        </p:txBody>
      </p:sp>
      <p:sp>
        <p:nvSpPr>
          <p:cNvPr id="16" name="TextBox 15"/>
          <p:cNvSpPr txBox="1"/>
          <p:nvPr/>
        </p:nvSpPr>
        <p:spPr>
          <a:xfrm>
            <a:off x="4773905" y="1561067"/>
            <a:ext cx="3072633"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b="1" kern="0" smtClean="0">
                <a:ea typeface="Arial Unicode MS" pitchFamily="34" charset="-128"/>
                <a:cs typeface="Arial Unicode MS" pitchFamily="34" charset="-128"/>
              </a:rPr>
              <a:t>Risk Analysis &amp; Assessment</a:t>
            </a:r>
            <a:endParaRPr lang="en-US" sz="1600" b="1" kern="0" dirty="0" smtClean="0">
              <a:ea typeface="Arial Unicode MS" pitchFamily="34" charset="-128"/>
              <a:cs typeface="Arial Unicode MS" pitchFamily="34" charset="-128"/>
            </a:endParaRPr>
          </a:p>
        </p:txBody>
      </p:sp>
      <p:sp>
        <p:nvSpPr>
          <p:cNvPr id="17" name="TextBox 16"/>
          <p:cNvSpPr txBox="1"/>
          <p:nvPr/>
        </p:nvSpPr>
        <p:spPr>
          <a:xfrm>
            <a:off x="4790378" y="6026060"/>
            <a:ext cx="3048003" cy="24622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00" b="1" kern="0" smtClean="0">
                <a:ea typeface="Arial Unicode MS" pitchFamily="34" charset="-128"/>
                <a:cs typeface="Arial Unicode MS" pitchFamily="34" charset="-128"/>
              </a:rPr>
              <a:t>Risk Treatment</a:t>
            </a:r>
            <a:endParaRPr lang="en-US" sz="1600" b="1" kern="0" dirty="0" smtClean="0">
              <a:ea typeface="Arial Unicode MS" pitchFamily="34" charset="-128"/>
              <a:cs typeface="Arial Unicode MS" pitchFamily="34" charset="-128"/>
            </a:endParaRPr>
          </a:p>
        </p:txBody>
      </p:sp>
      <p:sp>
        <p:nvSpPr>
          <p:cNvPr id="18" name="Rectangle 8"/>
          <p:cNvSpPr>
            <a:spLocks noChangeArrowheads="1"/>
          </p:cNvSpPr>
          <p:nvPr/>
        </p:nvSpPr>
        <p:spPr bwMode="auto">
          <a:xfrm>
            <a:off x="2949402" y="2711364"/>
            <a:ext cx="477973" cy="393700"/>
          </a:xfrm>
          <a:prstGeom prst="rect">
            <a:avLst/>
          </a:prstGeom>
          <a:solidFill>
            <a:schemeClr val="tx2">
              <a:lumMod val="50000"/>
            </a:schemeClr>
          </a:solidFill>
          <a:ln w="6350">
            <a:noFill/>
            <a:miter lim="800000"/>
            <a:headEnd/>
            <a:tailEnd/>
          </a:ln>
        </p:spPr>
        <p:txBody>
          <a:bodyPr lIns="0" tIns="0" rIns="0" bIns="0" anchor="ctr"/>
          <a:lstStyle/>
          <a:p>
            <a:pPr algn="ctr">
              <a:spcBef>
                <a:spcPct val="0"/>
              </a:spcBef>
            </a:pPr>
            <a:r>
              <a:rPr lang="en-US" sz="1600" b="1" smtClean="0">
                <a:solidFill>
                  <a:schemeClr val="bg1"/>
                </a:solidFill>
              </a:rPr>
              <a:t>1</a:t>
            </a:r>
            <a:endParaRPr lang="en-US" sz="1600" b="1" dirty="0">
              <a:solidFill>
                <a:schemeClr val="bg1"/>
              </a:solidFill>
            </a:endParaRPr>
          </a:p>
        </p:txBody>
      </p:sp>
      <p:sp>
        <p:nvSpPr>
          <p:cNvPr id="19" name="Rectangle 8"/>
          <p:cNvSpPr>
            <a:spLocks noChangeArrowheads="1"/>
          </p:cNvSpPr>
          <p:nvPr/>
        </p:nvSpPr>
        <p:spPr bwMode="auto">
          <a:xfrm>
            <a:off x="5363088" y="2710800"/>
            <a:ext cx="477973" cy="393700"/>
          </a:xfrm>
          <a:prstGeom prst="rect">
            <a:avLst/>
          </a:prstGeom>
          <a:solidFill>
            <a:schemeClr val="tx2">
              <a:lumMod val="50000"/>
            </a:schemeClr>
          </a:solidFill>
          <a:ln w="6350">
            <a:noFill/>
            <a:miter lim="800000"/>
            <a:headEnd/>
            <a:tailEnd/>
          </a:ln>
        </p:spPr>
        <p:txBody>
          <a:bodyPr lIns="0" tIns="0" rIns="0" bIns="0" anchor="ctr"/>
          <a:lstStyle/>
          <a:p>
            <a:pPr algn="ctr">
              <a:spcBef>
                <a:spcPct val="0"/>
              </a:spcBef>
            </a:pPr>
            <a:r>
              <a:rPr lang="en-US" sz="1600" b="1" smtClean="0">
                <a:solidFill>
                  <a:schemeClr val="bg1"/>
                </a:solidFill>
              </a:rPr>
              <a:t>2</a:t>
            </a:r>
            <a:endParaRPr lang="en-US" sz="1600" b="1" dirty="0">
              <a:solidFill>
                <a:schemeClr val="bg1"/>
              </a:solidFill>
            </a:endParaRPr>
          </a:p>
        </p:txBody>
      </p:sp>
      <p:sp>
        <p:nvSpPr>
          <p:cNvPr id="20" name="Rectangle 8"/>
          <p:cNvSpPr>
            <a:spLocks noChangeArrowheads="1"/>
          </p:cNvSpPr>
          <p:nvPr/>
        </p:nvSpPr>
        <p:spPr bwMode="auto">
          <a:xfrm>
            <a:off x="2953518" y="4704957"/>
            <a:ext cx="477973" cy="393700"/>
          </a:xfrm>
          <a:prstGeom prst="rect">
            <a:avLst/>
          </a:prstGeom>
          <a:solidFill>
            <a:schemeClr val="tx2">
              <a:lumMod val="50000"/>
            </a:schemeClr>
          </a:solidFill>
          <a:ln w="6350">
            <a:noFill/>
            <a:miter lim="800000"/>
            <a:headEnd/>
            <a:tailEnd/>
          </a:ln>
        </p:spPr>
        <p:txBody>
          <a:bodyPr lIns="0" tIns="0" rIns="0" bIns="0" anchor="ctr"/>
          <a:lstStyle/>
          <a:p>
            <a:pPr algn="ctr">
              <a:spcBef>
                <a:spcPct val="0"/>
              </a:spcBef>
            </a:pPr>
            <a:r>
              <a:rPr lang="en-US" sz="1600" b="1" smtClean="0">
                <a:solidFill>
                  <a:schemeClr val="bg1"/>
                </a:solidFill>
              </a:rPr>
              <a:t>4</a:t>
            </a:r>
            <a:endParaRPr lang="en-US" sz="1600" b="1" dirty="0">
              <a:solidFill>
                <a:schemeClr val="bg1"/>
              </a:solidFill>
            </a:endParaRPr>
          </a:p>
        </p:txBody>
      </p:sp>
      <p:sp>
        <p:nvSpPr>
          <p:cNvPr id="21" name="Rectangle 8"/>
          <p:cNvSpPr>
            <a:spLocks noChangeArrowheads="1"/>
          </p:cNvSpPr>
          <p:nvPr/>
        </p:nvSpPr>
        <p:spPr bwMode="auto">
          <a:xfrm>
            <a:off x="5367204" y="4704393"/>
            <a:ext cx="477973" cy="393700"/>
          </a:xfrm>
          <a:prstGeom prst="rect">
            <a:avLst/>
          </a:prstGeom>
          <a:solidFill>
            <a:schemeClr val="tx2">
              <a:lumMod val="50000"/>
            </a:schemeClr>
          </a:solidFill>
          <a:ln w="6350">
            <a:noFill/>
            <a:miter lim="800000"/>
            <a:headEnd/>
            <a:tailEnd/>
          </a:ln>
        </p:spPr>
        <p:txBody>
          <a:bodyPr lIns="0" tIns="0" rIns="0" bIns="0" anchor="ctr"/>
          <a:lstStyle/>
          <a:p>
            <a:pPr algn="ctr">
              <a:spcBef>
                <a:spcPct val="0"/>
              </a:spcBef>
            </a:pPr>
            <a:r>
              <a:rPr lang="en-US" sz="1600" b="1" smtClean="0">
                <a:solidFill>
                  <a:schemeClr val="bg1"/>
                </a:solidFill>
              </a:rPr>
              <a:t>3</a:t>
            </a:r>
            <a:endParaRPr lang="en-US" sz="1600" b="1" dirty="0">
              <a:solidFill>
                <a:schemeClr val="bg1"/>
              </a:solidFill>
            </a:endParaRPr>
          </a:p>
        </p:txBody>
      </p:sp>
      <p:sp>
        <p:nvSpPr>
          <p:cNvPr id="22" name="Text Box 11"/>
          <p:cNvSpPr txBox="1">
            <a:spLocks noChangeArrowheads="1"/>
          </p:cNvSpPr>
          <p:nvPr/>
        </p:nvSpPr>
        <p:spPr bwMode="auto">
          <a:xfrm>
            <a:off x="527130" y="1970491"/>
            <a:ext cx="1944221" cy="1514114"/>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bg1"/>
              </a:buClr>
              <a:buSzPct val="80000"/>
              <a:buFont typeface="Wingdings" pitchFamily="2" charset="2"/>
              <a:buChar char="n"/>
            </a:pPr>
            <a:r>
              <a:rPr lang="en-US" sz="1400" smtClean="0">
                <a:solidFill>
                  <a:schemeClr val="bg1"/>
                </a:solidFill>
              </a:rPr>
              <a:t>Identify and collect risks</a:t>
            </a:r>
          </a:p>
          <a:p>
            <a:pPr marL="193675" indent="-193675" defTabSz="762000" eaLnBrk="0" hangingPunct="0">
              <a:lnSpc>
                <a:spcPct val="110000"/>
              </a:lnSpc>
              <a:spcAft>
                <a:spcPct val="10000"/>
              </a:spcAft>
              <a:buClr>
                <a:schemeClr val="bg1"/>
              </a:buClr>
              <a:buSzPct val="80000"/>
              <a:buFont typeface="Wingdings" pitchFamily="2" charset="2"/>
              <a:buChar char="n"/>
            </a:pPr>
            <a:r>
              <a:rPr lang="en-US" sz="1400" smtClean="0">
                <a:solidFill>
                  <a:schemeClr val="bg1"/>
                </a:solidFill>
              </a:rPr>
              <a:t>Identify risk drivers</a:t>
            </a:r>
            <a:endParaRPr lang="en-US" sz="1400" dirty="0">
              <a:solidFill>
                <a:schemeClr val="bg1"/>
              </a:solidFill>
            </a:endParaRPr>
          </a:p>
        </p:txBody>
      </p:sp>
      <p:sp>
        <p:nvSpPr>
          <p:cNvPr id="23" name="Text Box 11"/>
          <p:cNvSpPr txBox="1">
            <a:spLocks noChangeArrowheads="1"/>
          </p:cNvSpPr>
          <p:nvPr/>
        </p:nvSpPr>
        <p:spPr bwMode="auto">
          <a:xfrm>
            <a:off x="6421932" y="2431822"/>
            <a:ext cx="2031960" cy="1065151"/>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tx1"/>
              </a:buClr>
              <a:buSzPct val="80000"/>
              <a:buFont typeface="Wingdings" pitchFamily="2" charset="2"/>
              <a:buChar char="n"/>
            </a:pPr>
            <a:r>
              <a:rPr lang="en-US" sz="1400" smtClean="0"/>
              <a:t>Analyze quantitave and qualitative risk drivers</a:t>
            </a:r>
            <a:endParaRPr lang="en-US" sz="1400" dirty="0"/>
          </a:p>
        </p:txBody>
      </p:sp>
      <p:sp>
        <p:nvSpPr>
          <p:cNvPr id="26" name="Text Box 11"/>
          <p:cNvSpPr txBox="1">
            <a:spLocks noChangeArrowheads="1"/>
          </p:cNvSpPr>
          <p:nvPr/>
        </p:nvSpPr>
        <p:spPr bwMode="auto">
          <a:xfrm>
            <a:off x="5663426" y="1855176"/>
            <a:ext cx="2529104" cy="715029"/>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tx1"/>
              </a:buClr>
              <a:buSzPct val="80000"/>
              <a:buFont typeface="Wingdings" pitchFamily="2" charset="2"/>
              <a:buChar char="n"/>
            </a:pPr>
            <a:r>
              <a:rPr lang="en-US" sz="1400" smtClean="0"/>
              <a:t>Assess risk probability and risk effects</a:t>
            </a:r>
            <a:endParaRPr lang="en-US" sz="1400" dirty="0"/>
          </a:p>
        </p:txBody>
      </p:sp>
      <p:sp>
        <p:nvSpPr>
          <p:cNvPr id="28" name="Text Box 11"/>
          <p:cNvSpPr txBox="1">
            <a:spLocks noChangeArrowheads="1"/>
          </p:cNvSpPr>
          <p:nvPr/>
        </p:nvSpPr>
        <p:spPr bwMode="auto">
          <a:xfrm>
            <a:off x="6742584" y="4231792"/>
            <a:ext cx="1375806" cy="1106327"/>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tx1"/>
              </a:buClr>
              <a:buSzPct val="80000"/>
              <a:buFont typeface="Wingdings" pitchFamily="2" charset="2"/>
              <a:buChar char="n"/>
            </a:pPr>
            <a:r>
              <a:rPr lang="en-US" sz="1400" smtClean="0"/>
              <a:t>Measures &amp; instruments to influence risk position</a:t>
            </a:r>
            <a:endParaRPr lang="en-US" sz="1400" dirty="0"/>
          </a:p>
        </p:txBody>
      </p:sp>
      <p:sp>
        <p:nvSpPr>
          <p:cNvPr id="29" name="Text Box 11"/>
          <p:cNvSpPr txBox="1">
            <a:spLocks noChangeArrowheads="1"/>
          </p:cNvSpPr>
          <p:nvPr/>
        </p:nvSpPr>
        <p:spPr bwMode="auto">
          <a:xfrm>
            <a:off x="6013535" y="5319188"/>
            <a:ext cx="2529104" cy="426705"/>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tx1"/>
              </a:buClr>
              <a:buSzPct val="80000"/>
              <a:buFont typeface="Wingdings" pitchFamily="2" charset="2"/>
              <a:buChar char="n"/>
            </a:pPr>
            <a:r>
              <a:rPr lang="en-US" sz="1400" smtClean="0"/>
              <a:t>Steer liquidity</a:t>
            </a:r>
            <a:endParaRPr lang="en-US" sz="1400" dirty="0"/>
          </a:p>
        </p:txBody>
      </p:sp>
      <p:sp>
        <p:nvSpPr>
          <p:cNvPr id="30" name="Text Box 11"/>
          <p:cNvSpPr txBox="1">
            <a:spLocks noChangeArrowheads="1"/>
          </p:cNvSpPr>
          <p:nvPr/>
        </p:nvSpPr>
        <p:spPr bwMode="auto">
          <a:xfrm>
            <a:off x="527134" y="5294495"/>
            <a:ext cx="2438488" cy="710910"/>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bg1"/>
              </a:buClr>
              <a:buSzPct val="80000"/>
              <a:buFont typeface="Wingdings" pitchFamily="2" charset="2"/>
              <a:buChar char="n"/>
            </a:pPr>
            <a:r>
              <a:rPr lang="en-US" sz="1400" smtClean="0">
                <a:solidFill>
                  <a:schemeClr val="bg1"/>
                </a:solidFill>
              </a:rPr>
              <a:t>Monitor risk position and risk measurements</a:t>
            </a:r>
            <a:endParaRPr lang="en-US" sz="1400" dirty="0">
              <a:solidFill>
                <a:schemeClr val="bg1"/>
              </a:solidFill>
            </a:endParaRPr>
          </a:p>
        </p:txBody>
      </p:sp>
      <p:sp>
        <p:nvSpPr>
          <p:cNvPr id="31" name="Text Box 11"/>
          <p:cNvSpPr txBox="1">
            <a:spLocks noChangeArrowheads="1"/>
          </p:cNvSpPr>
          <p:nvPr/>
        </p:nvSpPr>
        <p:spPr bwMode="auto">
          <a:xfrm>
            <a:off x="531250" y="4235909"/>
            <a:ext cx="1643539" cy="710910"/>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bg1"/>
              </a:buClr>
              <a:buSzPct val="80000"/>
              <a:buFont typeface="Wingdings" pitchFamily="2" charset="2"/>
              <a:buChar char="n"/>
            </a:pPr>
            <a:r>
              <a:rPr lang="en-US" sz="1400" smtClean="0">
                <a:solidFill>
                  <a:schemeClr val="bg1"/>
                </a:solidFill>
              </a:rPr>
              <a:t>Management reporting, regulatory reporting etc.</a:t>
            </a: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LRM@HANA – a new level of risk management</a:t>
            </a:r>
            <a:endParaRPr lang="en-US" dirty="0"/>
          </a:p>
        </p:txBody>
      </p:sp>
      <p:grpSp>
        <p:nvGrpSpPr>
          <p:cNvPr id="3" name="Group 23"/>
          <p:cNvGrpSpPr>
            <a:grpSpLocks/>
          </p:cNvGrpSpPr>
          <p:nvPr/>
        </p:nvGrpSpPr>
        <p:grpSpPr bwMode="auto">
          <a:xfrm>
            <a:off x="2137722" y="1853514"/>
            <a:ext cx="4547286" cy="4003589"/>
            <a:chOff x="1816" y="912"/>
            <a:chExt cx="2600" cy="2601"/>
          </a:xfrm>
          <a:solidFill>
            <a:schemeClr val="bg1">
              <a:lumMod val="85000"/>
            </a:schemeClr>
          </a:solidFill>
        </p:grpSpPr>
        <p:sp>
          <p:nvSpPr>
            <p:cNvPr id="36" name="Freeform 24"/>
            <p:cNvSpPr>
              <a:spLocks/>
            </p:cNvSpPr>
            <p:nvPr/>
          </p:nvSpPr>
          <p:spPr bwMode="gray">
            <a:xfrm>
              <a:off x="1816" y="912"/>
              <a:ext cx="1399" cy="1301"/>
            </a:xfrm>
            <a:custGeom>
              <a:avLst/>
              <a:gdLst/>
              <a:ahLst/>
              <a:cxnLst>
                <a:cxn ang="0">
                  <a:pos x="1" y="1254"/>
                </a:cxn>
                <a:cxn ang="0">
                  <a:pos x="5" y="1187"/>
                </a:cxn>
                <a:cxn ang="0">
                  <a:pos x="12" y="1119"/>
                </a:cxn>
                <a:cxn ang="0">
                  <a:pos x="24" y="1051"/>
                </a:cxn>
                <a:cxn ang="0">
                  <a:pos x="38" y="985"/>
                </a:cxn>
                <a:cxn ang="0">
                  <a:pos x="57" y="920"/>
                </a:cxn>
                <a:cxn ang="0">
                  <a:pos x="78" y="856"/>
                </a:cxn>
                <a:cxn ang="0">
                  <a:pos x="103" y="792"/>
                </a:cxn>
                <a:cxn ang="0">
                  <a:pos x="131" y="730"/>
                </a:cxn>
                <a:cxn ang="0">
                  <a:pos x="163" y="669"/>
                </a:cxn>
                <a:cxn ang="0">
                  <a:pos x="197" y="611"/>
                </a:cxn>
                <a:cxn ang="0">
                  <a:pos x="235" y="554"/>
                </a:cxn>
                <a:cxn ang="0">
                  <a:pos x="275" y="499"/>
                </a:cxn>
                <a:cxn ang="0">
                  <a:pos x="319" y="447"/>
                </a:cxn>
                <a:cxn ang="0">
                  <a:pos x="365" y="397"/>
                </a:cxn>
                <a:cxn ang="0">
                  <a:pos x="413" y="350"/>
                </a:cxn>
                <a:cxn ang="0">
                  <a:pos x="463" y="305"/>
                </a:cxn>
                <a:cxn ang="0">
                  <a:pos x="517" y="261"/>
                </a:cxn>
                <a:cxn ang="0">
                  <a:pos x="573" y="222"/>
                </a:cxn>
                <a:cxn ang="0">
                  <a:pos x="630" y="186"/>
                </a:cxn>
                <a:cxn ang="0">
                  <a:pos x="689" y="152"/>
                </a:cxn>
                <a:cxn ang="0">
                  <a:pos x="750" y="122"/>
                </a:cxn>
                <a:cxn ang="0">
                  <a:pos x="813" y="94"/>
                </a:cxn>
                <a:cxn ang="0">
                  <a:pos x="876" y="71"/>
                </a:cxn>
                <a:cxn ang="0">
                  <a:pos x="941" y="50"/>
                </a:cxn>
                <a:cxn ang="0">
                  <a:pos x="1007" y="33"/>
                </a:cxn>
                <a:cxn ang="0">
                  <a:pos x="1074" y="20"/>
                </a:cxn>
                <a:cxn ang="0">
                  <a:pos x="1141" y="10"/>
                </a:cxn>
                <a:cxn ang="0">
                  <a:pos x="1208" y="3"/>
                </a:cxn>
                <a:cxn ang="0">
                  <a:pos x="1276" y="0"/>
                </a:cxn>
                <a:cxn ang="0">
                  <a:pos x="1300" y="650"/>
                </a:cxn>
                <a:cxn ang="0">
                  <a:pos x="1265" y="651"/>
                </a:cxn>
                <a:cxn ang="0">
                  <a:pos x="1231" y="653"/>
                </a:cxn>
                <a:cxn ang="0">
                  <a:pos x="1198" y="658"/>
                </a:cxn>
                <a:cxn ang="0">
                  <a:pos x="1164" y="665"/>
                </a:cxn>
                <a:cxn ang="0">
                  <a:pos x="1132" y="672"/>
                </a:cxn>
                <a:cxn ang="0">
                  <a:pos x="1099" y="682"/>
                </a:cxn>
                <a:cxn ang="0">
                  <a:pos x="1066" y="693"/>
                </a:cxn>
                <a:cxn ang="0">
                  <a:pos x="1035" y="706"/>
                </a:cxn>
                <a:cxn ang="0">
                  <a:pos x="1004" y="721"/>
                </a:cxn>
                <a:cxn ang="0">
                  <a:pos x="974" y="737"/>
                </a:cxn>
                <a:cxn ang="0">
                  <a:pos x="945" y="755"/>
                </a:cxn>
                <a:cxn ang="0">
                  <a:pos x="917" y="774"/>
                </a:cxn>
                <a:cxn ang="0">
                  <a:pos x="891" y="795"/>
                </a:cxn>
                <a:cxn ang="0">
                  <a:pos x="865" y="817"/>
                </a:cxn>
                <a:cxn ang="0">
                  <a:pos x="840" y="840"/>
                </a:cxn>
                <a:cxn ang="0">
                  <a:pos x="817" y="865"/>
                </a:cxn>
                <a:cxn ang="0">
                  <a:pos x="795" y="891"/>
                </a:cxn>
                <a:cxn ang="0">
                  <a:pos x="774" y="918"/>
                </a:cxn>
                <a:cxn ang="0">
                  <a:pos x="754" y="946"/>
                </a:cxn>
                <a:cxn ang="0">
                  <a:pos x="736" y="975"/>
                </a:cxn>
                <a:cxn ang="0">
                  <a:pos x="721" y="1004"/>
                </a:cxn>
                <a:cxn ang="0">
                  <a:pos x="705" y="1035"/>
                </a:cxn>
                <a:cxn ang="0">
                  <a:pos x="693" y="1067"/>
                </a:cxn>
                <a:cxn ang="0">
                  <a:pos x="681" y="1099"/>
                </a:cxn>
                <a:cxn ang="0">
                  <a:pos x="672" y="1132"/>
                </a:cxn>
                <a:cxn ang="0">
                  <a:pos x="664" y="1165"/>
                </a:cxn>
                <a:cxn ang="0">
                  <a:pos x="657" y="1198"/>
                </a:cxn>
                <a:cxn ang="0">
                  <a:pos x="653" y="1232"/>
                </a:cxn>
                <a:cxn ang="0">
                  <a:pos x="651" y="1265"/>
                </a:cxn>
                <a:cxn ang="0">
                  <a:pos x="650" y="1300"/>
                </a:cxn>
              </a:cxnLst>
              <a:rect l="0" t="0" r="r" b="b"/>
              <a:pathLst>
                <a:path w="1399" h="1301">
                  <a:moveTo>
                    <a:pt x="0" y="1300"/>
                  </a:moveTo>
                  <a:lnTo>
                    <a:pt x="0" y="1277"/>
                  </a:lnTo>
                  <a:lnTo>
                    <a:pt x="1" y="1254"/>
                  </a:lnTo>
                  <a:lnTo>
                    <a:pt x="2" y="1232"/>
                  </a:lnTo>
                  <a:lnTo>
                    <a:pt x="3" y="1209"/>
                  </a:lnTo>
                  <a:lnTo>
                    <a:pt x="5" y="1187"/>
                  </a:lnTo>
                  <a:lnTo>
                    <a:pt x="7" y="1164"/>
                  </a:lnTo>
                  <a:lnTo>
                    <a:pt x="9" y="1142"/>
                  </a:lnTo>
                  <a:lnTo>
                    <a:pt x="12" y="1119"/>
                  </a:lnTo>
                  <a:lnTo>
                    <a:pt x="15" y="1097"/>
                  </a:lnTo>
                  <a:lnTo>
                    <a:pt x="19" y="1074"/>
                  </a:lnTo>
                  <a:lnTo>
                    <a:pt x="24" y="1051"/>
                  </a:lnTo>
                  <a:lnTo>
                    <a:pt x="28" y="1029"/>
                  </a:lnTo>
                  <a:lnTo>
                    <a:pt x="33" y="1007"/>
                  </a:lnTo>
                  <a:lnTo>
                    <a:pt x="38" y="985"/>
                  </a:lnTo>
                  <a:lnTo>
                    <a:pt x="44" y="963"/>
                  </a:lnTo>
                  <a:lnTo>
                    <a:pt x="50" y="942"/>
                  </a:lnTo>
                  <a:lnTo>
                    <a:pt x="57" y="920"/>
                  </a:lnTo>
                  <a:lnTo>
                    <a:pt x="63" y="898"/>
                  </a:lnTo>
                  <a:lnTo>
                    <a:pt x="71" y="877"/>
                  </a:lnTo>
                  <a:lnTo>
                    <a:pt x="78" y="856"/>
                  </a:lnTo>
                  <a:lnTo>
                    <a:pt x="86" y="834"/>
                  </a:lnTo>
                  <a:lnTo>
                    <a:pt x="94" y="813"/>
                  </a:lnTo>
                  <a:lnTo>
                    <a:pt x="103" y="792"/>
                  </a:lnTo>
                  <a:lnTo>
                    <a:pt x="112" y="771"/>
                  </a:lnTo>
                  <a:lnTo>
                    <a:pt x="122" y="751"/>
                  </a:lnTo>
                  <a:lnTo>
                    <a:pt x="131" y="730"/>
                  </a:lnTo>
                  <a:lnTo>
                    <a:pt x="141" y="710"/>
                  </a:lnTo>
                  <a:lnTo>
                    <a:pt x="152" y="690"/>
                  </a:lnTo>
                  <a:lnTo>
                    <a:pt x="163" y="669"/>
                  </a:lnTo>
                  <a:lnTo>
                    <a:pt x="174" y="650"/>
                  </a:lnTo>
                  <a:lnTo>
                    <a:pt x="185" y="630"/>
                  </a:lnTo>
                  <a:lnTo>
                    <a:pt x="197" y="611"/>
                  </a:lnTo>
                  <a:lnTo>
                    <a:pt x="209" y="592"/>
                  </a:lnTo>
                  <a:lnTo>
                    <a:pt x="222" y="573"/>
                  </a:lnTo>
                  <a:lnTo>
                    <a:pt x="235" y="554"/>
                  </a:lnTo>
                  <a:lnTo>
                    <a:pt x="248" y="536"/>
                  </a:lnTo>
                  <a:lnTo>
                    <a:pt x="261" y="518"/>
                  </a:lnTo>
                  <a:lnTo>
                    <a:pt x="275" y="499"/>
                  </a:lnTo>
                  <a:lnTo>
                    <a:pt x="289" y="482"/>
                  </a:lnTo>
                  <a:lnTo>
                    <a:pt x="304" y="464"/>
                  </a:lnTo>
                  <a:lnTo>
                    <a:pt x="319" y="447"/>
                  </a:lnTo>
                  <a:lnTo>
                    <a:pt x="334" y="430"/>
                  </a:lnTo>
                  <a:lnTo>
                    <a:pt x="349" y="413"/>
                  </a:lnTo>
                  <a:lnTo>
                    <a:pt x="365" y="397"/>
                  </a:lnTo>
                  <a:lnTo>
                    <a:pt x="380" y="380"/>
                  </a:lnTo>
                  <a:lnTo>
                    <a:pt x="396" y="365"/>
                  </a:lnTo>
                  <a:lnTo>
                    <a:pt x="413" y="350"/>
                  </a:lnTo>
                  <a:lnTo>
                    <a:pt x="430" y="334"/>
                  </a:lnTo>
                  <a:lnTo>
                    <a:pt x="446" y="319"/>
                  </a:lnTo>
                  <a:lnTo>
                    <a:pt x="463" y="305"/>
                  </a:lnTo>
                  <a:lnTo>
                    <a:pt x="482" y="289"/>
                  </a:lnTo>
                  <a:lnTo>
                    <a:pt x="499" y="276"/>
                  </a:lnTo>
                  <a:lnTo>
                    <a:pt x="517" y="261"/>
                  </a:lnTo>
                  <a:lnTo>
                    <a:pt x="535" y="248"/>
                  </a:lnTo>
                  <a:lnTo>
                    <a:pt x="554" y="236"/>
                  </a:lnTo>
                  <a:lnTo>
                    <a:pt x="573" y="222"/>
                  </a:lnTo>
                  <a:lnTo>
                    <a:pt x="591" y="210"/>
                  </a:lnTo>
                  <a:lnTo>
                    <a:pt x="610" y="197"/>
                  </a:lnTo>
                  <a:lnTo>
                    <a:pt x="630" y="186"/>
                  </a:lnTo>
                  <a:lnTo>
                    <a:pt x="650" y="174"/>
                  </a:lnTo>
                  <a:lnTo>
                    <a:pt x="669" y="164"/>
                  </a:lnTo>
                  <a:lnTo>
                    <a:pt x="689" y="152"/>
                  </a:lnTo>
                  <a:lnTo>
                    <a:pt x="709" y="141"/>
                  </a:lnTo>
                  <a:lnTo>
                    <a:pt x="729" y="132"/>
                  </a:lnTo>
                  <a:lnTo>
                    <a:pt x="750" y="122"/>
                  </a:lnTo>
                  <a:lnTo>
                    <a:pt x="771" y="113"/>
                  </a:lnTo>
                  <a:lnTo>
                    <a:pt x="792" y="103"/>
                  </a:lnTo>
                  <a:lnTo>
                    <a:pt x="813" y="94"/>
                  </a:lnTo>
                  <a:lnTo>
                    <a:pt x="834" y="87"/>
                  </a:lnTo>
                  <a:lnTo>
                    <a:pt x="855" y="78"/>
                  </a:lnTo>
                  <a:lnTo>
                    <a:pt x="876" y="71"/>
                  </a:lnTo>
                  <a:lnTo>
                    <a:pt x="897" y="64"/>
                  </a:lnTo>
                  <a:lnTo>
                    <a:pt x="919" y="57"/>
                  </a:lnTo>
                  <a:lnTo>
                    <a:pt x="941" y="50"/>
                  </a:lnTo>
                  <a:lnTo>
                    <a:pt x="963" y="45"/>
                  </a:lnTo>
                  <a:lnTo>
                    <a:pt x="985" y="39"/>
                  </a:lnTo>
                  <a:lnTo>
                    <a:pt x="1007" y="33"/>
                  </a:lnTo>
                  <a:lnTo>
                    <a:pt x="1029" y="28"/>
                  </a:lnTo>
                  <a:lnTo>
                    <a:pt x="1051" y="24"/>
                  </a:lnTo>
                  <a:lnTo>
                    <a:pt x="1074" y="20"/>
                  </a:lnTo>
                  <a:lnTo>
                    <a:pt x="1096" y="16"/>
                  </a:lnTo>
                  <a:lnTo>
                    <a:pt x="1118" y="13"/>
                  </a:lnTo>
                  <a:lnTo>
                    <a:pt x="1141" y="10"/>
                  </a:lnTo>
                  <a:lnTo>
                    <a:pt x="1163" y="7"/>
                  </a:lnTo>
                  <a:lnTo>
                    <a:pt x="1186" y="5"/>
                  </a:lnTo>
                  <a:lnTo>
                    <a:pt x="1208" y="3"/>
                  </a:lnTo>
                  <a:lnTo>
                    <a:pt x="1231" y="2"/>
                  </a:lnTo>
                  <a:lnTo>
                    <a:pt x="1253" y="1"/>
                  </a:lnTo>
                  <a:lnTo>
                    <a:pt x="1276" y="0"/>
                  </a:lnTo>
                  <a:lnTo>
                    <a:pt x="1300" y="0"/>
                  </a:lnTo>
                  <a:lnTo>
                    <a:pt x="1398" y="344"/>
                  </a:lnTo>
                  <a:lnTo>
                    <a:pt x="1300" y="650"/>
                  </a:lnTo>
                  <a:lnTo>
                    <a:pt x="1288" y="650"/>
                  </a:lnTo>
                  <a:lnTo>
                    <a:pt x="1276" y="650"/>
                  </a:lnTo>
                  <a:lnTo>
                    <a:pt x="1265" y="651"/>
                  </a:lnTo>
                  <a:lnTo>
                    <a:pt x="1254" y="651"/>
                  </a:lnTo>
                  <a:lnTo>
                    <a:pt x="1243" y="652"/>
                  </a:lnTo>
                  <a:lnTo>
                    <a:pt x="1231" y="653"/>
                  </a:lnTo>
                  <a:lnTo>
                    <a:pt x="1220" y="655"/>
                  </a:lnTo>
                  <a:lnTo>
                    <a:pt x="1209" y="656"/>
                  </a:lnTo>
                  <a:lnTo>
                    <a:pt x="1198" y="658"/>
                  </a:lnTo>
                  <a:lnTo>
                    <a:pt x="1186" y="660"/>
                  </a:lnTo>
                  <a:lnTo>
                    <a:pt x="1176" y="662"/>
                  </a:lnTo>
                  <a:lnTo>
                    <a:pt x="1164" y="665"/>
                  </a:lnTo>
                  <a:lnTo>
                    <a:pt x="1153" y="667"/>
                  </a:lnTo>
                  <a:lnTo>
                    <a:pt x="1142" y="669"/>
                  </a:lnTo>
                  <a:lnTo>
                    <a:pt x="1132" y="672"/>
                  </a:lnTo>
                  <a:lnTo>
                    <a:pt x="1120" y="675"/>
                  </a:lnTo>
                  <a:lnTo>
                    <a:pt x="1109" y="678"/>
                  </a:lnTo>
                  <a:lnTo>
                    <a:pt x="1099" y="682"/>
                  </a:lnTo>
                  <a:lnTo>
                    <a:pt x="1087" y="686"/>
                  </a:lnTo>
                  <a:lnTo>
                    <a:pt x="1077" y="690"/>
                  </a:lnTo>
                  <a:lnTo>
                    <a:pt x="1066" y="693"/>
                  </a:lnTo>
                  <a:lnTo>
                    <a:pt x="1056" y="697"/>
                  </a:lnTo>
                  <a:lnTo>
                    <a:pt x="1045" y="702"/>
                  </a:lnTo>
                  <a:lnTo>
                    <a:pt x="1035" y="706"/>
                  </a:lnTo>
                  <a:lnTo>
                    <a:pt x="1025" y="711"/>
                  </a:lnTo>
                  <a:lnTo>
                    <a:pt x="1014" y="715"/>
                  </a:lnTo>
                  <a:lnTo>
                    <a:pt x="1004" y="721"/>
                  </a:lnTo>
                  <a:lnTo>
                    <a:pt x="994" y="726"/>
                  </a:lnTo>
                  <a:lnTo>
                    <a:pt x="985" y="732"/>
                  </a:lnTo>
                  <a:lnTo>
                    <a:pt x="974" y="737"/>
                  </a:lnTo>
                  <a:lnTo>
                    <a:pt x="965" y="742"/>
                  </a:lnTo>
                  <a:lnTo>
                    <a:pt x="955" y="749"/>
                  </a:lnTo>
                  <a:lnTo>
                    <a:pt x="945" y="755"/>
                  </a:lnTo>
                  <a:lnTo>
                    <a:pt x="936" y="761"/>
                  </a:lnTo>
                  <a:lnTo>
                    <a:pt x="926" y="767"/>
                  </a:lnTo>
                  <a:lnTo>
                    <a:pt x="917" y="774"/>
                  </a:lnTo>
                  <a:lnTo>
                    <a:pt x="908" y="781"/>
                  </a:lnTo>
                  <a:lnTo>
                    <a:pt x="899" y="787"/>
                  </a:lnTo>
                  <a:lnTo>
                    <a:pt x="891" y="795"/>
                  </a:lnTo>
                  <a:lnTo>
                    <a:pt x="882" y="802"/>
                  </a:lnTo>
                  <a:lnTo>
                    <a:pt x="873" y="810"/>
                  </a:lnTo>
                  <a:lnTo>
                    <a:pt x="865" y="817"/>
                  </a:lnTo>
                  <a:lnTo>
                    <a:pt x="856" y="825"/>
                  </a:lnTo>
                  <a:lnTo>
                    <a:pt x="847" y="833"/>
                  </a:lnTo>
                  <a:lnTo>
                    <a:pt x="840" y="840"/>
                  </a:lnTo>
                  <a:lnTo>
                    <a:pt x="832" y="848"/>
                  </a:lnTo>
                  <a:lnTo>
                    <a:pt x="824" y="857"/>
                  </a:lnTo>
                  <a:lnTo>
                    <a:pt x="817" y="865"/>
                  </a:lnTo>
                  <a:lnTo>
                    <a:pt x="809" y="874"/>
                  </a:lnTo>
                  <a:lnTo>
                    <a:pt x="801" y="882"/>
                  </a:lnTo>
                  <a:lnTo>
                    <a:pt x="795" y="891"/>
                  </a:lnTo>
                  <a:lnTo>
                    <a:pt x="787" y="900"/>
                  </a:lnTo>
                  <a:lnTo>
                    <a:pt x="780" y="908"/>
                  </a:lnTo>
                  <a:lnTo>
                    <a:pt x="774" y="918"/>
                  </a:lnTo>
                  <a:lnTo>
                    <a:pt x="767" y="927"/>
                  </a:lnTo>
                  <a:lnTo>
                    <a:pt x="760" y="936"/>
                  </a:lnTo>
                  <a:lnTo>
                    <a:pt x="754" y="946"/>
                  </a:lnTo>
                  <a:lnTo>
                    <a:pt x="749" y="955"/>
                  </a:lnTo>
                  <a:lnTo>
                    <a:pt x="742" y="965"/>
                  </a:lnTo>
                  <a:lnTo>
                    <a:pt x="736" y="975"/>
                  </a:lnTo>
                  <a:lnTo>
                    <a:pt x="731" y="985"/>
                  </a:lnTo>
                  <a:lnTo>
                    <a:pt x="726" y="995"/>
                  </a:lnTo>
                  <a:lnTo>
                    <a:pt x="721" y="1004"/>
                  </a:lnTo>
                  <a:lnTo>
                    <a:pt x="715" y="1015"/>
                  </a:lnTo>
                  <a:lnTo>
                    <a:pt x="710" y="1025"/>
                  </a:lnTo>
                  <a:lnTo>
                    <a:pt x="705" y="1035"/>
                  </a:lnTo>
                  <a:lnTo>
                    <a:pt x="702" y="1046"/>
                  </a:lnTo>
                  <a:lnTo>
                    <a:pt x="697" y="1056"/>
                  </a:lnTo>
                  <a:lnTo>
                    <a:pt x="693" y="1067"/>
                  </a:lnTo>
                  <a:lnTo>
                    <a:pt x="689" y="1077"/>
                  </a:lnTo>
                  <a:lnTo>
                    <a:pt x="685" y="1088"/>
                  </a:lnTo>
                  <a:lnTo>
                    <a:pt x="681" y="1099"/>
                  </a:lnTo>
                  <a:lnTo>
                    <a:pt x="678" y="1110"/>
                  </a:lnTo>
                  <a:lnTo>
                    <a:pt x="675" y="1121"/>
                  </a:lnTo>
                  <a:lnTo>
                    <a:pt x="672" y="1132"/>
                  </a:lnTo>
                  <a:lnTo>
                    <a:pt x="669" y="1143"/>
                  </a:lnTo>
                  <a:lnTo>
                    <a:pt x="666" y="1153"/>
                  </a:lnTo>
                  <a:lnTo>
                    <a:pt x="664" y="1165"/>
                  </a:lnTo>
                  <a:lnTo>
                    <a:pt x="661" y="1176"/>
                  </a:lnTo>
                  <a:lnTo>
                    <a:pt x="659" y="1187"/>
                  </a:lnTo>
                  <a:lnTo>
                    <a:pt x="657" y="1198"/>
                  </a:lnTo>
                  <a:lnTo>
                    <a:pt x="655" y="1210"/>
                  </a:lnTo>
                  <a:lnTo>
                    <a:pt x="654" y="1220"/>
                  </a:lnTo>
                  <a:lnTo>
                    <a:pt x="653" y="1232"/>
                  </a:lnTo>
                  <a:lnTo>
                    <a:pt x="652" y="1243"/>
                  </a:lnTo>
                  <a:lnTo>
                    <a:pt x="651" y="1255"/>
                  </a:lnTo>
                  <a:lnTo>
                    <a:pt x="651" y="1265"/>
                  </a:lnTo>
                  <a:lnTo>
                    <a:pt x="650" y="1277"/>
                  </a:lnTo>
                  <a:lnTo>
                    <a:pt x="650" y="1289"/>
                  </a:lnTo>
                  <a:lnTo>
                    <a:pt x="650" y="1300"/>
                  </a:lnTo>
                  <a:lnTo>
                    <a:pt x="342" y="1208"/>
                  </a:lnTo>
                  <a:lnTo>
                    <a:pt x="0" y="1300"/>
                  </a:lnTo>
                </a:path>
              </a:pathLst>
            </a:custGeom>
            <a:solidFill>
              <a:schemeClr val="accent1">
                <a:lumMod val="50000"/>
              </a:schemeClr>
            </a:solidFill>
            <a:ln w="38100" cap="rnd" cmpd="sng">
              <a:solidFill>
                <a:schemeClr val="bg1"/>
              </a:solidFill>
              <a:prstDash val="solid"/>
              <a:round/>
              <a:headEnd type="none" w="med" len="med"/>
              <a:tailEnd type="none" w="med" len="med"/>
            </a:ln>
            <a:effectLst/>
          </p:spPr>
          <p:txBody>
            <a:bodyPr/>
            <a:lstStyle/>
            <a:p>
              <a:endParaRPr lang="en-US" dirty="0"/>
            </a:p>
          </p:txBody>
        </p:sp>
        <p:sp>
          <p:nvSpPr>
            <p:cNvPr id="37" name="Freeform 25"/>
            <p:cNvSpPr>
              <a:spLocks/>
            </p:cNvSpPr>
            <p:nvPr/>
          </p:nvSpPr>
          <p:spPr bwMode="gray">
            <a:xfrm>
              <a:off x="1816" y="2120"/>
              <a:ext cx="1301" cy="1393"/>
            </a:xfrm>
            <a:custGeom>
              <a:avLst/>
              <a:gdLst/>
              <a:ahLst/>
              <a:cxnLst>
                <a:cxn ang="0">
                  <a:pos x="1253" y="1391"/>
                </a:cxn>
                <a:cxn ang="0">
                  <a:pos x="1186" y="1387"/>
                </a:cxn>
                <a:cxn ang="0">
                  <a:pos x="1118" y="1379"/>
                </a:cxn>
                <a:cxn ang="0">
                  <a:pos x="1051" y="1368"/>
                </a:cxn>
                <a:cxn ang="0">
                  <a:pos x="985" y="1353"/>
                </a:cxn>
                <a:cxn ang="0">
                  <a:pos x="919" y="1335"/>
                </a:cxn>
                <a:cxn ang="0">
                  <a:pos x="855" y="1313"/>
                </a:cxn>
                <a:cxn ang="0">
                  <a:pos x="792" y="1288"/>
                </a:cxn>
                <a:cxn ang="0">
                  <a:pos x="729" y="1260"/>
                </a:cxn>
                <a:cxn ang="0">
                  <a:pos x="669" y="1229"/>
                </a:cxn>
                <a:cxn ang="0">
                  <a:pos x="610" y="1194"/>
                </a:cxn>
                <a:cxn ang="0">
                  <a:pos x="554" y="1157"/>
                </a:cxn>
                <a:cxn ang="0">
                  <a:pos x="499" y="1116"/>
                </a:cxn>
                <a:cxn ang="0">
                  <a:pos x="446" y="1073"/>
                </a:cxn>
                <a:cxn ang="0">
                  <a:pos x="396" y="1027"/>
                </a:cxn>
                <a:cxn ang="0">
                  <a:pos x="349" y="978"/>
                </a:cxn>
                <a:cxn ang="0">
                  <a:pos x="304" y="927"/>
                </a:cxn>
                <a:cxn ang="0">
                  <a:pos x="261" y="874"/>
                </a:cxn>
                <a:cxn ang="0">
                  <a:pos x="222" y="819"/>
                </a:cxn>
                <a:cxn ang="0">
                  <a:pos x="185" y="761"/>
                </a:cxn>
                <a:cxn ang="0">
                  <a:pos x="152" y="702"/>
                </a:cxn>
                <a:cxn ang="0">
                  <a:pos x="122" y="641"/>
                </a:cxn>
                <a:cxn ang="0">
                  <a:pos x="94" y="579"/>
                </a:cxn>
                <a:cxn ang="0">
                  <a:pos x="71" y="515"/>
                </a:cxn>
                <a:cxn ang="0">
                  <a:pos x="50" y="450"/>
                </a:cxn>
                <a:cxn ang="0">
                  <a:pos x="33" y="384"/>
                </a:cxn>
                <a:cxn ang="0">
                  <a:pos x="19" y="318"/>
                </a:cxn>
                <a:cxn ang="0">
                  <a:pos x="9" y="250"/>
                </a:cxn>
                <a:cxn ang="0">
                  <a:pos x="3" y="182"/>
                </a:cxn>
                <a:cxn ang="0">
                  <a:pos x="0" y="114"/>
                </a:cxn>
                <a:cxn ang="0">
                  <a:pos x="650" y="92"/>
                </a:cxn>
                <a:cxn ang="0">
                  <a:pos x="651" y="126"/>
                </a:cxn>
                <a:cxn ang="0">
                  <a:pos x="653" y="160"/>
                </a:cxn>
                <a:cxn ang="0">
                  <a:pos x="657" y="194"/>
                </a:cxn>
                <a:cxn ang="0">
                  <a:pos x="664" y="227"/>
                </a:cxn>
                <a:cxn ang="0">
                  <a:pos x="672" y="260"/>
                </a:cxn>
                <a:cxn ang="0">
                  <a:pos x="681" y="293"/>
                </a:cxn>
                <a:cxn ang="0">
                  <a:pos x="693" y="324"/>
                </a:cxn>
                <a:cxn ang="0">
                  <a:pos x="705" y="356"/>
                </a:cxn>
                <a:cxn ang="0">
                  <a:pos x="721" y="387"/>
                </a:cxn>
                <a:cxn ang="0">
                  <a:pos x="736" y="416"/>
                </a:cxn>
                <a:cxn ang="0">
                  <a:pos x="754" y="445"/>
                </a:cxn>
                <a:cxn ang="0">
                  <a:pos x="774" y="474"/>
                </a:cxn>
                <a:cxn ang="0">
                  <a:pos x="795" y="501"/>
                </a:cxn>
                <a:cxn ang="0">
                  <a:pos x="817" y="527"/>
                </a:cxn>
                <a:cxn ang="0">
                  <a:pos x="840" y="551"/>
                </a:cxn>
                <a:cxn ang="0">
                  <a:pos x="865" y="575"/>
                </a:cxn>
                <a:cxn ang="0">
                  <a:pos x="891" y="597"/>
                </a:cxn>
                <a:cxn ang="0">
                  <a:pos x="917" y="617"/>
                </a:cxn>
                <a:cxn ang="0">
                  <a:pos x="945" y="637"/>
                </a:cxn>
                <a:cxn ang="0">
                  <a:pos x="974" y="655"/>
                </a:cxn>
                <a:cxn ang="0">
                  <a:pos x="1004" y="671"/>
                </a:cxn>
                <a:cxn ang="0">
                  <a:pos x="1035" y="685"/>
                </a:cxn>
                <a:cxn ang="0">
                  <a:pos x="1066" y="699"/>
                </a:cxn>
                <a:cxn ang="0">
                  <a:pos x="1099" y="710"/>
                </a:cxn>
                <a:cxn ang="0">
                  <a:pos x="1132" y="720"/>
                </a:cxn>
                <a:cxn ang="0">
                  <a:pos x="1164" y="727"/>
                </a:cxn>
                <a:cxn ang="0">
                  <a:pos x="1198" y="733"/>
                </a:cxn>
                <a:cxn ang="0">
                  <a:pos x="1231" y="738"/>
                </a:cxn>
                <a:cxn ang="0">
                  <a:pos x="1265" y="741"/>
                </a:cxn>
                <a:cxn ang="0">
                  <a:pos x="1300" y="742"/>
                </a:cxn>
              </a:cxnLst>
              <a:rect l="0" t="0" r="r" b="b"/>
              <a:pathLst>
                <a:path w="1301" h="1393">
                  <a:moveTo>
                    <a:pt x="1300" y="1392"/>
                  </a:moveTo>
                  <a:lnTo>
                    <a:pt x="1276" y="1392"/>
                  </a:lnTo>
                  <a:lnTo>
                    <a:pt x="1253" y="1391"/>
                  </a:lnTo>
                  <a:lnTo>
                    <a:pt x="1231" y="1390"/>
                  </a:lnTo>
                  <a:lnTo>
                    <a:pt x="1208" y="1388"/>
                  </a:lnTo>
                  <a:lnTo>
                    <a:pt x="1186" y="1387"/>
                  </a:lnTo>
                  <a:lnTo>
                    <a:pt x="1163" y="1384"/>
                  </a:lnTo>
                  <a:lnTo>
                    <a:pt x="1141" y="1382"/>
                  </a:lnTo>
                  <a:lnTo>
                    <a:pt x="1118" y="1379"/>
                  </a:lnTo>
                  <a:lnTo>
                    <a:pt x="1096" y="1375"/>
                  </a:lnTo>
                  <a:lnTo>
                    <a:pt x="1074" y="1372"/>
                  </a:lnTo>
                  <a:lnTo>
                    <a:pt x="1051" y="1368"/>
                  </a:lnTo>
                  <a:lnTo>
                    <a:pt x="1029" y="1363"/>
                  </a:lnTo>
                  <a:lnTo>
                    <a:pt x="1007" y="1358"/>
                  </a:lnTo>
                  <a:lnTo>
                    <a:pt x="985" y="1353"/>
                  </a:lnTo>
                  <a:lnTo>
                    <a:pt x="963" y="1348"/>
                  </a:lnTo>
                  <a:lnTo>
                    <a:pt x="941" y="1341"/>
                  </a:lnTo>
                  <a:lnTo>
                    <a:pt x="919" y="1335"/>
                  </a:lnTo>
                  <a:lnTo>
                    <a:pt x="897" y="1327"/>
                  </a:lnTo>
                  <a:lnTo>
                    <a:pt x="876" y="1321"/>
                  </a:lnTo>
                  <a:lnTo>
                    <a:pt x="855" y="1313"/>
                  </a:lnTo>
                  <a:lnTo>
                    <a:pt x="834" y="1305"/>
                  </a:lnTo>
                  <a:lnTo>
                    <a:pt x="813" y="1297"/>
                  </a:lnTo>
                  <a:lnTo>
                    <a:pt x="792" y="1288"/>
                  </a:lnTo>
                  <a:lnTo>
                    <a:pt x="771" y="1279"/>
                  </a:lnTo>
                  <a:lnTo>
                    <a:pt x="750" y="1270"/>
                  </a:lnTo>
                  <a:lnTo>
                    <a:pt x="729" y="1260"/>
                  </a:lnTo>
                  <a:lnTo>
                    <a:pt x="709" y="1250"/>
                  </a:lnTo>
                  <a:lnTo>
                    <a:pt x="689" y="1239"/>
                  </a:lnTo>
                  <a:lnTo>
                    <a:pt x="669" y="1229"/>
                  </a:lnTo>
                  <a:lnTo>
                    <a:pt x="650" y="1217"/>
                  </a:lnTo>
                  <a:lnTo>
                    <a:pt x="630" y="1205"/>
                  </a:lnTo>
                  <a:lnTo>
                    <a:pt x="610" y="1194"/>
                  </a:lnTo>
                  <a:lnTo>
                    <a:pt x="591" y="1181"/>
                  </a:lnTo>
                  <a:lnTo>
                    <a:pt x="573" y="1169"/>
                  </a:lnTo>
                  <a:lnTo>
                    <a:pt x="554" y="1157"/>
                  </a:lnTo>
                  <a:lnTo>
                    <a:pt x="535" y="1143"/>
                  </a:lnTo>
                  <a:lnTo>
                    <a:pt x="517" y="1130"/>
                  </a:lnTo>
                  <a:lnTo>
                    <a:pt x="499" y="1116"/>
                  </a:lnTo>
                  <a:lnTo>
                    <a:pt x="482" y="1102"/>
                  </a:lnTo>
                  <a:lnTo>
                    <a:pt x="463" y="1087"/>
                  </a:lnTo>
                  <a:lnTo>
                    <a:pt x="446" y="1073"/>
                  </a:lnTo>
                  <a:lnTo>
                    <a:pt x="430" y="1058"/>
                  </a:lnTo>
                  <a:lnTo>
                    <a:pt x="413" y="1042"/>
                  </a:lnTo>
                  <a:lnTo>
                    <a:pt x="396" y="1027"/>
                  </a:lnTo>
                  <a:lnTo>
                    <a:pt x="380" y="1011"/>
                  </a:lnTo>
                  <a:lnTo>
                    <a:pt x="365" y="994"/>
                  </a:lnTo>
                  <a:lnTo>
                    <a:pt x="349" y="978"/>
                  </a:lnTo>
                  <a:lnTo>
                    <a:pt x="334" y="962"/>
                  </a:lnTo>
                  <a:lnTo>
                    <a:pt x="319" y="944"/>
                  </a:lnTo>
                  <a:lnTo>
                    <a:pt x="304" y="927"/>
                  </a:lnTo>
                  <a:lnTo>
                    <a:pt x="289" y="910"/>
                  </a:lnTo>
                  <a:lnTo>
                    <a:pt x="275" y="892"/>
                  </a:lnTo>
                  <a:lnTo>
                    <a:pt x="261" y="874"/>
                  </a:lnTo>
                  <a:lnTo>
                    <a:pt x="248" y="856"/>
                  </a:lnTo>
                  <a:lnTo>
                    <a:pt x="235" y="837"/>
                  </a:lnTo>
                  <a:lnTo>
                    <a:pt x="222" y="819"/>
                  </a:lnTo>
                  <a:lnTo>
                    <a:pt x="209" y="799"/>
                  </a:lnTo>
                  <a:lnTo>
                    <a:pt x="197" y="780"/>
                  </a:lnTo>
                  <a:lnTo>
                    <a:pt x="185" y="761"/>
                  </a:lnTo>
                  <a:lnTo>
                    <a:pt x="174" y="742"/>
                  </a:lnTo>
                  <a:lnTo>
                    <a:pt x="163" y="722"/>
                  </a:lnTo>
                  <a:lnTo>
                    <a:pt x="152" y="702"/>
                  </a:lnTo>
                  <a:lnTo>
                    <a:pt x="141" y="681"/>
                  </a:lnTo>
                  <a:lnTo>
                    <a:pt x="131" y="661"/>
                  </a:lnTo>
                  <a:lnTo>
                    <a:pt x="122" y="641"/>
                  </a:lnTo>
                  <a:lnTo>
                    <a:pt x="112" y="620"/>
                  </a:lnTo>
                  <a:lnTo>
                    <a:pt x="103" y="600"/>
                  </a:lnTo>
                  <a:lnTo>
                    <a:pt x="94" y="579"/>
                  </a:lnTo>
                  <a:lnTo>
                    <a:pt x="86" y="558"/>
                  </a:lnTo>
                  <a:lnTo>
                    <a:pt x="78" y="536"/>
                  </a:lnTo>
                  <a:lnTo>
                    <a:pt x="71" y="515"/>
                  </a:lnTo>
                  <a:lnTo>
                    <a:pt x="63" y="493"/>
                  </a:lnTo>
                  <a:lnTo>
                    <a:pt x="57" y="472"/>
                  </a:lnTo>
                  <a:lnTo>
                    <a:pt x="50" y="450"/>
                  </a:lnTo>
                  <a:lnTo>
                    <a:pt x="44" y="428"/>
                  </a:lnTo>
                  <a:lnTo>
                    <a:pt x="38" y="406"/>
                  </a:lnTo>
                  <a:lnTo>
                    <a:pt x="33" y="384"/>
                  </a:lnTo>
                  <a:lnTo>
                    <a:pt x="28" y="362"/>
                  </a:lnTo>
                  <a:lnTo>
                    <a:pt x="24" y="340"/>
                  </a:lnTo>
                  <a:lnTo>
                    <a:pt x="19" y="318"/>
                  </a:lnTo>
                  <a:lnTo>
                    <a:pt x="15" y="296"/>
                  </a:lnTo>
                  <a:lnTo>
                    <a:pt x="12" y="272"/>
                  </a:lnTo>
                  <a:lnTo>
                    <a:pt x="9" y="250"/>
                  </a:lnTo>
                  <a:lnTo>
                    <a:pt x="7" y="227"/>
                  </a:lnTo>
                  <a:lnTo>
                    <a:pt x="5" y="205"/>
                  </a:lnTo>
                  <a:lnTo>
                    <a:pt x="3" y="182"/>
                  </a:lnTo>
                  <a:lnTo>
                    <a:pt x="2" y="160"/>
                  </a:lnTo>
                  <a:lnTo>
                    <a:pt x="1" y="137"/>
                  </a:lnTo>
                  <a:lnTo>
                    <a:pt x="0" y="114"/>
                  </a:lnTo>
                  <a:lnTo>
                    <a:pt x="0" y="92"/>
                  </a:lnTo>
                  <a:lnTo>
                    <a:pt x="342" y="0"/>
                  </a:lnTo>
                  <a:lnTo>
                    <a:pt x="650" y="92"/>
                  </a:lnTo>
                  <a:lnTo>
                    <a:pt x="650" y="104"/>
                  </a:lnTo>
                  <a:lnTo>
                    <a:pt x="650" y="114"/>
                  </a:lnTo>
                  <a:lnTo>
                    <a:pt x="651" y="126"/>
                  </a:lnTo>
                  <a:lnTo>
                    <a:pt x="651" y="137"/>
                  </a:lnTo>
                  <a:lnTo>
                    <a:pt x="652" y="149"/>
                  </a:lnTo>
                  <a:lnTo>
                    <a:pt x="653" y="160"/>
                  </a:lnTo>
                  <a:lnTo>
                    <a:pt x="654" y="171"/>
                  </a:lnTo>
                  <a:lnTo>
                    <a:pt x="655" y="182"/>
                  </a:lnTo>
                  <a:lnTo>
                    <a:pt x="657" y="194"/>
                  </a:lnTo>
                  <a:lnTo>
                    <a:pt x="659" y="204"/>
                  </a:lnTo>
                  <a:lnTo>
                    <a:pt x="661" y="216"/>
                  </a:lnTo>
                  <a:lnTo>
                    <a:pt x="664" y="227"/>
                  </a:lnTo>
                  <a:lnTo>
                    <a:pt x="666" y="238"/>
                  </a:lnTo>
                  <a:lnTo>
                    <a:pt x="669" y="249"/>
                  </a:lnTo>
                  <a:lnTo>
                    <a:pt x="672" y="260"/>
                  </a:lnTo>
                  <a:lnTo>
                    <a:pt x="675" y="271"/>
                  </a:lnTo>
                  <a:lnTo>
                    <a:pt x="678" y="282"/>
                  </a:lnTo>
                  <a:lnTo>
                    <a:pt x="681" y="293"/>
                  </a:lnTo>
                  <a:lnTo>
                    <a:pt x="685" y="303"/>
                  </a:lnTo>
                  <a:lnTo>
                    <a:pt x="689" y="314"/>
                  </a:lnTo>
                  <a:lnTo>
                    <a:pt x="693" y="324"/>
                  </a:lnTo>
                  <a:lnTo>
                    <a:pt x="697" y="335"/>
                  </a:lnTo>
                  <a:lnTo>
                    <a:pt x="702" y="345"/>
                  </a:lnTo>
                  <a:lnTo>
                    <a:pt x="705" y="356"/>
                  </a:lnTo>
                  <a:lnTo>
                    <a:pt x="710" y="367"/>
                  </a:lnTo>
                  <a:lnTo>
                    <a:pt x="715" y="377"/>
                  </a:lnTo>
                  <a:lnTo>
                    <a:pt x="721" y="387"/>
                  </a:lnTo>
                  <a:lnTo>
                    <a:pt x="726" y="397"/>
                  </a:lnTo>
                  <a:lnTo>
                    <a:pt x="731" y="407"/>
                  </a:lnTo>
                  <a:lnTo>
                    <a:pt x="736" y="416"/>
                  </a:lnTo>
                  <a:lnTo>
                    <a:pt x="742" y="426"/>
                  </a:lnTo>
                  <a:lnTo>
                    <a:pt x="749" y="437"/>
                  </a:lnTo>
                  <a:lnTo>
                    <a:pt x="754" y="445"/>
                  </a:lnTo>
                  <a:lnTo>
                    <a:pt x="760" y="455"/>
                  </a:lnTo>
                  <a:lnTo>
                    <a:pt x="767" y="464"/>
                  </a:lnTo>
                  <a:lnTo>
                    <a:pt x="774" y="474"/>
                  </a:lnTo>
                  <a:lnTo>
                    <a:pt x="780" y="483"/>
                  </a:lnTo>
                  <a:lnTo>
                    <a:pt x="787" y="492"/>
                  </a:lnTo>
                  <a:lnTo>
                    <a:pt x="795" y="501"/>
                  </a:lnTo>
                  <a:lnTo>
                    <a:pt x="801" y="510"/>
                  </a:lnTo>
                  <a:lnTo>
                    <a:pt x="809" y="518"/>
                  </a:lnTo>
                  <a:lnTo>
                    <a:pt x="817" y="527"/>
                  </a:lnTo>
                  <a:lnTo>
                    <a:pt x="824" y="535"/>
                  </a:lnTo>
                  <a:lnTo>
                    <a:pt x="832" y="543"/>
                  </a:lnTo>
                  <a:lnTo>
                    <a:pt x="840" y="551"/>
                  </a:lnTo>
                  <a:lnTo>
                    <a:pt x="847" y="559"/>
                  </a:lnTo>
                  <a:lnTo>
                    <a:pt x="856" y="567"/>
                  </a:lnTo>
                  <a:lnTo>
                    <a:pt x="865" y="575"/>
                  </a:lnTo>
                  <a:lnTo>
                    <a:pt x="873" y="583"/>
                  </a:lnTo>
                  <a:lnTo>
                    <a:pt x="882" y="589"/>
                  </a:lnTo>
                  <a:lnTo>
                    <a:pt x="891" y="597"/>
                  </a:lnTo>
                  <a:lnTo>
                    <a:pt x="899" y="604"/>
                  </a:lnTo>
                  <a:lnTo>
                    <a:pt x="908" y="610"/>
                  </a:lnTo>
                  <a:lnTo>
                    <a:pt x="917" y="617"/>
                  </a:lnTo>
                  <a:lnTo>
                    <a:pt x="926" y="624"/>
                  </a:lnTo>
                  <a:lnTo>
                    <a:pt x="936" y="631"/>
                  </a:lnTo>
                  <a:lnTo>
                    <a:pt x="945" y="637"/>
                  </a:lnTo>
                  <a:lnTo>
                    <a:pt x="955" y="643"/>
                  </a:lnTo>
                  <a:lnTo>
                    <a:pt x="965" y="649"/>
                  </a:lnTo>
                  <a:lnTo>
                    <a:pt x="974" y="655"/>
                  </a:lnTo>
                  <a:lnTo>
                    <a:pt x="985" y="660"/>
                  </a:lnTo>
                  <a:lnTo>
                    <a:pt x="994" y="666"/>
                  </a:lnTo>
                  <a:lnTo>
                    <a:pt x="1004" y="671"/>
                  </a:lnTo>
                  <a:lnTo>
                    <a:pt x="1014" y="676"/>
                  </a:lnTo>
                  <a:lnTo>
                    <a:pt x="1025" y="680"/>
                  </a:lnTo>
                  <a:lnTo>
                    <a:pt x="1035" y="685"/>
                  </a:lnTo>
                  <a:lnTo>
                    <a:pt x="1045" y="690"/>
                  </a:lnTo>
                  <a:lnTo>
                    <a:pt x="1056" y="694"/>
                  </a:lnTo>
                  <a:lnTo>
                    <a:pt x="1066" y="699"/>
                  </a:lnTo>
                  <a:lnTo>
                    <a:pt x="1077" y="702"/>
                  </a:lnTo>
                  <a:lnTo>
                    <a:pt x="1087" y="706"/>
                  </a:lnTo>
                  <a:lnTo>
                    <a:pt x="1099" y="710"/>
                  </a:lnTo>
                  <a:lnTo>
                    <a:pt x="1109" y="713"/>
                  </a:lnTo>
                  <a:lnTo>
                    <a:pt x="1120" y="717"/>
                  </a:lnTo>
                  <a:lnTo>
                    <a:pt x="1132" y="720"/>
                  </a:lnTo>
                  <a:lnTo>
                    <a:pt x="1142" y="723"/>
                  </a:lnTo>
                  <a:lnTo>
                    <a:pt x="1153" y="725"/>
                  </a:lnTo>
                  <a:lnTo>
                    <a:pt x="1164" y="727"/>
                  </a:lnTo>
                  <a:lnTo>
                    <a:pt x="1176" y="729"/>
                  </a:lnTo>
                  <a:lnTo>
                    <a:pt x="1186" y="731"/>
                  </a:lnTo>
                  <a:lnTo>
                    <a:pt x="1198" y="733"/>
                  </a:lnTo>
                  <a:lnTo>
                    <a:pt x="1209" y="735"/>
                  </a:lnTo>
                  <a:lnTo>
                    <a:pt x="1220" y="737"/>
                  </a:lnTo>
                  <a:lnTo>
                    <a:pt x="1231" y="738"/>
                  </a:lnTo>
                  <a:lnTo>
                    <a:pt x="1243" y="739"/>
                  </a:lnTo>
                  <a:lnTo>
                    <a:pt x="1254" y="740"/>
                  </a:lnTo>
                  <a:lnTo>
                    <a:pt x="1265" y="741"/>
                  </a:lnTo>
                  <a:lnTo>
                    <a:pt x="1276" y="741"/>
                  </a:lnTo>
                  <a:lnTo>
                    <a:pt x="1288" y="742"/>
                  </a:lnTo>
                  <a:lnTo>
                    <a:pt x="1300" y="742"/>
                  </a:lnTo>
                  <a:lnTo>
                    <a:pt x="1206" y="1056"/>
                  </a:lnTo>
                  <a:lnTo>
                    <a:pt x="1300" y="1392"/>
                  </a:lnTo>
                </a:path>
              </a:pathLst>
            </a:custGeom>
            <a:solidFill>
              <a:schemeClr val="accent1"/>
            </a:solidFill>
            <a:ln w="38100" cap="rnd" cmpd="sng">
              <a:solidFill>
                <a:schemeClr val="bg1"/>
              </a:solidFill>
              <a:prstDash val="solid"/>
              <a:round/>
              <a:headEnd type="none" w="med" len="med"/>
              <a:tailEnd type="none" w="med" len="med"/>
            </a:ln>
            <a:effectLst/>
          </p:spPr>
          <p:txBody>
            <a:bodyPr/>
            <a:lstStyle/>
            <a:p>
              <a:endParaRPr lang="en-US" dirty="0"/>
            </a:p>
          </p:txBody>
        </p:sp>
        <p:sp>
          <p:nvSpPr>
            <p:cNvPr id="38" name="Freeform 26"/>
            <p:cNvSpPr>
              <a:spLocks/>
            </p:cNvSpPr>
            <p:nvPr/>
          </p:nvSpPr>
          <p:spPr bwMode="gray">
            <a:xfrm>
              <a:off x="3116" y="912"/>
              <a:ext cx="1300" cy="1401"/>
            </a:xfrm>
            <a:custGeom>
              <a:avLst/>
              <a:gdLst/>
              <a:ahLst/>
              <a:cxnLst>
                <a:cxn ang="0">
                  <a:pos x="45" y="1"/>
                </a:cxn>
                <a:cxn ang="0">
                  <a:pos x="113" y="5"/>
                </a:cxn>
                <a:cxn ang="0">
                  <a:pos x="180" y="13"/>
                </a:cxn>
                <a:cxn ang="0">
                  <a:pos x="247" y="24"/>
                </a:cxn>
                <a:cxn ang="0">
                  <a:pos x="313" y="39"/>
                </a:cxn>
                <a:cxn ang="0">
                  <a:pos x="380" y="57"/>
                </a:cxn>
                <a:cxn ang="0">
                  <a:pos x="444" y="78"/>
                </a:cxn>
                <a:cxn ang="0">
                  <a:pos x="507" y="103"/>
                </a:cxn>
                <a:cxn ang="0">
                  <a:pos x="569" y="132"/>
                </a:cxn>
                <a:cxn ang="0">
                  <a:pos x="629" y="164"/>
                </a:cxn>
                <a:cxn ang="0">
                  <a:pos x="688" y="197"/>
                </a:cxn>
                <a:cxn ang="0">
                  <a:pos x="744" y="236"/>
                </a:cxn>
                <a:cxn ang="0">
                  <a:pos x="799" y="276"/>
                </a:cxn>
                <a:cxn ang="0">
                  <a:pos x="852" y="319"/>
                </a:cxn>
                <a:cxn ang="0">
                  <a:pos x="902" y="365"/>
                </a:cxn>
                <a:cxn ang="0">
                  <a:pos x="950" y="413"/>
                </a:cxn>
                <a:cxn ang="0">
                  <a:pos x="995" y="464"/>
                </a:cxn>
                <a:cxn ang="0">
                  <a:pos x="1037" y="518"/>
                </a:cxn>
                <a:cxn ang="0">
                  <a:pos x="1076" y="573"/>
                </a:cxn>
                <a:cxn ang="0">
                  <a:pos x="1113" y="630"/>
                </a:cxn>
                <a:cxn ang="0">
                  <a:pos x="1146" y="690"/>
                </a:cxn>
                <a:cxn ang="0">
                  <a:pos x="1177" y="751"/>
                </a:cxn>
                <a:cxn ang="0">
                  <a:pos x="1204" y="813"/>
                </a:cxn>
                <a:cxn ang="0">
                  <a:pos x="1228" y="877"/>
                </a:cxn>
                <a:cxn ang="0">
                  <a:pos x="1248" y="942"/>
                </a:cxn>
                <a:cxn ang="0">
                  <a:pos x="1266" y="1007"/>
                </a:cxn>
                <a:cxn ang="0">
                  <a:pos x="1279" y="1074"/>
                </a:cxn>
                <a:cxn ang="0">
                  <a:pos x="1290" y="1142"/>
                </a:cxn>
                <a:cxn ang="0">
                  <a:pos x="1295" y="1209"/>
                </a:cxn>
                <a:cxn ang="0">
                  <a:pos x="1299" y="1277"/>
                </a:cxn>
                <a:cxn ang="0">
                  <a:pos x="649" y="1300"/>
                </a:cxn>
                <a:cxn ang="0">
                  <a:pos x="648" y="1265"/>
                </a:cxn>
                <a:cxn ang="0">
                  <a:pos x="645" y="1232"/>
                </a:cxn>
                <a:cxn ang="0">
                  <a:pos x="641" y="1198"/>
                </a:cxn>
                <a:cxn ang="0">
                  <a:pos x="635" y="1165"/>
                </a:cxn>
                <a:cxn ang="0">
                  <a:pos x="627" y="1132"/>
                </a:cxn>
                <a:cxn ang="0">
                  <a:pos x="618" y="1099"/>
                </a:cxn>
                <a:cxn ang="0">
                  <a:pos x="606" y="1067"/>
                </a:cxn>
                <a:cxn ang="0">
                  <a:pos x="593" y="1035"/>
                </a:cxn>
                <a:cxn ang="0">
                  <a:pos x="578" y="1004"/>
                </a:cxn>
                <a:cxn ang="0">
                  <a:pos x="562" y="975"/>
                </a:cxn>
                <a:cxn ang="0">
                  <a:pos x="545" y="946"/>
                </a:cxn>
                <a:cxn ang="0">
                  <a:pos x="525" y="918"/>
                </a:cxn>
                <a:cxn ang="0">
                  <a:pos x="504" y="891"/>
                </a:cxn>
                <a:cxn ang="0">
                  <a:pos x="482" y="865"/>
                </a:cxn>
                <a:cxn ang="0">
                  <a:pos x="458" y="840"/>
                </a:cxn>
                <a:cxn ang="0">
                  <a:pos x="434" y="817"/>
                </a:cxn>
                <a:cxn ang="0">
                  <a:pos x="408" y="795"/>
                </a:cxn>
                <a:cxn ang="0">
                  <a:pos x="382" y="774"/>
                </a:cxn>
                <a:cxn ang="0">
                  <a:pos x="353" y="755"/>
                </a:cxn>
                <a:cxn ang="0">
                  <a:pos x="324" y="737"/>
                </a:cxn>
                <a:cxn ang="0">
                  <a:pos x="294" y="721"/>
                </a:cxn>
                <a:cxn ang="0">
                  <a:pos x="263" y="706"/>
                </a:cxn>
                <a:cxn ang="0">
                  <a:pos x="232" y="693"/>
                </a:cxn>
                <a:cxn ang="0">
                  <a:pos x="200" y="682"/>
                </a:cxn>
                <a:cxn ang="0">
                  <a:pos x="167" y="672"/>
                </a:cxn>
                <a:cxn ang="0">
                  <a:pos x="135" y="665"/>
                </a:cxn>
                <a:cxn ang="0">
                  <a:pos x="101" y="658"/>
                </a:cxn>
                <a:cxn ang="0">
                  <a:pos x="68" y="653"/>
                </a:cxn>
                <a:cxn ang="0">
                  <a:pos x="33" y="651"/>
                </a:cxn>
                <a:cxn ang="0">
                  <a:pos x="0" y="650"/>
                </a:cxn>
              </a:cxnLst>
              <a:rect l="0" t="0" r="r" b="b"/>
              <a:pathLst>
                <a:path w="1300" h="1401">
                  <a:moveTo>
                    <a:pt x="0" y="0"/>
                  </a:moveTo>
                  <a:lnTo>
                    <a:pt x="22" y="0"/>
                  </a:lnTo>
                  <a:lnTo>
                    <a:pt x="45" y="1"/>
                  </a:lnTo>
                  <a:lnTo>
                    <a:pt x="68" y="2"/>
                  </a:lnTo>
                  <a:lnTo>
                    <a:pt x="90" y="3"/>
                  </a:lnTo>
                  <a:lnTo>
                    <a:pt x="113" y="5"/>
                  </a:lnTo>
                  <a:lnTo>
                    <a:pt x="135" y="7"/>
                  </a:lnTo>
                  <a:lnTo>
                    <a:pt x="158" y="10"/>
                  </a:lnTo>
                  <a:lnTo>
                    <a:pt x="180" y="13"/>
                  </a:lnTo>
                  <a:lnTo>
                    <a:pt x="203" y="16"/>
                  </a:lnTo>
                  <a:lnTo>
                    <a:pt x="225" y="20"/>
                  </a:lnTo>
                  <a:lnTo>
                    <a:pt x="247" y="24"/>
                  </a:lnTo>
                  <a:lnTo>
                    <a:pt x="269" y="28"/>
                  </a:lnTo>
                  <a:lnTo>
                    <a:pt x="291" y="33"/>
                  </a:lnTo>
                  <a:lnTo>
                    <a:pt x="313" y="39"/>
                  </a:lnTo>
                  <a:lnTo>
                    <a:pt x="335" y="45"/>
                  </a:lnTo>
                  <a:lnTo>
                    <a:pt x="358" y="50"/>
                  </a:lnTo>
                  <a:lnTo>
                    <a:pt x="380" y="57"/>
                  </a:lnTo>
                  <a:lnTo>
                    <a:pt x="401" y="64"/>
                  </a:lnTo>
                  <a:lnTo>
                    <a:pt x="423" y="71"/>
                  </a:lnTo>
                  <a:lnTo>
                    <a:pt x="444" y="78"/>
                  </a:lnTo>
                  <a:lnTo>
                    <a:pt x="465" y="87"/>
                  </a:lnTo>
                  <a:lnTo>
                    <a:pt x="486" y="94"/>
                  </a:lnTo>
                  <a:lnTo>
                    <a:pt x="507" y="103"/>
                  </a:lnTo>
                  <a:lnTo>
                    <a:pt x="527" y="113"/>
                  </a:lnTo>
                  <a:lnTo>
                    <a:pt x="549" y="122"/>
                  </a:lnTo>
                  <a:lnTo>
                    <a:pt x="569" y="132"/>
                  </a:lnTo>
                  <a:lnTo>
                    <a:pt x="589" y="141"/>
                  </a:lnTo>
                  <a:lnTo>
                    <a:pt x="609" y="152"/>
                  </a:lnTo>
                  <a:lnTo>
                    <a:pt x="629" y="164"/>
                  </a:lnTo>
                  <a:lnTo>
                    <a:pt x="649" y="174"/>
                  </a:lnTo>
                  <a:lnTo>
                    <a:pt x="669" y="186"/>
                  </a:lnTo>
                  <a:lnTo>
                    <a:pt x="688" y="197"/>
                  </a:lnTo>
                  <a:lnTo>
                    <a:pt x="707" y="210"/>
                  </a:lnTo>
                  <a:lnTo>
                    <a:pt x="726" y="222"/>
                  </a:lnTo>
                  <a:lnTo>
                    <a:pt x="744" y="236"/>
                  </a:lnTo>
                  <a:lnTo>
                    <a:pt x="764" y="248"/>
                  </a:lnTo>
                  <a:lnTo>
                    <a:pt x="782" y="261"/>
                  </a:lnTo>
                  <a:lnTo>
                    <a:pt x="799" y="276"/>
                  </a:lnTo>
                  <a:lnTo>
                    <a:pt x="817" y="289"/>
                  </a:lnTo>
                  <a:lnTo>
                    <a:pt x="835" y="305"/>
                  </a:lnTo>
                  <a:lnTo>
                    <a:pt x="852" y="319"/>
                  </a:lnTo>
                  <a:lnTo>
                    <a:pt x="869" y="334"/>
                  </a:lnTo>
                  <a:lnTo>
                    <a:pt x="885" y="350"/>
                  </a:lnTo>
                  <a:lnTo>
                    <a:pt x="902" y="365"/>
                  </a:lnTo>
                  <a:lnTo>
                    <a:pt x="918" y="380"/>
                  </a:lnTo>
                  <a:lnTo>
                    <a:pt x="934" y="397"/>
                  </a:lnTo>
                  <a:lnTo>
                    <a:pt x="950" y="413"/>
                  </a:lnTo>
                  <a:lnTo>
                    <a:pt x="965" y="430"/>
                  </a:lnTo>
                  <a:lnTo>
                    <a:pt x="980" y="447"/>
                  </a:lnTo>
                  <a:lnTo>
                    <a:pt x="995" y="464"/>
                  </a:lnTo>
                  <a:lnTo>
                    <a:pt x="1009" y="482"/>
                  </a:lnTo>
                  <a:lnTo>
                    <a:pt x="1024" y="499"/>
                  </a:lnTo>
                  <a:lnTo>
                    <a:pt x="1037" y="518"/>
                  </a:lnTo>
                  <a:lnTo>
                    <a:pt x="1051" y="536"/>
                  </a:lnTo>
                  <a:lnTo>
                    <a:pt x="1064" y="554"/>
                  </a:lnTo>
                  <a:lnTo>
                    <a:pt x="1076" y="573"/>
                  </a:lnTo>
                  <a:lnTo>
                    <a:pt x="1089" y="592"/>
                  </a:lnTo>
                  <a:lnTo>
                    <a:pt x="1101" y="611"/>
                  </a:lnTo>
                  <a:lnTo>
                    <a:pt x="1113" y="630"/>
                  </a:lnTo>
                  <a:lnTo>
                    <a:pt x="1124" y="650"/>
                  </a:lnTo>
                  <a:lnTo>
                    <a:pt x="1136" y="669"/>
                  </a:lnTo>
                  <a:lnTo>
                    <a:pt x="1146" y="690"/>
                  </a:lnTo>
                  <a:lnTo>
                    <a:pt x="1157" y="710"/>
                  </a:lnTo>
                  <a:lnTo>
                    <a:pt x="1168" y="730"/>
                  </a:lnTo>
                  <a:lnTo>
                    <a:pt x="1177" y="751"/>
                  </a:lnTo>
                  <a:lnTo>
                    <a:pt x="1187" y="771"/>
                  </a:lnTo>
                  <a:lnTo>
                    <a:pt x="1195" y="792"/>
                  </a:lnTo>
                  <a:lnTo>
                    <a:pt x="1204" y="813"/>
                  </a:lnTo>
                  <a:lnTo>
                    <a:pt x="1213" y="834"/>
                  </a:lnTo>
                  <a:lnTo>
                    <a:pt x="1220" y="856"/>
                  </a:lnTo>
                  <a:lnTo>
                    <a:pt x="1228" y="877"/>
                  </a:lnTo>
                  <a:lnTo>
                    <a:pt x="1235" y="898"/>
                  </a:lnTo>
                  <a:lnTo>
                    <a:pt x="1242" y="920"/>
                  </a:lnTo>
                  <a:lnTo>
                    <a:pt x="1248" y="942"/>
                  </a:lnTo>
                  <a:lnTo>
                    <a:pt x="1255" y="963"/>
                  </a:lnTo>
                  <a:lnTo>
                    <a:pt x="1261" y="985"/>
                  </a:lnTo>
                  <a:lnTo>
                    <a:pt x="1266" y="1007"/>
                  </a:lnTo>
                  <a:lnTo>
                    <a:pt x="1270" y="1029"/>
                  </a:lnTo>
                  <a:lnTo>
                    <a:pt x="1275" y="1051"/>
                  </a:lnTo>
                  <a:lnTo>
                    <a:pt x="1279" y="1074"/>
                  </a:lnTo>
                  <a:lnTo>
                    <a:pt x="1283" y="1097"/>
                  </a:lnTo>
                  <a:lnTo>
                    <a:pt x="1287" y="1119"/>
                  </a:lnTo>
                  <a:lnTo>
                    <a:pt x="1290" y="1142"/>
                  </a:lnTo>
                  <a:lnTo>
                    <a:pt x="1291" y="1164"/>
                  </a:lnTo>
                  <a:lnTo>
                    <a:pt x="1294" y="1187"/>
                  </a:lnTo>
                  <a:lnTo>
                    <a:pt x="1295" y="1209"/>
                  </a:lnTo>
                  <a:lnTo>
                    <a:pt x="1297" y="1232"/>
                  </a:lnTo>
                  <a:lnTo>
                    <a:pt x="1298" y="1254"/>
                  </a:lnTo>
                  <a:lnTo>
                    <a:pt x="1299" y="1277"/>
                  </a:lnTo>
                  <a:lnTo>
                    <a:pt x="1299" y="1300"/>
                  </a:lnTo>
                  <a:lnTo>
                    <a:pt x="962" y="1400"/>
                  </a:lnTo>
                  <a:lnTo>
                    <a:pt x="649" y="1300"/>
                  </a:lnTo>
                  <a:lnTo>
                    <a:pt x="649" y="1289"/>
                  </a:lnTo>
                  <a:lnTo>
                    <a:pt x="648" y="1277"/>
                  </a:lnTo>
                  <a:lnTo>
                    <a:pt x="648" y="1265"/>
                  </a:lnTo>
                  <a:lnTo>
                    <a:pt x="647" y="1255"/>
                  </a:lnTo>
                  <a:lnTo>
                    <a:pt x="646" y="1243"/>
                  </a:lnTo>
                  <a:lnTo>
                    <a:pt x="645" y="1232"/>
                  </a:lnTo>
                  <a:lnTo>
                    <a:pt x="645" y="1220"/>
                  </a:lnTo>
                  <a:lnTo>
                    <a:pt x="643" y="1210"/>
                  </a:lnTo>
                  <a:lnTo>
                    <a:pt x="641" y="1198"/>
                  </a:lnTo>
                  <a:lnTo>
                    <a:pt x="639" y="1187"/>
                  </a:lnTo>
                  <a:lnTo>
                    <a:pt x="637" y="1176"/>
                  </a:lnTo>
                  <a:lnTo>
                    <a:pt x="635" y="1165"/>
                  </a:lnTo>
                  <a:lnTo>
                    <a:pt x="632" y="1153"/>
                  </a:lnTo>
                  <a:lnTo>
                    <a:pt x="630" y="1143"/>
                  </a:lnTo>
                  <a:lnTo>
                    <a:pt x="627" y="1132"/>
                  </a:lnTo>
                  <a:lnTo>
                    <a:pt x="624" y="1121"/>
                  </a:lnTo>
                  <a:lnTo>
                    <a:pt x="621" y="1110"/>
                  </a:lnTo>
                  <a:lnTo>
                    <a:pt x="618" y="1099"/>
                  </a:lnTo>
                  <a:lnTo>
                    <a:pt x="614" y="1088"/>
                  </a:lnTo>
                  <a:lnTo>
                    <a:pt x="610" y="1077"/>
                  </a:lnTo>
                  <a:lnTo>
                    <a:pt x="606" y="1067"/>
                  </a:lnTo>
                  <a:lnTo>
                    <a:pt x="601" y="1056"/>
                  </a:lnTo>
                  <a:lnTo>
                    <a:pt x="597" y="1046"/>
                  </a:lnTo>
                  <a:lnTo>
                    <a:pt x="593" y="1035"/>
                  </a:lnTo>
                  <a:lnTo>
                    <a:pt x="588" y="1025"/>
                  </a:lnTo>
                  <a:lnTo>
                    <a:pt x="583" y="1015"/>
                  </a:lnTo>
                  <a:lnTo>
                    <a:pt x="578" y="1004"/>
                  </a:lnTo>
                  <a:lnTo>
                    <a:pt x="573" y="995"/>
                  </a:lnTo>
                  <a:lnTo>
                    <a:pt x="568" y="985"/>
                  </a:lnTo>
                  <a:lnTo>
                    <a:pt x="562" y="975"/>
                  </a:lnTo>
                  <a:lnTo>
                    <a:pt x="556" y="965"/>
                  </a:lnTo>
                  <a:lnTo>
                    <a:pt x="550" y="955"/>
                  </a:lnTo>
                  <a:lnTo>
                    <a:pt x="545" y="946"/>
                  </a:lnTo>
                  <a:lnTo>
                    <a:pt x="538" y="936"/>
                  </a:lnTo>
                  <a:lnTo>
                    <a:pt x="531" y="927"/>
                  </a:lnTo>
                  <a:lnTo>
                    <a:pt x="525" y="918"/>
                  </a:lnTo>
                  <a:lnTo>
                    <a:pt x="518" y="908"/>
                  </a:lnTo>
                  <a:lnTo>
                    <a:pt x="511" y="900"/>
                  </a:lnTo>
                  <a:lnTo>
                    <a:pt x="504" y="891"/>
                  </a:lnTo>
                  <a:lnTo>
                    <a:pt x="497" y="882"/>
                  </a:lnTo>
                  <a:lnTo>
                    <a:pt x="490" y="874"/>
                  </a:lnTo>
                  <a:lnTo>
                    <a:pt x="482" y="865"/>
                  </a:lnTo>
                  <a:lnTo>
                    <a:pt x="475" y="857"/>
                  </a:lnTo>
                  <a:lnTo>
                    <a:pt x="467" y="848"/>
                  </a:lnTo>
                  <a:lnTo>
                    <a:pt x="458" y="840"/>
                  </a:lnTo>
                  <a:lnTo>
                    <a:pt x="451" y="833"/>
                  </a:lnTo>
                  <a:lnTo>
                    <a:pt x="442" y="825"/>
                  </a:lnTo>
                  <a:lnTo>
                    <a:pt x="434" y="817"/>
                  </a:lnTo>
                  <a:lnTo>
                    <a:pt x="426" y="810"/>
                  </a:lnTo>
                  <a:lnTo>
                    <a:pt x="417" y="802"/>
                  </a:lnTo>
                  <a:lnTo>
                    <a:pt x="408" y="795"/>
                  </a:lnTo>
                  <a:lnTo>
                    <a:pt x="400" y="787"/>
                  </a:lnTo>
                  <a:lnTo>
                    <a:pt x="390" y="781"/>
                  </a:lnTo>
                  <a:lnTo>
                    <a:pt x="382" y="774"/>
                  </a:lnTo>
                  <a:lnTo>
                    <a:pt x="372" y="767"/>
                  </a:lnTo>
                  <a:lnTo>
                    <a:pt x="362" y="761"/>
                  </a:lnTo>
                  <a:lnTo>
                    <a:pt x="353" y="755"/>
                  </a:lnTo>
                  <a:lnTo>
                    <a:pt x="344" y="749"/>
                  </a:lnTo>
                  <a:lnTo>
                    <a:pt x="334" y="742"/>
                  </a:lnTo>
                  <a:lnTo>
                    <a:pt x="324" y="737"/>
                  </a:lnTo>
                  <a:lnTo>
                    <a:pt x="314" y="732"/>
                  </a:lnTo>
                  <a:lnTo>
                    <a:pt x="305" y="726"/>
                  </a:lnTo>
                  <a:lnTo>
                    <a:pt x="294" y="721"/>
                  </a:lnTo>
                  <a:lnTo>
                    <a:pt x="285" y="715"/>
                  </a:lnTo>
                  <a:lnTo>
                    <a:pt x="274" y="711"/>
                  </a:lnTo>
                  <a:lnTo>
                    <a:pt x="263" y="706"/>
                  </a:lnTo>
                  <a:lnTo>
                    <a:pt x="253" y="702"/>
                  </a:lnTo>
                  <a:lnTo>
                    <a:pt x="242" y="697"/>
                  </a:lnTo>
                  <a:lnTo>
                    <a:pt x="232" y="693"/>
                  </a:lnTo>
                  <a:lnTo>
                    <a:pt x="221" y="690"/>
                  </a:lnTo>
                  <a:lnTo>
                    <a:pt x="211" y="686"/>
                  </a:lnTo>
                  <a:lnTo>
                    <a:pt x="200" y="682"/>
                  </a:lnTo>
                  <a:lnTo>
                    <a:pt x="190" y="678"/>
                  </a:lnTo>
                  <a:lnTo>
                    <a:pt x="178" y="675"/>
                  </a:lnTo>
                  <a:lnTo>
                    <a:pt x="167" y="672"/>
                  </a:lnTo>
                  <a:lnTo>
                    <a:pt x="157" y="669"/>
                  </a:lnTo>
                  <a:lnTo>
                    <a:pt x="145" y="667"/>
                  </a:lnTo>
                  <a:lnTo>
                    <a:pt x="135" y="665"/>
                  </a:lnTo>
                  <a:lnTo>
                    <a:pt x="123" y="662"/>
                  </a:lnTo>
                  <a:lnTo>
                    <a:pt x="112" y="660"/>
                  </a:lnTo>
                  <a:lnTo>
                    <a:pt x="101" y="658"/>
                  </a:lnTo>
                  <a:lnTo>
                    <a:pt x="90" y="656"/>
                  </a:lnTo>
                  <a:lnTo>
                    <a:pt x="78" y="655"/>
                  </a:lnTo>
                  <a:lnTo>
                    <a:pt x="68" y="653"/>
                  </a:lnTo>
                  <a:lnTo>
                    <a:pt x="56" y="652"/>
                  </a:lnTo>
                  <a:lnTo>
                    <a:pt x="45" y="651"/>
                  </a:lnTo>
                  <a:lnTo>
                    <a:pt x="33" y="651"/>
                  </a:lnTo>
                  <a:lnTo>
                    <a:pt x="22" y="650"/>
                  </a:lnTo>
                  <a:lnTo>
                    <a:pt x="11" y="650"/>
                  </a:lnTo>
                  <a:lnTo>
                    <a:pt x="0" y="650"/>
                  </a:lnTo>
                  <a:lnTo>
                    <a:pt x="98" y="344"/>
                  </a:lnTo>
                  <a:lnTo>
                    <a:pt x="0" y="0"/>
                  </a:lnTo>
                </a:path>
              </a:pathLst>
            </a:custGeom>
            <a:solidFill>
              <a:schemeClr val="accent2">
                <a:lumMod val="40000"/>
                <a:lumOff val="60000"/>
              </a:schemeClr>
            </a:solidFill>
            <a:ln w="38100" cap="rnd" cmpd="sng">
              <a:solidFill>
                <a:schemeClr val="bg1"/>
              </a:solidFill>
              <a:prstDash val="solid"/>
              <a:round/>
              <a:headEnd type="none" w="med" len="med"/>
              <a:tailEnd type="none" w="med" len="med"/>
            </a:ln>
            <a:effectLst/>
          </p:spPr>
          <p:txBody>
            <a:bodyPr/>
            <a:lstStyle/>
            <a:p>
              <a:endParaRPr lang="en-US" dirty="0"/>
            </a:p>
          </p:txBody>
        </p:sp>
        <p:sp>
          <p:nvSpPr>
            <p:cNvPr id="39" name="Freeform 27"/>
            <p:cNvSpPr>
              <a:spLocks/>
            </p:cNvSpPr>
            <p:nvPr/>
          </p:nvSpPr>
          <p:spPr bwMode="gray">
            <a:xfrm>
              <a:off x="3022" y="2212"/>
              <a:ext cx="1394" cy="1301"/>
            </a:xfrm>
            <a:custGeom>
              <a:avLst/>
              <a:gdLst/>
              <a:ahLst/>
              <a:cxnLst>
                <a:cxn ang="0">
                  <a:pos x="1392" y="45"/>
                </a:cxn>
                <a:cxn ang="0">
                  <a:pos x="1388" y="113"/>
                </a:cxn>
                <a:cxn ang="0">
                  <a:pos x="1381" y="180"/>
                </a:cxn>
                <a:cxn ang="0">
                  <a:pos x="1369" y="248"/>
                </a:cxn>
                <a:cxn ang="0">
                  <a:pos x="1355" y="314"/>
                </a:cxn>
                <a:cxn ang="0">
                  <a:pos x="1336" y="380"/>
                </a:cxn>
                <a:cxn ang="0">
                  <a:pos x="1314" y="444"/>
                </a:cxn>
                <a:cxn ang="0">
                  <a:pos x="1289" y="508"/>
                </a:cxn>
                <a:cxn ang="0">
                  <a:pos x="1262" y="569"/>
                </a:cxn>
                <a:cxn ang="0">
                  <a:pos x="1230" y="630"/>
                </a:cxn>
                <a:cxn ang="0">
                  <a:pos x="1195" y="688"/>
                </a:cxn>
                <a:cxn ang="0">
                  <a:pos x="1158" y="745"/>
                </a:cxn>
                <a:cxn ang="0">
                  <a:pos x="1118" y="800"/>
                </a:cxn>
                <a:cxn ang="0">
                  <a:pos x="1074" y="852"/>
                </a:cxn>
                <a:cxn ang="0">
                  <a:pos x="1028" y="902"/>
                </a:cxn>
                <a:cxn ang="0">
                  <a:pos x="979" y="950"/>
                </a:cxn>
                <a:cxn ang="0">
                  <a:pos x="929" y="995"/>
                </a:cxn>
                <a:cxn ang="0">
                  <a:pos x="876" y="1038"/>
                </a:cxn>
                <a:cxn ang="0">
                  <a:pos x="820" y="1077"/>
                </a:cxn>
                <a:cxn ang="0">
                  <a:pos x="763" y="1113"/>
                </a:cxn>
                <a:cxn ang="0">
                  <a:pos x="703" y="1147"/>
                </a:cxn>
                <a:cxn ang="0">
                  <a:pos x="643" y="1178"/>
                </a:cxn>
                <a:cxn ang="0">
                  <a:pos x="580" y="1205"/>
                </a:cxn>
                <a:cxn ang="0">
                  <a:pos x="517" y="1229"/>
                </a:cxn>
                <a:cxn ang="0">
                  <a:pos x="452" y="1249"/>
                </a:cxn>
                <a:cxn ang="0">
                  <a:pos x="385" y="1266"/>
                </a:cxn>
                <a:cxn ang="0">
                  <a:pos x="319" y="1280"/>
                </a:cxn>
                <a:cxn ang="0">
                  <a:pos x="252" y="1290"/>
                </a:cxn>
                <a:cxn ang="0">
                  <a:pos x="184" y="1296"/>
                </a:cxn>
                <a:cxn ang="0">
                  <a:pos x="116" y="1300"/>
                </a:cxn>
                <a:cxn ang="0">
                  <a:pos x="94" y="650"/>
                </a:cxn>
                <a:cxn ang="0">
                  <a:pos x="127" y="649"/>
                </a:cxn>
                <a:cxn ang="0">
                  <a:pos x="162" y="646"/>
                </a:cxn>
                <a:cxn ang="0">
                  <a:pos x="195" y="641"/>
                </a:cxn>
                <a:cxn ang="0">
                  <a:pos x="229" y="635"/>
                </a:cxn>
                <a:cxn ang="0">
                  <a:pos x="261" y="628"/>
                </a:cxn>
                <a:cxn ang="0">
                  <a:pos x="294" y="618"/>
                </a:cxn>
                <a:cxn ang="0">
                  <a:pos x="326" y="607"/>
                </a:cxn>
                <a:cxn ang="0">
                  <a:pos x="357" y="593"/>
                </a:cxn>
                <a:cxn ang="0">
                  <a:pos x="388" y="579"/>
                </a:cxn>
                <a:cxn ang="0">
                  <a:pos x="418" y="563"/>
                </a:cxn>
                <a:cxn ang="0">
                  <a:pos x="447" y="545"/>
                </a:cxn>
                <a:cxn ang="0">
                  <a:pos x="476" y="525"/>
                </a:cxn>
                <a:cxn ang="0">
                  <a:pos x="502" y="505"/>
                </a:cxn>
                <a:cxn ang="0">
                  <a:pos x="528" y="483"/>
                </a:cxn>
                <a:cxn ang="0">
                  <a:pos x="552" y="459"/>
                </a:cxn>
                <a:cxn ang="0">
                  <a:pos x="576" y="435"/>
                </a:cxn>
                <a:cxn ang="0">
                  <a:pos x="598" y="409"/>
                </a:cxn>
                <a:cxn ang="0">
                  <a:pos x="619" y="382"/>
                </a:cxn>
                <a:cxn ang="0">
                  <a:pos x="639" y="353"/>
                </a:cxn>
                <a:cxn ang="0">
                  <a:pos x="656" y="324"/>
                </a:cxn>
                <a:cxn ang="0">
                  <a:pos x="672" y="295"/>
                </a:cxn>
                <a:cxn ang="0">
                  <a:pos x="687" y="264"/>
                </a:cxn>
                <a:cxn ang="0">
                  <a:pos x="700" y="232"/>
                </a:cxn>
                <a:cxn ang="0">
                  <a:pos x="712" y="201"/>
                </a:cxn>
                <a:cxn ang="0">
                  <a:pos x="721" y="168"/>
                </a:cxn>
                <a:cxn ang="0">
                  <a:pos x="729" y="135"/>
                </a:cxn>
                <a:cxn ang="0">
                  <a:pos x="735" y="102"/>
                </a:cxn>
                <a:cxn ang="0">
                  <a:pos x="739" y="68"/>
                </a:cxn>
                <a:cxn ang="0">
                  <a:pos x="742" y="34"/>
                </a:cxn>
                <a:cxn ang="0">
                  <a:pos x="743" y="0"/>
                </a:cxn>
              </a:cxnLst>
              <a:rect l="0" t="0" r="r" b="b"/>
              <a:pathLst>
                <a:path w="1394" h="1301">
                  <a:moveTo>
                    <a:pt x="1393" y="0"/>
                  </a:moveTo>
                  <a:lnTo>
                    <a:pt x="1393" y="22"/>
                  </a:lnTo>
                  <a:lnTo>
                    <a:pt x="1392" y="45"/>
                  </a:lnTo>
                  <a:lnTo>
                    <a:pt x="1391" y="68"/>
                  </a:lnTo>
                  <a:lnTo>
                    <a:pt x="1389" y="90"/>
                  </a:lnTo>
                  <a:lnTo>
                    <a:pt x="1388" y="113"/>
                  </a:lnTo>
                  <a:lnTo>
                    <a:pt x="1385" y="135"/>
                  </a:lnTo>
                  <a:lnTo>
                    <a:pt x="1384" y="158"/>
                  </a:lnTo>
                  <a:lnTo>
                    <a:pt x="1381" y="180"/>
                  </a:lnTo>
                  <a:lnTo>
                    <a:pt x="1377" y="204"/>
                  </a:lnTo>
                  <a:lnTo>
                    <a:pt x="1373" y="226"/>
                  </a:lnTo>
                  <a:lnTo>
                    <a:pt x="1369" y="248"/>
                  </a:lnTo>
                  <a:lnTo>
                    <a:pt x="1364" y="270"/>
                  </a:lnTo>
                  <a:lnTo>
                    <a:pt x="1360" y="292"/>
                  </a:lnTo>
                  <a:lnTo>
                    <a:pt x="1355" y="314"/>
                  </a:lnTo>
                  <a:lnTo>
                    <a:pt x="1349" y="336"/>
                  </a:lnTo>
                  <a:lnTo>
                    <a:pt x="1342" y="358"/>
                  </a:lnTo>
                  <a:lnTo>
                    <a:pt x="1336" y="380"/>
                  </a:lnTo>
                  <a:lnTo>
                    <a:pt x="1329" y="401"/>
                  </a:lnTo>
                  <a:lnTo>
                    <a:pt x="1322" y="423"/>
                  </a:lnTo>
                  <a:lnTo>
                    <a:pt x="1314" y="444"/>
                  </a:lnTo>
                  <a:lnTo>
                    <a:pt x="1307" y="466"/>
                  </a:lnTo>
                  <a:lnTo>
                    <a:pt x="1298" y="487"/>
                  </a:lnTo>
                  <a:lnTo>
                    <a:pt x="1289" y="508"/>
                  </a:lnTo>
                  <a:lnTo>
                    <a:pt x="1281" y="528"/>
                  </a:lnTo>
                  <a:lnTo>
                    <a:pt x="1271" y="549"/>
                  </a:lnTo>
                  <a:lnTo>
                    <a:pt x="1262" y="569"/>
                  </a:lnTo>
                  <a:lnTo>
                    <a:pt x="1251" y="589"/>
                  </a:lnTo>
                  <a:lnTo>
                    <a:pt x="1240" y="610"/>
                  </a:lnTo>
                  <a:lnTo>
                    <a:pt x="1230" y="630"/>
                  </a:lnTo>
                  <a:lnTo>
                    <a:pt x="1218" y="650"/>
                  </a:lnTo>
                  <a:lnTo>
                    <a:pt x="1207" y="669"/>
                  </a:lnTo>
                  <a:lnTo>
                    <a:pt x="1195" y="688"/>
                  </a:lnTo>
                  <a:lnTo>
                    <a:pt x="1183" y="707"/>
                  </a:lnTo>
                  <a:lnTo>
                    <a:pt x="1170" y="727"/>
                  </a:lnTo>
                  <a:lnTo>
                    <a:pt x="1158" y="745"/>
                  </a:lnTo>
                  <a:lnTo>
                    <a:pt x="1145" y="764"/>
                  </a:lnTo>
                  <a:lnTo>
                    <a:pt x="1131" y="782"/>
                  </a:lnTo>
                  <a:lnTo>
                    <a:pt x="1118" y="800"/>
                  </a:lnTo>
                  <a:lnTo>
                    <a:pt x="1103" y="818"/>
                  </a:lnTo>
                  <a:lnTo>
                    <a:pt x="1089" y="835"/>
                  </a:lnTo>
                  <a:lnTo>
                    <a:pt x="1074" y="852"/>
                  </a:lnTo>
                  <a:lnTo>
                    <a:pt x="1059" y="870"/>
                  </a:lnTo>
                  <a:lnTo>
                    <a:pt x="1044" y="886"/>
                  </a:lnTo>
                  <a:lnTo>
                    <a:pt x="1028" y="902"/>
                  </a:lnTo>
                  <a:lnTo>
                    <a:pt x="1012" y="919"/>
                  </a:lnTo>
                  <a:lnTo>
                    <a:pt x="996" y="935"/>
                  </a:lnTo>
                  <a:lnTo>
                    <a:pt x="979" y="950"/>
                  </a:lnTo>
                  <a:lnTo>
                    <a:pt x="963" y="966"/>
                  </a:lnTo>
                  <a:lnTo>
                    <a:pt x="946" y="981"/>
                  </a:lnTo>
                  <a:lnTo>
                    <a:pt x="929" y="995"/>
                  </a:lnTo>
                  <a:lnTo>
                    <a:pt x="911" y="1010"/>
                  </a:lnTo>
                  <a:lnTo>
                    <a:pt x="893" y="1024"/>
                  </a:lnTo>
                  <a:lnTo>
                    <a:pt x="876" y="1038"/>
                  </a:lnTo>
                  <a:lnTo>
                    <a:pt x="858" y="1051"/>
                  </a:lnTo>
                  <a:lnTo>
                    <a:pt x="838" y="1065"/>
                  </a:lnTo>
                  <a:lnTo>
                    <a:pt x="820" y="1077"/>
                  </a:lnTo>
                  <a:lnTo>
                    <a:pt x="801" y="1089"/>
                  </a:lnTo>
                  <a:lnTo>
                    <a:pt x="782" y="1102"/>
                  </a:lnTo>
                  <a:lnTo>
                    <a:pt x="763" y="1113"/>
                  </a:lnTo>
                  <a:lnTo>
                    <a:pt x="743" y="1125"/>
                  </a:lnTo>
                  <a:lnTo>
                    <a:pt x="723" y="1137"/>
                  </a:lnTo>
                  <a:lnTo>
                    <a:pt x="703" y="1147"/>
                  </a:lnTo>
                  <a:lnTo>
                    <a:pt x="683" y="1158"/>
                  </a:lnTo>
                  <a:lnTo>
                    <a:pt x="663" y="1168"/>
                  </a:lnTo>
                  <a:lnTo>
                    <a:pt x="643" y="1178"/>
                  </a:lnTo>
                  <a:lnTo>
                    <a:pt x="621" y="1187"/>
                  </a:lnTo>
                  <a:lnTo>
                    <a:pt x="601" y="1196"/>
                  </a:lnTo>
                  <a:lnTo>
                    <a:pt x="580" y="1205"/>
                  </a:lnTo>
                  <a:lnTo>
                    <a:pt x="559" y="1213"/>
                  </a:lnTo>
                  <a:lnTo>
                    <a:pt x="538" y="1221"/>
                  </a:lnTo>
                  <a:lnTo>
                    <a:pt x="517" y="1229"/>
                  </a:lnTo>
                  <a:lnTo>
                    <a:pt x="495" y="1235"/>
                  </a:lnTo>
                  <a:lnTo>
                    <a:pt x="474" y="1243"/>
                  </a:lnTo>
                  <a:lnTo>
                    <a:pt x="452" y="1249"/>
                  </a:lnTo>
                  <a:lnTo>
                    <a:pt x="429" y="1256"/>
                  </a:lnTo>
                  <a:lnTo>
                    <a:pt x="407" y="1261"/>
                  </a:lnTo>
                  <a:lnTo>
                    <a:pt x="385" y="1266"/>
                  </a:lnTo>
                  <a:lnTo>
                    <a:pt x="363" y="1271"/>
                  </a:lnTo>
                  <a:lnTo>
                    <a:pt x="341" y="1276"/>
                  </a:lnTo>
                  <a:lnTo>
                    <a:pt x="319" y="1280"/>
                  </a:lnTo>
                  <a:lnTo>
                    <a:pt x="297" y="1283"/>
                  </a:lnTo>
                  <a:lnTo>
                    <a:pt x="274" y="1287"/>
                  </a:lnTo>
                  <a:lnTo>
                    <a:pt x="252" y="1290"/>
                  </a:lnTo>
                  <a:lnTo>
                    <a:pt x="229" y="1292"/>
                  </a:lnTo>
                  <a:lnTo>
                    <a:pt x="207" y="1295"/>
                  </a:lnTo>
                  <a:lnTo>
                    <a:pt x="184" y="1296"/>
                  </a:lnTo>
                  <a:lnTo>
                    <a:pt x="162" y="1298"/>
                  </a:lnTo>
                  <a:lnTo>
                    <a:pt x="139" y="1299"/>
                  </a:lnTo>
                  <a:lnTo>
                    <a:pt x="116" y="1300"/>
                  </a:lnTo>
                  <a:lnTo>
                    <a:pt x="94" y="1300"/>
                  </a:lnTo>
                  <a:lnTo>
                    <a:pt x="0" y="964"/>
                  </a:lnTo>
                  <a:lnTo>
                    <a:pt x="94" y="650"/>
                  </a:lnTo>
                  <a:lnTo>
                    <a:pt x="105" y="650"/>
                  </a:lnTo>
                  <a:lnTo>
                    <a:pt x="116" y="649"/>
                  </a:lnTo>
                  <a:lnTo>
                    <a:pt x="127" y="649"/>
                  </a:lnTo>
                  <a:lnTo>
                    <a:pt x="139" y="648"/>
                  </a:lnTo>
                  <a:lnTo>
                    <a:pt x="150" y="647"/>
                  </a:lnTo>
                  <a:lnTo>
                    <a:pt x="162" y="646"/>
                  </a:lnTo>
                  <a:lnTo>
                    <a:pt x="172" y="645"/>
                  </a:lnTo>
                  <a:lnTo>
                    <a:pt x="184" y="643"/>
                  </a:lnTo>
                  <a:lnTo>
                    <a:pt x="195" y="641"/>
                  </a:lnTo>
                  <a:lnTo>
                    <a:pt x="206" y="639"/>
                  </a:lnTo>
                  <a:lnTo>
                    <a:pt x="217" y="637"/>
                  </a:lnTo>
                  <a:lnTo>
                    <a:pt x="229" y="635"/>
                  </a:lnTo>
                  <a:lnTo>
                    <a:pt x="239" y="633"/>
                  </a:lnTo>
                  <a:lnTo>
                    <a:pt x="251" y="631"/>
                  </a:lnTo>
                  <a:lnTo>
                    <a:pt x="261" y="628"/>
                  </a:lnTo>
                  <a:lnTo>
                    <a:pt x="272" y="625"/>
                  </a:lnTo>
                  <a:lnTo>
                    <a:pt x="284" y="621"/>
                  </a:lnTo>
                  <a:lnTo>
                    <a:pt x="294" y="618"/>
                  </a:lnTo>
                  <a:lnTo>
                    <a:pt x="305" y="614"/>
                  </a:lnTo>
                  <a:lnTo>
                    <a:pt x="315" y="610"/>
                  </a:lnTo>
                  <a:lnTo>
                    <a:pt x="326" y="607"/>
                  </a:lnTo>
                  <a:lnTo>
                    <a:pt x="336" y="602"/>
                  </a:lnTo>
                  <a:lnTo>
                    <a:pt x="347" y="598"/>
                  </a:lnTo>
                  <a:lnTo>
                    <a:pt x="357" y="593"/>
                  </a:lnTo>
                  <a:lnTo>
                    <a:pt x="368" y="588"/>
                  </a:lnTo>
                  <a:lnTo>
                    <a:pt x="379" y="584"/>
                  </a:lnTo>
                  <a:lnTo>
                    <a:pt x="388" y="579"/>
                  </a:lnTo>
                  <a:lnTo>
                    <a:pt x="399" y="574"/>
                  </a:lnTo>
                  <a:lnTo>
                    <a:pt x="408" y="568"/>
                  </a:lnTo>
                  <a:lnTo>
                    <a:pt x="418" y="563"/>
                  </a:lnTo>
                  <a:lnTo>
                    <a:pt x="428" y="557"/>
                  </a:lnTo>
                  <a:lnTo>
                    <a:pt x="438" y="551"/>
                  </a:lnTo>
                  <a:lnTo>
                    <a:pt x="447" y="545"/>
                  </a:lnTo>
                  <a:lnTo>
                    <a:pt x="456" y="539"/>
                  </a:lnTo>
                  <a:lnTo>
                    <a:pt x="466" y="532"/>
                  </a:lnTo>
                  <a:lnTo>
                    <a:pt x="476" y="525"/>
                  </a:lnTo>
                  <a:lnTo>
                    <a:pt x="484" y="518"/>
                  </a:lnTo>
                  <a:lnTo>
                    <a:pt x="494" y="512"/>
                  </a:lnTo>
                  <a:lnTo>
                    <a:pt x="502" y="505"/>
                  </a:lnTo>
                  <a:lnTo>
                    <a:pt x="511" y="497"/>
                  </a:lnTo>
                  <a:lnTo>
                    <a:pt x="520" y="491"/>
                  </a:lnTo>
                  <a:lnTo>
                    <a:pt x="528" y="483"/>
                  </a:lnTo>
                  <a:lnTo>
                    <a:pt x="536" y="475"/>
                  </a:lnTo>
                  <a:lnTo>
                    <a:pt x="545" y="467"/>
                  </a:lnTo>
                  <a:lnTo>
                    <a:pt x="552" y="459"/>
                  </a:lnTo>
                  <a:lnTo>
                    <a:pt x="561" y="451"/>
                  </a:lnTo>
                  <a:lnTo>
                    <a:pt x="569" y="443"/>
                  </a:lnTo>
                  <a:lnTo>
                    <a:pt x="576" y="435"/>
                  </a:lnTo>
                  <a:lnTo>
                    <a:pt x="584" y="426"/>
                  </a:lnTo>
                  <a:lnTo>
                    <a:pt x="591" y="418"/>
                  </a:lnTo>
                  <a:lnTo>
                    <a:pt x="598" y="409"/>
                  </a:lnTo>
                  <a:lnTo>
                    <a:pt x="605" y="400"/>
                  </a:lnTo>
                  <a:lnTo>
                    <a:pt x="612" y="391"/>
                  </a:lnTo>
                  <a:lnTo>
                    <a:pt x="619" y="382"/>
                  </a:lnTo>
                  <a:lnTo>
                    <a:pt x="625" y="372"/>
                  </a:lnTo>
                  <a:lnTo>
                    <a:pt x="632" y="363"/>
                  </a:lnTo>
                  <a:lnTo>
                    <a:pt x="639" y="353"/>
                  </a:lnTo>
                  <a:lnTo>
                    <a:pt x="644" y="345"/>
                  </a:lnTo>
                  <a:lnTo>
                    <a:pt x="650" y="334"/>
                  </a:lnTo>
                  <a:lnTo>
                    <a:pt x="656" y="324"/>
                  </a:lnTo>
                  <a:lnTo>
                    <a:pt x="662" y="315"/>
                  </a:lnTo>
                  <a:lnTo>
                    <a:pt x="667" y="305"/>
                  </a:lnTo>
                  <a:lnTo>
                    <a:pt x="672" y="295"/>
                  </a:lnTo>
                  <a:lnTo>
                    <a:pt x="677" y="285"/>
                  </a:lnTo>
                  <a:lnTo>
                    <a:pt x="682" y="275"/>
                  </a:lnTo>
                  <a:lnTo>
                    <a:pt x="687" y="264"/>
                  </a:lnTo>
                  <a:lnTo>
                    <a:pt x="691" y="253"/>
                  </a:lnTo>
                  <a:lnTo>
                    <a:pt x="695" y="243"/>
                  </a:lnTo>
                  <a:lnTo>
                    <a:pt x="700" y="232"/>
                  </a:lnTo>
                  <a:lnTo>
                    <a:pt x="704" y="222"/>
                  </a:lnTo>
                  <a:lnTo>
                    <a:pt x="708" y="211"/>
                  </a:lnTo>
                  <a:lnTo>
                    <a:pt x="712" y="201"/>
                  </a:lnTo>
                  <a:lnTo>
                    <a:pt x="715" y="190"/>
                  </a:lnTo>
                  <a:lnTo>
                    <a:pt x="718" y="179"/>
                  </a:lnTo>
                  <a:lnTo>
                    <a:pt x="721" y="168"/>
                  </a:lnTo>
                  <a:lnTo>
                    <a:pt x="724" y="157"/>
                  </a:lnTo>
                  <a:lnTo>
                    <a:pt x="726" y="146"/>
                  </a:lnTo>
                  <a:lnTo>
                    <a:pt x="729" y="135"/>
                  </a:lnTo>
                  <a:lnTo>
                    <a:pt x="731" y="124"/>
                  </a:lnTo>
                  <a:lnTo>
                    <a:pt x="733" y="112"/>
                  </a:lnTo>
                  <a:lnTo>
                    <a:pt x="735" y="102"/>
                  </a:lnTo>
                  <a:lnTo>
                    <a:pt x="737" y="90"/>
                  </a:lnTo>
                  <a:lnTo>
                    <a:pt x="739" y="79"/>
                  </a:lnTo>
                  <a:lnTo>
                    <a:pt x="739" y="68"/>
                  </a:lnTo>
                  <a:lnTo>
                    <a:pt x="740" y="57"/>
                  </a:lnTo>
                  <a:lnTo>
                    <a:pt x="741" y="45"/>
                  </a:lnTo>
                  <a:lnTo>
                    <a:pt x="742" y="34"/>
                  </a:lnTo>
                  <a:lnTo>
                    <a:pt x="742" y="22"/>
                  </a:lnTo>
                  <a:lnTo>
                    <a:pt x="743" y="12"/>
                  </a:lnTo>
                  <a:lnTo>
                    <a:pt x="743" y="0"/>
                  </a:lnTo>
                  <a:lnTo>
                    <a:pt x="1056" y="100"/>
                  </a:lnTo>
                  <a:lnTo>
                    <a:pt x="1393" y="0"/>
                  </a:lnTo>
                </a:path>
              </a:pathLst>
            </a:custGeom>
            <a:solidFill>
              <a:schemeClr val="accent2">
                <a:lumMod val="20000"/>
                <a:lumOff val="80000"/>
              </a:schemeClr>
            </a:solidFill>
            <a:ln w="38100" cap="rnd" cmpd="sng">
              <a:solidFill>
                <a:schemeClr val="bg1"/>
              </a:solidFill>
              <a:prstDash val="solid"/>
              <a:round/>
              <a:headEnd type="none" w="med" len="med"/>
              <a:tailEnd type="none" w="med" len="med"/>
            </a:ln>
            <a:effectLst/>
          </p:spPr>
          <p:txBody>
            <a:bodyPr/>
            <a:lstStyle/>
            <a:p>
              <a:endParaRPr lang="en-US" dirty="0"/>
            </a:p>
          </p:txBody>
        </p:sp>
      </p:grpSp>
      <p:sp>
        <p:nvSpPr>
          <p:cNvPr id="40" name="Oval 23"/>
          <p:cNvSpPr>
            <a:spLocks noChangeArrowheads="1"/>
          </p:cNvSpPr>
          <p:nvPr/>
        </p:nvSpPr>
        <p:spPr bwMode="auto">
          <a:xfrm>
            <a:off x="3309258" y="2888343"/>
            <a:ext cx="2220686" cy="1959429"/>
          </a:xfrm>
          <a:prstGeom prst="ellipse">
            <a:avLst/>
          </a:prstGeom>
          <a:solidFill>
            <a:schemeClr val="tx2">
              <a:lumMod val="50000"/>
            </a:schemeClr>
          </a:solidFill>
          <a:ln w="57150" algn="ctr">
            <a:solidFill>
              <a:schemeClr val="bg1"/>
            </a:solidFill>
            <a:round/>
            <a:headEnd/>
            <a:tailEnd/>
          </a:ln>
        </p:spPr>
        <p:txBody>
          <a:bodyPr lIns="90000" tIns="46800" rIns="90000" bIns="46800" anchor="ctr"/>
          <a:lstStyle/>
          <a:p>
            <a:pPr algn="ctr"/>
            <a:r>
              <a:rPr lang="en-US" sz="1000" b="1" dirty="0" smtClean="0">
                <a:solidFill>
                  <a:schemeClr val="bg1"/>
                </a:solidFill>
              </a:rPr>
              <a:t>LIQUIDITY </a:t>
            </a:r>
            <a:br>
              <a:rPr lang="en-US" sz="1000" b="1" dirty="0" smtClean="0">
                <a:solidFill>
                  <a:schemeClr val="bg1"/>
                </a:solidFill>
              </a:rPr>
            </a:br>
            <a:r>
              <a:rPr lang="en-US" sz="1000" b="1" dirty="0" smtClean="0">
                <a:solidFill>
                  <a:schemeClr val="bg1"/>
                </a:solidFill>
              </a:rPr>
              <a:t>RISK MANAGEMENT with SAP LRM@HANA</a:t>
            </a:r>
          </a:p>
        </p:txBody>
      </p:sp>
      <p:cxnSp>
        <p:nvCxnSpPr>
          <p:cNvPr id="41" name="Straight Connector 40"/>
          <p:cNvCxnSpPr/>
          <p:nvPr/>
        </p:nvCxnSpPr>
        <p:spPr>
          <a:xfrm>
            <a:off x="263072" y="3857171"/>
            <a:ext cx="1800000" cy="0"/>
          </a:xfrm>
          <a:prstGeom prst="line">
            <a:avLst/>
          </a:prstGeom>
          <a:ln w="31750" cap="flat">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859815" y="3849914"/>
            <a:ext cx="1800000" cy="0"/>
          </a:xfrm>
          <a:prstGeom prst="line">
            <a:avLst/>
          </a:prstGeom>
          <a:ln w="31750" cap="flat">
            <a:solidFill>
              <a:schemeClr val="tx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 Box 11"/>
          <p:cNvSpPr txBox="1">
            <a:spLocks noChangeArrowheads="1"/>
          </p:cNvSpPr>
          <p:nvPr/>
        </p:nvSpPr>
        <p:spPr bwMode="auto">
          <a:xfrm>
            <a:off x="69151" y="1558472"/>
            <a:ext cx="2456340" cy="1808842"/>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20000"/>
              </a:spcAft>
              <a:buClr>
                <a:schemeClr val="hlink"/>
              </a:buClr>
              <a:buSzPct val="80000"/>
              <a:buFont typeface="Wingdings" pitchFamily="2" charset="2"/>
              <a:buNone/>
            </a:pPr>
            <a:r>
              <a:rPr lang="en-US" sz="1600" b="1" dirty="0" smtClean="0">
                <a:solidFill>
                  <a:schemeClr val="tx2">
                    <a:lumMod val="50000"/>
                  </a:schemeClr>
                </a:solidFill>
              </a:rPr>
              <a:t>Risk Identification</a:t>
            </a:r>
          </a:p>
          <a:p>
            <a:pPr marL="193675" indent="-193675" defTabSz="762000" eaLnBrk="0" hangingPunct="0">
              <a:lnSpc>
                <a:spcPct val="110000"/>
              </a:lnSpc>
              <a:spcAft>
                <a:spcPct val="10000"/>
              </a:spcAft>
              <a:buClr>
                <a:schemeClr val="hlink"/>
              </a:buClr>
              <a:buSzPct val="80000"/>
              <a:buFont typeface="Wingdings" pitchFamily="2" charset="2"/>
              <a:buChar char="n"/>
            </a:pPr>
            <a:r>
              <a:rPr lang="en-US" sz="1600" dirty="0" smtClean="0">
                <a:solidFill>
                  <a:schemeClr val="tx2">
                    <a:lumMod val="50000"/>
                  </a:schemeClr>
                </a:solidFill>
              </a:rPr>
              <a:t>Real-time identification of risks</a:t>
            </a:r>
          </a:p>
          <a:p>
            <a:pPr marL="193675" indent="-193675" defTabSz="762000" eaLnBrk="0" hangingPunct="0">
              <a:lnSpc>
                <a:spcPct val="110000"/>
              </a:lnSpc>
              <a:spcAft>
                <a:spcPct val="10000"/>
              </a:spcAft>
              <a:buClr>
                <a:schemeClr val="hlink"/>
              </a:buClr>
              <a:buSzPct val="80000"/>
              <a:buFont typeface="Wingdings" pitchFamily="2" charset="2"/>
              <a:buChar char="n"/>
            </a:pPr>
            <a:r>
              <a:rPr lang="en-US" sz="1600" dirty="0" smtClean="0">
                <a:solidFill>
                  <a:schemeClr val="tx2">
                    <a:lumMod val="50000"/>
                  </a:schemeClr>
                </a:solidFill>
              </a:rPr>
              <a:t>Know your risks faster and better with SAP LRM@HANA</a:t>
            </a:r>
          </a:p>
          <a:p>
            <a:pPr marL="193675" indent="-193675" defTabSz="762000" eaLnBrk="0" hangingPunct="0">
              <a:lnSpc>
                <a:spcPct val="110000"/>
              </a:lnSpc>
              <a:spcAft>
                <a:spcPct val="10000"/>
              </a:spcAft>
              <a:buClr>
                <a:schemeClr val="hlink"/>
              </a:buClr>
              <a:buSzPct val="80000"/>
              <a:buFont typeface="Wingdings" pitchFamily="2" charset="2"/>
              <a:buChar char="n"/>
            </a:pPr>
            <a:endParaRPr lang="en-US" sz="1600" dirty="0">
              <a:solidFill>
                <a:schemeClr val="tx2">
                  <a:lumMod val="50000"/>
                </a:schemeClr>
              </a:solidFill>
            </a:endParaRPr>
          </a:p>
        </p:txBody>
      </p:sp>
      <p:sp>
        <p:nvSpPr>
          <p:cNvPr id="46" name="Text Box 11"/>
          <p:cNvSpPr txBox="1">
            <a:spLocks noChangeArrowheads="1"/>
          </p:cNvSpPr>
          <p:nvPr/>
        </p:nvSpPr>
        <p:spPr bwMode="auto">
          <a:xfrm>
            <a:off x="61893" y="4454015"/>
            <a:ext cx="2456340" cy="1525871"/>
          </a:xfrm>
          <a:prstGeom prst="rect">
            <a:avLst/>
          </a:prstGeom>
          <a:noFill/>
          <a:ln w="3175" algn="ctr">
            <a:noFill/>
            <a:miter lim="800000"/>
            <a:headEnd/>
            <a:tailEnd/>
          </a:ln>
          <a:effectLst/>
        </p:spPr>
        <p:txBody>
          <a:bodyPr/>
          <a:lstStyle/>
          <a:p>
            <a:pPr defTabSz="762000" eaLnBrk="0" hangingPunct="0">
              <a:lnSpc>
                <a:spcPct val="110000"/>
              </a:lnSpc>
              <a:spcAft>
                <a:spcPct val="20000"/>
              </a:spcAft>
              <a:buClr>
                <a:schemeClr val="hlink"/>
              </a:buClr>
              <a:buSzPct val="80000"/>
              <a:buFont typeface="Wingdings" pitchFamily="2" charset="2"/>
              <a:buNone/>
            </a:pPr>
            <a:r>
              <a:rPr lang="en-US" sz="1600" b="1" dirty="0" smtClean="0">
                <a:solidFill>
                  <a:schemeClr val="tx2">
                    <a:lumMod val="50000"/>
                  </a:schemeClr>
                </a:solidFill>
              </a:rPr>
              <a:t>Risk Reporting &amp; Monitoring</a:t>
            </a:r>
          </a:p>
          <a:p>
            <a:pPr marL="193675" indent="-193675" defTabSz="762000" eaLnBrk="0" hangingPunct="0">
              <a:lnSpc>
                <a:spcPct val="110000"/>
              </a:lnSpc>
              <a:spcAft>
                <a:spcPct val="10000"/>
              </a:spcAft>
              <a:buClr>
                <a:schemeClr val="hlink"/>
              </a:buClr>
              <a:buSzPct val="80000"/>
              <a:buFont typeface="Wingdings" pitchFamily="2" charset="2"/>
              <a:buChar char="n"/>
            </a:pPr>
            <a:r>
              <a:rPr lang="en-US" sz="1600" smtClean="0">
                <a:solidFill>
                  <a:schemeClr val="tx2">
                    <a:lumMod val="50000"/>
                  </a:schemeClr>
                </a:solidFill>
              </a:rPr>
              <a:t>Flexible consumption: real-time </a:t>
            </a:r>
            <a:r>
              <a:rPr lang="en-US" sz="1600" dirty="0" smtClean="0">
                <a:solidFill>
                  <a:schemeClr val="tx2">
                    <a:lumMod val="50000"/>
                  </a:schemeClr>
                </a:solidFill>
              </a:rPr>
              <a:t>reporting anytime and anywhere</a:t>
            </a:r>
          </a:p>
        </p:txBody>
      </p:sp>
      <p:sp>
        <p:nvSpPr>
          <p:cNvPr id="47" name="Text Box 11"/>
          <p:cNvSpPr txBox="1">
            <a:spLocks noChangeArrowheads="1"/>
          </p:cNvSpPr>
          <p:nvPr/>
        </p:nvSpPr>
        <p:spPr bwMode="auto">
          <a:xfrm>
            <a:off x="6491599" y="1565732"/>
            <a:ext cx="2456340" cy="1649185"/>
          </a:xfrm>
          <a:prstGeom prst="rect">
            <a:avLst/>
          </a:prstGeom>
          <a:noFill/>
          <a:ln w="3175" algn="ctr">
            <a:noFill/>
            <a:miter lim="800000"/>
            <a:headEnd/>
            <a:tailEnd/>
          </a:ln>
          <a:effectLst/>
        </p:spPr>
        <p:txBody>
          <a:bodyPr/>
          <a:lstStyle/>
          <a:p>
            <a:pPr defTabSz="762000" eaLnBrk="0" hangingPunct="0">
              <a:lnSpc>
                <a:spcPct val="110000"/>
              </a:lnSpc>
              <a:spcAft>
                <a:spcPct val="20000"/>
              </a:spcAft>
              <a:buClr>
                <a:schemeClr val="hlink"/>
              </a:buClr>
              <a:buSzPct val="80000"/>
              <a:buFont typeface="Wingdings" pitchFamily="2" charset="2"/>
              <a:buNone/>
            </a:pPr>
            <a:r>
              <a:rPr lang="en-US" sz="1600" b="1" dirty="0" smtClean="0">
                <a:solidFill>
                  <a:schemeClr val="tx2">
                    <a:lumMod val="50000"/>
                  </a:schemeClr>
                </a:solidFill>
              </a:rPr>
              <a:t>Risk Analysis and Assessment</a:t>
            </a:r>
          </a:p>
          <a:p>
            <a:pPr marL="193675" indent="-193675" defTabSz="762000" eaLnBrk="0" hangingPunct="0">
              <a:lnSpc>
                <a:spcPct val="110000"/>
              </a:lnSpc>
              <a:spcAft>
                <a:spcPct val="10000"/>
              </a:spcAft>
              <a:buClr>
                <a:schemeClr val="hlink"/>
              </a:buClr>
              <a:buSzPct val="80000"/>
              <a:buFont typeface="Wingdings" pitchFamily="2" charset="2"/>
              <a:buChar char="n"/>
            </a:pPr>
            <a:r>
              <a:rPr lang="en-US" sz="1600" dirty="0" smtClean="0">
                <a:solidFill>
                  <a:schemeClr val="tx2">
                    <a:lumMod val="50000"/>
                  </a:schemeClr>
                </a:solidFill>
              </a:rPr>
              <a:t>Deep dive into intraday risk position</a:t>
            </a:r>
          </a:p>
          <a:p>
            <a:pPr marL="193675" indent="-193675" defTabSz="762000" eaLnBrk="0" hangingPunct="0">
              <a:lnSpc>
                <a:spcPct val="110000"/>
              </a:lnSpc>
              <a:spcAft>
                <a:spcPct val="10000"/>
              </a:spcAft>
              <a:buClr>
                <a:schemeClr val="hlink"/>
              </a:buClr>
              <a:buSzPct val="80000"/>
              <a:buFont typeface="Wingdings" pitchFamily="2" charset="2"/>
              <a:buChar char="n"/>
            </a:pPr>
            <a:r>
              <a:rPr lang="en-US" sz="1600" dirty="0" smtClean="0">
                <a:solidFill>
                  <a:schemeClr val="tx2">
                    <a:lumMod val="50000"/>
                  </a:schemeClr>
                </a:solidFill>
              </a:rPr>
              <a:t>Real-time compliance monitoring</a:t>
            </a:r>
          </a:p>
        </p:txBody>
      </p:sp>
      <p:sp>
        <p:nvSpPr>
          <p:cNvPr id="48" name="Text Box 11"/>
          <p:cNvSpPr txBox="1">
            <a:spLocks noChangeArrowheads="1"/>
          </p:cNvSpPr>
          <p:nvPr/>
        </p:nvSpPr>
        <p:spPr bwMode="auto">
          <a:xfrm>
            <a:off x="6484341" y="4461275"/>
            <a:ext cx="2456340" cy="1837925"/>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20000"/>
              </a:spcAft>
              <a:buClr>
                <a:schemeClr val="hlink"/>
              </a:buClr>
              <a:buSzPct val="80000"/>
              <a:buFont typeface="Wingdings" pitchFamily="2" charset="2"/>
              <a:buNone/>
            </a:pPr>
            <a:r>
              <a:rPr lang="en-US" sz="1600" b="1" dirty="0" smtClean="0">
                <a:solidFill>
                  <a:schemeClr val="tx2">
                    <a:lumMod val="50000"/>
                  </a:schemeClr>
                </a:solidFill>
              </a:rPr>
              <a:t>Risk Treatment</a:t>
            </a:r>
          </a:p>
          <a:p>
            <a:pPr marL="193675" indent="-193675" defTabSz="762000" eaLnBrk="0" hangingPunct="0">
              <a:lnSpc>
                <a:spcPct val="110000"/>
              </a:lnSpc>
              <a:spcAft>
                <a:spcPct val="10000"/>
              </a:spcAft>
              <a:buClr>
                <a:schemeClr val="hlink"/>
              </a:buClr>
              <a:buSzPct val="80000"/>
              <a:buFont typeface="Wingdings" pitchFamily="2" charset="2"/>
              <a:buChar char="n"/>
            </a:pPr>
            <a:r>
              <a:rPr lang="en-US" sz="1600" dirty="0" smtClean="0">
                <a:solidFill>
                  <a:schemeClr val="tx2">
                    <a:lumMod val="50000"/>
                  </a:schemeClr>
                </a:solidFill>
              </a:rPr>
              <a:t>Intraday risk measurement enables real-time, data-driven liquidity procurement</a:t>
            </a:r>
            <a:endParaRPr lang="en-US" sz="1600" dirty="0">
              <a:solidFill>
                <a:schemeClr val="tx2">
                  <a:lumMod val="50000"/>
                </a:schemeClr>
              </a:solidFill>
            </a:endParaRPr>
          </a:p>
        </p:txBody>
      </p:sp>
      <p:sp>
        <p:nvSpPr>
          <p:cNvPr id="49" name="Text Box 11"/>
          <p:cNvSpPr txBox="1">
            <a:spLocks noChangeArrowheads="1"/>
          </p:cNvSpPr>
          <p:nvPr/>
        </p:nvSpPr>
        <p:spPr bwMode="auto">
          <a:xfrm>
            <a:off x="0" y="5912703"/>
            <a:ext cx="3759200" cy="1213814"/>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hlink"/>
              </a:buClr>
              <a:buSzPct val="80000"/>
              <a:buFont typeface="Wingdings" pitchFamily="2" charset="2"/>
              <a:buChar char="n"/>
            </a:pPr>
            <a:r>
              <a:rPr lang="en-US" sz="1600" dirty="0" smtClean="0">
                <a:solidFill>
                  <a:schemeClr val="tx2">
                    <a:lumMod val="50000"/>
                  </a:schemeClr>
                </a:solidFill>
              </a:rPr>
              <a:t>Support reporting needs from business analyst to CRO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Funding Liquidity Risk (Internal Risk Management)</a:t>
            </a:r>
            <a:endParaRPr lang="en-US" dirty="0"/>
          </a:p>
        </p:txBody>
      </p:sp>
      <p:sp>
        <p:nvSpPr>
          <p:cNvPr id="5" name="Rechteck 203"/>
          <p:cNvSpPr>
            <a:spLocks noChangeArrowheads="1"/>
          </p:cNvSpPr>
          <p:nvPr/>
        </p:nvSpPr>
        <p:spPr bwMode="gray">
          <a:xfrm>
            <a:off x="360000" y="1440000"/>
            <a:ext cx="8551988" cy="4654685"/>
          </a:xfrm>
          <a:prstGeom prst="rect">
            <a:avLst/>
          </a:prstGeom>
          <a:gradFill rotWithShape="1">
            <a:gsLst>
              <a:gs pos="0">
                <a:schemeClr val="bg2"/>
              </a:gs>
              <a:gs pos="0">
                <a:schemeClr val="bg1"/>
              </a:gs>
            </a:gsLst>
            <a:lin ang="10800000" scaled="1"/>
          </a:gradFill>
          <a:ln w="9525">
            <a:noFill/>
            <a:miter lim="800000"/>
            <a:headEnd/>
            <a:tailEnd/>
          </a:ln>
        </p:spPr>
        <p:txBody>
          <a:bodyPr anchor="t" anchorCtr="0"/>
          <a:lstStyle/>
          <a:p>
            <a:pPr marL="266700" lvl="2" indent="-266700">
              <a:spcAft>
                <a:spcPts val="1800"/>
              </a:spcAft>
              <a:buClr>
                <a:schemeClr val="accent2"/>
              </a:buClr>
              <a:buFont typeface="Wingdings" pitchFamily="2" charset="2"/>
              <a:buChar char="n"/>
            </a:pPr>
            <a:r>
              <a:rPr lang="en-US" sz="1800" b="1" i="1" dirty="0" smtClean="0"/>
              <a:t>Funding Liquidity Risk </a:t>
            </a:r>
            <a:r>
              <a:rPr lang="en-US" sz="1800" i="1" dirty="0" smtClean="0"/>
              <a:t>is the risk that the firm will not be able to efficiently</a:t>
            </a:r>
            <a:r>
              <a:rPr lang="en-US" i="1" dirty="0" smtClean="0"/>
              <a:t> meet both </a:t>
            </a:r>
            <a:r>
              <a:rPr lang="en-US" sz="1800" i="1" dirty="0" smtClean="0"/>
              <a:t>expected and </a:t>
            </a:r>
            <a:r>
              <a:rPr lang="en-US" sz="1800" b="1" i="1" dirty="0" smtClean="0"/>
              <a:t>unexpected current and future cash flow and collateral needs</a:t>
            </a:r>
            <a:r>
              <a:rPr lang="en-US" sz="1800" i="1" dirty="0" smtClean="0"/>
              <a:t> without affecting either daily operations or the financial condition of the firm </a:t>
            </a:r>
            <a:r>
              <a:rPr lang="en-US" sz="1800" dirty="0" smtClean="0"/>
              <a:t>(</a:t>
            </a:r>
            <a:r>
              <a:rPr lang="en-US" sz="1800" b="1" dirty="0" smtClean="0"/>
              <a:t>Basel Committee on Banking Supervision*</a:t>
            </a:r>
            <a:r>
              <a:rPr lang="en-US" sz="1800" dirty="0" smtClean="0"/>
              <a:t>).</a:t>
            </a:r>
          </a:p>
          <a:p>
            <a:pPr marL="266700" lvl="2" indent="-266700">
              <a:spcAft>
                <a:spcPts val="1800"/>
              </a:spcAft>
              <a:buClr>
                <a:schemeClr val="accent2"/>
              </a:buClr>
              <a:buFont typeface="Wingdings" pitchFamily="2" charset="2"/>
              <a:buChar char="n"/>
            </a:pPr>
            <a:r>
              <a:rPr lang="en-US" sz="1800" dirty="0" smtClean="0">
                <a:ea typeface="ＭＳ Ｐゴシック" pitchFamily="1" charset="-128"/>
              </a:rPr>
              <a:t>A first step of a funding liquidity risk calculation consists in calculating the Forward Liquidity Exposure (FLE) in terms of the </a:t>
            </a:r>
            <a:r>
              <a:rPr lang="en-US" sz="1800" b="1" dirty="0" smtClean="0">
                <a:ea typeface="ＭＳ Ｐゴシック" pitchFamily="1" charset="-128"/>
              </a:rPr>
              <a:t>Legal Cash Flow Gap.</a:t>
            </a:r>
            <a:endParaRPr lang="en-US" sz="1800" dirty="0" smtClean="0">
              <a:ea typeface="ＭＳ Ｐゴシック" pitchFamily="1" charset="-128"/>
            </a:endParaRPr>
          </a:p>
          <a:p>
            <a:pPr marL="266700" lvl="2" indent="-266700">
              <a:spcAft>
                <a:spcPts val="1800"/>
              </a:spcAft>
              <a:buClr>
                <a:schemeClr val="accent2"/>
              </a:buClr>
              <a:buFont typeface="Wingdings" pitchFamily="2" charset="2"/>
              <a:buChar char="n"/>
            </a:pPr>
            <a:r>
              <a:rPr lang="en-US" sz="1800" dirty="0" smtClean="0">
                <a:ea typeface="ＭＳ Ｐゴシック" pitchFamily="1" charset="-128"/>
              </a:rPr>
              <a:t>As this Forward Liquidity Exposure only shows contractual cash flows, the figure is an important indicator but somehow misleading in terms of shown liquidity bottlenecks. Therefore, in a second step hypothetical cash flows should be taken into account to show a more realistic picture. These simulations should be driven by market development, customer behavior and bank strategy to generate a more realistic </a:t>
            </a:r>
            <a:r>
              <a:rPr lang="en-US" sz="1800" b="1" dirty="0" smtClean="0">
                <a:ea typeface="ＭＳ Ｐゴシック" pitchFamily="1" charset="-128"/>
              </a:rPr>
              <a:t>Economic Cash Flow Gap</a:t>
            </a:r>
            <a:r>
              <a:rPr lang="en-US" sz="1800" dirty="0" smtClean="0">
                <a:ea typeface="ＭＳ Ｐゴシック" pitchFamily="1" charset="-128"/>
              </a:rPr>
              <a:t>. </a:t>
            </a:r>
          </a:p>
          <a:p>
            <a:pPr marL="266700" lvl="2" indent="-266700">
              <a:spcAft>
                <a:spcPts val="1800"/>
              </a:spcAft>
              <a:buClr>
                <a:schemeClr val="accent2"/>
              </a:buClr>
              <a:buFont typeface="Wingdings" pitchFamily="2" charset="2"/>
              <a:buChar char="n"/>
            </a:pPr>
            <a:r>
              <a:rPr lang="en-US" sz="1800" dirty="0" smtClean="0">
                <a:ea typeface="ＭＳ Ｐゴシック" pitchFamily="1" charset="-128"/>
              </a:rPr>
              <a:t>Liquidity gaps detected when analyzing the economic cash flow gap can be netted against the </a:t>
            </a:r>
            <a:r>
              <a:rPr lang="en-US" sz="1800" b="1" dirty="0" smtClean="0">
                <a:ea typeface="ＭＳ Ｐゴシック" pitchFamily="1" charset="-128"/>
              </a:rPr>
              <a:t>Counterbalancing Capacity (CBC)</a:t>
            </a:r>
            <a:r>
              <a:rPr lang="en-US" sz="1800" dirty="0" smtClean="0">
                <a:ea typeface="ＭＳ Ｐゴシック" pitchFamily="1" charset="-128"/>
              </a:rPr>
              <a:t>. It contains assets like bonds or committed lines that can be used to resolve liquidity bottlenecks.</a:t>
            </a:r>
          </a:p>
        </p:txBody>
      </p:sp>
      <p:sp>
        <p:nvSpPr>
          <p:cNvPr id="4" name="TextBox 3"/>
          <p:cNvSpPr txBox="1"/>
          <p:nvPr/>
        </p:nvSpPr>
        <p:spPr>
          <a:xfrm>
            <a:off x="4644359" y="6316412"/>
            <a:ext cx="4265794" cy="384721"/>
          </a:xfrm>
          <a:prstGeom prst="rect">
            <a:avLst/>
          </a:prstGeom>
          <a:noFill/>
        </p:spPr>
        <p:txBody>
          <a:bodyPr wrap="square" rtlCol="0">
            <a:spAutoFit/>
          </a:bodyPr>
          <a:lstStyle/>
          <a:p>
            <a:r>
              <a:rPr lang="en-US" sz="1000" i="1" dirty="0" smtClean="0"/>
              <a:t> </a:t>
            </a:r>
            <a:r>
              <a:rPr lang="en-US" sz="900" i="1" dirty="0" smtClean="0"/>
              <a:t>*: </a:t>
            </a:r>
            <a:r>
              <a:rPr lang="en-US" sz="900" dirty="0" smtClean="0">
                <a:solidFill>
                  <a:schemeClr val="dk1"/>
                </a:solidFill>
              </a:rPr>
              <a:t>BCBS 144  Principles for Sound Liquidity Risk Management and Supervision</a:t>
            </a:r>
          </a:p>
          <a:p>
            <a:endParaRPr lang="en-US" sz="900" i="1" dirty="0" smtClean="0"/>
          </a:p>
        </p:txBody>
      </p:sp>
    </p:spTree>
    <p:extLst>
      <p:ext uri="{BB962C8B-B14F-4D97-AF65-F5344CB8AC3E}">
        <p14:creationId xmlns:p14="http://schemas.microsoft.com/office/powerpoint/2010/main" val="3655283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Market Liquidity Risk (Internal Risk Management)</a:t>
            </a:r>
            <a:endParaRPr lang="en-US" dirty="0"/>
          </a:p>
        </p:txBody>
      </p:sp>
      <p:sp>
        <p:nvSpPr>
          <p:cNvPr id="5" name="Rechteck 203"/>
          <p:cNvSpPr>
            <a:spLocks noChangeArrowheads="1"/>
          </p:cNvSpPr>
          <p:nvPr/>
        </p:nvSpPr>
        <p:spPr bwMode="gray">
          <a:xfrm>
            <a:off x="360000" y="1440000"/>
            <a:ext cx="8551988" cy="4654685"/>
          </a:xfrm>
          <a:prstGeom prst="rect">
            <a:avLst/>
          </a:prstGeom>
          <a:gradFill rotWithShape="1">
            <a:gsLst>
              <a:gs pos="0">
                <a:schemeClr val="bg2"/>
              </a:gs>
              <a:gs pos="0">
                <a:schemeClr val="bg1"/>
              </a:gs>
            </a:gsLst>
            <a:lin ang="10800000" scaled="1"/>
          </a:gradFill>
          <a:ln w="9525">
            <a:noFill/>
            <a:miter lim="800000"/>
            <a:headEnd/>
            <a:tailEnd/>
          </a:ln>
        </p:spPr>
        <p:txBody>
          <a:bodyPr anchor="t" anchorCtr="0"/>
          <a:lstStyle/>
          <a:p>
            <a:pPr marL="266700" lvl="2" indent="-266700">
              <a:spcAft>
                <a:spcPts val="1800"/>
              </a:spcAft>
              <a:buClr>
                <a:schemeClr val="accent2"/>
              </a:buClr>
              <a:buFont typeface="Wingdings" pitchFamily="2" charset="2"/>
              <a:buChar char="n"/>
            </a:pPr>
            <a:r>
              <a:rPr lang="en-US" sz="1800" b="1" i="1" dirty="0" smtClean="0">
                <a:ea typeface="ＭＳ Ｐゴシック" pitchFamily="1" charset="-128"/>
              </a:rPr>
              <a:t>Market Liquidity Risk </a:t>
            </a:r>
            <a:r>
              <a:rPr lang="en-US" sz="1800" i="1" dirty="0" smtClean="0">
                <a:ea typeface="ＭＳ Ｐゴシック" pitchFamily="1" charset="-128"/>
              </a:rPr>
              <a:t>is the risk that a firm </a:t>
            </a:r>
            <a:r>
              <a:rPr lang="en-US" sz="1800" b="1" i="1" dirty="0" smtClean="0">
                <a:ea typeface="ＭＳ Ｐゴシック" pitchFamily="1" charset="-128"/>
              </a:rPr>
              <a:t>cannot easily offset or eliminate a position at the market price</a:t>
            </a:r>
            <a:r>
              <a:rPr lang="en-US" sz="1800" i="1" dirty="0" smtClean="0">
                <a:ea typeface="ＭＳ Ｐゴシック" pitchFamily="1" charset="-128"/>
              </a:rPr>
              <a:t> because of inadequate market depth or market disruption </a:t>
            </a:r>
            <a:r>
              <a:rPr lang="en-US" sz="1800" dirty="0" smtClean="0">
                <a:ea typeface="ＭＳ Ｐゴシック" pitchFamily="1" charset="-128"/>
              </a:rPr>
              <a:t>(</a:t>
            </a:r>
            <a:r>
              <a:rPr lang="en-US" sz="1800" b="1" dirty="0" smtClean="0"/>
              <a:t>Basel Committee on Banking Supervision*</a:t>
            </a:r>
            <a:r>
              <a:rPr lang="en-US" sz="1800" dirty="0" smtClean="0">
                <a:ea typeface="ＭＳ Ｐゴシック" pitchFamily="1" charset="-128"/>
              </a:rPr>
              <a:t>).</a:t>
            </a:r>
          </a:p>
          <a:p>
            <a:pPr marL="266700" lvl="2" indent="-266700">
              <a:spcAft>
                <a:spcPts val="1800"/>
              </a:spcAft>
              <a:buClr>
                <a:schemeClr val="accent2"/>
              </a:buClr>
              <a:buFont typeface="Wingdings" pitchFamily="2" charset="2"/>
              <a:buChar char="n"/>
            </a:pPr>
            <a:r>
              <a:rPr lang="en-US" sz="1800" dirty="0" smtClean="0">
                <a:ea typeface="ＭＳ Ｐゴシック" pitchFamily="1" charset="-128"/>
              </a:rPr>
              <a:t>This risk could come up in conjunction with OTC trades or when solving liquidity gaps with the release of huge positions exceeding usual trading </a:t>
            </a:r>
            <a:r>
              <a:rPr lang="en-US" sz="1800" smtClean="0">
                <a:ea typeface="ＭＳ Ｐゴシック" pitchFamily="1" charset="-128"/>
              </a:rPr>
              <a:t>volumes.</a:t>
            </a:r>
            <a:endParaRPr lang="en-US" sz="1800" dirty="0" smtClean="0">
              <a:ea typeface="ＭＳ Ｐゴシック" pitchFamily="1" charset="-128"/>
            </a:endParaRPr>
          </a:p>
        </p:txBody>
      </p:sp>
      <p:sp>
        <p:nvSpPr>
          <p:cNvPr id="6" name="TextBox 5"/>
          <p:cNvSpPr txBox="1"/>
          <p:nvPr/>
        </p:nvSpPr>
        <p:spPr>
          <a:xfrm>
            <a:off x="4644359" y="6316412"/>
            <a:ext cx="4265794" cy="384721"/>
          </a:xfrm>
          <a:prstGeom prst="rect">
            <a:avLst/>
          </a:prstGeom>
          <a:noFill/>
        </p:spPr>
        <p:txBody>
          <a:bodyPr wrap="square" rtlCol="0">
            <a:spAutoFit/>
          </a:bodyPr>
          <a:lstStyle/>
          <a:p>
            <a:r>
              <a:rPr lang="en-US" sz="1000" i="1" dirty="0" smtClean="0"/>
              <a:t> </a:t>
            </a:r>
            <a:r>
              <a:rPr lang="en-US" sz="900" i="1" dirty="0" smtClean="0"/>
              <a:t>*: </a:t>
            </a:r>
            <a:r>
              <a:rPr lang="en-US" sz="900" dirty="0" smtClean="0">
                <a:solidFill>
                  <a:schemeClr val="dk1"/>
                </a:solidFill>
              </a:rPr>
              <a:t>BCBS 144  Principles for Sound Liquidity Risk Management and Supervision</a:t>
            </a:r>
          </a:p>
          <a:p>
            <a:endParaRPr lang="en-US" sz="900" i="1" dirty="0" smtClean="0"/>
          </a:p>
        </p:txBody>
      </p:sp>
    </p:spTree>
    <p:extLst>
      <p:ext uri="{BB962C8B-B14F-4D97-AF65-F5344CB8AC3E}">
        <p14:creationId xmlns:p14="http://schemas.microsoft.com/office/powerpoint/2010/main" val="89417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Liquidity Risk closely linked to other risk types</a:t>
            </a:r>
            <a:endParaRPr lang="en-US" dirty="0"/>
          </a:p>
        </p:txBody>
      </p:sp>
      <p:sp>
        <p:nvSpPr>
          <p:cNvPr id="5" name="Rectangle 8"/>
          <p:cNvSpPr>
            <a:spLocks noChangeArrowheads="1"/>
          </p:cNvSpPr>
          <p:nvPr/>
        </p:nvSpPr>
        <p:spPr bwMode="auto">
          <a:xfrm>
            <a:off x="2591500" y="4827713"/>
            <a:ext cx="1062038" cy="627062"/>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Residual</a:t>
            </a:r>
          </a:p>
          <a:p>
            <a:pPr algn="ctr">
              <a:lnSpc>
                <a:spcPct val="110000"/>
              </a:lnSpc>
              <a:spcBef>
                <a:spcPct val="20000"/>
              </a:spcBef>
              <a:defRPr/>
            </a:pPr>
            <a:r>
              <a:rPr lang="en-US" sz="1800" dirty="0">
                <a:ea typeface="+mn-ea"/>
                <a:cs typeface="+mn-cs"/>
              </a:rPr>
              <a:t>Risk</a:t>
            </a:r>
          </a:p>
        </p:txBody>
      </p:sp>
      <p:sp>
        <p:nvSpPr>
          <p:cNvPr id="6" name="Rectangle 9"/>
          <p:cNvSpPr>
            <a:spLocks noChangeArrowheads="1"/>
          </p:cNvSpPr>
          <p:nvPr/>
        </p:nvSpPr>
        <p:spPr bwMode="auto">
          <a:xfrm>
            <a:off x="4752088" y="4827713"/>
            <a:ext cx="990600" cy="627062"/>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Event</a:t>
            </a:r>
          </a:p>
          <a:p>
            <a:pPr algn="ctr">
              <a:lnSpc>
                <a:spcPct val="110000"/>
              </a:lnSpc>
              <a:spcBef>
                <a:spcPct val="20000"/>
              </a:spcBef>
              <a:defRPr/>
            </a:pPr>
            <a:r>
              <a:rPr lang="en-US" sz="1800" dirty="0">
                <a:ea typeface="+mn-ea"/>
                <a:cs typeface="+mn-cs"/>
              </a:rPr>
              <a:t>Risk</a:t>
            </a:r>
          </a:p>
        </p:txBody>
      </p:sp>
      <p:sp>
        <p:nvSpPr>
          <p:cNvPr id="7" name="Freeform 10"/>
          <p:cNvSpPr>
            <a:spLocks/>
          </p:cNvSpPr>
          <p:nvPr/>
        </p:nvSpPr>
        <p:spPr bwMode="auto">
          <a:xfrm>
            <a:off x="1078613" y="1952750"/>
            <a:ext cx="3384550" cy="1079500"/>
          </a:xfrm>
          <a:custGeom>
            <a:avLst/>
            <a:gdLst>
              <a:gd name="T0" fmla="*/ 1199 w 1200"/>
              <a:gd name="T1" fmla="*/ 0 h 578"/>
              <a:gd name="T2" fmla="*/ 0 w 1200"/>
              <a:gd name="T3" fmla="*/ 577 h 578"/>
              <a:gd name="T4" fmla="*/ 0 60000 65536"/>
              <a:gd name="T5" fmla="*/ 0 60000 65536"/>
              <a:gd name="T6" fmla="*/ 0 w 1200"/>
              <a:gd name="T7" fmla="*/ 0 h 578"/>
              <a:gd name="T8" fmla="*/ 1200 w 1200"/>
              <a:gd name="T9" fmla="*/ 578 h 578"/>
            </a:gdLst>
            <a:ahLst/>
            <a:cxnLst>
              <a:cxn ang="T4">
                <a:pos x="T0" y="T1"/>
              </a:cxn>
              <a:cxn ang="T5">
                <a:pos x="T2" y="T3"/>
              </a:cxn>
            </a:cxnLst>
            <a:rect l="T6" t="T7" r="T8" b="T9"/>
            <a:pathLst>
              <a:path w="1200" h="578">
                <a:moveTo>
                  <a:pt x="1199" y="0"/>
                </a:moveTo>
                <a:lnTo>
                  <a:pt x="0" y="577"/>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8" name="Freeform 13"/>
          <p:cNvSpPr>
            <a:spLocks/>
          </p:cNvSpPr>
          <p:nvPr/>
        </p:nvSpPr>
        <p:spPr bwMode="auto">
          <a:xfrm flipH="1">
            <a:off x="3312225" y="1952750"/>
            <a:ext cx="1223963" cy="1150938"/>
          </a:xfrm>
          <a:custGeom>
            <a:avLst/>
            <a:gdLst>
              <a:gd name="T0" fmla="*/ 0 w 1298"/>
              <a:gd name="T1" fmla="*/ 0 h 369"/>
              <a:gd name="T2" fmla="*/ 1297 w 1298"/>
              <a:gd name="T3" fmla="*/ 368 h 369"/>
              <a:gd name="T4" fmla="*/ 0 60000 65536"/>
              <a:gd name="T5" fmla="*/ 0 60000 65536"/>
              <a:gd name="T6" fmla="*/ 0 w 1298"/>
              <a:gd name="T7" fmla="*/ 0 h 369"/>
              <a:gd name="T8" fmla="*/ 1298 w 1298"/>
              <a:gd name="T9" fmla="*/ 369 h 369"/>
            </a:gdLst>
            <a:ahLst/>
            <a:cxnLst>
              <a:cxn ang="T4">
                <a:pos x="T0" y="T1"/>
              </a:cxn>
              <a:cxn ang="T5">
                <a:pos x="T2" y="T3"/>
              </a:cxn>
            </a:cxnLst>
            <a:rect l="T6" t="T7" r="T8" b="T9"/>
            <a:pathLst>
              <a:path w="1298" h="369">
                <a:moveTo>
                  <a:pt x="0" y="0"/>
                </a:moveTo>
                <a:lnTo>
                  <a:pt x="1297" y="36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9" name="Rectangle 14"/>
          <p:cNvSpPr>
            <a:spLocks noChangeArrowheads="1"/>
          </p:cNvSpPr>
          <p:nvPr/>
        </p:nvSpPr>
        <p:spPr bwMode="auto">
          <a:xfrm>
            <a:off x="2662938" y="3027488"/>
            <a:ext cx="1457325" cy="628650"/>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Specific</a:t>
            </a:r>
          </a:p>
          <a:p>
            <a:pPr algn="ctr">
              <a:lnSpc>
                <a:spcPct val="110000"/>
              </a:lnSpc>
              <a:spcBef>
                <a:spcPct val="20000"/>
              </a:spcBef>
              <a:defRPr/>
            </a:pPr>
            <a:r>
              <a:rPr lang="en-US" sz="1800" dirty="0">
                <a:ea typeface="+mn-ea"/>
                <a:cs typeface="+mn-cs"/>
              </a:rPr>
              <a:t>Market Risk</a:t>
            </a:r>
          </a:p>
        </p:txBody>
      </p:sp>
      <p:sp>
        <p:nvSpPr>
          <p:cNvPr id="10" name="Rectangle 15"/>
          <p:cNvSpPr>
            <a:spLocks noChangeArrowheads="1"/>
          </p:cNvSpPr>
          <p:nvPr/>
        </p:nvSpPr>
        <p:spPr bwMode="auto">
          <a:xfrm>
            <a:off x="430913" y="3014788"/>
            <a:ext cx="1495425" cy="627062"/>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smtClean="0">
                <a:ea typeface="+mn-ea"/>
                <a:cs typeface="+mn-cs"/>
              </a:rPr>
              <a:t>General</a:t>
            </a:r>
          </a:p>
          <a:p>
            <a:pPr algn="ctr">
              <a:lnSpc>
                <a:spcPct val="110000"/>
              </a:lnSpc>
              <a:spcBef>
                <a:spcPct val="20000"/>
              </a:spcBef>
              <a:defRPr/>
            </a:pPr>
            <a:r>
              <a:rPr lang="en-US" sz="1800" smtClean="0">
                <a:ea typeface="+mn-ea"/>
                <a:cs typeface="+mn-cs"/>
              </a:rPr>
              <a:t>Market Risk</a:t>
            </a:r>
            <a:endParaRPr lang="en-US" sz="1800" dirty="0">
              <a:ea typeface="+mn-ea"/>
              <a:cs typeface="+mn-cs"/>
            </a:endParaRPr>
          </a:p>
        </p:txBody>
      </p:sp>
      <p:sp>
        <p:nvSpPr>
          <p:cNvPr id="11" name="Rectangle 16"/>
          <p:cNvSpPr>
            <a:spLocks noChangeArrowheads="1"/>
          </p:cNvSpPr>
          <p:nvPr/>
        </p:nvSpPr>
        <p:spPr bwMode="auto">
          <a:xfrm>
            <a:off x="3874200" y="1519363"/>
            <a:ext cx="1454150" cy="333375"/>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Market Risk</a:t>
            </a:r>
          </a:p>
        </p:txBody>
      </p:sp>
      <p:sp>
        <p:nvSpPr>
          <p:cNvPr id="12" name="Freeform 17"/>
          <p:cNvSpPr>
            <a:spLocks/>
          </p:cNvSpPr>
          <p:nvPr/>
        </p:nvSpPr>
        <p:spPr bwMode="auto">
          <a:xfrm>
            <a:off x="4679062" y="1952750"/>
            <a:ext cx="1021095" cy="692729"/>
          </a:xfrm>
          <a:custGeom>
            <a:avLst/>
            <a:gdLst>
              <a:gd name="T0" fmla="*/ 0 w 1298"/>
              <a:gd name="T1" fmla="*/ 0 h 369"/>
              <a:gd name="T2" fmla="*/ 1297 w 1298"/>
              <a:gd name="T3" fmla="*/ 368 h 369"/>
              <a:gd name="T4" fmla="*/ 0 60000 65536"/>
              <a:gd name="T5" fmla="*/ 0 60000 65536"/>
              <a:gd name="T6" fmla="*/ 0 w 1298"/>
              <a:gd name="T7" fmla="*/ 0 h 369"/>
              <a:gd name="T8" fmla="*/ 1298 w 1298"/>
              <a:gd name="T9" fmla="*/ 369 h 369"/>
            </a:gdLst>
            <a:ahLst/>
            <a:cxnLst>
              <a:cxn ang="T4">
                <a:pos x="T0" y="T1"/>
              </a:cxn>
              <a:cxn ang="T5">
                <a:pos x="T2" y="T3"/>
              </a:cxn>
            </a:cxnLst>
            <a:rect l="T6" t="T7" r="T8" b="T9"/>
            <a:pathLst>
              <a:path w="1298" h="369">
                <a:moveTo>
                  <a:pt x="0" y="0"/>
                </a:moveTo>
                <a:lnTo>
                  <a:pt x="1297" y="36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13" name="Rectangle 18"/>
          <p:cNvSpPr>
            <a:spLocks noChangeArrowheads="1"/>
          </p:cNvSpPr>
          <p:nvPr/>
        </p:nvSpPr>
        <p:spPr bwMode="auto">
          <a:xfrm>
            <a:off x="4944240" y="2661003"/>
            <a:ext cx="1601787" cy="627062"/>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Funding </a:t>
            </a:r>
          </a:p>
          <a:p>
            <a:pPr algn="ctr">
              <a:lnSpc>
                <a:spcPct val="110000"/>
              </a:lnSpc>
              <a:spcBef>
                <a:spcPct val="20000"/>
              </a:spcBef>
              <a:defRPr/>
            </a:pPr>
            <a:r>
              <a:rPr lang="en-US" sz="1800" dirty="0">
                <a:ea typeface="+mn-ea"/>
                <a:cs typeface="+mn-cs"/>
              </a:rPr>
              <a:t>Liquidity Risk</a:t>
            </a:r>
          </a:p>
        </p:txBody>
      </p:sp>
      <p:sp>
        <p:nvSpPr>
          <p:cNvPr id="15" name="Freeform 25"/>
          <p:cNvSpPr>
            <a:spLocks/>
          </p:cNvSpPr>
          <p:nvPr/>
        </p:nvSpPr>
        <p:spPr bwMode="auto">
          <a:xfrm>
            <a:off x="4752088" y="1952750"/>
            <a:ext cx="3180632" cy="704605"/>
          </a:xfrm>
          <a:custGeom>
            <a:avLst/>
            <a:gdLst>
              <a:gd name="T0" fmla="*/ 0 w 1298"/>
              <a:gd name="T1" fmla="*/ 0 h 369"/>
              <a:gd name="T2" fmla="*/ 1297 w 1298"/>
              <a:gd name="T3" fmla="*/ 368 h 369"/>
              <a:gd name="T4" fmla="*/ 0 60000 65536"/>
              <a:gd name="T5" fmla="*/ 0 60000 65536"/>
              <a:gd name="T6" fmla="*/ 0 w 1298"/>
              <a:gd name="T7" fmla="*/ 0 h 369"/>
              <a:gd name="T8" fmla="*/ 1298 w 1298"/>
              <a:gd name="T9" fmla="*/ 369 h 369"/>
            </a:gdLst>
            <a:ahLst/>
            <a:cxnLst>
              <a:cxn ang="T4">
                <a:pos x="T0" y="T1"/>
              </a:cxn>
              <a:cxn ang="T5">
                <a:pos x="T2" y="T3"/>
              </a:cxn>
            </a:cxnLst>
            <a:rect l="T6" t="T7" r="T8" b="T9"/>
            <a:pathLst>
              <a:path w="1298" h="369">
                <a:moveTo>
                  <a:pt x="0" y="0"/>
                </a:moveTo>
                <a:lnTo>
                  <a:pt x="1297" y="36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16" name="Text Box 27"/>
          <p:cNvSpPr txBox="1">
            <a:spLocks noChangeArrowheads="1"/>
          </p:cNvSpPr>
          <p:nvPr/>
        </p:nvSpPr>
        <p:spPr bwMode="auto">
          <a:xfrm>
            <a:off x="2534350" y="3872038"/>
            <a:ext cx="3240088" cy="581025"/>
          </a:xfrm>
          <a:prstGeom prst="rect">
            <a:avLst/>
          </a:prstGeom>
          <a:noFill/>
          <a:ln w="9525">
            <a:noFill/>
            <a:miter lim="800000"/>
            <a:headEnd/>
            <a:tailEnd/>
          </a:ln>
        </p:spPr>
        <p:txBody>
          <a:bodyPr lIns="91436" tIns="45719" rIns="91436" bIns="45719">
            <a:spAutoFit/>
          </a:bodyPr>
          <a:lstStyle/>
          <a:p>
            <a:pPr eaLnBrk="1" hangingPunct="1">
              <a:spcBef>
                <a:spcPct val="50000"/>
              </a:spcBef>
            </a:pPr>
            <a:r>
              <a:rPr lang="en-US" sz="1600" b="0" dirty="0" smtClean="0"/>
              <a:t>Volatility of specific market against general market</a:t>
            </a:r>
            <a:endParaRPr lang="en-US" sz="1600" b="0" dirty="0"/>
          </a:p>
        </p:txBody>
      </p:sp>
      <p:sp>
        <p:nvSpPr>
          <p:cNvPr id="17" name="Text Box 28"/>
          <p:cNvSpPr txBox="1">
            <a:spLocks noChangeArrowheads="1"/>
          </p:cNvSpPr>
          <p:nvPr/>
        </p:nvSpPr>
        <p:spPr bwMode="auto">
          <a:xfrm>
            <a:off x="359475" y="3824413"/>
            <a:ext cx="1584325" cy="1569658"/>
          </a:xfrm>
          <a:prstGeom prst="rect">
            <a:avLst/>
          </a:prstGeom>
          <a:noFill/>
          <a:ln w="9525">
            <a:noFill/>
            <a:miter lim="800000"/>
            <a:headEnd/>
            <a:tailEnd/>
          </a:ln>
        </p:spPr>
        <p:txBody>
          <a:bodyPr lIns="91436" tIns="45719" rIns="91436" bIns="45719">
            <a:spAutoFit/>
          </a:bodyPr>
          <a:lstStyle/>
          <a:p>
            <a:pPr eaLnBrk="1" hangingPunct="1">
              <a:spcBef>
                <a:spcPct val="50000"/>
              </a:spcBef>
            </a:pPr>
            <a:r>
              <a:rPr lang="en-US" sz="1600" b="0" dirty="0" smtClean="0"/>
              <a:t>Volatility within general market: equities, currencies, curves, …</a:t>
            </a:r>
          </a:p>
        </p:txBody>
      </p:sp>
      <p:sp>
        <p:nvSpPr>
          <p:cNvPr id="18" name="Text Box 29"/>
          <p:cNvSpPr txBox="1">
            <a:spLocks noChangeArrowheads="1"/>
          </p:cNvSpPr>
          <p:nvPr/>
        </p:nvSpPr>
        <p:spPr bwMode="auto">
          <a:xfrm>
            <a:off x="2178750" y="5580000"/>
            <a:ext cx="2017713" cy="825500"/>
          </a:xfrm>
          <a:prstGeom prst="rect">
            <a:avLst/>
          </a:prstGeom>
          <a:noFill/>
          <a:ln w="9525">
            <a:noFill/>
            <a:miter lim="800000"/>
            <a:headEnd/>
            <a:tailEnd/>
          </a:ln>
        </p:spPr>
        <p:txBody>
          <a:bodyPr lIns="91436" tIns="45719" rIns="91436" bIns="45719">
            <a:spAutoFit/>
          </a:bodyPr>
          <a:lstStyle/>
          <a:p>
            <a:pPr eaLnBrk="1" hangingPunct="1">
              <a:spcBef>
                <a:spcPct val="50000"/>
              </a:spcBef>
            </a:pPr>
            <a:r>
              <a:rPr lang="en-US" sz="1600" b="0" dirty="0"/>
              <a:t>e.g. spread risk interest rate curve against rating curve</a:t>
            </a:r>
          </a:p>
        </p:txBody>
      </p:sp>
      <p:sp>
        <p:nvSpPr>
          <p:cNvPr id="19" name="Text Box 30"/>
          <p:cNvSpPr txBox="1">
            <a:spLocks noChangeArrowheads="1"/>
          </p:cNvSpPr>
          <p:nvPr/>
        </p:nvSpPr>
        <p:spPr bwMode="auto">
          <a:xfrm>
            <a:off x="4482476" y="5580000"/>
            <a:ext cx="2017713" cy="825500"/>
          </a:xfrm>
          <a:prstGeom prst="rect">
            <a:avLst/>
          </a:prstGeom>
          <a:noFill/>
          <a:ln w="9525">
            <a:noFill/>
            <a:miter lim="800000"/>
            <a:headEnd/>
            <a:tailEnd/>
          </a:ln>
        </p:spPr>
        <p:txBody>
          <a:bodyPr lIns="91436" tIns="45719" rIns="91436" bIns="45719">
            <a:spAutoFit/>
          </a:bodyPr>
          <a:lstStyle/>
          <a:p>
            <a:pPr eaLnBrk="1" hangingPunct="1">
              <a:spcBef>
                <a:spcPct val="50000"/>
              </a:spcBef>
            </a:pPr>
            <a:r>
              <a:rPr lang="en-US" sz="1600" b="0" dirty="0"/>
              <a:t>e.g. crashes, mergers, rating changes</a:t>
            </a:r>
          </a:p>
        </p:txBody>
      </p:sp>
      <p:sp>
        <p:nvSpPr>
          <p:cNvPr id="20" name="Rectangle 31"/>
          <p:cNvSpPr>
            <a:spLocks noChangeArrowheads="1"/>
          </p:cNvSpPr>
          <p:nvPr/>
        </p:nvSpPr>
        <p:spPr bwMode="auto">
          <a:xfrm>
            <a:off x="6552313" y="4808663"/>
            <a:ext cx="1871662" cy="627062"/>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Incremental</a:t>
            </a:r>
          </a:p>
          <a:p>
            <a:pPr algn="ctr">
              <a:lnSpc>
                <a:spcPct val="110000"/>
              </a:lnSpc>
              <a:spcBef>
                <a:spcPct val="20000"/>
              </a:spcBef>
              <a:defRPr/>
            </a:pPr>
            <a:r>
              <a:rPr lang="en-US" sz="1800" dirty="0">
                <a:ea typeface="+mn-ea"/>
                <a:cs typeface="+mn-cs"/>
              </a:rPr>
              <a:t>Default Risk</a:t>
            </a:r>
          </a:p>
        </p:txBody>
      </p:sp>
      <p:sp>
        <p:nvSpPr>
          <p:cNvPr id="21" name="Freeform 11"/>
          <p:cNvSpPr>
            <a:spLocks/>
          </p:cNvSpPr>
          <p:nvPr/>
        </p:nvSpPr>
        <p:spPr bwMode="auto">
          <a:xfrm>
            <a:off x="3143250" y="3679950"/>
            <a:ext cx="240413" cy="1139700"/>
          </a:xfrm>
          <a:custGeom>
            <a:avLst/>
            <a:gdLst>
              <a:gd name="T0" fmla="*/ 1098 w 1099"/>
              <a:gd name="T1" fmla="*/ 0 h 369"/>
              <a:gd name="T2" fmla="*/ 0 w 1099"/>
              <a:gd name="T3" fmla="*/ 368 h 369"/>
              <a:gd name="T4" fmla="*/ 0 60000 65536"/>
              <a:gd name="T5" fmla="*/ 0 60000 65536"/>
              <a:gd name="T6" fmla="*/ 0 w 1099"/>
              <a:gd name="T7" fmla="*/ 0 h 369"/>
              <a:gd name="T8" fmla="*/ 1099 w 1099"/>
              <a:gd name="T9" fmla="*/ 369 h 369"/>
            </a:gdLst>
            <a:ahLst/>
            <a:cxnLst>
              <a:cxn ang="T4">
                <a:pos x="T0" y="T1"/>
              </a:cxn>
              <a:cxn ang="T5">
                <a:pos x="T2" y="T3"/>
              </a:cxn>
            </a:cxnLst>
            <a:rect l="T6" t="T7" r="T8" b="T9"/>
            <a:pathLst>
              <a:path w="1099" h="369">
                <a:moveTo>
                  <a:pt x="1098" y="0"/>
                </a:moveTo>
                <a:lnTo>
                  <a:pt x="0" y="36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22" name="Freeform 12"/>
          <p:cNvSpPr>
            <a:spLocks/>
          </p:cNvSpPr>
          <p:nvPr/>
        </p:nvSpPr>
        <p:spPr bwMode="auto">
          <a:xfrm>
            <a:off x="3382075" y="3679950"/>
            <a:ext cx="1873250" cy="1101600"/>
          </a:xfrm>
          <a:custGeom>
            <a:avLst/>
            <a:gdLst>
              <a:gd name="T0" fmla="*/ 0 w 1298"/>
              <a:gd name="T1" fmla="*/ 0 h 369"/>
              <a:gd name="T2" fmla="*/ 1297 w 1298"/>
              <a:gd name="T3" fmla="*/ 368 h 369"/>
              <a:gd name="T4" fmla="*/ 0 60000 65536"/>
              <a:gd name="T5" fmla="*/ 0 60000 65536"/>
              <a:gd name="T6" fmla="*/ 0 w 1298"/>
              <a:gd name="T7" fmla="*/ 0 h 369"/>
              <a:gd name="T8" fmla="*/ 1298 w 1298"/>
              <a:gd name="T9" fmla="*/ 369 h 369"/>
            </a:gdLst>
            <a:ahLst/>
            <a:cxnLst>
              <a:cxn ang="T4">
                <a:pos x="T0" y="T1"/>
              </a:cxn>
              <a:cxn ang="T5">
                <a:pos x="T2" y="T3"/>
              </a:cxn>
            </a:cxnLst>
            <a:rect l="T6" t="T7" r="T8" b="T9"/>
            <a:pathLst>
              <a:path w="1298" h="369">
                <a:moveTo>
                  <a:pt x="0" y="0"/>
                </a:moveTo>
                <a:lnTo>
                  <a:pt x="1297" y="36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23" name="Freeform 32"/>
          <p:cNvSpPr>
            <a:spLocks/>
          </p:cNvSpPr>
          <p:nvPr/>
        </p:nvSpPr>
        <p:spPr bwMode="auto">
          <a:xfrm>
            <a:off x="3383663" y="3679950"/>
            <a:ext cx="4122037" cy="1082550"/>
          </a:xfrm>
          <a:custGeom>
            <a:avLst/>
            <a:gdLst>
              <a:gd name="T0" fmla="*/ 0 w 1298"/>
              <a:gd name="T1" fmla="*/ 0 h 369"/>
              <a:gd name="T2" fmla="*/ 1297 w 1298"/>
              <a:gd name="T3" fmla="*/ 368 h 369"/>
              <a:gd name="T4" fmla="*/ 0 60000 65536"/>
              <a:gd name="T5" fmla="*/ 0 60000 65536"/>
              <a:gd name="T6" fmla="*/ 0 w 1298"/>
              <a:gd name="T7" fmla="*/ 0 h 369"/>
              <a:gd name="T8" fmla="*/ 1298 w 1298"/>
              <a:gd name="T9" fmla="*/ 369 h 369"/>
            </a:gdLst>
            <a:ahLst/>
            <a:cxnLst>
              <a:cxn ang="T4">
                <a:pos x="T0" y="T1"/>
              </a:cxn>
              <a:cxn ang="T5">
                <a:pos x="T2" y="T3"/>
              </a:cxn>
            </a:cxnLst>
            <a:rect l="T6" t="T7" r="T8" b="T9"/>
            <a:pathLst>
              <a:path w="1298" h="369">
                <a:moveTo>
                  <a:pt x="0" y="0"/>
                </a:moveTo>
                <a:lnTo>
                  <a:pt x="1297" y="368"/>
                </a:lnTo>
              </a:path>
            </a:pathLst>
          </a:custGeom>
          <a:noFill/>
          <a:ln w="12700" cap="rnd" cmpd="sng">
            <a:solidFill>
              <a:schemeClr val="tx1"/>
            </a:solidFill>
            <a:prstDash val="solid"/>
            <a:round/>
            <a:headEnd type="none" w="sm" len="sm"/>
            <a:tailEnd type="none" w="sm" len="sm"/>
          </a:ln>
        </p:spPr>
        <p:txBody>
          <a:bodyPr/>
          <a:lstStyle/>
          <a:p>
            <a:endParaRPr lang="en-US"/>
          </a:p>
        </p:txBody>
      </p:sp>
      <p:sp>
        <p:nvSpPr>
          <p:cNvPr id="24" name="Text Box 33"/>
          <p:cNvSpPr txBox="1">
            <a:spLocks noChangeArrowheads="1"/>
          </p:cNvSpPr>
          <p:nvPr/>
        </p:nvSpPr>
        <p:spPr bwMode="auto">
          <a:xfrm>
            <a:off x="6479288" y="5580000"/>
            <a:ext cx="2017712" cy="581025"/>
          </a:xfrm>
          <a:prstGeom prst="rect">
            <a:avLst/>
          </a:prstGeom>
          <a:noFill/>
          <a:ln w="9525">
            <a:noFill/>
            <a:miter lim="800000"/>
            <a:headEnd/>
            <a:tailEnd/>
          </a:ln>
        </p:spPr>
        <p:txBody>
          <a:bodyPr lIns="91436" tIns="45719" rIns="91436" bIns="45719">
            <a:spAutoFit/>
          </a:bodyPr>
          <a:lstStyle/>
          <a:p>
            <a:pPr eaLnBrk="1" hangingPunct="1">
              <a:spcBef>
                <a:spcPct val="50000"/>
              </a:spcBef>
            </a:pPr>
            <a:r>
              <a:rPr lang="en-US" sz="1600" b="0" dirty="0"/>
              <a:t>e.g. default within structured credit</a:t>
            </a:r>
          </a:p>
        </p:txBody>
      </p:sp>
      <p:sp>
        <p:nvSpPr>
          <p:cNvPr id="26" name="Rectangle 16"/>
          <p:cNvSpPr>
            <a:spLocks noChangeArrowheads="1"/>
          </p:cNvSpPr>
          <p:nvPr/>
        </p:nvSpPr>
        <p:spPr bwMode="auto">
          <a:xfrm>
            <a:off x="1271552" y="1529260"/>
            <a:ext cx="1454150" cy="333375"/>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smtClean="0">
                <a:ea typeface="+mn-ea"/>
                <a:cs typeface="+mn-cs"/>
              </a:rPr>
              <a:t>Credit Risk</a:t>
            </a:r>
            <a:endParaRPr lang="en-US" sz="1800" dirty="0">
              <a:ea typeface="+mn-ea"/>
              <a:cs typeface="+mn-cs"/>
            </a:endParaRPr>
          </a:p>
        </p:txBody>
      </p:sp>
      <p:sp>
        <p:nvSpPr>
          <p:cNvPr id="27" name="Rectangle 16"/>
          <p:cNvSpPr>
            <a:spLocks noChangeArrowheads="1"/>
          </p:cNvSpPr>
          <p:nvPr/>
        </p:nvSpPr>
        <p:spPr bwMode="auto">
          <a:xfrm>
            <a:off x="6292797" y="1515405"/>
            <a:ext cx="2091180" cy="333375"/>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smtClean="0">
                <a:ea typeface="+mn-ea"/>
                <a:cs typeface="+mn-cs"/>
              </a:rPr>
              <a:t>Operational Risk</a:t>
            </a:r>
            <a:endParaRPr lang="en-US" sz="1800" dirty="0">
              <a:ea typeface="+mn-ea"/>
              <a:cs typeface="+mn-cs"/>
            </a:endParaRPr>
          </a:p>
        </p:txBody>
      </p:sp>
      <p:cxnSp>
        <p:nvCxnSpPr>
          <p:cNvPr id="29" name="Straight Arrow Connector 28"/>
          <p:cNvCxnSpPr/>
          <p:nvPr/>
        </p:nvCxnSpPr>
        <p:spPr>
          <a:xfrm>
            <a:off x="2766954" y="1897335"/>
            <a:ext cx="2173184" cy="771896"/>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341425" y="1904246"/>
            <a:ext cx="368490" cy="741233"/>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589986" y="2954238"/>
            <a:ext cx="720000" cy="0"/>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24"/>
          <p:cNvSpPr>
            <a:spLocks noChangeArrowheads="1"/>
          </p:cNvSpPr>
          <p:nvPr/>
        </p:nvSpPr>
        <p:spPr bwMode="auto">
          <a:xfrm>
            <a:off x="7104824" y="2664115"/>
            <a:ext cx="1584325" cy="628650"/>
          </a:xfrm>
          <a:prstGeom prst="rect">
            <a:avLst/>
          </a:prstGeom>
          <a:gradFill rotWithShape="0">
            <a:gsLst>
              <a:gs pos="0">
                <a:srgbClr val="FFFF66"/>
              </a:gs>
              <a:gs pos="100000">
                <a:srgbClr val="FFCC00"/>
              </a:gs>
            </a:gsLst>
            <a:path path="shape">
              <a:fillToRect l="50000" t="50000" r="50000" b="50000"/>
            </a:path>
          </a:gradFill>
          <a:ln w="9525">
            <a:solidFill>
              <a:schemeClr val="tx1"/>
            </a:solidFill>
            <a:miter lim="800000"/>
            <a:headEnd/>
            <a:tailEnd/>
          </a:ln>
          <a:effectLst>
            <a:outerShdw dist="107763" dir="2700000" algn="ctr" rotWithShape="0">
              <a:schemeClr val="bg2"/>
            </a:outerShdw>
          </a:effectLst>
        </p:spPr>
        <p:txBody>
          <a:bodyPr wrap="none" anchor="ctr"/>
          <a:lstStyle/>
          <a:p>
            <a:pPr algn="ctr">
              <a:lnSpc>
                <a:spcPct val="110000"/>
              </a:lnSpc>
              <a:spcBef>
                <a:spcPct val="20000"/>
              </a:spcBef>
              <a:defRPr/>
            </a:pPr>
            <a:r>
              <a:rPr lang="en-US" sz="1800" dirty="0">
                <a:ea typeface="+mn-ea"/>
                <a:cs typeface="+mn-cs"/>
              </a:rPr>
              <a:t>Market</a:t>
            </a:r>
          </a:p>
          <a:p>
            <a:pPr algn="ctr">
              <a:lnSpc>
                <a:spcPct val="110000"/>
              </a:lnSpc>
              <a:spcBef>
                <a:spcPct val="20000"/>
              </a:spcBef>
              <a:defRPr/>
            </a:pPr>
            <a:r>
              <a:rPr lang="en-US" sz="1800" dirty="0">
                <a:ea typeface="+mn-ea"/>
                <a:cs typeface="+mn-cs"/>
              </a:rPr>
              <a:t>Liquidity Risk</a:t>
            </a:r>
          </a:p>
        </p:txBody>
      </p:sp>
      <p:sp>
        <p:nvSpPr>
          <p:cNvPr id="28" name="Text Box 27"/>
          <p:cNvSpPr txBox="1">
            <a:spLocks noChangeArrowheads="1"/>
          </p:cNvSpPr>
          <p:nvPr/>
        </p:nvSpPr>
        <p:spPr bwMode="auto">
          <a:xfrm>
            <a:off x="4859300" y="3347452"/>
            <a:ext cx="1482122" cy="338552"/>
          </a:xfrm>
          <a:prstGeom prst="rect">
            <a:avLst/>
          </a:prstGeom>
          <a:noFill/>
          <a:ln w="9525">
            <a:noFill/>
            <a:miter lim="800000"/>
            <a:headEnd/>
            <a:tailEnd/>
          </a:ln>
        </p:spPr>
        <p:txBody>
          <a:bodyPr wrap="square" lIns="91436" tIns="45719" rIns="91436" bIns="45719">
            <a:spAutoFit/>
          </a:bodyPr>
          <a:lstStyle/>
          <a:p>
            <a:pPr eaLnBrk="1" hangingPunct="1">
              <a:spcBef>
                <a:spcPct val="50000"/>
              </a:spcBef>
            </a:pPr>
            <a:r>
              <a:rPr lang="en-US" sz="1600" b="0" dirty="0" smtClean="0"/>
              <a:t>Cash Flows</a:t>
            </a:r>
            <a:endParaRPr lang="en-US" sz="1600" b="0" dirty="0"/>
          </a:p>
        </p:txBody>
      </p:sp>
      <p:sp>
        <p:nvSpPr>
          <p:cNvPr id="30" name="Text Box 27"/>
          <p:cNvSpPr txBox="1">
            <a:spLocks noChangeArrowheads="1"/>
          </p:cNvSpPr>
          <p:nvPr/>
        </p:nvSpPr>
        <p:spPr bwMode="auto">
          <a:xfrm>
            <a:off x="7140779" y="3336078"/>
            <a:ext cx="1482122" cy="338552"/>
          </a:xfrm>
          <a:prstGeom prst="rect">
            <a:avLst/>
          </a:prstGeom>
          <a:noFill/>
          <a:ln w="9525">
            <a:noFill/>
            <a:miter lim="800000"/>
            <a:headEnd/>
            <a:tailEnd/>
          </a:ln>
        </p:spPr>
        <p:txBody>
          <a:bodyPr wrap="square" lIns="91436" tIns="45719" rIns="91436" bIns="45719">
            <a:spAutoFit/>
          </a:bodyPr>
          <a:lstStyle/>
          <a:p>
            <a:pPr eaLnBrk="1" hangingPunct="1">
              <a:spcBef>
                <a:spcPct val="50000"/>
              </a:spcBef>
            </a:pPr>
            <a:r>
              <a:rPr lang="en-US" sz="1600" b="0" dirty="0" smtClean="0"/>
              <a:t>Market depth</a:t>
            </a:r>
            <a:endParaRPr lang="en-US" sz="1600" b="0" dirty="0"/>
          </a:p>
        </p:txBody>
      </p:sp>
      <p:cxnSp>
        <p:nvCxnSpPr>
          <p:cNvPr id="31" name="Straight Arrow Connector 30"/>
          <p:cNvCxnSpPr/>
          <p:nvPr/>
        </p:nvCxnSpPr>
        <p:spPr>
          <a:xfrm flipV="1">
            <a:off x="1933198" y="2873238"/>
            <a:ext cx="2975213" cy="150125"/>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noChangeArrowheads="1"/>
          </p:cNvPicPr>
          <p:nvPr/>
        </p:nvPicPr>
        <p:blipFill>
          <a:blip r:embed="rId3" cstate="print"/>
          <a:srcRect/>
          <a:stretch>
            <a:fillRect/>
          </a:stretch>
        </p:blipFill>
        <p:spPr bwMode="auto">
          <a:xfrm>
            <a:off x="5234019" y="3657600"/>
            <a:ext cx="1982877" cy="1028699"/>
          </a:xfrm>
          <a:prstGeom prst="rect">
            <a:avLst/>
          </a:prstGeom>
          <a:solidFill>
            <a:schemeClr val="accent1"/>
          </a:solidFill>
          <a:ln w="57150" algn="ctr">
            <a:solidFill>
              <a:srgbClr val="FFC000"/>
            </a:solidFill>
            <a:miter lim="800000"/>
            <a:headEnd/>
            <a:tailEnd/>
          </a:ln>
          <a:effectLst>
            <a:outerShdw blurRad="50800" dist="38100" dir="5400000" algn="t" rotWithShape="0">
              <a:prstClr val="black">
                <a:alpha val="40000"/>
              </a:prstClr>
            </a:outerShdw>
          </a:effectLst>
        </p:spPr>
      </p:pic>
      <p:cxnSp>
        <p:nvCxnSpPr>
          <p:cNvPr id="37" name="Straight Arrow Connector 36"/>
          <p:cNvCxnSpPr>
            <a:stCxn id="9" idx="3"/>
          </p:cNvCxnSpPr>
          <p:nvPr/>
        </p:nvCxnSpPr>
        <p:spPr>
          <a:xfrm flipV="1">
            <a:off x="4120263" y="3169020"/>
            <a:ext cx="802265" cy="172793"/>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gray">
          <a:xfrm>
            <a:off x="4946510" y="2647950"/>
            <a:ext cx="1644790" cy="670262"/>
          </a:xfrm>
          <a:prstGeom prst="rect">
            <a:avLst/>
          </a:prstGeom>
          <a:noFill/>
          <a:ln w="762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112141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203"/>
          <p:cNvSpPr>
            <a:spLocks noChangeArrowheads="1"/>
          </p:cNvSpPr>
          <p:nvPr/>
        </p:nvSpPr>
        <p:spPr bwMode="gray">
          <a:xfrm>
            <a:off x="360000" y="6096001"/>
            <a:ext cx="8784000" cy="400050"/>
          </a:xfrm>
          <a:prstGeom prst="rect">
            <a:avLst/>
          </a:prstGeom>
          <a:gradFill rotWithShape="1">
            <a:gsLst>
              <a:gs pos="0">
                <a:schemeClr val="bg2"/>
              </a:gs>
              <a:gs pos="0">
                <a:schemeClr val="bg1"/>
              </a:gs>
            </a:gsLst>
            <a:lin ang="10800000" scaled="1"/>
          </a:gradFill>
          <a:ln w="9525">
            <a:noFill/>
            <a:miter lim="800000"/>
            <a:headEnd/>
            <a:tailEnd/>
          </a:ln>
        </p:spPr>
        <p:txBody>
          <a:bodyPr anchor="t" anchorCtr="0"/>
          <a:lstStyle/>
          <a:p>
            <a:pPr marL="266700" lvl="2" indent="-266700">
              <a:spcAft>
                <a:spcPts val="1800"/>
              </a:spcAft>
              <a:buClr>
                <a:schemeClr val="accent2"/>
              </a:buClr>
              <a:buFont typeface="Wingdings" pitchFamily="2" charset="2"/>
              <a:buChar char="n"/>
            </a:pPr>
            <a:r>
              <a:rPr lang="en-US" sz="1800" smtClean="0"/>
              <a:t>Instrument, funding and collateral cash flows to be integrated into overall analysis.</a:t>
            </a:r>
            <a:endParaRPr lang="en-US" sz="1800" dirty="0" smtClean="0"/>
          </a:p>
        </p:txBody>
      </p:sp>
      <p:sp>
        <p:nvSpPr>
          <p:cNvPr id="59" name="Rectangle 58"/>
          <p:cNvSpPr/>
          <p:nvPr/>
        </p:nvSpPr>
        <p:spPr bwMode="gray">
          <a:xfrm>
            <a:off x="3363195" y="3155086"/>
            <a:ext cx="2375066" cy="11538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44450" algn="ctr">
            <a:solidFill>
              <a:schemeClr val="accent1"/>
            </a:solidFill>
            <a:miter lim="800000"/>
            <a:headEnd/>
            <a:tailEnd/>
          </a:ln>
          <a:effectLst>
            <a:outerShdw blurRad="50800" dist="50800" dir="5400000" algn="ctr" rotWithShape="0">
              <a:srgbClr val="FFC000"/>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1" i="0" u="none" strike="noStrike" kern="0" cap="none" spc="0" normalizeH="0" baseline="0" noProof="0" smtClean="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lang="en-US" sz="1200" b="1" kern="0" smtClean="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endParaRPr kumimoji="0" lang="en-US" sz="1200" b="1" i="0" u="none" strike="noStrike" kern="0" cap="none" spc="0" normalizeH="0" baseline="0" noProof="0" smtClean="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smtClean="0">
                <a:ln>
                  <a:noFill/>
                </a:ln>
                <a:effectLst/>
                <a:uLnTx/>
                <a:uFillTx/>
                <a:ea typeface="Arial Unicode MS" pitchFamily="34" charset="-128"/>
                <a:cs typeface="Arial Unicode MS" pitchFamily="34" charset="-128"/>
              </a:rPr>
              <a:t>Gap Profile</a:t>
            </a:r>
            <a:endParaRPr kumimoji="0" lang="en-US" sz="1200"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mtClean="0"/>
              <a:t>Asset Liability/ Treasury view on Funding Liquidity Risk</a:t>
            </a:r>
            <a:endParaRPr lang="en-US" dirty="0"/>
          </a:p>
        </p:txBody>
      </p:sp>
      <p:sp>
        <p:nvSpPr>
          <p:cNvPr id="4" name="Rectangle 3"/>
          <p:cNvSpPr/>
          <p:nvPr/>
        </p:nvSpPr>
        <p:spPr bwMode="gray">
          <a:xfrm>
            <a:off x="239984" y="2161311"/>
            <a:ext cx="1800000" cy="2520000"/>
          </a:xfrm>
          <a:prstGeom prst="rect">
            <a:avLst/>
          </a:prstGeom>
          <a:solidFill>
            <a:srgbClr val="F0AB00"/>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i="0" strike="noStrike" kern="0" cap="none" spc="0" normalizeH="0" baseline="0" noProof="0" smtClean="0">
                <a:ln>
                  <a:noFill/>
                </a:ln>
                <a:effectLst/>
                <a:uLnTx/>
                <a:uFillTx/>
                <a:ea typeface="Arial Unicode MS" pitchFamily="34" charset="-128"/>
                <a:cs typeface="Arial Unicode MS" pitchFamily="34" charset="-128"/>
              </a:rPr>
              <a:t>Assets:</a:t>
            </a:r>
          </a:p>
          <a:p>
            <a:pPr marR="0" defTabSz="914400" eaLnBrk="1" fontAlgn="base" latinLnBrk="0" hangingPunct="1">
              <a:lnSpc>
                <a:spcPct val="100000"/>
              </a:lnSpc>
              <a:spcBef>
                <a:spcPct val="50000"/>
              </a:spcBef>
              <a:spcAft>
                <a:spcPct val="0"/>
              </a:spcAft>
              <a:buClr>
                <a:srgbClr val="F0AB00"/>
              </a:buClr>
              <a:buSzPct val="80000"/>
              <a:tabLst/>
            </a:pPr>
            <a:r>
              <a:rPr lang="en-US" b="1" kern="0" smtClean="0">
                <a:ea typeface="Arial Unicode MS" pitchFamily="34" charset="-128"/>
                <a:cs typeface="Arial Unicode MS" pitchFamily="34" charset="-128"/>
              </a:rPr>
              <a:t>   </a:t>
            </a:r>
            <a:r>
              <a:rPr lang="en-US" sz="1600" b="1" kern="0" smtClean="0">
                <a:ea typeface="Arial Unicode MS" pitchFamily="34" charset="-128"/>
                <a:cs typeface="Arial Unicode MS" pitchFamily="34" charset="-128"/>
              </a:rPr>
              <a:t>Cash</a:t>
            </a:r>
          </a:p>
          <a:p>
            <a:pPr marR="0" defTabSz="914400" eaLnBrk="1" fontAlgn="base" latinLnBrk="0" hangingPunct="1">
              <a:lnSpc>
                <a:spcPct val="100000"/>
              </a:lnSpc>
              <a:spcBef>
                <a:spcPct val="50000"/>
              </a:spcBef>
              <a:spcAft>
                <a:spcPct val="0"/>
              </a:spcAft>
              <a:buClr>
                <a:srgbClr val="F0AB00"/>
              </a:buClr>
              <a:buSzPct val="80000"/>
              <a:tabLst/>
            </a:pPr>
            <a:r>
              <a:rPr kumimoji="0" lang="en-US" sz="1600" b="1" u="none" strike="noStrike" kern="0" cap="none" spc="0" normalizeH="0" baseline="0" noProof="0" smtClean="0">
                <a:ln>
                  <a:noFill/>
                </a:ln>
                <a:effectLst/>
                <a:uLnTx/>
                <a:uFillTx/>
                <a:ea typeface="Arial Unicode MS" pitchFamily="34" charset="-128"/>
                <a:cs typeface="Arial Unicode MS" pitchFamily="34" charset="-128"/>
              </a:rPr>
              <a:t>   Loans</a:t>
            </a:r>
          </a:p>
          <a:p>
            <a:pPr marR="0" defTabSz="914400" eaLnBrk="1" fontAlgn="base" latinLnBrk="0" hangingPunct="1">
              <a:lnSpc>
                <a:spcPct val="100000"/>
              </a:lnSpc>
              <a:spcBef>
                <a:spcPct val="50000"/>
              </a:spcBef>
              <a:spcAft>
                <a:spcPct val="0"/>
              </a:spcAft>
              <a:buClr>
                <a:srgbClr val="F0AB00"/>
              </a:buClr>
              <a:buSzPct val="80000"/>
              <a:tabLst/>
            </a:pPr>
            <a:r>
              <a:rPr lang="en-US" sz="1600" b="1" kern="0" noProof="0" smtClean="0">
                <a:ea typeface="Arial Unicode MS" pitchFamily="34" charset="-128"/>
                <a:cs typeface="Arial Unicode MS" pitchFamily="34" charset="-128"/>
              </a:rPr>
              <a:t>   Derivatives</a:t>
            </a:r>
          </a:p>
          <a:p>
            <a:pPr marR="0" defTabSz="914400" eaLnBrk="1" fontAlgn="base" latinLnBrk="0" hangingPunct="1">
              <a:lnSpc>
                <a:spcPct val="100000"/>
              </a:lnSpc>
              <a:spcBef>
                <a:spcPct val="50000"/>
              </a:spcBef>
              <a:spcAft>
                <a:spcPct val="0"/>
              </a:spcAft>
              <a:buClr>
                <a:srgbClr val="F0AB00"/>
              </a:buClr>
              <a:buSzPct val="80000"/>
              <a:tabLst/>
            </a:pPr>
            <a:r>
              <a:rPr kumimoji="0" lang="en-US" sz="1600" b="1" u="none" strike="noStrike" kern="0" cap="none" spc="0" normalizeH="0" baseline="0" smtClean="0">
                <a:ln>
                  <a:noFill/>
                </a:ln>
                <a:effectLst/>
                <a:uLnTx/>
                <a:uFillTx/>
                <a:ea typeface="Arial Unicode MS" pitchFamily="34" charset="-128"/>
                <a:cs typeface="Arial Unicode MS" pitchFamily="34" charset="-128"/>
              </a:rPr>
              <a:t>   Securities</a:t>
            </a:r>
          </a:p>
          <a:p>
            <a:pPr marR="0" defTabSz="914400" eaLnBrk="1" fontAlgn="base" latinLnBrk="0" hangingPunct="1">
              <a:lnSpc>
                <a:spcPct val="100000"/>
              </a:lnSpc>
              <a:spcBef>
                <a:spcPct val="50000"/>
              </a:spcBef>
              <a:spcAft>
                <a:spcPct val="0"/>
              </a:spcAft>
              <a:buClr>
                <a:srgbClr val="F0AB00"/>
              </a:buClr>
              <a:buSzPct val="80000"/>
              <a:tabLst/>
            </a:pPr>
            <a:r>
              <a:rPr lang="en-US" sz="1600" kern="0" noProof="0" smtClean="0">
                <a:ea typeface="Arial Unicode MS" pitchFamily="34" charset="-128"/>
                <a:cs typeface="Arial Unicode MS" pitchFamily="34" charset="-128"/>
              </a:rPr>
              <a:t>   ...</a:t>
            </a: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 name="Rectangle 4"/>
          <p:cNvSpPr/>
          <p:nvPr/>
        </p:nvSpPr>
        <p:spPr bwMode="gray">
          <a:xfrm>
            <a:off x="7091874" y="2160000"/>
            <a:ext cx="1800000" cy="2520000"/>
          </a:xfrm>
          <a:prstGeom prst="rect">
            <a:avLst/>
          </a:prstGeom>
          <a:solidFill>
            <a:schemeClr val="accent1"/>
          </a:solidFill>
          <a:ln w="6350" algn="ctr">
            <a:noFill/>
            <a:miter lim="800000"/>
            <a:headEnd/>
            <a:tailEnd/>
          </a:ln>
        </p:spPr>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kumimoji="0" lang="en-US" b="1" i="0" strike="noStrike" kern="0" cap="none" spc="0" normalizeH="0" baseline="0" noProof="0" smtClean="0">
                <a:ln>
                  <a:noFill/>
                </a:ln>
                <a:effectLst/>
                <a:uLnTx/>
                <a:uFillTx/>
                <a:ea typeface="Arial Unicode MS" pitchFamily="34" charset="-128"/>
                <a:cs typeface="Arial Unicode MS" pitchFamily="34" charset="-128"/>
              </a:rPr>
              <a:t>Liabilities</a:t>
            </a:r>
          </a:p>
          <a:p>
            <a:pPr marR="0" defTabSz="914400" eaLnBrk="1" fontAlgn="base" latinLnBrk="0" hangingPunct="1">
              <a:lnSpc>
                <a:spcPct val="100000"/>
              </a:lnSpc>
              <a:spcBef>
                <a:spcPct val="50000"/>
              </a:spcBef>
              <a:spcAft>
                <a:spcPct val="0"/>
              </a:spcAft>
              <a:buClr>
                <a:srgbClr val="F0AB00"/>
              </a:buClr>
              <a:buSzPct val="80000"/>
              <a:tabLst/>
            </a:pPr>
            <a:r>
              <a:rPr lang="en-US" kern="0" smtClean="0">
                <a:ea typeface="Arial Unicode MS" pitchFamily="34" charset="-128"/>
                <a:cs typeface="Arial Unicode MS" pitchFamily="34" charset="-128"/>
              </a:rPr>
              <a:t>   </a:t>
            </a:r>
            <a:r>
              <a:rPr lang="en-US" sz="1600" b="1" kern="0" smtClean="0">
                <a:ea typeface="Arial Unicode MS" pitchFamily="34" charset="-128"/>
                <a:cs typeface="Arial Unicode MS" pitchFamily="34" charset="-128"/>
              </a:rPr>
              <a:t>Deposits</a:t>
            </a:r>
          </a:p>
          <a:p>
            <a:pPr marR="0" defTabSz="914400" eaLnBrk="1" fontAlgn="base" latinLnBrk="0" hangingPunct="1">
              <a:lnSpc>
                <a:spcPct val="100000"/>
              </a:lnSpc>
              <a:spcBef>
                <a:spcPct val="50000"/>
              </a:spcBef>
              <a:spcAft>
                <a:spcPct val="0"/>
              </a:spcAft>
              <a:buClr>
                <a:srgbClr val="F0AB00"/>
              </a:buClr>
              <a:buSzPct val="80000"/>
              <a:tabLst/>
            </a:pPr>
            <a:r>
              <a:rPr kumimoji="0" lang="en-US" sz="1600" b="1" u="none" strike="noStrike" kern="0" cap="none" spc="0" normalizeH="0" baseline="0" noProof="0" smtClean="0">
                <a:ln>
                  <a:noFill/>
                </a:ln>
                <a:effectLst/>
                <a:uLnTx/>
                <a:uFillTx/>
                <a:ea typeface="Arial Unicode MS" pitchFamily="34" charset="-128"/>
                <a:cs typeface="Arial Unicode MS" pitchFamily="34" charset="-128"/>
              </a:rPr>
              <a:t>   Issues</a:t>
            </a:r>
          </a:p>
          <a:p>
            <a:pPr marR="0" defTabSz="914400" eaLnBrk="1" fontAlgn="base" latinLnBrk="0" hangingPunct="1">
              <a:lnSpc>
                <a:spcPct val="100000"/>
              </a:lnSpc>
              <a:spcBef>
                <a:spcPct val="50000"/>
              </a:spcBef>
              <a:spcAft>
                <a:spcPct val="0"/>
              </a:spcAft>
              <a:buClr>
                <a:srgbClr val="F0AB00"/>
              </a:buClr>
              <a:buSzPct val="80000"/>
              <a:tabLst/>
            </a:pPr>
            <a:r>
              <a:rPr lang="en-US" sz="1600" b="1" kern="0" smtClean="0">
                <a:ea typeface="Arial Unicode MS" pitchFamily="34" charset="-128"/>
                <a:cs typeface="Arial Unicode MS" pitchFamily="34" charset="-128"/>
              </a:rPr>
              <a:t>   Derivatives</a:t>
            </a:r>
          </a:p>
          <a:p>
            <a:pPr marR="0" defTabSz="914400" eaLnBrk="1" fontAlgn="base" latinLnBrk="0" hangingPunct="1">
              <a:lnSpc>
                <a:spcPct val="100000"/>
              </a:lnSpc>
              <a:spcBef>
                <a:spcPct val="50000"/>
              </a:spcBef>
              <a:spcAft>
                <a:spcPct val="0"/>
              </a:spcAft>
              <a:buClr>
                <a:srgbClr val="F0AB00"/>
              </a:buClr>
              <a:buSzPct val="80000"/>
              <a:tabLst/>
            </a:pPr>
            <a:r>
              <a:rPr kumimoji="0" lang="en-US" sz="1600" b="1" u="none" strike="noStrike" kern="0" cap="none" spc="0" normalizeH="0" baseline="0" noProof="0" smtClean="0">
                <a:ln>
                  <a:noFill/>
                </a:ln>
                <a:effectLst/>
                <a:uLnTx/>
                <a:uFillTx/>
                <a:ea typeface="Arial Unicode MS" pitchFamily="34" charset="-128"/>
                <a:cs typeface="Arial Unicode MS" pitchFamily="34" charset="-128"/>
              </a:rPr>
              <a:t>   Other</a:t>
            </a:r>
          </a:p>
          <a:p>
            <a:pPr marR="0" defTabSz="914400" eaLnBrk="1" fontAlgn="base" latinLnBrk="0" hangingPunct="1">
              <a:lnSpc>
                <a:spcPct val="100000"/>
              </a:lnSpc>
              <a:spcBef>
                <a:spcPct val="50000"/>
              </a:spcBef>
              <a:spcAft>
                <a:spcPct val="0"/>
              </a:spcAft>
              <a:buClr>
                <a:srgbClr val="F0AB00"/>
              </a:buClr>
              <a:buSzPct val="80000"/>
              <a:tabLst/>
            </a:pPr>
            <a:r>
              <a:rPr lang="en-US" sz="1600" kern="0" smtClean="0">
                <a:ea typeface="Arial Unicode MS" pitchFamily="34" charset="-128"/>
                <a:cs typeface="Arial Unicode MS" pitchFamily="34" charset="-128"/>
              </a:rPr>
              <a:t>   ...</a:t>
            </a:r>
            <a:endParaRPr kumimoji="0" lang="en-US" sz="16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2974855" y="5527351"/>
            <a:ext cx="3194462" cy="379950"/>
          </a:xfrm>
          <a:prstGeom prst="rect">
            <a:avLst/>
          </a:prstGeom>
          <a:solidFill>
            <a:srgbClr val="F0AB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1" i="0" u="none" strike="noStrike" kern="0" cap="none" spc="0" normalizeH="0" noProof="0" smtClean="0">
                <a:ln>
                  <a:noFill/>
                </a:ln>
                <a:effectLst/>
                <a:uLnTx/>
                <a:uFillTx/>
                <a:ea typeface="Arial Unicode MS" pitchFamily="34" charset="-128"/>
                <a:cs typeface="Arial Unicode MS" pitchFamily="34" charset="-128"/>
              </a:rPr>
              <a:t>Money Market</a:t>
            </a:r>
            <a:endParaRPr kumimoji="0" lang="en-US" b="1" i="0" u="none" strike="noStrike" kern="0" cap="none" spc="0" normalizeH="0" noProof="0" dirty="0" smtClean="0">
              <a:ln>
                <a:noFill/>
              </a:ln>
              <a:effectLst/>
              <a:uLnTx/>
              <a:uFillTx/>
              <a:ea typeface="Arial Unicode MS" pitchFamily="34" charset="-128"/>
              <a:cs typeface="Arial Unicode MS" pitchFamily="34" charset="-128"/>
            </a:endParaRPr>
          </a:p>
        </p:txBody>
      </p:sp>
      <p:pic>
        <p:nvPicPr>
          <p:cNvPr id="7" name="Picture 6"/>
          <p:cNvPicPr>
            <a:picLocks noChangeAspect="1" noChangeArrowheads="1"/>
          </p:cNvPicPr>
          <p:nvPr/>
        </p:nvPicPr>
        <p:blipFill>
          <a:blip r:embed="rId3" cstate="print"/>
          <a:srcRect/>
          <a:stretch>
            <a:fillRect/>
          </a:stretch>
        </p:blipFill>
        <p:spPr bwMode="auto">
          <a:xfrm>
            <a:off x="2861292" y="1287513"/>
            <a:ext cx="3421416" cy="1775001"/>
          </a:xfrm>
          <a:prstGeom prst="rect">
            <a:avLst/>
          </a:prstGeom>
          <a:solidFill>
            <a:schemeClr val="accent1"/>
          </a:solidFill>
          <a:ln w="57150" algn="ctr">
            <a:solidFill>
              <a:srgbClr val="FFC000"/>
            </a:solidFill>
            <a:miter lim="800000"/>
            <a:headEnd/>
            <a:tailEnd/>
          </a:ln>
          <a:effectLst>
            <a:outerShdw blurRad="50800" dist="38100" dir="5400000" algn="t" rotWithShape="0">
              <a:prstClr val="black">
                <a:alpha val="40000"/>
              </a:prstClr>
            </a:outerShdw>
          </a:effectLst>
        </p:spPr>
      </p:pic>
      <p:graphicFrame>
        <p:nvGraphicFramePr>
          <p:cNvPr id="10" name="Chart 9"/>
          <p:cNvGraphicFramePr>
            <a:graphicFrameLocks/>
          </p:cNvGraphicFramePr>
          <p:nvPr/>
        </p:nvGraphicFramePr>
        <p:xfrm>
          <a:off x="3464155" y="3219982"/>
          <a:ext cx="2223593" cy="1099271"/>
        </p:xfrm>
        <a:graphic>
          <a:graphicData uri="http://schemas.openxmlformats.org/drawingml/2006/chart">
            <c:chart xmlns:c="http://schemas.openxmlformats.org/drawingml/2006/chart" xmlns:r="http://schemas.openxmlformats.org/officeDocument/2006/relationships" r:id="rId4"/>
          </a:graphicData>
        </a:graphic>
      </p:graphicFrame>
      <p:sp>
        <p:nvSpPr>
          <p:cNvPr id="60" name="Left-Right Arrow 59"/>
          <p:cNvSpPr/>
          <p:nvPr/>
        </p:nvSpPr>
        <p:spPr bwMode="gray">
          <a:xfrm>
            <a:off x="1951628" y="3753134"/>
            <a:ext cx="1440000" cy="612000"/>
          </a:xfrm>
          <a:prstGeom prst="leftRightArrow">
            <a:avLst/>
          </a:prstGeom>
          <a:solidFill>
            <a:schemeClr val="accent3">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noProof="0" smtClean="0">
                <a:ln>
                  <a:noFill/>
                </a:ln>
                <a:solidFill>
                  <a:schemeClr val="bg1"/>
                </a:solidFill>
                <a:effectLst/>
                <a:uLnTx/>
                <a:uFillTx/>
                <a:ea typeface="Arial Unicode MS" pitchFamily="34" charset="-128"/>
                <a:cs typeface="Arial Unicode MS" pitchFamily="34" charset="-128"/>
              </a:rPr>
              <a:t>Collateral</a:t>
            </a:r>
            <a:endParaRPr kumimoji="0" lang="en-US" sz="1600" b="1" i="0" u="none" strike="noStrike" kern="0" cap="none" spc="0" normalizeH="0" noProof="0" dirty="0" smtClean="0">
              <a:ln>
                <a:noFill/>
              </a:ln>
              <a:solidFill>
                <a:schemeClr val="bg1"/>
              </a:solidFill>
              <a:effectLst/>
              <a:uLnTx/>
              <a:uFillTx/>
              <a:ea typeface="Arial Unicode MS" pitchFamily="34" charset="-128"/>
              <a:cs typeface="Arial Unicode MS" pitchFamily="34" charset="-128"/>
            </a:endParaRPr>
          </a:p>
        </p:txBody>
      </p:sp>
      <p:sp>
        <p:nvSpPr>
          <p:cNvPr id="64" name="Left Arrow 63"/>
          <p:cNvSpPr/>
          <p:nvPr/>
        </p:nvSpPr>
        <p:spPr bwMode="gray">
          <a:xfrm>
            <a:off x="5691113" y="3193575"/>
            <a:ext cx="1440000" cy="612000"/>
          </a:xfrm>
          <a:prstGeom prst="leftArrow">
            <a:avLst/>
          </a:prstGeom>
          <a:solidFill>
            <a:schemeClr val="accent3">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smtClean="0">
                <a:solidFill>
                  <a:schemeClr val="bg1"/>
                </a:solidFill>
                <a:ea typeface="Arial Unicode MS" pitchFamily="34" charset="-128"/>
                <a:cs typeface="Arial Unicode MS" pitchFamily="34" charset="-128"/>
              </a:rPr>
              <a:t>Funding</a:t>
            </a:r>
            <a:endParaRPr lang="en-US" sz="1600" b="1" kern="0" dirty="0" smtClean="0">
              <a:solidFill>
                <a:schemeClr val="bg1"/>
              </a:solidFill>
              <a:ea typeface="Arial Unicode MS" pitchFamily="34" charset="-128"/>
              <a:cs typeface="Arial Unicode MS" pitchFamily="34" charset="-128"/>
            </a:endParaRPr>
          </a:p>
        </p:txBody>
      </p:sp>
      <p:sp>
        <p:nvSpPr>
          <p:cNvPr id="67" name="Left-Right Arrow 66"/>
          <p:cNvSpPr/>
          <p:nvPr/>
        </p:nvSpPr>
        <p:spPr bwMode="gray">
          <a:xfrm>
            <a:off x="5693451" y="3755409"/>
            <a:ext cx="1440000" cy="612000"/>
          </a:xfrm>
          <a:prstGeom prst="leftRightArrow">
            <a:avLst/>
          </a:prstGeom>
          <a:solidFill>
            <a:schemeClr val="accent3">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noProof="0" smtClean="0">
                <a:ln>
                  <a:noFill/>
                </a:ln>
                <a:solidFill>
                  <a:schemeClr val="bg1"/>
                </a:solidFill>
                <a:effectLst/>
                <a:uLnTx/>
                <a:uFillTx/>
                <a:ea typeface="Arial Unicode MS" pitchFamily="34" charset="-128"/>
                <a:cs typeface="Arial Unicode MS" pitchFamily="34" charset="-128"/>
              </a:rPr>
              <a:t>Collateral</a:t>
            </a:r>
            <a:endParaRPr kumimoji="0" lang="en-US" sz="1600" b="1" i="0" u="none" strike="noStrike" kern="0" cap="none" spc="0" normalizeH="0" noProof="0" dirty="0" smtClean="0">
              <a:ln>
                <a:noFill/>
              </a:ln>
              <a:solidFill>
                <a:schemeClr val="bg1"/>
              </a:solidFill>
              <a:effectLst/>
              <a:uLnTx/>
              <a:uFillTx/>
              <a:ea typeface="Arial Unicode MS" pitchFamily="34" charset="-128"/>
              <a:cs typeface="Arial Unicode MS" pitchFamily="34" charset="-128"/>
            </a:endParaRPr>
          </a:p>
        </p:txBody>
      </p:sp>
      <p:sp>
        <p:nvSpPr>
          <p:cNvPr id="68" name="Left Arrow 67"/>
          <p:cNvSpPr/>
          <p:nvPr/>
        </p:nvSpPr>
        <p:spPr bwMode="gray">
          <a:xfrm rot="5400000">
            <a:off x="4154810" y="4591541"/>
            <a:ext cx="1251582" cy="612000"/>
          </a:xfrm>
          <a:prstGeom prst="leftArrow">
            <a:avLst/>
          </a:prstGeom>
          <a:solidFill>
            <a:schemeClr val="accent3">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smtClean="0">
                <a:solidFill>
                  <a:schemeClr val="bg1"/>
                </a:solidFill>
                <a:ea typeface="Arial Unicode MS" pitchFamily="34" charset="-128"/>
                <a:cs typeface="Arial Unicode MS" pitchFamily="34" charset="-128"/>
              </a:rPr>
              <a:t>Funding</a:t>
            </a:r>
            <a:endParaRPr lang="en-US" sz="1600" b="1" kern="0" dirty="0" smtClean="0">
              <a:solidFill>
                <a:schemeClr val="bg1"/>
              </a:solidFill>
              <a:ea typeface="Arial Unicode MS" pitchFamily="34" charset="-128"/>
              <a:cs typeface="Arial Unicode MS" pitchFamily="34" charset="-128"/>
            </a:endParaRPr>
          </a:p>
        </p:txBody>
      </p:sp>
      <p:sp>
        <p:nvSpPr>
          <p:cNvPr id="70" name="Right Arrow 69"/>
          <p:cNvSpPr/>
          <p:nvPr/>
        </p:nvSpPr>
        <p:spPr bwMode="gray">
          <a:xfrm rot="5400000">
            <a:off x="3622548" y="4632487"/>
            <a:ext cx="1278876" cy="612000"/>
          </a:xfrm>
          <a:prstGeom prst="rightArrow">
            <a:avLst/>
          </a:prstGeom>
          <a:solidFill>
            <a:schemeClr val="accent3">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u="none" strike="noStrike" kern="0" cap="none" spc="0" normalizeH="0" noProof="0" smtClean="0">
                <a:ln>
                  <a:noFill/>
                </a:ln>
                <a:solidFill>
                  <a:schemeClr val="bg1"/>
                </a:solidFill>
                <a:effectLst/>
                <a:uLnTx/>
                <a:uFillTx/>
                <a:ea typeface="Arial Unicode MS" pitchFamily="34" charset="-128"/>
                <a:cs typeface="Arial Unicode MS" pitchFamily="34" charset="-128"/>
              </a:rPr>
              <a:t>Collateral</a:t>
            </a:r>
            <a:endParaRPr kumimoji="0" lang="en-US" sz="1600" b="1" u="none" strike="noStrike" kern="0" cap="none" spc="0" normalizeH="0" noProof="0" dirty="0" smtClean="0">
              <a:ln>
                <a:noFill/>
              </a:ln>
              <a:solidFill>
                <a:schemeClr val="bg1"/>
              </a:solidFill>
              <a:effectLst/>
              <a:uLnTx/>
              <a:uFillTx/>
              <a:ea typeface="Arial Unicode MS" pitchFamily="34" charset="-128"/>
              <a:cs typeface="Arial Unicode MS" pitchFamily="34" charset="-128"/>
            </a:endParaRPr>
          </a:p>
        </p:txBody>
      </p:sp>
      <p:sp>
        <p:nvSpPr>
          <p:cNvPr id="16" name="Left Arrow 15"/>
          <p:cNvSpPr/>
          <p:nvPr/>
        </p:nvSpPr>
        <p:spPr bwMode="gray">
          <a:xfrm>
            <a:off x="1953850" y="3195849"/>
            <a:ext cx="1440000" cy="612000"/>
          </a:xfrm>
          <a:prstGeom prst="leftArrow">
            <a:avLst/>
          </a:prstGeom>
          <a:solidFill>
            <a:schemeClr val="accent3">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smtClean="0">
                <a:solidFill>
                  <a:schemeClr val="bg1"/>
                </a:solidFill>
                <a:ea typeface="Arial Unicode MS" pitchFamily="34" charset="-128"/>
                <a:cs typeface="Arial Unicode MS" pitchFamily="34" charset="-128"/>
              </a:rPr>
              <a:t>Funding</a:t>
            </a:r>
            <a:endParaRPr lang="en-US" sz="1600" b="1" kern="0" dirty="0" smtClean="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193284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Risk Management 1.0,</a:t>
            </a:r>
            <a:br>
              <a:rPr lang="en-US" dirty="0" smtClean="0"/>
            </a:br>
            <a:r>
              <a:rPr lang="en-US" dirty="0" smtClean="0"/>
              <a:t>powered by SAP HANA</a:t>
            </a:r>
            <a:endParaRPr lang="en-US" dirty="0"/>
          </a:p>
        </p:txBody>
      </p:sp>
      <p:sp>
        <p:nvSpPr>
          <p:cNvPr id="3" name="Text Placeholder 2"/>
          <p:cNvSpPr>
            <a:spLocks noGrp="1"/>
          </p:cNvSpPr>
          <p:nvPr>
            <p:ph type="body" sz="quarter" idx="10"/>
          </p:nvPr>
        </p:nvSpPr>
        <p:spPr/>
        <p:txBody>
          <a:bodyPr/>
          <a:lstStyle/>
          <a:p>
            <a:r>
              <a:rPr lang="en-US" dirty="0" smtClean="0">
                <a:solidFill>
                  <a:schemeClr val="bg1">
                    <a:lumMod val="65000"/>
                  </a:schemeClr>
                </a:solidFill>
              </a:rPr>
              <a:t>What is HANA?</a:t>
            </a:r>
          </a:p>
          <a:p>
            <a:r>
              <a:rPr lang="en-US" dirty="0" smtClean="0">
                <a:solidFill>
                  <a:schemeClr val="bg1">
                    <a:lumMod val="65000"/>
                  </a:schemeClr>
                </a:solidFill>
              </a:rPr>
              <a:t>Challenges in Liquidity Risk Management</a:t>
            </a:r>
          </a:p>
          <a:p>
            <a:r>
              <a:rPr lang="en-US" b="1" dirty="0" smtClean="0"/>
              <a:t>LRM@HANA Overview</a:t>
            </a:r>
          </a:p>
          <a:p>
            <a:r>
              <a:rPr lang="en-US" dirty="0" smtClean="0">
                <a:solidFill>
                  <a:schemeClr val="bg1">
                    <a:lumMod val="65000"/>
                  </a:schemeClr>
                </a:solidFill>
              </a:rPr>
              <a:t>Detailed Scope of LRM@HANA 1.0</a:t>
            </a:r>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en-US" dirty="0" smtClean="0">
                <a:solidFill>
                  <a:schemeClr val="tx1"/>
                </a:solidFill>
              </a:rPr>
              <a:t>Product Vision and Release Plan SAP LRM 1.0</a:t>
            </a:r>
          </a:p>
        </p:txBody>
      </p:sp>
      <p:sp>
        <p:nvSpPr>
          <p:cNvPr id="67586" name="Text Placeholder 2"/>
          <p:cNvSpPr>
            <a:spLocks noGrp="1"/>
          </p:cNvSpPr>
          <p:nvPr>
            <p:ph type="body" sz="quarter" idx="10"/>
          </p:nvPr>
        </p:nvSpPr>
        <p:spPr>
          <a:xfrm>
            <a:off x="324000" y="1357469"/>
            <a:ext cx="8494713" cy="4463467"/>
          </a:xfrm>
        </p:spPr>
        <p:txBody>
          <a:bodyPr/>
          <a:lstStyle/>
          <a:p>
            <a:pPr marL="0" indent="0"/>
            <a:r>
              <a:rPr lang="en-US" sz="1600" b="1" u="sng" dirty="0" smtClean="0"/>
              <a:t>Vision</a:t>
            </a:r>
          </a:p>
          <a:p>
            <a:pPr marL="0" indent="0"/>
            <a:r>
              <a:rPr lang="en-US" sz="1600" b="1" i="1" dirty="0" smtClean="0"/>
              <a:t>Liquidity Risk Management, powered by SAP HANA</a:t>
            </a:r>
            <a:r>
              <a:rPr lang="en-US" sz="1600" i="1" dirty="0" smtClean="0"/>
              <a:t>, enables banks to perform </a:t>
            </a:r>
            <a:r>
              <a:rPr lang="en-US" sz="1600" b="1" i="1" dirty="0" smtClean="0"/>
              <a:t>real time, high-speed liquidity reporting and risk management </a:t>
            </a:r>
            <a:r>
              <a:rPr lang="en-US" sz="1600" i="1" dirty="0" smtClean="0"/>
              <a:t>on large volumes of individual cash flows and granular assets and liabilities.</a:t>
            </a:r>
            <a:endParaRPr lang="en-US" sz="1600" dirty="0" smtClean="0"/>
          </a:p>
          <a:p>
            <a:pPr marL="0" indent="0"/>
            <a:r>
              <a:rPr lang="en-US" sz="1600" i="1" dirty="0" smtClean="0"/>
              <a:t>The application allows for </a:t>
            </a:r>
            <a:r>
              <a:rPr lang="en-US" sz="1600" b="1" i="1" dirty="0" smtClean="0"/>
              <a:t>pooling all types of cash flows</a:t>
            </a:r>
            <a:r>
              <a:rPr lang="en-US" sz="1600" i="1" dirty="0" smtClean="0"/>
              <a:t>, including operative, simulated, and stressed data from various SAP and non-SAP source systems.</a:t>
            </a:r>
            <a:endParaRPr lang="en-US" sz="1600" dirty="0" smtClean="0"/>
          </a:p>
          <a:p>
            <a:pPr marL="0" indent="0"/>
            <a:r>
              <a:rPr lang="en-US" sz="1600" i="1" dirty="0" smtClean="0"/>
              <a:t>It delivers a framework to </a:t>
            </a:r>
            <a:r>
              <a:rPr lang="en-US" sz="1600" b="1" i="1" dirty="0" smtClean="0"/>
              <a:t>calculate risk management key figures </a:t>
            </a:r>
            <a:r>
              <a:rPr lang="en-US" sz="1600" i="1" dirty="0" smtClean="0"/>
              <a:t>and provides out-of-the box calculation for a representative set of regulatory key figures such as the Basel III ratios.</a:t>
            </a:r>
          </a:p>
          <a:p>
            <a:pPr marL="0" indent="0"/>
            <a:r>
              <a:rPr lang="en-US" sz="1600" i="1" dirty="0" smtClean="0"/>
              <a:t>Users can </a:t>
            </a:r>
            <a:r>
              <a:rPr lang="en-US" sz="1600" b="1" i="1" dirty="0" smtClean="0"/>
              <a:t>apply basic stress factors </a:t>
            </a:r>
            <a:r>
              <a:rPr lang="en-US" sz="1600" i="1" dirty="0" smtClean="0"/>
              <a:t>to the data, for example to gauge the effect of varying haircut and run-off rates, or the re-classification of certain assets.</a:t>
            </a:r>
            <a:endParaRPr lang="en-US" sz="1600" dirty="0" smtClean="0"/>
          </a:p>
          <a:p>
            <a:pPr marL="0" indent="0"/>
            <a:r>
              <a:rPr lang="en-US" sz="1600" b="1" i="1" dirty="0" smtClean="0"/>
              <a:t>Simple and intuitive UIs </a:t>
            </a:r>
            <a:r>
              <a:rPr lang="en-US" sz="1600" i="1" dirty="0" smtClean="0"/>
              <a:t>enable business users to analyze and compare scenarios. </a:t>
            </a:r>
          </a:p>
          <a:p>
            <a:pPr marL="0" indent="0"/>
            <a:endParaRPr lang="en-US" sz="1600" b="1" u="sng" dirty="0" smtClean="0"/>
          </a:p>
          <a:p>
            <a:pPr marL="0" indent="0"/>
            <a:r>
              <a:rPr lang="en-US" sz="1600" b="1" u="sng" dirty="0" smtClean="0"/>
              <a:t>Release Date</a:t>
            </a:r>
          </a:p>
          <a:p>
            <a:pPr marL="0" indent="0"/>
            <a:r>
              <a:rPr lang="en-US" sz="1600" i="1" dirty="0" smtClean="0"/>
              <a:t>SAP LRM Release 1.0 is planned to be released </a:t>
            </a:r>
            <a:r>
              <a:rPr lang="en-US" sz="1600" i="1" smtClean="0"/>
              <a:t>in June </a:t>
            </a:r>
            <a:r>
              <a:rPr lang="en-US" sz="1600" i="1" dirty="0" smtClean="0"/>
              <a:t>2012.</a:t>
            </a:r>
          </a:p>
        </p:txBody>
      </p:sp>
      <p:sp>
        <p:nvSpPr>
          <p:cNvPr id="4" name="Rounded Rectangle 3"/>
          <p:cNvSpPr/>
          <p:nvPr/>
        </p:nvSpPr>
        <p:spPr bwMode="gray">
          <a:xfrm rot="1414113">
            <a:off x="5647018" y="5334548"/>
            <a:ext cx="2416151" cy="693371"/>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36000" tIns="36000" rIns="36000" bIns="36000" rtlCol="0" anchor="ctr">
            <a:spAutoFit/>
          </a:bodyPr>
          <a:lstStyle/>
          <a:p>
            <a:pPr algn="ctr" fontAlgn="base">
              <a:spcBef>
                <a:spcPct val="50000"/>
              </a:spcBef>
              <a:spcAft>
                <a:spcPct val="0"/>
              </a:spcAft>
              <a:buClr>
                <a:srgbClr val="F0AB00"/>
              </a:buClr>
              <a:buSzPct val="80000"/>
            </a:pPr>
            <a:r>
              <a:rPr lang="en-US" sz="1200" kern="0" dirty="0" smtClean="0">
                <a:solidFill>
                  <a:schemeClr val="bg1"/>
                </a:solidFill>
                <a:ea typeface="Arial Unicode MS" pitchFamily="34" charset="-128"/>
                <a:cs typeface="Arial Unicode MS" pitchFamily="34" charset="-128"/>
                <a:sym typeface="Arial"/>
              </a:rPr>
              <a:t>we are looking for customers to validate release 1.0 in April and May 2012 (details see slide 21)</a:t>
            </a:r>
          </a:p>
        </p:txBody>
      </p:sp>
    </p:spTree>
    <p:extLst>
      <p:ext uri="{BB962C8B-B14F-4D97-AF65-F5344CB8AC3E}">
        <p14:creationId xmlns:p14="http://schemas.microsoft.com/office/powerpoint/2010/main" val="343221382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030439\Desktop\HPA_Architectu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2314" y="1298467"/>
            <a:ext cx="1514522" cy="10320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What is a High Performance Application (HPA)?</a:t>
            </a:r>
            <a:endParaRPr lang="en-US" dirty="0"/>
          </a:p>
        </p:txBody>
      </p:sp>
      <p:grpSp>
        <p:nvGrpSpPr>
          <p:cNvPr id="3" name="Group 2"/>
          <p:cNvGrpSpPr/>
          <p:nvPr/>
        </p:nvGrpSpPr>
        <p:grpSpPr>
          <a:xfrm>
            <a:off x="77165" y="2345535"/>
            <a:ext cx="8989671" cy="4112416"/>
            <a:chOff x="196087" y="1601614"/>
            <a:chExt cx="11989349" cy="4113368"/>
          </a:xfrm>
        </p:grpSpPr>
        <p:sp>
          <p:nvSpPr>
            <p:cNvPr id="4" name="Text Placeholder 2"/>
            <p:cNvSpPr txBox="1">
              <a:spLocks/>
            </p:cNvSpPr>
            <p:nvPr/>
          </p:nvSpPr>
          <p:spPr bwMode="gray">
            <a:xfrm>
              <a:off x="196087" y="1601614"/>
              <a:ext cx="5760000" cy="4113368"/>
            </a:xfrm>
            <a:prstGeom prst="rect">
              <a:avLst/>
            </a:prstGeom>
            <a:gradFill>
              <a:gsLst>
                <a:gs pos="0">
                  <a:srgbClr val="C0C0C0">
                    <a:alpha val="63000"/>
                  </a:srgbClr>
                </a:gs>
                <a:gs pos="50000">
                  <a:srgbClr val="FFFFFF"/>
                </a:gs>
                <a:gs pos="100000">
                  <a:srgbClr val="C0C0C0">
                    <a:alpha val="63000"/>
                  </a:srgbClr>
                </a:gs>
              </a:gsLst>
              <a:lin ang="5400000" scaled="1"/>
            </a:gradFill>
            <a:ln>
              <a:noFill/>
            </a:ln>
          </p:spPr>
          <p:txBody>
            <a:bodyPr vert="horz" lIns="0" tIns="144000" rIns="10800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23948" lvl="2" indent="0">
                <a:lnSpc>
                  <a:spcPts val="2519"/>
                </a:lnSpc>
                <a:spcBef>
                  <a:spcPts val="2015"/>
                </a:spcBef>
                <a:buNone/>
              </a:pPr>
              <a:r>
                <a:rPr lang="en-US" sz="1700" b="1" u="sng" dirty="0"/>
                <a:t>A HPA from a Business Perspective…</a:t>
              </a:r>
            </a:p>
            <a:p>
              <a:pPr marL="559870" lvl="2" indent="-335922">
                <a:lnSpc>
                  <a:spcPts val="1595"/>
                </a:lnSpc>
                <a:spcBef>
                  <a:spcPts val="1008"/>
                </a:spcBef>
                <a:buSzPct val="120000"/>
                <a:buFont typeface="+mj-lt"/>
                <a:buAutoNum type="romanUcPeriod"/>
              </a:pPr>
              <a:r>
                <a:rPr lang="en-US" sz="1300" dirty="0"/>
                <a:t>…provides </a:t>
              </a:r>
              <a:r>
                <a:rPr lang="en-US" sz="1300" b="1" dirty="0"/>
                <a:t>value</a:t>
              </a:r>
              <a:r>
                <a:rPr lang="en-US" sz="1300" dirty="0"/>
                <a:t> to customers by allowing to </a:t>
              </a:r>
              <a:r>
                <a:rPr lang="en-US" sz="1300" b="1" dirty="0"/>
                <a:t>analyze extremely large data volumes </a:t>
              </a:r>
              <a:r>
                <a:rPr lang="en-US" sz="1300" dirty="0"/>
                <a:t>with </a:t>
              </a:r>
              <a:r>
                <a:rPr lang="en-US" sz="1300" b="1" dirty="0"/>
                <a:t>unprecedented performance</a:t>
              </a:r>
              <a:r>
                <a:rPr lang="en-US" sz="1300" dirty="0"/>
                <a:t> </a:t>
              </a:r>
            </a:p>
            <a:p>
              <a:pPr marL="559870" lvl="2" indent="-335922">
                <a:lnSpc>
                  <a:spcPts val="1595"/>
                </a:lnSpc>
                <a:spcBef>
                  <a:spcPts val="1008"/>
                </a:spcBef>
                <a:buSzPct val="120000"/>
                <a:buFont typeface="+mj-lt"/>
                <a:buAutoNum type="romanUcPeriod"/>
              </a:pPr>
              <a:r>
                <a:rPr lang="en-US" sz="1300" dirty="0"/>
                <a:t>…</a:t>
              </a:r>
              <a:r>
                <a:rPr lang="en-US" sz="1300" b="1" dirty="0"/>
                <a:t>closes the insight-to-action loop</a:t>
              </a:r>
              <a:r>
                <a:rPr lang="en-US" sz="1300" dirty="0"/>
                <a:t> for the addressed business scenario.</a:t>
              </a:r>
            </a:p>
            <a:p>
              <a:pPr marL="559870" lvl="2" indent="-335922">
                <a:lnSpc>
                  <a:spcPts val="1595"/>
                </a:lnSpc>
                <a:spcBef>
                  <a:spcPts val="1008"/>
                </a:spcBef>
                <a:buSzPct val="120000"/>
                <a:buFont typeface="+mj-lt"/>
                <a:buAutoNum type="romanUcPeriod"/>
              </a:pPr>
              <a:r>
                <a:rPr lang="en-US" sz="1300" dirty="0"/>
                <a:t>…targets mainly </a:t>
              </a:r>
              <a:r>
                <a:rPr lang="en-US" sz="1300" b="1" dirty="0"/>
                <a:t>existing large enterprise customers</a:t>
              </a:r>
              <a:r>
                <a:rPr lang="en-US" sz="1300" dirty="0"/>
                <a:t> via a </a:t>
              </a:r>
              <a:r>
                <a:rPr lang="en-US" sz="1300" b="1" dirty="0"/>
                <a:t>non-disruptive side-by-side implementation </a:t>
              </a:r>
              <a:r>
                <a:rPr lang="en-US" sz="1300" dirty="0"/>
                <a:t>and with </a:t>
              </a:r>
              <a:r>
                <a:rPr lang="en-US" sz="1300" b="1" dirty="0"/>
                <a:t>extremely</a:t>
              </a:r>
              <a:r>
                <a:rPr lang="en-US" sz="1300" dirty="0"/>
                <a:t> </a:t>
              </a:r>
              <a:r>
                <a:rPr lang="en-US" sz="1300" b="1" dirty="0"/>
                <a:t>short time-to-value</a:t>
              </a:r>
              <a:r>
                <a:rPr lang="en-US" sz="1300" dirty="0"/>
                <a:t>.</a:t>
              </a:r>
            </a:p>
            <a:p>
              <a:pPr marL="559870" lvl="2" indent="-335922">
                <a:lnSpc>
                  <a:spcPts val="1595"/>
                </a:lnSpc>
                <a:spcBef>
                  <a:spcPts val="1008"/>
                </a:spcBef>
                <a:buSzPct val="120000"/>
                <a:buFont typeface="+mj-lt"/>
                <a:buAutoNum type="romanUcPeriod"/>
              </a:pPr>
              <a:r>
                <a:rPr lang="en-US" sz="1300" dirty="0"/>
                <a:t>…will be </a:t>
              </a:r>
              <a:r>
                <a:rPr lang="en-US" sz="1300" b="1" dirty="0"/>
                <a:t>available starting Q2/2012</a:t>
              </a:r>
              <a:endParaRPr lang="en-US" sz="1300" dirty="0"/>
            </a:p>
          </p:txBody>
        </p:sp>
        <p:sp>
          <p:nvSpPr>
            <p:cNvPr id="5" name="Text Placeholder 2"/>
            <p:cNvSpPr txBox="1">
              <a:spLocks/>
            </p:cNvSpPr>
            <p:nvPr/>
          </p:nvSpPr>
          <p:spPr bwMode="gray">
            <a:xfrm>
              <a:off x="6425436" y="1601614"/>
              <a:ext cx="5760000" cy="4113368"/>
            </a:xfrm>
            <a:prstGeom prst="rect">
              <a:avLst/>
            </a:prstGeom>
            <a:gradFill>
              <a:gsLst>
                <a:gs pos="0">
                  <a:srgbClr val="C0C0C0">
                    <a:alpha val="63000"/>
                  </a:srgbClr>
                </a:gs>
                <a:gs pos="50000">
                  <a:srgbClr val="FFFFFF"/>
                </a:gs>
                <a:gs pos="100000">
                  <a:srgbClr val="C0C0C0">
                    <a:alpha val="63000"/>
                  </a:srgbClr>
                </a:gs>
              </a:gsLst>
              <a:lin ang="5400000" scaled="1"/>
            </a:gradFill>
            <a:ln>
              <a:noFill/>
            </a:ln>
          </p:spPr>
          <p:txBody>
            <a:bodyPr vert="horz" lIns="0" tIns="144000" rIns="108000" bIns="0" rtlCol="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223948" lvl="2" indent="0">
                <a:lnSpc>
                  <a:spcPts val="2519"/>
                </a:lnSpc>
                <a:spcBef>
                  <a:spcPts val="2015"/>
                </a:spcBef>
                <a:buNone/>
              </a:pPr>
              <a:r>
                <a:rPr lang="en-US" sz="1700" b="1" u="sng" dirty="0"/>
                <a:t>A HPA from a Technical Perspective…</a:t>
              </a:r>
            </a:p>
            <a:p>
              <a:pPr marL="559870" lvl="2" indent="-335922">
                <a:lnSpc>
                  <a:spcPts val="1595"/>
                </a:lnSpc>
                <a:spcBef>
                  <a:spcPts val="1008"/>
                </a:spcBef>
                <a:buSzPct val="120000"/>
                <a:buFont typeface="+mj-lt"/>
                <a:buAutoNum type="romanUcPeriod"/>
              </a:pPr>
              <a:r>
                <a:rPr lang="en-US" sz="1300" dirty="0"/>
                <a:t>….combines </a:t>
              </a:r>
              <a:r>
                <a:rPr lang="en-US" sz="1300" b="1" dirty="0"/>
                <a:t>data from multiple source systems</a:t>
              </a:r>
              <a:r>
                <a:rPr lang="en-US" sz="1300" dirty="0"/>
                <a:t>, including </a:t>
              </a:r>
              <a:r>
                <a:rPr lang="en-US" sz="1300" b="1" dirty="0"/>
                <a:t>non-SAP systems</a:t>
              </a:r>
              <a:r>
                <a:rPr lang="en-US" sz="1300" dirty="0"/>
                <a:t>.</a:t>
              </a:r>
              <a:endParaRPr lang="en-US" sz="1200" dirty="0"/>
            </a:p>
            <a:p>
              <a:pPr marL="559870" lvl="2" indent="-335922">
                <a:lnSpc>
                  <a:spcPts val="1595"/>
                </a:lnSpc>
                <a:spcBef>
                  <a:spcPts val="1008"/>
                </a:spcBef>
                <a:buSzPct val="120000"/>
                <a:buFont typeface="+mj-lt"/>
                <a:buAutoNum type="romanUcPeriod"/>
              </a:pPr>
              <a:r>
                <a:rPr lang="en-US" sz="1300" dirty="0"/>
                <a:t>…contains </a:t>
              </a:r>
              <a:r>
                <a:rPr lang="en-US" sz="1300" b="1" dirty="0"/>
                <a:t>major analytical parts</a:t>
              </a:r>
              <a:r>
                <a:rPr lang="en-US" sz="1300" dirty="0"/>
                <a:t> complemented </a:t>
              </a:r>
              <a:r>
                <a:rPr lang="en-US" sz="1300" b="1" dirty="0"/>
                <a:t>with transactional processes</a:t>
              </a:r>
              <a:r>
                <a:rPr lang="en-US" sz="1300" dirty="0"/>
                <a:t>.</a:t>
              </a:r>
            </a:p>
            <a:p>
              <a:pPr marL="559870" lvl="2" indent="-335922">
                <a:lnSpc>
                  <a:spcPts val="1595"/>
                </a:lnSpc>
                <a:spcBef>
                  <a:spcPts val="1008"/>
                </a:spcBef>
                <a:buSzPct val="120000"/>
                <a:buFont typeface="+mj-lt"/>
                <a:buAutoNum type="romanUcPeriod"/>
              </a:pPr>
              <a:r>
                <a:rPr lang="en-US" sz="1300" dirty="0"/>
                <a:t>…leverages </a:t>
              </a:r>
              <a:r>
                <a:rPr lang="en-US" sz="1300" b="1" dirty="0"/>
                <a:t>HANA to deal with huge volumes</a:t>
              </a:r>
              <a:r>
                <a:rPr lang="en-US" sz="1300" dirty="0"/>
                <a:t> of </a:t>
              </a:r>
              <a:r>
                <a:rPr lang="en-US" sz="1300" b="1" dirty="0"/>
                <a:t>detailed granular</a:t>
              </a:r>
              <a:r>
                <a:rPr lang="en-US" sz="1300" dirty="0"/>
                <a:t> replicated and local data, with </a:t>
              </a:r>
              <a:r>
                <a:rPr lang="en-US" sz="1300" b="1" dirty="0"/>
                <a:t>built-in predictive calculations</a:t>
              </a:r>
              <a:r>
                <a:rPr lang="en-US" sz="1300" dirty="0"/>
                <a:t> in real-time.</a:t>
              </a:r>
            </a:p>
            <a:p>
              <a:pPr marL="559870" lvl="2" indent="-335922">
                <a:lnSpc>
                  <a:spcPts val="1595"/>
                </a:lnSpc>
                <a:spcBef>
                  <a:spcPts val="1008"/>
                </a:spcBef>
                <a:buSzPct val="120000"/>
                <a:buFont typeface="+mj-lt"/>
                <a:buAutoNum type="romanUcPeriod"/>
              </a:pPr>
              <a:r>
                <a:rPr lang="en-US" sz="1300" dirty="0"/>
                <a:t>…leverages </a:t>
              </a:r>
              <a:r>
                <a:rPr lang="en-US" sz="1300" b="1" dirty="0"/>
                <a:t>NGAP + ByDesign Core Foundation</a:t>
              </a:r>
              <a:r>
                <a:rPr lang="en-US" sz="1300" dirty="0"/>
                <a:t> to include </a:t>
              </a:r>
              <a:r>
                <a:rPr lang="en-US" sz="1300" b="1" dirty="0"/>
                <a:t>collaborative and transactional</a:t>
              </a:r>
              <a:r>
                <a:rPr lang="en-US" sz="1300" dirty="0"/>
                <a:t> capabilities and </a:t>
              </a:r>
              <a:r>
                <a:rPr lang="en-US" sz="1300" b="1" dirty="0"/>
                <a:t>trigger actions locally</a:t>
              </a:r>
              <a:r>
                <a:rPr lang="en-US" sz="1300" dirty="0"/>
                <a:t> and in </a:t>
              </a:r>
              <a:r>
                <a:rPr lang="en-US" sz="1300" b="1" dirty="0"/>
                <a:t>connected systems.</a:t>
              </a:r>
            </a:p>
          </p:txBody>
        </p:sp>
      </p:grpSp>
      <p:pic>
        <p:nvPicPr>
          <p:cNvPr id="1027" name="Picture 3" descr="C:\Users\D030439\Desktop\Business.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7165" y="1298466"/>
            <a:ext cx="885369" cy="103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10412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chorCtr="0">
            <a:noAutofit/>
          </a:bodyPr>
          <a:lstStyle/>
          <a:p>
            <a:r>
              <a:rPr lang="en-US" dirty="0"/>
              <a:t>High Performance Applications – Generic Architecture</a:t>
            </a:r>
          </a:p>
        </p:txBody>
      </p:sp>
      <p:sp>
        <p:nvSpPr>
          <p:cNvPr id="5" name="Rectangle 4"/>
          <p:cNvSpPr/>
          <p:nvPr/>
        </p:nvSpPr>
        <p:spPr bwMode="auto">
          <a:xfrm>
            <a:off x="1889125" y="2733675"/>
            <a:ext cx="1201738" cy="2249488"/>
          </a:xfrm>
          <a:prstGeom prst="rect">
            <a:avLst/>
          </a:prstGeom>
          <a:solidFill>
            <a:schemeClr val="tx2">
              <a:lumMod val="50000"/>
            </a:schemeClr>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107163" tIns="55725" rIns="107163" bIns="55725" anchor="b"/>
          <a:lstStyle/>
          <a:p>
            <a:pPr marL="244433" indent="-244433" algn="ctr" fontAlgn="auto">
              <a:spcBef>
                <a:spcPts val="0"/>
              </a:spcBef>
              <a:spcAft>
                <a:spcPts val="0"/>
              </a:spcAft>
              <a:buClr>
                <a:srgbClr val="F0AB00"/>
              </a:buClr>
              <a:buSzPct val="80000"/>
              <a:defRPr/>
            </a:pPr>
            <a:r>
              <a:rPr lang="en-US" sz="1200" b="1" dirty="0">
                <a:solidFill>
                  <a:srgbClr val="FFFFFF"/>
                </a:solidFill>
                <a:ea typeface="Arial Unicode MS" pitchFamily="34" charset="-128"/>
                <a:cs typeface="Arial Unicode MS" pitchFamily="34" charset="-128"/>
              </a:rPr>
              <a:t>SAP HANA</a:t>
            </a:r>
          </a:p>
        </p:txBody>
      </p:sp>
      <p:grpSp>
        <p:nvGrpSpPr>
          <p:cNvPr id="64515" name="Group 42"/>
          <p:cNvGrpSpPr>
            <a:grpSpLocks/>
          </p:cNvGrpSpPr>
          <p:nvPr/>
        </p:nvGrpSpPr>
        <p:grpSpPr bwMode="auto">
          <a:xfrm rot="2700000">
            <a:off x="2167731" y="4058444"/>
            <a:ext cx="642938" cy="508000"/>
            <a:chOff x="4462585" y="1539497"/>
            <a:chExt cx="1195753" cy="1195753"/>
          </a:xfrm>
        </p:grpSpPr>
        <p:grpSp>
          <p:nvGrpSpPr>
            <p:cNvPr id="64526" name="Group 29"/>
            <p:cNvGrpSpPr>
              <a:grpSpLocks/>
            </p:cNvGrpSpPr>
            <p:nvPr/>
          </p:nvGrpSpPr>
          <p:grpSpPr bwMode="auto">
            <a:xfrm>
              <a:off x="4462585" y="1737487"/>
              <a:ext cx="1195753" cy="799734"/>
              <a:chOff x="4462585" y="1570892"/>
              <a:chExt cx="1195753" cy="799734"/>
            </a:xfrm>
          </p:grpSpPr>
          <p:cxnSp>
            <p:nvCxnSpPr>
              <p:cNvPr id="51" name="Straight Connector 50"/>
              <p:cNvCxnSpPr/>
              <p:nvPr/>
            </p:nvCxnSpPr>
            <p:spPr>
              <a:xfrm>
                <a:off x="4460497" y="157179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60498" y="1651066"/>
                <a:ext cx="1195751"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60497" y="173033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60498" y="1809602"/>
                <a:ext cx="1195751"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460498" y="1894154"/>
                <a:ext cx="1195751"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462584" y="197077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0497" y="204740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0497" y="213195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460498" y="2211226"/>
                <a:ext cx="1195751"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60497" y="229049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60498" y="2369761"/>
                <a:ext cx="1195751"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4527" name="Group 30"/>
            <p:cNvGrpSpPr>
              <a:grpSpLocks/>
            </p:cNvGrpSpPr>
            <p:nvPr/>
          </p:nvGrpSpPr>
          <p:grpSpPr bwMode="auto">
            <a:xfrm rot="-5400000">
              <a:off x="4462605" y="1737507"/>
              <a:ext cx="1195753" cy="799734"/>
              <a:chOff x="4462585" y="1570892"/>
              <a:chExt cx="1195753" cy="799734"/>
            </a:xfrm>
          </p:grpSpPr>
          <p:cxnSp>
            <p:nvCxnSpPr>
              <p:cNvPr id="40" name="Straight Connector 39"/>
              <p:cNvCxnSpPr/>
              <p:nvPr/>
            </p:nvCxnSpPr>
            <p:spPr>
              <a:xfrm>
                <a:off x="4461266" y="156676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461264" y="164610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61264" y="172960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61266" y="180894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461264" y="188827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61266" y="196760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61266" y="205111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61264" y="213045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61266" y="220978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1264" y="228911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461266" y="236845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bwMode="gray">
            <a:xfrm>
              <a:off x="4571828" y="1647860"/>
              <a:ext cx="977268" cy="979023"/>
            </a:xfrm>
            <a:prstGeom prst="rect">
              <a:avLst/>
            </a:prstGeom>
            <a:solidFill>
              <a:schemeClr val="tx1">
                <a:lumMod val="65000"/>
                <a:lumOff val="35000"/>
              </a:schemeClr>
            </a:solidFill>
            <a:ln w="9525" algn="ctr">
              <a:noFill/>
              <a:miter lim="800000"/>
              <a:headEnd/>
              <a:tailEnd/>
            </a:ln>
            <a:effectLst/>
          </p:spPr>
          <p:txBody>
            <a:bodyPr lIns="90000" tIns="72000" rIns="90000" bIns="72000" anchor="ctr"/>
            <a:lstStyle/>
            <a:p>
              <a:pPr algn="ctr">
                <a:spcBef>
                  <a:spcPct val="50000"/>
                </a:spcBef>
                <a:buClr>
                  <a:srgbClr val="F0AB00"/>
                </a:buClr>
                <a:buSzPct val="80000"/>
                <a:defRPr/>
              </a:pPr>
              <a:endParaRPr lang="en-US" sz="800" kern="0" dirty="0">
                <a:solidFill>
                  <a:schemeClr val="bg1">
                    <a:lumMod val="95000"/>
                  </a:schemeClr>
                </a:solidFill>
                <a:latin typeface="Arial"/>
                <a:ea typeface="Arial Unicode MS" pitchFamily="34" charset="-128"/>
                <a:cs typeface="Arial Unicode MS" pitchFamily="34" charset="-128"/>
              </a:endParaRPr>
            </a:p>
          </p:txBody>
        </p:sp>
      </p:grpSp>
      <p:sp>
        <p:nvSpPr>
          <p:cNvPr id="70" name="Rounded Rectangle 69"/>
          <p:cNvSpPr/>
          <p:nvPr/>
        </p:nvSpPr>
        <p:spPr bwMode="auto">
          <a:xfrm>
            <a:off x="1885950" y="1700213"/>
            <a:ext cx="1201738" cy="935037"/>
          </a:xfrm>
          <a:prstGeom prst="roundRect">
            <a:avLst/>
          </a:prstGeom>
          <a:solidFill>
            <a:schemeClr val="tx2">
              <a:lumMod val="50000"/>
            </a:schemeClr>
          </a:solidFill>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107163" tIns="55725" rIns="107163" bIns="55725" anchor="ctr"/>
          <a:lstStyle/>
          <a:p>
            <a:pPr marL="244433" indent="-244433" algn="ctr" fontAlgn="auto">
              <a:spcBef>
                <a:spcPts val="0"/>
              </a:spcBef>
              <a:spcAft>
                <a:spcPts val="0"/>
              </a:spcAft>
              <a:buClr>
                <a:srgbClr val="F0AB00"/>
              </a:buClr>
              <a:buSzPct val="80000"/>
              <a:defRPr/>
            </a:pPr>
            <a:r>
              <a:rPr lang="en-US" sz="1200" b="1" dirty="0">
                <a:solidFill>
                  <a:srgbClr val="FFFFFF"/>
                </a:solidFill>
                <a:ea typeface="Arial Unicode MS" pitchFamily="34" charset="-128"/>
                <a:cs typeface="Arial Unicode MS" pitchFamily="34" charset="-128"/>
              </a:rPr>
              <a:t>High </a:t>
            </a:r>
          </a:p>
          <a:p>
            <a:pPr marL="244433" indent="-244433" algn="ctr" fontAlgn="auto">
              <a:spcBef>
                <a:spcPts val="0"/>
              </a:spcBef>
              <a:spcAft>
                <a:spcPts val="0"/>
              </a:spcAft>
              <a:buClr>
                <a:srgbClr val="F0AB00"/>
              </a:buClr>
              <a:buSzPct val="80000"/>
              <a:defRPr/>
            </a:pPr>
            <a:r>
              <a:rPr lang="en-US" sz="1200" b="1" dirty="0">
                <a:solidFill>
                  <a:srgbClr val="FFFFFF"/>
                </a:solidFill>
                <a:ea typeface="Arial Unicode MS" pitchFamily="34" charset="-128"/>
                <a:cs typeface="Arial Unicode MS" pitchFamily="34" charset="-128"/>
              </a:rPr>
              <a:t>Performance</a:t>
            </a:r>
          </a:p>
          <a:p>
            <a:pPr marL="244433" indent="-244433" algn="ctr" fontAlgn="auto">
              <a:spcBef>
                <a:spcPts val="0"/>
              </a:spcBef>
              <a:spcAft>
                <a:spcPts val="0"/>
              </a:spcAft>
              <a:buClr>
                <a:srgbClr val="F0AB00"/>
              </a:buClr>
              <a:buSzPct val="80000"/>
              <a:defRPr/>
            </a:pPr>
            <a:r>
              <a:rPr lang="en-US" sz="1200" b="1" dirty="0">
                <a:solidFill>
                  <a:srgbClr val="FFFFFF"/>
                </a:solidFill>
                <a:ea typeface="Arial Unicode MS" pitchFamily="34" charset="-128"/>
                <a:cs typeface="Arial Unicode MS" pitchFamily="34" charset="-128"/>
              </a:rPr>
              <a:t>Applications</a:t>
            </a:r>
          </a:p>
        </p:txBody>
      </p:sp>
      <p:sp>
        <p:nvSpPr>
          <p:cNvPr id="74" name="Rounded Rectangle 73"/>
          <p:cNvSpPr/>
          <p:nvPr/>
        </p:nvSpPr>
        <p:spPr bwMode="auto">
          <a:xfrm>
            <a:off x="327025" y="2767013"/>
            <a:ext cx="893763" cy="1425575"/>
          </a:xfrm>
          <a:prstGeom prst="roundRect">
            <a:avLst/>
          </a:prstGeom>
          <a:solidFill>
            <a:schemeClr val="accent1">
              <a:lumMod val="50000"/>
            </a:schemeClr>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wrap="none" lIns="107163" tIns="55725" rIns="107163" bIns="55725" anchor="ctr"/>
          <a:lstStyle/>
          <a:p>
            <a:pPr algn="ctr">
              <a:buClr>
                <a:srgbClr val="F0AB00"/>
              </a:buClr>
              <a:buSzPct val="80000"/>
              <a:defRPr/>
            </a:pPr>
            <a:r>
              <a:rPr lang="en-US" sz="1000" b="1" dirty="0">
                <a:solidFill>
                  <a:schemeClr val="bg1"/>
                </a:solidFill>
                <a:ea typeface="Arial Unicode MS" pitchFamily="34" charset="-128"/>
                <a:cs typeface="Arial Unicode MS" pitchFamily="34" charset="-128"/>
              </a:rPr>
              <a:t>SAP</a:t>
            </a:r>
            <a:br>
              <a:rPr lang="en-US" sz="1000" b="1" dirty="0">
                <a:solidFill>
                  <a:schemeClr val="bg1"/>
                </a:solidFill>
                <a:ea typeface="Arial Unicode MS" pitchFamily="34" charset="-128"/>
                <a:cs typeface="Arial Unicode MS" pitchFamily="34" charset="-128"/>
              </a:rPr>
            </a:br>
            <a:r>
              <a:rPr lang="en-US" sz="1000" b="1" dirty="0">
                <a:solidFill>
                  <a:schemeClr val="bg1"/>
                </a:solidFill>
                <a:ea typeface="Arial Unicode MS" pitchFamily="34" charset="-128"/>
                <a:cs typeface="Arial Unicode MS" pitchFamily="34" charset="-128"/>
              </a:rPr>
              <a:t>Business</a:t>
            </a:r>
          </a:p>
          <a:p>
            <a:pPr indent="-244433" algn="ctr" fontAlgn="auto">
              <a:spcBef>
                <a:spcPts val="0"/>
              </a:spcBef>
              <a:spcAft>
                <a:spcPts val="0"/>
              </a:spcAft>
              <a:buClr>
                <a:srgbClr val="F0AB00"/>
              </a:buClr>
              <a:buSzPct val="80000"/>
              <a:defRPr/>
            </a:pPr>
            <a:r>
              <a:rPr lang="en-US" sz="1000" b="1" dirty="0">
                <a:solidFill>
                  <a:schemeClr val="bg1"/>
                </a:solidFill>
                <a:ea typeface="Arial Unicode MS" pitchFamily="34" charset="-128"/>
                <a:cs typeface="Arial Unicode MS" pitchFamily="34" charset="-128"/>
              </a:rPr>
              <a:t>Suite</a:t>
            </a:r>
          </a:p>
        </p:txBody>
      </p:sp>
      <p:sp>
        <p:nvSpPr>
          <p:cNvPr id="82" name="Rounded Rectangle 81"/>
          <p:cNvSpPr/>
          <p:nvPr/>
        </p:nvSpPr>
        <p:spPr bwMode="auto">
          <a:xfrm>
            <a:off x="327025" y="4294188"/>
            <a:ext cx="893763" cy="687387"/>
          </a:xfrm>
          <a:prstGeom prst="roundRect">
            <a:avLst/>
          </a:prstGeom>
          <a:solidFill>
            <a:schemeClr val="accent1">
              <a:lumMod val="50000"/>
            </a:schemeClr>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wrap="none" lIns="107163" tIns="55725" rIns="107163" bIns="55725" anchor="ctr"/>
          <a:lstStyle/>
          <a:p>
            <a:pPr algn="ctr">
              <a:buClr>
                <a:srgbClr val="F0AB00"/>
              </a:buClr>
              <a:buSzPct val="80000"/>
              <a:defRPr/>
            </a:pPr>
            <a:r>
              <a:rPr lang="en-US" sz="1000" b="1" dirty="0">
                <a:solidFill>
                  <a:schemeClr val="bg1"/>
                </a:solidFill>
                <a:ea typeface="Arial Unicode MS" pitchFamily="34" charset="-128"/>
                <a:cs typeface="Arial Unicode MS" pitchFamily="34" charset="-128"/>
              </a:rPr>
              <a:t>Traditional </a:t>
            </a:r>
            <a:br>
              <a:rPr lang="en-US" sz="1000" b="1" dirty="0">
                <a:solidFill>
                  <a:schemeClr val="bg1"/>
                </a:solidFill>
                <a:ea typeface="Arial Unicode MS" pitchFamily="34" charset="-128"/>
                <a:cs typeface="Arial Unicode MS" pitchFamily="34" charset="-128"/>
              </a:rPr>
            </a:br>
            <a:r>
              <a:rPr lang="en-US" sz="1000" b="1" dirty="0">
                <a:solidFill>
                  <a:schemeClr val="bg1"/>
                </a:solidFill>
                <a:ea typeface="Arial Unicode MS" pitchFamily="34" charset="-128"/>
                <a:cs typeface="Arial Unicode MS" pitchFamily="34" charset="-128"/>
              </a:rPr>
              <a:t>DB</a:t>
            </a:r>
          </a:p>
        </p:txBody>
      </p:sp>
      <p:sp>
        <p:nvSpPr>
          <p:cNvPr id="114" name="Rounded Rectangle 113"/>
          <p:cNvSpPr/>
          <p:nvPr/>
        </p:nvSpPr>
        <p:spPr bwMode="auto">
          <a:xfrm>
            <a:off x="1955800" y="3227388"/>
            <a:ext cx="1065213" cy="263525"/>
          </a:xfrm>
          <a:prstGeom prst="roundRect">
            <a:avLst>
              <a:gd name="adj" fmla="val 9259"/>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107163" tIns="55725" rIns="107163" bIns="55725" anchor="ctr"/>
          <a:lstStyle/>
          <a:p>
            <a:pPr algn="ctr" fontAlgn="auto">
              <a:spcBef>
                <a:spcPts val="0"/>
              </a:spcBef>
              <a:spcAft>
                <a:spcPts val="0"/>
              </a:spcAft>
              <a:defRPr/>
            </a:pPr>
            <a:r>
              <a:rPr lang="en-US" sz="900" dirty="0">
                <a:solidFill>
                  <a:schemeClr val="bg1"/>
                </a:solidFill>
                <a:ea typeface="Arial Unicode MS" pitchFamily="34" charset="-128"/>
                <a:cs typeface="Arial Unicode MS" pitchFamily="34" charset="-128"/>
              </a:rPr>
              <a:t>Lean </a:t>
            </a:r>
            <a:r>
              <a:rPr lang="en-US" sz="900" dirty="0" smtClean="0">
                <a:solidFill>
                  <a:schemeClr val="bg1"/>
                </a:solidFill>
                <a:ea typeface="Arial Unicode MS" pitchFamily="34" charset="-128"/>
                <a:cs typeface="Arial Unicode MS" pitchFamily="34" charset="-128"/>
              </a:rPr>
              <a:t>Analytics</a:t>
            </a:r>
            <a:endParaRPr lang="en-US" sz="900" dirty="0">
              <a:solidFill>
                <a:schemeClr val="bg1"/>
              </a:solidFill>
              <a:ea typeface="Arial Unicode MS" pitchFamily="34" charset="-128"/>
              <a:cs typeface="Arial Unicode MS" pitchFamily="34" charset="-128"/>
            </a:endParaRPr>
          </a:p>
        </p:txBody>
      </p:sp>
      <p:sp>
        <p:nvSpPr>
          <p:cNvPr id="115" name="Rounded Rectangle 114"/>
          <p:cNvSpPr/>
          <p:nvPr/>
        </p:nvSpPr>
        <p:spPr bwMode="auto">
          <a:xfrm>
            <a:off x="1955800" y="2808288"/>
            <a:ext cx="1049338" cy="341312"/>
          </a:xfrm>
          <a:prstGeom prst="roundRect">
            <a:avLst>
              <a:gd name="adj" fmla="val 9259"/>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107163" tIns="55725" rIns="107163" bIns="55725" anchor="ctr"/>
          <a:lstStyle/>
          <a:p>
            <a:pPr algn="ctr" fontAlgn="auto">
              <a:spcBef>
                <a:spcPts val="0"/>
              </a:spcBef>
              <a:spcAft>
                <a:spcPts val="0"/>
              </a:spcAft>
              <a:defRPr/>
            </a:pPr>
            <a:r>
              <a:rPr lang="en-US" sz="900" dirty="0" smtClean="0">
                <a:solidFill>
                  <a:schemeClr val="bg1"/>
                </a:solidFill>
                <a:ea typeface="Arial Unicode MS" pitchFamily="34" charset="-128"/>
                <a:cs typeface="Arial Unicode MS" pitchFamily="34" charset="-128"/>
              </a:rPr>
              <a:t>Foundation</a:t>
            </a:r>
          </a:p>
          <a:p>
            <a:pPr algn="ctr" fontAlgn="auto">
              <a:spcBef>
                <a:spcPts val="0"/>
              </a:spcBef>
              <a:spcAft>
                <a:spcPts val="0"/>
              </a:spcAft>
              <a:defRPr/>
            </a:pPr>
            <a:r>
              <a:rPr lang="en-US" sz="900" dirty="0" smtClean="0">
                <a:solidFill>
                  <a:schemeClr val="bg1"/>
                </a:solidFill>
                <a:ea typeface="Arial Unicode MS" pitchFamily="34" charset="-128"/>
                <a:cs typeface="Arial Unicode MS" pitchFamily="34" charset="-128"/>
              </a:rPr>
              <a:t>Application Layer</a:t>
            </a:r>
            <a:endParaRPr lang="en-US" sz="900" dirty="0">
              <a:solidFill>
                <a:schemeClr val="bg1"/>
              </a:solidFill>
              <a:ea typeface="Arial Unicode MS" pitchFamily="34" charset="-128"/>
              <a:cs typeface="Arial Unicode MS" pitchFamily="34" charset="-128"/>
            </a:endParaRPr>
          </a:p>
        </p:txBody>
      </p:sp>
      <p:sp>
        <p:nvSpPr>
          <p:cNvPr id="116" name="Rounded Rectangle 115"/>
          <p:cNvSpPr/>
          <p:nvPr/>
        </p:nvSpPr>
        <p:spPr bwMode="auto">
          <a:xfrm>
            <a:off x="1955800" y="3570288"/>
            <a:ext cx="1065213" cy="263525"/>
          </a:xfrm>
          <a:prstGeom prst="roundRect">
            <a:avLst>
              <a:gd name="adj" fmla="val 9259"/>
            </a:avLst>
          </a:prstGeom>
          <a:ln>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107163" tIns="55725" rIns="107163" bIns="55725" anchor="ctr"/>
          <a:lstStyle/>
          <a:p>
            <a:pPr algn="ctr" fontAlgn="auto">
              <a:spcBef>
                <a:spcPts val="0"/>
              </a:spcBef>
              <a:spcAft>
                <a:spcPts val="0"/>
              </a:spcAft>
              <a:defRPr/>
            </a:pPr>
            <a:r>
              <a:rPr lang="en-US" sz="900" dirty="0">
                <a:solidFill>
                  <a:schemeClr val="bg1"/>
                </a:solidFill>
                <a:ea typeface="Arial Unicode MS" pitchFamily="34" charset="-128"/>
                <a:cs typeface="Arial Unicode MS" pitchFamily="34" charset="-128"/>
              </a:rPr>
              <a:t>NGAP</a:t>
            </a:r>
          </a:p>
        </p:txBody>
      </p:sp>
      <p:sp>
        <p:nvSpPr>
          <p:cNvPr id="63" name="Text Placeholder 48"/>
          <p:cNvSpPr txBox="1">
            <a:spLocks/>
          </p:cNvSpPr>
          <p:nvPr/>
        </p:nvSpPr>
        <p:spPr bwMode="gray">
          <a:xfrm>
            <a:off x="3835400" y="1690688"/>
            <a:ext cx="4983163" cy="4391025"/>
          </a:xfrm>
          <a:prstGeom prst="rect">
            <a:avLst/>
          </a:prstGeom>
          <a:noFill/>
          <a:ln w="9525">
            <a:noFill/>
            <a:miter lim="800000"/>
            <a:headEnd/>
            <a:tailEnd/>
          </a:ln>
        </p:spPr>
        <p:txBody>
          <a:bodyPr lIns="0" tIns="0" rIns="0" bIns="0"/>
          <a:lstStyle/>
          <a:p>
            <a:pPr eaLnBrk="0" hangingPunct="0">
              <a:spcBef>
                <a:spcPts val="1625"/>
              </a:spcBef>
              <a:buClr>
                <a:schemeClr val="accent1"/>
              </a:buClr>
              <a:buSzPct val="80000"/>
            </a:pPr>
            <a:r>
              <a:rPr lang="en-US" sz="1600" b="1" dirty="0"/>
              <a:t>New applications powered by SAP in-memory computing:</a:t>
            </a:r>
          </a:p>
          <a:p>
            <a:pPr marL="269875" lvl="2" indent="-180975" eaLnBrk="0" hangingPunct="0">
              <a:spcBef>
                <a:spcPts val="400"/>
              </a:spcBef>
            </a:pPr>
            <a:r>
              <a:rPr lang="en-US" dirty="0"/>
              <a:t>New applications that take advantage of the new application ABAP programming language.  </a:t>
            </a:r>
          </a:p>
          <a:p>
            <a:pPr marL="269875" lvl="2" indent="-180975" eaLnBrk="0" hangingPunct="0">
              <a:spcBef>
                <a:spcPts val="400"/>
              </a:spcBef>
            </a:pPr>
            <a:r>
              <a:rPr lang="en-US" dirty="0"/>
              <a:t>New releases of SAP products leverage in-memory technology</a:t>
            </a:r>
          </a:p>
          <a:p>
            <a:pPr marL="269875" lvl="2" indent="-180975" eaLnBrk="0" hangingPunct="0">
              <a:spcBef>
                <a:spcPts val="400"/>
              </a:spcBef>
            </a:pPr>
            <a:r>
              <a:rPr lang="en-US" dirty="0"/>
              <a:t>Examples: </a:t>
            </a:r>
          </a:p>
          <a:p>
            <a:pPr marL="449263" lvl="3" indent="-179388" eaLnBrk="0" hangingPunct="0">
              <a:spcBef>
                <a:spcPts val="400"/>
              </a:spcBef>
            </a:pPr>
            <a:r>
              <a:rPr lang="en-US" dirty="0"/>
              <a:t>High Performance Customer Analytics</a:t>
            </a:r>
          </a:p>
          <a:p>
            <a:pPr marL="449263" lvl="3" indent="-179388" eaLnBrk="0" hangingPunct="0">
              <a:spcBef>
                <a:spcPts val="400"/>
              </a:spcBef>
            </a:pPr>
            <a:r>
              <a:rPr lang="en-US" dirty="0"/>
              <a:t>High Performance Product cost calculation</a:t>
            </a:r>
          </a:p>
          <a:p>
            <a:pPr marL="449263" lvl="3" indent="-179388" eaLnBrk="0" hangingPunct="0">
              <a:spcBef>
                <a:spcPts val="400"/>
              </a:spcBef>
            </a:pPr>
            <a:r>
              <a:rPr lang="en-US" dirty="0"/>
              <a:t>High Performance Liquidity Risk Management for banks</a:t>
            </a:r>
          </a:p>
          <a:p>
            <a:pPr marL="449263" lvl="3" indent="-179388" eaLnBrk="0" hangingPunct="0">
              <a:spcBef>
                <a:spcPts val="400"/>
              </a:spcBef>
            </a:pPr>
            <a:endParaRPr lang="en-US" dirty="0"/>
          </a:p>
        </p:txBody>
      </p:sp>
      <p:cxnSp>
        <p:nvCxnSpPr>
          <p:cNvPr id="64524" name="Straight Arrow Connector 65"/>
          <p:cNvCxnSpPr>
            <a:cxnSpLocks noChangeShapeType="1"/>
          </p:cNvCxnSpPr>
          <p:nvPr/>
        </p:nvCxnSpPr>
        <p:spPr bwMode="auto">
          <a:xfrm>
            <a:off x="1228725" y="4592638"/>
            <a:ext cx="647700" cy="1587"/>
          </a:xfrm>
          <a:prstGeom prst="straightConnector1">
            <a:avLst/>
          </a:prstGeom>
          <a:noFill/>
          <a:ln w="63500" algn="ctr">
            <a:solidFill>
              <a:schemeClr val="accent1"/>
            </a:solidFill>
            <a:round/>
            <a:headEnd/>
            <a:tailEnd type="triangle" w="med" len="med"/>
          </a:ln>
        </p:spPr>
      </p:cxnSp>
      <p:sp>
        <p:nvSpPr>
          <p:cNvPr id="64525" name="TextBox 66"/>
          <p:cNvSpPr txBox="1">
            <a:spLocks noChangeArrowheads="1"/>
          </p:cNvSpPr>
          <p:nvPr/>
        </p:nvSpPr>
        <p:spPr bwMode="auto">
          <a:xfrm>
            <a:off x="1165225" y="4648200"/>
            <a:ext cx="776288" cy="230188"/>
          </a:xfrm>
          <a:prstGeom prst="rect">
            <a:avLst/>
          </a:prstGeom>
          <a:noFill/>
          <a:ln w="9525">
            <a:noFill/>
            <a:miter lim="800000"/>
            <a:headEnd/>
            <a:tailEnd/>
          </a:ln>
        </p:spPr>
        <p:txBody>
          <a:bodyPr lIns="36000" tIns="45712" rIns="36000" bIns="45712">
            <a:spAutoFit/>
          </a:bodyPr>
          <a:lstStyle/>
          <a:p>
            <a:pPr algn="ctr"/>
            <a:r>
              <a:rPr lang="en-US" sz="900" b="1" dirty="0">
                <a:solidFill>
                  <a:srgbClr val="000000"/>
                </a:solidFill>
                <a:ea typeface="Arial Unicode MS" pitchFamily="34" charset="-128"/>
                <a:cs typeface="Arial Unicode MS" pitchFamily="34" charset="-128"/>
              </a:rPr>
              <a:t>Replication</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financial_crisis.jpg"/>
          <p:cNvPicPr>
            <a:picLocks noChangeAspect="1"/>
          </p:cNvPicPr>
          <p:nvPr/>
        </p:nvPicPr>
        <p:blipFill>
          <a:blip r:embed="rId3" cstate="print"/>
          <a:stretch>
            <a:fillRect/>
          </a:stretch>
        </p:blipFill>
        <p:spPr>
          <a:xfrm>
            <a:off x="0" y="1687286"/>
            <a:ext cx="9148186" cy="5170714"/>
          </a:xfrm>
          <a:prstGeom prst="rect">
            <a:avLst/>
          </a:prstGeom>
        </p:spPr>
      </p:pic>
      <p:sp>
        <p:nvSpPr>
          <p:cNvPr id="3" name="Subtitle 2"/>
          <p:cNvSpPr>
            <a:spLocks noGrp="1"/>
          </p:cNvSpPr>
          <p:nvPr>
            <p:ph type="subTitle" idx="1"/>
          </p:nvPr>
        </p:nvSpPr>
        <p:spPr>
          <a:xfrm>
            <a:off x="413999" y="1380124"/>
            <a:ext cx="8076857" cy="492443"/>
          </a:xfrm>
        </p:spPr>
        <p:txBody>
          <a:bodyPr/>
          <a:lstStyle/>
          <a:p>
            <a:r>
              <a:rPr lang="en-US" dirty="0" smtClean="0">
                <a:solidFill>
                  <a:schemeClr val="bg1"/>
                </a:solidFill>
              </a:rPr>
              <a:t>Applications Strategic Innovation </a:t>
            </a:r>
            <a:r>
              <a:rPr lang="en-US" dirty="0" err="1" smtClean="0">
                <a:solidFill>
                  <a:schemeClr val="bg1"/>
                </a:solidFill>
              </a:rPr>
              <a:t>InMemory</a:t>
            </a:r>
            <a:r>
              <a:rPr lang="en-US" dirty="0" smtClean="0">
                <a:solidFill>
                  <a:schemeClr val="bg1"/>
                </a:solidFill>
              </a:rPr>
              <a:t> / December 2011</a:t>
            </a:r>
          </a:p>
        </p:txBody>
      </p:sp>
      <p:sp>
        <p:nvSpPr>
          <p:cNvPr id="2" name="Title 1"/>
          <p:cNvSpPr>
            <a:spLocks noGrp="1"/>
          </p:cNvSpPr>
          <p:nvPr>
            <p:ph type="ctrTitle"/>
          </p:nvPr>
        </p:nvSpPr>
        <p:spPr/>
        <p:txBody>
          <a:bodyPr/>
          <a:lstStyle/>
          <a:p>
            <a:r>
              <a:rPr lang="en-US" sz="3200" dirty="0" smtClean="0">
                <a:solidFill>
                  <a:schemeClr val="tx1"/>
                </a:solidFill>
              </a:rPr>
              <a:t>Liquidity Risk Management 1.0,</a:t>
            </a:r>
            <a:br>
              <a:rPr lang="en-US" sz="3200" dirty="0" smtClean="0">
                <a:solidFill>
                  <a:schemeClr val="tx1"/>
                </a:solidFill>
              </a:rPr>
            </a:br>
            <a:r>
              <a:rPr lang="en-US" sz="3200" dirty="0" smtClean="0">
                <a:solidFill>
                  <a:schemeClr val="tx1"/>
                </a:solidFill>
              </a:rPr>
              <a:t>powered by SAP HANA</a:t>
            </a:r>
            <a:endParaRPr lang="en-US" b="0" dirty="0"/>
          </a:p>
        </p:txBody>
      </p:sp>
      <p:sp>
        <p:nvSpPr>
          <p:cNvPr id="4" name="Information_Classification"/>
          <p:cNvSpPr txBox="1"/>
          <p:nvPr/>
        </p:nvSpPr>
        <p:spPr>
          <a:xfrm>
            <a:off x="8156138" y="6337300"/>
            <a:ext cx="708527" cy="153888"/>
          </a:xfrm>
          <a:prstGeom prst="rect">
            <a:avLst/>
          </a:prstGeom>
          <a:noFill/>
        </p:spPr>
        <p:txBody>
          <a:bodyPr vert="horz" wrap="none" lIns="0" tIns="0" rIns="0" bIns="0" rtlCol="0">
            <a:spAutoFit/>
          </a:bodyPr>
          <a:lstStyle/>
          <a:p>
            <a:pPr algn="r" fontAlgn="base">
              <a:spcBef>
                <a:spcPct val="50000"/>
              </a:spcBef>
              <a:spcAft>
                <a:spcPct val="0"/>
              </a:spcAft>
              <a:buClr>
                <a:srgbClr val="F0AB00"/>
              </a:buClr>
              <a:buSzPct val="80000"/>
            </a:pPr>
            <a:r>
              <a:rPr lang="en-US" sz="1000" kern="0" dirty="0" smtClean="0">
                <a:solidFill>
                  <a:srgbClr val="000000"/>
                </a:solidFill>
                <a:ea typeface="Arial Unicode MS"/>
                <a:cs typeface="Arial Unicode MS" pitchFamily="34" charset="-128"/>
                <a:sym typeface="Arial"/>
              </a:rPr>
              <a:t>Confidential </a:t>
            </a:r>
          </a:p>
        </p:txBody>
      </p:sp>
      <p:grpSp>
        <p:nvGrpSpPr>
          <p:cNvPr id="6" name="Group 14"/>
          <p:cNvGrpSpPr>
            <a:grpSpLocks/>
          </p:cNvGrpSpPr>
          <p:nvPr/>
        </p:nvGrpSpPr>
        <p:grpSpPr bwMode="auto">
          <a:xfrm>
            <a:off x="135163" y="2827509"/>
            <a:ext cx="7299778" cy="612380"/>
            <a:chOff x="-240524" y="1799344"/>
            <a:chExt cx="8250392" cy="587721"/>
          </a:xfrm>
          <a:blipFill dpi="0" rotWithShape="1">
            <a:blip r:embed="rId4">
              <a:alphaModFix amt="50000"/>
            </a:blip>
            <a:srcRect/>
            <a:tile tx="0" ty="0" sx="100000" sy="100000" flip="none" algn="tl"/>
          </a:blipFill>
        </p:grpSpPr>
        <p:sp>
          <p:nvSpPr>
            <p:cNvPr id="8" name="AutoShape 48"/>
            <p:cNvSpPr>
              <a:spLocks noChangeArrowheads="1"/>
            </p:cNvSpPr>
            <p:nvPr/>
          </p:nvSpPr>
          <p:spPr bwMode="gray">
            <a:xfrm>
              <a:off x="-240524" y="1799344"/>
              <a:ext cx="8250392" cy="587721"/>
            </a:xfrm>
            <a:prstGeom prst="roundRect">
              <a:avLst>
                <a:gd name="adj" fmla="val 1852"/>
              </a:avLst>
            </a:prstGeom>
            <a:grpFill/>
            <a:ln w="9525" algn="ctr">
              <a:solidFill>
                <a:srgbClr val="B0B0B0"/>
              </a:solidFill>
              <a:round/>
              <a:headEnd/>
              <a:tailEnd/>
            </a:ln>
          </p:spPr>
          <p:txBody>
            <a:bodyPr lIns="396000" tIns="72000" rIns="108000" bIns="72000"/>
            <a:lstStyle/>
            <a:p>
              <a:r>
                <a:rPr lang="en-US" sz="1400" b="1" dirty="0" smtClean="0">
                  <a:solidFill>
                    <a:schemeClr val="bg1"/>
                  </a:solidFill>
                </a:rPr>
                <a:t>Sep 26</a:t>
              </a:r>
              <a:r>
                <a:rPr lang="en-US" sz="1400" b="1" baseline="30000" dirty="0" smtClean="0">
                  <a:solidFill>
                    <a:schemeClr val="bg1"/>
                  </a:solidFill>
                </a:rPr>
                <a:t>th</a:t>
              </a:r>
              <a:r>
                <a:rPr lang="en-US" sz="1400" b="1" dirty="0" smtClean="0">
                  <a:solidFill>
                    <a:schemeClr val="bg1"/>
                  </a:solidFill>
                </a:rPr>
                <a:t>: The German industrial giant Siemens had withdrawn €500 million from one large French bank and placed it at the European Central Bank (ECB).</a:t>
              </a:r>
              <a:endParaRPr lang="en-US" sz="1400" b="1" dirty="0">
                <a:solidFill>
                  <a:schemeClr val="bg1"/>
                </a:solidFill>
              </a:endParaRPr>
            </a:p>
          </p:txBody>
        </p:sp>
        <p:sp>
          <p:nvSpPr>
            <p:cNvPr id="9" name="AutoShape 20"/>
            <p:cNvSpPr>
              <a:spLocks noChangeArrowheads="1"/>
            </p:cNvSpPr>
            <p:nvPr/>
          </p:nvSpPr>
          <p:spPr bwMode="gray">
            <a:xfrm>
              <a:off x="-237349" y="1805690"/>
              <a:ext cx="323871" cy="581367"/>
            </a:xfrm>
            <a:prstGeom prst="roundRect">
              <a:avLst>
                <a:gd name="adj" fmla="val 12583"/>
              </a:avLst>
            </a:prstGeom>
            <a:solidFill>
              <a:srgbClr val="FFC000"/>
            </a:solidFill>
            <a:ln w="12700">
              <a:noFill/>
              <a:round/>
              <a:headEnd/>
              <a:tailEnd/>
            </a:ln>
          </p:spPr>
          <p:txBody>
            <a:bodyPr wrap="none" lIns="0" tIns="46800" rIns="0" bIns="46800" anchor="t" anchorCtr="1"/>
            <a:lstStyle/>
            <a:p>
              <a:pPr fontAlgn="auto">
                <a:spcBef>
                  <a:spcPts val="0"/>
                </a:spcBef>
                <a:spcAft>
                  <a:spcPts val="0"/>
                </a:spcAft>
                <a:defRPr/>
              </a:pPr>
              <a:r>
                <a:rPr lang="en-US" b="1" kern="0" dirty="0" smtClean="0">
                  <a:solidFill>
                    <a:schemeClr val="bg1"/>
                  </a:solidFill>
                  <a:latin typeface="Arial Black"/>
                </a:rPr>
                <a:t>“</a:t>
              </a:r>
              <a:endParaRPr lang="en-US" b="1" kern="0" dirty="0">
                <a:solidFill>
                  <a:schemeClr val="bg1"/>
                </a:solidFill>
                <a:latin typeface="Arial Black"/>
              </a:endParaRPr>
            </a:p>
          </p:txBody>
        </p:sp>
      </p:grpSp>
      <p:grpSp>
        <p:nvGrpSpPr>
          <p:cNvPr id="7" name="Group 14"/>
          <p:cNvGrpSpPr>
            <a:grpSpLocks/>
          </p:cNvGrpSpPr>
          <p:nvPr/>
        </p:nvGrpSpPr>
        <p:grpSpPr bwMode="auto">
          <a:xfrm>
            <a:off x="135163" y="1923953"/>
            <a:ext cx="8834666" cy="797474"/>
            <a:chOff x="-240524" y="1799343"/>
            <a:chExt cx="8828647" cy="739064"/>
          </a:xfrm>
          <a:blipFill dpi="0" rotWithShape="1">
            <a:blip r:embed="rId4">
              <a:alphaModFix amt="50000"/>
            </a:blip>
            <a:srcRect/>
            <a:tile tx="0" ty="0" sx="100000" sy="100000" flip="none" algn="tl"/>
          </a:blipFill>
        </p:grpSpPr>
        <p:sp>
          <p:nvSpPr>
            <p:cNvPr id="12" name="AutoShape 48"/>
            <p:cNvSpPr>
              <a:spLocks noChangeArrowheads="1"/>
            </p:cNvSpPr>
            <p:nvPr/>
          </p:nvSpPr>
          <p:spPr bwMode="gray">
            <a:xfrm>
              <a:off x="-240524" y="1799343"/>
              <a:ext cx="8828647" cy="728976"/>
            </a:xfrm>
            <a:prstGeom prst="roundRect">
              <a:avLst>
                <a:gd name="adj" fmla="val 1852"/>
              </a:avLst>
            </a:prstGeom>
            <a:grpFill/>
            <a:ln w="9525" algn="ctr">
              <a:solidFill>
                <a:srgbClr val="B0B0B0"/>
              </a:solidFill>
              <a:round/>
              <a:headEnd/>
              <a:tailEnd/>
            </a:ln>
          </p:spPr>
          <p:txBody>
            <a:bodyPr lIns="396000" tIns="72000" rIns="108000" bIns="72000"/>
            <a:lstStyle/>
            <a:p>
              <a:r>
                <a:rPr lang="en-US" sz="1400" b="1" dirty="0" smtClean="0">
                  <a:solidFill>
                    <a:schemeClr val="bg1"/>
                  </a:solidFill>
                </a:rPr>
                <a:t>Oct 14</a:t>
              </a:r>
              <a:r>
                <a:rPr lang="en-US" sz="1400" b="1" baseline="30000" dirty="0" smtClean="0">
                  <a:solidFill>
                    <a:schemeClr val="bg1"/>
                  </a:solidFill>
                </a:rPr>
                <a:t>th</a:t>
              </a:r>
              <a:r>
                <a:rPr lang="en-US" sz="1400" b="1" dirty="0" smtClean="0">
                  <a:solidFill>
                    <a:schemeClr val="bg1"/>
                  </a:solidFill>
                </a:rPr>
                <a:t>: The ECB will offer banks 12-month funds on Oct. 26 and again in December after already sparse interbank lending markets dried up again on worries over financial institutions' exposure to sovereign debt.</a:t>
              </a:r>
              <a:endParaRPr lang="en-US" sz="1400" b="1" dirty="0">
                <a:solidFill>
                  <a:schemeClr val="bg1"/>
                </a:solidFill>
              </a:endParaRPr>
            </a:p>
          </p:txBody>
        </p:sp>
        <p:sp>
          <p:nvSpPr>
            <p:cNvPr id="13" name="AutoShape 20"/>
            <p:cNvSpPr>
              <a:spLocks noChangeArrowheads="1"/>
            </p:cNvSpPr>
            <p:nvPr/>
          </p:nvSpPr>
          <p:spPr bwMode="gray">
            <a:xfrm>
              <a:off x="-237349" y="1805690"/>
              <a:ext cx="296887" cy="732717"/>
            </a:xfrm>
            <a:prstGeom prst="roundRect">
              <a:avLst>
                <a:gd name="adj" fmla="val 12583"/>
              </a:avLst>
            </a:prstGeom>
            <a:solidFill>
              <a:srgbClr val="FFC000"/>
            </a:solidFill>
            <a:ln w="12700">
              <a:noFill/>
              <a:round/>
              <a:headEnd/>
              <a:tailEnd/>
            </a:ln>
          </p:spPr>
          <p:txBody>
            <a:bodyPr wrap="none" lIns="0" tIns="46800" rIns="0" bIns="46800" anchor="t" anchorCtr="1"/>
            <a:lstStyle/>
            <a:p>
              <a:pPr fontAlgn="auto">
                <a:spcBef>
                  <a:spcPts val="0"/>
                </a:spcBef>
                <a:spcAft>
                  <a:spcPts val="0"/>
                </a:spcAft>
                <a:defRPr/>
              </a:pPr>
              <a:r>
                <a:rPr lang="en-US" b="1" kern="0" dirty="0" smtClean="0">
                  <a:solidFill>
                    <a:schemeClr val="bg1"/>
                  </a:solidFill>
                  <a:latin typeface="Arial Black"/>
                </a:rPr>
                <a:t>“</a:t>
              </a:r>
              <a:endParaRPr lang="en-US" b="1" kern="0" dirty="0">
                <a:solidFill>
                  <a:schemeClr val="bg1"/>
                </a:solidFill>
                <a:latin typeface="Arial Black"/>
              </a:endParaRPr>
            </a:p>
          </p:txBody>
        </p:sp>
      </p:grpSp>
      <p:grpSp>
        <p:nvGrpSpPr>
          <p:cNvPr id="10" name="Group 14"/>
          <p:cNvGrpSpPr>
            <a:grpSpLocks/>
          </p:cNvGrpSpPr>
          <p:nvPr/>
        </p:nvGrpSpPr>
        <p:grpSpPr bwMode="auto">
          <a:xfrm>
            <a:off x="135163" y="5842927"/>
            <a:ext cx="6276524" cy="623250"/>
            <a:chOff x="-240524" y="1799344"/>
            <a:chExt cx="8828647" cy="587721"/>
          </a:xfrm>
          <a:blipFill dpi="0" rotWithShape="1">
            <a:blip r:embed="rId4">
              <a:alphaModFix amt="50000"/>
            </a:blip>
            <a:srcRect/>
            <a:tile tx="0" ty="0" sx="100000" sy="100000" flip="none" algn="tl"/>
          </a:blipFill>
        </p:grpSpPr>
        <p:sp>
          <p:nvSpPr>
            <p:cNvPr id="15" name="AutoShape 48"/>
            <p:cNvSpPr>
              <a:spLocks noChangeArrowheads="1"/>
            </p:cNvSpPr>
            <p:nvPr/>
          </p:nvSpPr>
          <p:spPr bwMode="gray">
            <a:xfrm>
              <a:off x="-240524" y="1799344"/>
              <a:ext cx="8828647" cy="587721"/>
            </a:xfrm>
            <a:prstGeom prst="roundRect">
              <a:avLst>
                <a:gd name="adj" fmla="val 1852"/>
              </a:avLst>
            </a:prstGeom>
            <a:grpFill/>
            <a:ln w="9525" algn="ctr">
              <a:solidFill>
                <a:srgbClr val="B0B0B0"/>
              </a:solidFill>
              <a:round/>
              <a:headEnd/>
              <a:tailEnd/>
            </a:ln>
          </p:spPr>
          <p:txBody>
            <a:bodyPr lIns="396000" tIns="72000" rIns="108000" bIns="72000"/>
            <a:lstStyle/>
            <a:p>
              <a:r>
                <a:rPr lang="en-US" sz="1400" b="1" dirty="0" smtClean="0">
                  <a:solidFill>
                    <a:schemeClr val="bg1"/>
                  </a:solidFill>
                </a:rPr>
                <a:t>Oct 13th: </a:t>
              </a:r>
              <a:r>
                <a:rPr lang="en-US" sz="1400" b="1" i="1" dirty="0" smtClean="0">
                  <a:solidFill>
                    <a:schemeClr val="bg1"/>
                  </a:solidFill>
                </a:rPr>
                <a:t>“We might end up in a situation similar to what happened in 2008 (…) and then of course there will be problems with liquidity.”</a:t>
              </a:r>
              <a:endParaRPr lang="en-US" sz="1400" b="1" i="1" dirty="0">
                <a:solidFill>
                  <a:schemeClr val="bg1"/>
                </a:solidFill>
              </a:endParaRPr>
            </a:p>
          </p:txBody>
        </p:sp>
        <p:sp>
          <p:nvSpPr>
            <p:cNvPr id="16" name="AutoShape 20"/>
            <p:cNvSpPr>
              <a:spLocks noChangeArrowheads="1"/>
            </p:cNvSpPr>
            <p:nvPr/>
          </p:nvSpPr>
          <p:spPr bwMode="gray">
            <a:xfrm>
              <a:off x="-237349" y="1805690"/>
              <a:ext cx="403873" cy="581367"/>
            </a:xfrm>
            <a:prstGeom prst="roundRect">
              <a:avLst>
                <a:gd name="adj" fmla="val 12583"/>
              </a:avLst>
            </a:prstGeom>
            <a:solidFill>
              <a:srgbClr val="FFC000"/>
            </a:solidFill>
            <a:ln w="12700">
              <a:noFill/>
              <a:round/>
              <a:headEnd/>
              <a:tailEnd/>
            </a:ln>
          </p:spPr>
          <p:txBody>
            <a:bodyPr wrap="none" lIns="0" tIns="46800" rIns="0" bIns="46800" anchor="t" anchorCtr="1"/>
            <a:lstStyle/>
            <a:p>
              <a:pPr fontAlgn="auto">
                <a:spcBef>
                  <a:spcPts val="0"/>
                </a:spcBef>
                <a:spcAft>
                  <a:spcPts val="0"/>
                </a:spcAft>
                <a:defRPr/>
              </a:pPr>
              <a:r>
                <a:rPr lang="en-US" b="1" kern="0" dirty="0" smtClean="0">
                  <a:solidFill>
                    <a:schemeClr val="bg1"/>
                  </a:solidFill>
                  <a:latin typeface="Arial Black"/>
                </a:rPr>
                <a:t>“</a:t>
              </a:r>
              <a:endParaRPr lang="en-US" b="1" kern="0" dirty="0">
                <a:solidFill>
                  <a:schemeClr val="bg1"/>
                </a:solidFill>
                <a:latin typeface="Arial Black"/>
              </a:endParaRPr>
            </a:p>
          </p:txBody>
        </p:sp>
      </p:grpSp>
      <p:sp>
        <p:nvSpPr>
          <p:cNvPr id="17" name="Footer"/>
          <p:cNvSpPr txBox="1"/>
          <p:nvPr/>
        </p:nvSpPr>
        <p:spPr>
          <a:xfrm>
            <a:off x="330201" y="6575370"/>
            <a:ext cx="2402114" cy="184666"/>
          </a:xfrm>
          <a:prstGeom prst="rect">
            <a:avLst/>
          </a:prstGeom>
          <a:noFill/>
        </p:spPr>
        <p:txBody>
          <a:bodyPr vert="horz" wrap="square" lIns="0" tIns="0" rIns="0" bIns="0" rtlCol="0" anchor="b">
            <a:spAutoFit/>
          </a:bodyPr>
          <a:lstStyle/>
          <a:p>
            <a:pPr fontAlgn="base">
              <a:spcBef>
                <a:spcPct val="50000"/>
              </a:spcBef>
              <a:spcAft>
                <a:spcPct val="0"/>
              </a:spcAft>
              <a:buClr>
                <a:srgbClr val="F0AB00"/>
              </a:buClr>
              <a:buSzPct val="80000"/>
            </a:pPr>
            <a:r>
              <a:rPr lang="en-US" sz="1200" b="1" kern="0" dirty="0" smtClean="0">
                <a:solidFill>
                  <a:schemeClr val="bg1"/>
                </a:solidFill>
                <a:ea typeface="Arial Unicode MS" pitchFamily="34" charset="-128"/>
                <a:cs typeface="Arial Unicode MS" pitchFamily="34" charset="-128"/>
              </a:rPr>
              <a:t>* See last slide for sources</a:t>
            </a:r>
          </a:p>
        </p:txBody>
      </p:sp>
      <p:grpSp>
        <p:nvGrpSpPr>
          <p:cNvPr id="11" name="Group 14"/>
          <p:cNvGrpSpPr>
            <a:grpSpLocks/>
          </p:cNvGrpSpPr>
          <p:nvPr/>
        </p:nvGrpSpPr>
        <p:grpSpPr bwMode="auto">
          <a:xfrm>
            <a:off x="135159" y="5113561"/>
            <a:ext cx="4469498" cy="623250"/>
            <a:chOff x="-240524" y="1799344"/>
            <a:chExt cx="8828647" cy="587721"/>
          </a:xfrm>
          <a:blipFill dpi="0" rotWithShape="1">
            <a:blip r:embed="rId4">
              <a:alphaModFix amt="50000"/>
            </a:blip>
            <a:srcRect/>
            <a:tile tx="0" ty="0" sx="100000" sy="100000" flip="none" algn="tl"/>
          </a:blipFill>
        </p:grpSpPr>
        <p:sp>
          <p:nvSpPr>
            <p:cNvPr id="19" name="AutoShape 48"/>
            <p:cNvSpPr>
              <a:spLocks noChangeArrowheads="1"/>
            </p:cNvSpPr>
            <p:nvPr/>
          </p:nvSpPr>
          <p:spPr bwMode="gray">
            <a:xfrm>
              <a:off x="-240524" y="1799344"/>
              <a:ext cx="8828647" cy="587721"/>
            </a:xfrm>
            <a:prstGeom prst="roundRect">
              <a:avLst>
                <a:gd name="adj" fmla="val 1852"/>
              </a:avLst>
            </a:prstGeom>
            <a:grpFill/>
            <a:ln w="9525" algn="ctr">
              <a:solidFill>
                <a:srgbClr val="B0B0B0"/>
              </a:solidFill>
              <a:round/>
              <a:headEnd/>
              <a:tailEnd/>
            </a:ln>
          </p:spPr>
          <p:txBody>
            <a:bodyPr lIns="396000" tIns="72000" rIns="108000" bIns="72000"/>
            <a:lstStyle/>
            <a:p>
              <a:r>
                <a:rPr lang="en-US" sz="1400" b="1" dirty="0" smtClean="0">
                  <a:solidFill>
                    <a:schemeClr val="bg1"/>
                  </a:solidFill>
                </a:rPr>
                <a:t>Oct 19</a:t>
              </a:r>
              <a:r>
                <a:rPr lang="en-US" sz="1400" b="1" baseline="30000" dirty="0" smtClean="0">
                  <a:solidFill>
                    <a:schemeClr val="bg1"/>
                  </a:solidFill>
                </a:rPr>
                <a:t>th</a:t>
              </a:r>
              <a:r>
                <a:rPr lang="en-US" sz="1400" b="1" dirty="0" smtClean="0">
                  <a:solidFill>
                    <a:schemeClr val="bg1"/>
                  </a:solidFill>
                </a:rPr>
                <a:t>: Moody’s downgrades Spain’s credit rating, warns France on risks</a:t>
              </a:r>
              <a:endParaRPr lang="en-US" sz="1400" b="1" dirty="0">
                <a:solidFill>
                  <a:schemeClr val="bg1"/>
                </a:solidFill>
              </a:endParaRPr>
            </a:p>
          </p:txBody>
        </p:sp>
        <p:sp>
          <p:nvSpPr>
            <p:cNvPr id="20" name="AutoShape 20"/>
            <p:cNvSpPr>
              <a:spLocks noChangeArrowheads="1"/>
            </p:cNvSpPr>
            <p:nvPr/>
          </p:nvSpPr>
          <p:spPr bwMode="gray">
            <a:xfrm>
              <a:off x="-237352" y="1805690"/>
              <a:ext cx="546948" cy="581367"/>
            </a:xfrm>
            <a:prstGeom prst="roundRect">
              <a:avLst>
                <a:gd name="adj" fmla="val 12583"/>
              </a:avLst>
            </a:prstGeom>
            <a:solidFill>
              <a:srgbClr val="FFC000"/>
            </a:solidFill>
            <a:ln w="12700">
              <a:noFill/>
              <a:round/>
              <a:headEnd/>
              <a:tailEnd/>
            </a:ln>
          </p:spPr>
          <p:txBody>
            <a:bodyPr wrap="none" lIns="0" tIns="46800" rIns="0" bIns="46800" anchor="t" anchorCtr="1"/>
            <a:lstStyle/>
            <a:p>
              <a:pPr fontAlgn="auto">
                <a:spcBef>
                  <a:spcPts val="0"/>
                </a:spcBef>
                <a:spcAft>
                  <a:spcPts val="0"/>
                </a:spcAft>
                <a:defRPr/>
              </a:pPr>
              <a:r>
                <a:rPr lang="en-US" b="1" kern="0" dirty="0" smtClean="0">
                  <a:solidFill>
                    <a:schemeClr val="bg1"/>
                  </a:solidFill>
                  <a:latin typeface="Arial Black"/>
                </a:rPr>
                <a:t>“</a:t>
              </a:r>
              <a:endParaRPr lang="en-US" b="1" kern="0" dirty="0">
                <a:solidFill>
                  <a:schemeClr val="bg1"/>
                </a:solidFill>
                <a:latin typeface="Arial Black"/>
              </a:endParaRPr>
            </a:p>
          </p:txBody>
        </p:sp>
      </p:grpSp>
      <p:sp>
        <p:nvSpPr>
          <p:cNvPr id="21" name="Rounded Rectangle 20"/>
          <p:cNvSpPr/>
          <p:nvPr/>
        </p:nvSpPr>
        <p:spPr bwMode="gray">
          <a:xfrm rot="900000">
            <a:off x="6384487" y="1297939"/>
            <a:ext cx="2481846"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dirty="0" smtClean="0">
                <a:solidFill>
                  <a:schemeClr val="bg1"/>
                </a:solidFill>
                <a:ea typeface="Arial Unicode MS" pitchFamily="34" charset="-128"/>
                <a:cs typeface="Arial Unicode MS" pitchFamily="34" charset="-128"/>
                <a:sym typeface="Arial"/>
              </a:rPr>
              <a:t>Alternative Title Slide</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ctr" anchorCtr="0">
            <a:noAutofit/>
          </a:bodyPr>
          <a:lstStyle/>
          <a:p>
            <a:r>
              <a:rPr lang="en-US" dirty="0"/>
              <a:t>Liquidity Risk </a:t>
            </a:r>
            <a:r>
              <a:rPr lang="en-US" dirty="0" err="1"/>
              <a:t>Management@HANA</a:t>
            </a:r>
            <a:r>
              <a:rPr lang="en-US" dirty="0"/>
              <a:t> Architecture</a:t>
            </a:r>
          </a:p>
        </p:txBody>
      </p:sp>
      <p:grpSp>
        <p:nvGrpSpPr>
          <p:cNvPr id="67" name="Group 66"/>
          <p:cNvGrpSpPr/>
          <p:nvPr/>
        </p:nvGrpSpPr>
        <p:grpSpPr>
          <a:xfrm>
            <a:off x="1997536" y="1295400"/>
            <a:ext cx="4474302" cy="5053239"/>
            <a:chOff x="342900" y="884420"/>
            <a:chExt cx="5088382" cy="5627505"/>
          </a:xfrm>
        </p:grpSpPr>
        <p:sp>
          <p:nvSpPr>
            <p:cNvPr id="70" name="Rectangle 10"/>
            <p:cNvSpPr>
              <a:spLocks noChangeArrowheads="1"/>
            </p:cNvSpPr>
            <p:nvPr/>
          </p:nvSpPr>
          <p:spPr bwMode="gray">
            <a:xfrm>
              <a:off x="687388" y="5654675"/>
              <a:ext cx="4213225" cy="857250"/>
            </a:xfrm>
            <a:prstGeom prst="rect">
              <a:avLst/>
            </a:prstGeom>
            <a:solidFill>
              <a:schemeClr val="bg2">
                <a:lumMod val="90000"/>
              </a:schemeClr>
            </a:solidFill>
            <a:ln w="9525" algn="ctr">
              <a:solidFill>
                <a:schemeClr val="accent3">
                  <a:lumMod val="40000"/>
                  <a:lumOff val="60000"/>
                </a:schemeClr>
              </a:solidFill>
              <a:miter lim="800000"/>
              <a:headEnd/>
              <a:tailEnd/>
            </a:ln>
          </p:spPr>
          <p:txBody>
            <a:bodyPr lIns="90000" tIns="46800" rIns="90000" bIns="46800"/>
            <a:lstStyle/>
            <a:p>
              <a:pPr>
                <a:lnSpc>
                  <a:spcPct val="130000"/>
                </a:lnSpc>
                <a:defRPr/>
              </a:pPr>
              <a:r>
                <a:rPr lang="en-US" sz="1050" b="1" dirty="0">
                  <a:solidFill>
                    <a:srgbClr val="FFFFFF"/>
                  </a:solidFill>
                  <a:latin typeface="Arial"/>
                </a:rPr>
                <a:t>Operational Systems (SAP and non-SAP)</a:t>
              </a:r>
            </a:p>
          </p:txBody>
        </p:sp>
        <p:sp>
          <p:nvSpPr>
            <p:cNvPr id="19" name="Rectangle 10"/>
            <p:cNvSpPr>
              <a:spLocks noChangeArrowheads="1"/>
            </p:cNvSpPr>
            <p:nvPr/>
          </p:nvSpPr>
          <p:spPr bwMode="gray">
            <a:xfrm>
              <a:off x="685800" y="4430713"/>
              <a:ext cx="2090738" cy="936625"/>
            </a:xfrm>
            <a:prstGeom prst="rect">
              <a:avLst/>
            </a:prstGeom>
            <a:solidFill>
              <a:schemeClr val="tx2">
                <a:lumMod val="50000"/>
              </a:schemeClr>
            </a:solidFill>
            <a:ln w="9525" algn="ctr">
              <a:solidFill>
                <a:schemeClr val="accent3">
                  <a:lumMod val="40000"/>
                  <a:lumOff val="60000"/>
                </a:schemeClr>
              </a:solidFill>
              <a:miter lim="800000"/>
              <a:headEnd/>
              <a:tailEnd/>
            </a:ln>
          </p:spPr>
          <p:txBody>
            <a:bodyPr lIns="36000" tIns="46800" rIns="36000" bIns="46800"/>
            <a:lstStyle/>
            <a:p>
              <a:pPr>
                <a:lnSpc>
                  <a:spcPct val="130000"/>
                </a:lnSpc>
                <a:defRPr/>
              </a:pPr>
              <a:r>
                <a:rPr lang="en-US" sz="1050" b="1" dirty="0">
                  <a:solidFill>
                    <a:srgbClr val="FFFFFF"/>
                  </a:solidFill>
                  <a:latin typeface="Arial"/>
                </a:rPr>
                <a:t>Cash Flow Pool (non-SAP)</a:t>
              </a:r>
            </a:p>
          </p:txBody>
        </p:sp>
        <p:sp>
          <p:nvSpPr>
            <p:cNvPr id="20" name="AutoShape 134"/>
            <p:cNvSpPr>
              <a:spLocks noChangeArrowheads="1"/>
            </p:cNvSpPr>
            <p:nvPr/>
          </p:nvSpPr>
          <p:spPr bwMode="gray">
            <a:xfrm>
              <a:off x="820738" y="4795838"/>
              <a:ext cx="1820862" cy="441325"/>
            </a:xfrm>
            <a:prstGeom prst="roundRect">
              <a:avLst>
                <a:gd name="adj" fmla="val 3981"/>
              </a:avLst>
            </a:prstGeom>
            <a:gradFill rotWithShape="1">
              <a:gsLst>
                <a:gs pos="0">
                  <a:schemeClr val="tx2">
                    <a:lumMod val="50000"/>
                  </a:schemeClr>
                </a:gs>
                <a:gs pos="100000">
                  <a:schemeClr val="tx2">
                    <a:lumMod val="40000"/>
                    <a:lumOff val="60000"/>
                  </a:schemeClr>
                </a:gs>
              </a:gsLst>
              <a:lin ang="2700000" scaled="1"/>
            </a:gradFill>
            <a:ln w="9525" algn="ctr">
              <a:solidFill>
                <a:schemeClr val="bg1"/>
              </a:solidFill>
              <a:round/>
              <a:headEnd/>
              <a:tailEnd/>
            </a:ln>
            <a:effectLst>
              <a:prstShdw prst="shdw17" dist="17961" dir="2700000">
                <a:schemeClr val="bg1">
                  <a:gamma/>
                  <a:shade val="60000"/>
                  <a:invGamma/>
                </a:schemeClr>
              </a:prstShdw>
            </a:effectLst>
          </p:spPr>
          <p:txBody>
            <a:bodyPr wrap="none" lIns="0" tIns="0" rIns="0" bIns="0" anchor="ctr"/>
            <a:lstStyle/>
            <a:p>
              <a:pPr algn="ctr">
                <a:buClr>
                  <a:srgbClr val="F0AB00"/>
                </a:buClr>
                <a:buSzPct val="80000"/>
                <a:defRPr/>
              </a:pPr>
              <a:endParaRPr lang="en-US" sz="1200">
                <a:solidFill>
                  <a:srgbClr val="F0AB00"/>
                </a:solidFill>
                <a:latin typeface="Arial Black" pitchFamily="34" charset="0"/>
              </a:endParaRPr>
            </a:p>
            <a:p>
              <a:pPr algn="ctr">
                <a:buClr>
                  <a:srgbClr val="F0AB00"/>
                </a:buClr>
                <a:buSzPct val="80000"/>
                <a:defRPr/>
              </a:pPr>
              <a:endParaRPr lang="en-US" sz="1200">
                <a:solidFill>
                  <a:srgbClr val="F0AB00"/>
                </a:solidFill>
                <a:latin typeface="Arial Black" pitchFamily="34" charset="0"/>
              </a:endParaRPr>
            </a:p>
          </p:txBody>
        </p:sp>
        <p:sp>
          <p:nvSpPr>
            <p:cNvPr id="24" name="Text Box 145"/>
            <p:cNvSpPr txBox="1">
              <a:spLocks noChangeArrowheads="1"/>
            </p:cNvSpPr>
            <p:nvPr/>
          </p:nvSpPr>
          <p:spPr bwMode="gray">
            <a:xfrm>
              <a:off x="935245" y="4870450"/>
              <a:ext cx="1591851" cy="291340"/>
            </a:xfrm>
            <a:prstGeom prst="rect">
              <a:avLst/>
            </a:prstGeom>
            <a:noFill/>
            <a:ln w="9525" algn="ctr">
              <a:noFill/>
              <a:miter lim="800000"/>
              <a:headEnd/>
              <a:tailEnd/>
            </a:ln>
          </p:spPr>
          <p:txBody>
            <a:bodyPr wrap="none">
              <a:spAutoFit/>
            </a:bodyPr>
            <a:lstStyle/>
            <a:p>
              <a:pPr algn="ctr">
                <a:buClr>
                  <a:srgbClr val="F0AB00"/>
                </a:buClr>
                <a:buSzPct val="80000"/>
                <a:buFont typeface="Wingdings" pitchFamily="2" charset="2"/>
                <a:buNone/>
                <a:defRPr/>
              </a:pPr>
              <a:r>
                <a:rPr lang="en-US" sz="1100" b="1" dirty="0">
                  <a:solidFill>
                    <a:srgbClr val="FFFFFF"/>
                  </a:solidFill>
                  <a:latin typeface="Arial"/>
                </a:rPr>
                <a:t>Cash Flow Engine</a:t>
              </a:r>
              <a:endParaRPr lang="en-US" sz="1000" b="1" dirty="0">
                <a:solidFill>
                  <a:srgbClr val="FFFFFF"/>
                </a:solidFill>
                <a:latin typeface="Arial"/>
              </a:endParaRPr>
            </a:p>
          </p:txBody>
        </p:sp>
        <p:grpSp>
          <p:nvGrpSpPr>
            <p:cNvPr id="3" name="Group 31"/>
            <p:cNvGrpSpPr>
              <a:grpSpLocks/>
            </p:cNvGrpSpPr>
            <p:nvPr/>
          </p:nvGrpSpPr>
          <p:grpSpPr bwMode="auto">
            <a:xfrm>
              <a:off x="1055688" y="5940425"/>
              <a:ext cx="3471862" cy="455613"/>
              <a:chOff x="2940400" y="6233905"/>
              <a:chExt cx="3485011" cy="455612"/>
            </a:xfrm>
          </p:grpSpPr>
          <p:sp>
            <p:nvSpPr>
              <p:cNvPr id="71708" name="AutoShape 7"/>
              <p:cNvSpPr>
                <a:spLocks noChangeArrowheads="1"/>
              </p:cNvSpPr>
              <p:nvPr/>
            </p:nvSpPr>
            <p:spPr bwMode="gray">
              <a:xfrm>
                <a:off x="2940400" y="6233905"/>
                <a:ext cx="657225" cy="455612"/>
              </a:xfrm>
              <a:prstGeom prst="roundRect">
                <a:avLst>
                  <a:gd name="adj" fmla="val 10880"/>
                </a:avLst>
              </a:prstGeom>
              <a:gradFill rotWithShape="1">
                <a:gsLst>
                  <a:gs pos="0">
                    <a:srgbClr val="774A39"/>
                  </a:gs>
                  <a:gs pos="100000">
                    <a:srgbClr val="B59C93"/>
                  </a:gs>
                </a:gsLst>
                <a:lin ang="2700000" scaled="1"/>
              </a:gradFill>
              <a:ln w="12700" algn="ctr">
                <a:solidFill>
                  <a:srgbClr val="C6C6C6"/>
                </a:solidFill>
                <a:round/>
                <a:headEnd/>
                <a:tailEnd/>
              </a:ln>
              <a:effectLst>
                <a:prstShdw prst="shdw17" dist="17961" dir="2700000">
                  <a:srgbClr val="777777"/>
                </a:prstShdw>
              </a:effectLst>
            </p:spPr>
            <p:txBody>
              <a:bodyPr wrap="none" lIns="0" tIns="0" rIns="0" bIns="0" anchor="ctr"/>
              <a:lstStyle/>
              <a:p>
                <a:pPr algn="ctr">
                  <a:buClr>
                    <a:srgbClr val="F0AB00"/>
                  </a:buClr>
                  <a:buSzPct val="80000"/>
                  <a:buFont typeface="wingdings" pitchFamily="2" charset="2"/>
                  <a:buNone/>
                </a:pPr>
                <a:r>
                  <a:rPr lang="en-US" sz="800" b="1">
                    <a:solidFill>
                      <a:srgbClr val="FFFFFF"/>
                    </a:solidFill>
                  </a:rPr>
                  <a:t>Loans</a:t>
                </a:r>
              </a:p>
            </p:txBody>
          </p:sp>
          <p:sp>
            <p:nvSpPr>
              <p:cNvPr id="71709" name="AutoShape 20"/>
              <p:cNvSpPr>
                <a:spLocks noChangeArrowheads="1"/>
              </p:cNvSpPr>
              <p:nvPr/>
            </p:nvSpPr>
            <p:spPr bwMode="gray">
              <a:xfrm>
                <a:off x="3854950" y="6233905"/>
                <a:ext cx="657225" cy="455612"/>
              </a:xfrm>
              <a:prstGeom prst="roundRect">
                <a:avLst>
                  <a:gd name="adj" fmla="val 10880"/>
                </a:avLst>
              </a:prstGeom>
              <a:gradFill rotWithShape="1">
                <a:gsLst>
                  <a:gs pos="0">
                    <a:srgbClr val="557630"/>
                  </a:gs>
                  <a:gs pos="100000">
                    <a:srgbClr val="A2B48D"/>
                  </a:gs>
                </a:gsLst>
                <a:lin ang="2700000" scaled="1"/>
              </a:gradFill>
              <a:ln w="12700" algn="ctr">
                <a:solidFill>
                  <a:srgbClr val="C6C6C6"/>
                </a:solidFill>
                <a:round/>
                <a:headEnd/>
                <a:tailEnd/>
              </a:ln>
              <a:effectLst>
                <a:prstShdw prst="shdw17" dist="17961" dir="2700000">
                  <a:srgbClr val="777777"/>
                </a:prstShdw>
              </a:effectLst>
            </p:spPr>
            <p:txBody>
              <a:bodyPr wrap="none" lIns="0" tIns="0" rIns="0" bIns="0" anchor="ctr"/>
              <a:lstStyle/>
              <a:p>
                <a:pPr algn="ctr">
                  <a:buClr>
                    <a:srgbClr val="F0AB00"/>
                  </a:buClr>
                  <a:buSzPct val="80000"/>
                  <a:buFont typeface="wingdings" pitchFamily="2" charset="2"/>
                  <a:buNone/>
                </a:pPr>
                <a:r>
                  <a:rPr lang="en-US" sz="800" b="1">
                    <a:solidFill>
                      <a:srgbClr val="FFFFFF"/>
                    </a:solidFill>
                  </a:rPr>
                  <a:t>Deposits</a:t>
                </a:r>
              </a:p>
            </p:txBody>
          </p:sp>
          <p:sp>
            <p:nvSpPr>
              <p:cNvPr id="71710" name="AutoShape 14"/>
              <p:cNvSpPr>
                <a:spLocks noChangeArrowheads="1"/>
              </p:cNvSpPr>
              <p:nvPr/>
            </p:nvSpPr>
            <p:spPr bwMode="gray">
              <a:xfrm>
                <a:off x="4769500" y="6233905"/>
                <a:ext cx="657225" cy="455612"/>
              </a:xfrm>
              <a:prstGeom prst="roundRect">
                <a:avLst>
                  <a:gd name="adj" fmla="val 10880"/>
                </a:avLst>
              </a:prstGeom>
              <a:gradFill rotWithShape="1">
                <a:gsLst>
                  <a:gs pos="0">
                    <a:srgbClr val="44697D"/>
                  </a:gs>
                  <a:gs pos="100000">
                    <a:srgbClr val="98ADB7"/>
                  </a:gs>
                </a:gsLst>
                <a:lin ang="2700000" scaled="1"/>
              </a:gradFill>
              <a:ln w="12700" algn="ctr">
                <a:solidFill>
                  <a:srgbClr val="C6C6C6"/>
                </a:solidFill>
                <a:round/>
                <a:headEnd/>
                <a:tailEnd/>
              </a:ln>
              <a:effectLst>
                <a:prstShdw prst="shdw17" dist="17961" dir="2700000">
                  <a:srgbClr val="777777"/>
                </a:prstShdw>
              </a:effectLst>
            </p:spPr>
            <p:txBody>
              <a:bodyPr wrap="none" lIns="0" tIns="0" rIns="0" bIns="0" anchor="ctr"/>
              <a:lstStyle/>
              <a:p>
                <a:pPr algn="ctr">
                  <a:buClr>
                    <a:srgbClr val="F0AB00"/>
                  </a:buClr>
                  <a:buSzPct val="80000"/>
                  <a:buFont typeface="wingdings" pitchFamily="2" charset="2"/>
                  <a:buNone/>
                </a:pPr>
                <a:r>
                  <a:rPr lang="en-US" sz="800" b="1">
                    <a:solidFill>
                      <a:srgbClr val="FFFFFF"/>
                    </a:solidFill>
                  </a:rPr>
                  <a:t>Securities</a:t>
                </a:r>
              </a:p>
            </p:txBody>
          </p:sp>
          <p:sp>
            <p:nvSpPr>
              <p:cNvPr id="71711" name="AutoShape 27"/>
              <p:cNvSpPr>
                <a:spLocks noChangeArrowheads="1"/>
              </p:cNvSpPr>
              <p:nvPr/>
            </p:nvSpPr>
            <p:spPr bwMode="gray">
              <a:xfrm>
                <a:off x="5684049" y="6233905"/>
                <a:ext cx="741362" cy="455612"/>
              </a:xfrm>
              <a:prstGeom prst="roundRect">
                <a:avLst>
                  <a:gd name="adj" fmla="val 10880"/>
                </a:avLst>
              </a:prstGeom>
              <a:gradFill rotWithShape="1">
                <a:gsLst>
                  <a:gs pos="0">
                    <a:srgbClr val="816E2C"/>
                  </a:gs>
                  <a:gs pos="100000">
                    <a:srgbClr val="BAB08B"/>
                  </a:gs>
                </a:gsLst>
                <a:lin ang="2700000" scaled="1"/>
              </a:gradFill>
              <a:ln w="12700" algn="ctr">
                <a:solidFill>
                  <a:srgbClr val="C6C6C6"/>
                </a:solidFill>
                <a:round/>
                <a:headEnd/>
                <a:tailEnd/>
              </a:ln>
              <a:effectLst>
                <a:prstShdw prst="shdw17" dist="17961" dir="2700000">
                  <a:srgbClr val="777777"/>
                </a:prstShdw>
              </a:effectLst>
            </p:spPr>
            <p:txBody>
              <a:bodyPr wrap="none" lIns="0" tIns="0" rIns="0" bIns="0" anchor="ctr"/>
              <a:lstStyle/>
              <a:p>
                <a:pPr algn="ctr">
                  <a:buClr>
                    <a:srgbClr val="F0AB00"/>
                  </a:buClr>
                  <a:buSzPct val="80000"/>
                  <a:buFont typeface="wingdings" pitchFamily="2" charset="2"/>
                  <a:buNone/>
                </a:pPr>
                <a:r>
                  <a:rPr lang="en-US" sz="800" b="1">
                    <a:solidFill>
                      <a:srgbClr val="FFFFFF"/>
                    </a:solidFill>
                  </a:rPr>
                  <a:t>Derivatives</a:t>
                </a:r>
              </a:p>
            </p:txBody>
          </p:sp>
        </p:grpSp>
        <p:sp>
          <p:nvSpPr>
            <p:cNvPr id="28" name="Rounded Rectangle 27"/>
            <p:cNvSpPr/>
            <p:nvPr/>
          </p:nvSpPr>
          <p:spPr bwMode="gray">
            <a:xfrm>
              <a:off x="671513" y="884420"/>
              <a:ext cx="4211637" cy="963430"/>
            </a:xfrm>
            <a:prstGeom prst="roundRect">
              <a:avLst/>
            </a:prstGeom>
            <a:solidFill>
              <a:schemeClr val="bg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lIns="90000" tIns="46800" rIns="90000" bIns="46800"/>
            <a:lstStyle/>
            <a:p>
              <a:pPr marL="244475" indent="-244475">
                <a:buClr>
                  <a:srgbClr val="F0AB00"/>
                </a:buClr>
                <a:buSzPct val="80000"/>
                <a:defRPr/>
              </a:pPr>
              <a:r>
                <a:rPr lang="en-US" sz="1200" b="1" dirty="0">
                  <a:solidFill>
                    <a:srgbClr val="000000"/>
                  </a:solidFill>
                  <a:ea typeface="Arial Unicode MS" pitchFamily="34" charset="-128"/>
                  <a:cs typeface="Arial Unicode MS" pitchFamily="34" charset="-128"/>
                </a:rPr>
                <a:t>BI</a:t>
              </a:r>
            </a:p>
          </p:txBody>
        </p:sp>
        <p:pic>
          <p:nvPicPr>
            <p:cNvPr id="71706" name="Picture 2" descr="C:\Users\d040396\Dropbox\SAP\Bilder\272478_l_srgb_s_gl.jpg"/>
            <p:cNvPicPr>
              <a:picLocks noChangeAspect="1" noChangeArrowheads="1"/>
            </p:cNvPicPr>
            <p:nvPr/>
          </p:nvPicPr>
          <p:blipFill>
            <a:blip r:embed="rId3" cstate="print"/>
            <a:srcRect/>
            <a:stretch>
              <a:fillRect/>
            </a:stretch>
          </p:blipFill>
          <p:spPr bwMode="auto">
            <a:xfrm>
              <a:off x="2279040" y="969963"/>
              <a:ext cx="996583" cy="706437"/>
            </a:xfrm>
            <a:prstGeom prst="rect">
              <a:avLst/>
            </a:prstGeom>
            <a:noFill/>
            <a:ln w="9525">
              <a:solidFill>
                <a:schemeClr val="tx1"/>
              </a:solidFill>
              <a:miter lim="800000"/>
              <a:headEnd/>
              <a:tailEnd/>
            </a:ln>
          </p:spPr>
        </p:pic>
        <p:sp>
          <p:nvSpPr>
            <p:cNvPr id="175" name="TextBox 174"/>
            <p:cNvSpPr txBox="1"/>
            <p:nvPr/>
          </p:nvSpPr>
          <p:spPr>
            <a:xfrm>
              <a:off x="2813050" y="3349625"/>
              <a:ext cx="505338" cy="291340"/>
            </a:xfrm>
            <a:prstGeom prst="rect">
              <a:avLst/>
            </a:prstGeom>
            <a:noFill/>
          </p:spPr>
          <p:txBody>
            <a:bodyPr wrap="none">
              <a:spAutoFit/>
            </a:bodyPr>
            <a:lstStyle/>
            <a:p>
              <a:pPr>
                <a:spcBef>
                  <a:spcPct val="50000"/>
                </a:spcBef>
                <a:buClr>
                  <a:srgbClr val="F0AB00"/>
                </a:buClr>
                <a:buSzPct val="80000"/>
                <a:defRPr/>
              </a:pPr>
              <a:r>
                <a:rPr lang="en-US" sz="1100" kern="0">
                  <a:solidFill>
                    <a:srgbClr val="FF0000"/>
                  </a:solidFill>
                  <a:ea typeface="Arial Unicode MS" pitchFamily="34" charset="-128"/>
                  <a:cs typeface="Arial Unicode MS" pitchFamily="34" charset="-128"/>
                </a:rPr>
                <a:t>ETL</a:t>
              </a:r>
              <a:endParaRPr lang="en-US" sz="1100" kern="0" dirty="0" err="1">
                <a:solidFill>
                  <a:srgbClr val="FF0000"/>
                </a:solidFill>
                <a:ea typeface="Arial Unicode MS" pitchFamily="34" charset="-128"/>
                <a:cs typeface="Arial Unicode MS" pitchFamily="34" charset="-128"/>
              </a:endParaRPr>
            </a:p>
          </p:txBody>
        </p:sp>
        <p:sp>
          <p:nvSpPr>
            <p:cNvPr id="58" name="Rectangle 10"/>
            <p:cNvSpPr>
              <a:spLocks noChangeArrowheads="1"/>
            </p:cNvSpPr>
            <p:nvPr/>
          </p:nvSpPr>
          <p:spPr bwMode="gray">
            <a:xfrm>
              <a:off x="2886075" y="4435475"/>
              <a:ext cx="2006600" cy="936625"/>
            </a:xfrm>
            <a:prstGeom prst="rect">
              <a:avLst/>
            </a:prstGeom>
            <a:solidFill>
              <a:schemeClr val="accent1">
                <a:lumMod val="50000"/>
              </a:schemeClr>
            </a:solidFill>
            <a:ln w="9525" algn="ctr">
              <a:solidFill>
                <a:schemeClr val="accent3">
                  <a:lumMod val="40000"/>
                  <a:lumOff val="60000"/>
                </a:schemeClr>
              </a:solidFill>
              <a:miter lim="800000"/>
              <a:headEnd/>
              <a:tailEnd/>
            </a:ln>
          </p:spPr>
          <p:txBody>
            <a:bodyPr lIns="90000" tIns="46800" rIns="90000" bIns="46800"/>
            <a:lstStyle/>
            <a:p>
              <a:pPr>
                <a:lnSpc>
                  <a:spcPct val="130000"/>
                </a:lnSpc>
                <a:defRPr/>
              </a:pPr>
              <a:r>
                <a:rPr lang="en-US" sz="1050" b="1" dirty="0">
                  <a:solidFill>
                    <a:srgbClr val="FFFFFF"/>
                  </a:solidFill>
                  <a:latin typeface="Arial"/>
                </a:rPr>
                <a:t>SAP Bank Analyzer</a:t>
              </a:r>
            </a:p>
          </p:txBody>
        </p:sp>
        <p:sp>
          <p:nvSpPr>
            <p:cNvPr id="60" name="AutoShape 134"/>
            <p:cNvSpPr>
              <a:spLocks noChangeArrowheads="1"/>
            </p:cNvSpPr>
            <p:nvPr/>
          </p:nvSpPr>
          <p:spPr bwMode="gray">
            <a:xfrm>
              <a:off x="2979738" y="4800600"/>
              <a:ext cx="1819275" cy="439738"/>
            </a:xfrm>
            <a:prstGeom prst="roundRect">
              <a:avLst>
                <a:gd name="adj" fmla="val 3981"/>
              </a:avLst>
            </a:prstGeom>
            <a:gradFill rotWithShape="1">
              <a:gsLst>
                <a:gs pos="0">
                  <a:schemeClr val="tx2">
                    <a:lumMod val="60000"/>
                    <a:lumOff val="40000"/>
                  </a:schemeClr>
                </a:gs>
                <a:gs pos="100000">
                  <a:schemeClr val="tx2"/>
                </a:gs>
              </a:gsLst>
              <a:lin ang="2700000" scaled="1"/>
            </a:gradFill>
            <a:ln w="9525" algn="ctr">
              <a:solidFill>
                <a:schemeClr val="bg1"/>
              </a:solidFill>
              <a:round/>
              <a:headEnd/>
              <a:tailEnd/>
            </a:ln>
            <a:effectLst>
              <a:prstShdw prst="shdw17" dist="17961" dir="2700000">
                <a:schemeClr val="bg1">
                  <a:gamma/>
                  <a:shade val="60000"/>
                  <a:invGamma/>
                </a:schemeClr>
              </a:prstShdw>
            </a:effectLst>
          </p:spPr>
          <p:txBody>
            <a:bodyPr wrap="none" lIns="0" tIns="0" rIns="0" bIns="0" anchor="ctr"/>
            <a:lstStyle/>
            <a:p>
              <a:pPr algn="ctr">
                <a:buClr>
                  <a:srgbClr val="F0AB00"/>
                </a:buClr>
                <a:buSzPct val="80000"/>
                <a:defRPr/>
              </a:pPr>
              <a:endParaRPr lang="en-US" sz="1050">
                <a:solidFill>
                  <a:srgbClr val="F0AB00"/>
                </a:solidFill>
                <a:latin typeface="Arial Black" pitchFamily="34" charset="0"/>
              </a:endParaRPr>
            </a:p>
            <a:p>
              <a:pPr algn="ctr">
                <a:buClr>
                  <a:srgbClr val="F0AB00"/>
                </a:buClr>
                <a:buSzPct val="80000"/>
                <a:defRPr/>
              </a:pPr>
              <a:endParaRPr lang="en-US" sz="1050">
                <a:solidFill>
                  <a:srgbClr val="F0AB00"/>
                </a:solidFill>
                <a:latin typeface="Arial Black" pitchFamily="34" charset="0"/>
              </a:endParaRPr>
            </a:p>
          </p:txBody>
        </p:sp>
        <p:sp>
          <p:nvSpPr>
            <p:cNvPr id="62" name="Text Box 145"/>
            <p:cNvSpPr txBox="1">
              <a:spLocks noChangeArrowheads="1"/>
            </p:cNvSpPr>
            <p:nvPr/>
          </p:nvSpPr>
          <p:spPr bwMode="gray">
            <a:xfrm>
              <a:off x="2968575" y="4789488"/>
              <a:ext cx="1841604" cy="445580"/>
            </a:xfrm>
            <a:prstGeom prst="rect">
              <a:avLst/>
            </a:prstGeom>
            <a:gradFill>
              <a:gsLst>
                <a:gs pos="0">
                  <a:schemeClr val="accent1">
                    <a:lumMod val="50000"/>
                  </a:schemeClr>
                </a:gs>
                <a:gs pos="100000">
                  <a:schemeClr val="accent1">
                    <a:lumMod val="75000"/>
                  </a:schemeClr>
                </a:gs>
              </a:gsLst>
              <a:lin ang="2700000" scaled="1"/>
            </a:gradFill>
            <a:ln w="9525" algn="ctr">
              <a:noFill/>
              <a:miter lim="800000"/>
              <a:headEnd/>
              <a:tailEnd/>
            </a:ln>
          </p:spPr>
          <p:txBody>
            <a:bodyPr wrap="none">
              <a:spAutoFit/>
            </a:bodyPr>
            <a:lstStyle/>
            <a:p>
              <a:pPr algn="ctr">
                <a:buClr>
                  <a:srgbClr val="F0AB00"/>
                </a:buClr>
                <a:buSzPct val="80000"/>
                <a:buFont typeface="Wingdings" pitchFamily="2" charset="2"/>
                <a:buNone/>
                <a:defRPr/>
              </a:pPr>
              <a:r>
                <a:rPr lang="en-US" sz="1000" b="1" dirty="0">
                  <a:solidFill>
                    <a:srgbClr val="FFFFFF"/>
                  </a:solidFill>
                  <a:latin typeface="Arial"/>
                </a:rPr>
                <a:t>SAP Cash Flow Engine/</a:t>
              </a:r>
            </a:p>
            <a:p>
              <a:pPr algn="ctr">
                <a:buClr>
                  <a:srgbClr val="F0AB00"/>
                </a:buClr>
                <a:buSzPct val="80000"/>
                <a:buFont typeface="Wingdings" pitchFamily="2" charset="2"/>
                <a:buNone/>
                <a:defRPr/>
              </a:pPr>
              <a:r>
                <a:rPr lang="en-US" sz="1000" b="1" dirty="0">
                  <a:solidFill>
                    <a:srgbClr val="FFFFFF"/>
                  </a:solidFill>
                  <a:latin typeface="Arial"/>
                </a:rPr>
                <a:t>Strategy Analyzer</a:t>
              </a:r>
              <a:endParaRPr lang="en-US" sz="800" b="1" dirty="0">
                <a:solidFill>
                  <a:srgbClr val="FFFFFF"/>
                </a:solidFill>
                <a:latin typeface="Arial"/>
              </a:endParaRPr>
            </a:p>
          </p:txBody>
        </p:sp>
        <p:sp>
          <p:nvSpPr>
            <p:cNvPr id="63" name="Rectangle 10"/>
            <p:cNvSpPr>
              <a:spLocks noChangeArrowheads="1"/>
            </p:cNvSpPr>
            <p:nvPr/>
          </p:nvSpPr>
          <p:spPr bwMode="gray">
            <a:xfrm>
              <a:off x="676275" y="2101850"/>
              <a:ext cx="4194175" cy="2041525"/>
            </a:xfrm>
            <a:prstGeom prst="rect">
              <a:avLst/>
            </a:prstGeom>
            <a:solidFill>
              <a:schemeClr val="bg2">
                <a:lumMod val="90000"/>
              </a:schemeClr>
            </a:solidFill>
            <a:ln w="9525" algn="ctr">
              <a:solidFill>
                <a:schemeClr val="accent3">
                  <a:lumMod val="40000"/>
                  <a:lumOff val="60000"/>
                </a:schemeClr>
              </a:solidFill>
              <a:miter lim="800000"/>
              <a:headEnd/>
              <a:tailEnd/>
            </a:ln>
          </p:spPr>
          <p:txBody>
            <a:bodyPr lIns="90000" tIns="46800" rIns="90000" bIns="46800"/>
            <a:lstStyle/>
            <a:p>
              <a:pPr>
                <a:lnSpc>
                  <a:spcPct val="130000"/>
                </a:lnSpc>
                <a:defRPr/>
              </a:pPr>
              <a:r>
                <a:rPr lang="en-US" sz="1200" b="1" dirty="0">
                  <a:solidFill>
                    <a:srgbClr val="FFFFFF"/>
                  </a:solidFill>
                  <a:latin typeface="Arial"/>
                </a:rPr>
                <a:t>NGAP</a:t>
              </a:r>
              <a:endParaRPr lang="en-US" sz="1050" b="1" dirty="0">
                <a:solidFill>
                  <a:srgbClr val="FFFFFF"/>
                </a:solidFill>
                <a:latin typeface="Arial"/>
              </a:endParaRPr>
            </a:p>
          </p:txBody>
        </p:sp>
        <p:sp>
          <p:nvSpPr>
            <p:cNvPr id="131" name="Rectangle 130"/>
            <p:cNvSpPr/>
            <p:nvPr/>
          </p:nvSpPr>
          <p:spPr bwMode="auto">
            <a:xfrm>
              <a:off x="1139825" y="3182938"/>
              <a:ext cx="3344863" cy="777875"/>
            </a:xfrm>
            <a:prstGeom prst="rect">
              <a:avLst/>
            </a:prstGeom>
            <a:solidFill>
              <a:schemeClr val="tx1">
                <a:lumMod val="50000"/>
                <a:lumOff val="50000"/>
              </a:schemeClr>
            </a:solidFill>
            <a:ln w="9525" algn="ctr">
              <a:solidFill>
                <a:schemeClr val="bg1"/>
              </a:solidFill>
              <a:round/>
              <a:headEnd/>
              <a:tailEnd/>
            </a:ln>
            <a:effectLst>
              <a:prstShdw prst="shdw17" dist="17961" dir="2700000">
                <a:schemeClr val="bg1">
                  <a:gamma/>
                  <a:shade val="60000"/>
                  <a:invGamma/>
                </a:schemeClr>
              </a:prstShdw>
            </a:effectLst>
          </p:spPr>
          <p:txBody>
            <a:bodyPr wrap="none" lIns="0" tIns="0" rIns="0" bIns="0" anchor="ctr"/>
            <a:lstStyle/>
            <a:p>
              <a:pPr marL="244475" indent="-244475">
                <a:lnSpc>
                  <a:spcPct val="130000"/>
                </a:lnSpc>
                <a:buClr>
                  <a:srgbClr val="F0AB00"/>
                </a:buClr>
                <a:buSzPct val="80000"/>
                <a:buFont typeface="Wingdings" pitchFamily="2" charset="2"/>
                <a:buNone/>
                <a:defRPr/>
              </a:pPr>
              <a:r>
                <a:rPr lang="en-US" sz="1200" dirty="0" smtClean="0">
                  <a:solidFill>
                    <a:srgbClr val="FFFFFF"/>
                  </a:solidFill>
                  <a:latin typeface="Arial Black" pitchFamily="34" charset="0"/>
                </a:rPr>
                <a:t>   SAP </a:t>
              </a:r>
              <a:r>
                <a:rPr lang="en-US" sz="1200" dirty="0">
                  <a:solidFill>
                    <a:srgbClr val="FFFFFF"/>
                  </a:solidFill>
                  <a:latin typeface="Arial Black" pitchFamily="34" charset="0"/>
                </a:rPr>
                <a:t>HANA</a:t>
              </a:r>
            </a:p>
          </p:txBody>
        </p:sp>
        <p:grpSp>
          <p:nvGrpSpPr>
            <p:cNvPr id="5" name="Group 42"/>
            <p:cNvGrpSpPr/>
            <p:nvPr/>
          </p:nvGrpSpPr>
          <p:grpSpPr>
            <a:xfrm rot="2700000">
              <a:off x="2536382" y="3314073"/>
              <a:ext cx="551086" cy="514704"/>
              <a:chOff x="4462585" y="1539537"/>
              <a:chExt cx="1195753" cy="1195753"/>
            </a:xfrm>
            <a:effectLst>
              <a:outerShdw blurRad="50800" dist="38100" dir="2700000" algn="tl" rotWithShape="0">
                <a:prstClr val="black">
                  <a:alpha val="40000"/>
                </a:prstClr>
              </a:outerShdw>
            </a:effectLst>
          </p:grpSpPr>
          <p:grpSp>
            <p:nvGrpSpPr>
              <p:cNvPr id="6" name="Group 29"/>
              <p:cNvGrpSpPr/>
              <p:nvPr/>
            </p:nvGrpSpPr>
            <p:grpSpPr>
              <a:xfrm>
                <a:off x="4462585" y="1737487"/>
                <a:ext cx="1195753" cy="799734"/>
                <a:chOff x="4462585" y="1570892"/>
                <a:chExt cx="1195753" cy="799734"/>
              </a:xfrm>
            </p:grpSpPr>
            <p:cxnSp>
              <p:nvCxnSpPr>
                <p:cNvPr id="147" name="Straight Connector 146"/>
                <p:cNvCxnSpPr/>
                <p:nvPr/>
              </p:nvCxnSpPr>
              <p:spPr>
                <a:xfrm>
                  <a:off x="4462585" y="1570892"/>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4462585" y="165086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4462585" y="173083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462585" y="181081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462585" y="1890784"/>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4462585" y="197075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4462585" y="205073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462585" y="213070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4462585" y="221067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4462585" y="229064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4462585" y="237062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30"/>
              <p:cNvGrpSpPr/>
              <p:nvPr/>
            </p:nvGrpSpPr>
            <p:grpSpPr>
              <a:xfrm rot="16200000">
                <a:off x="4462645" y="1737547"/>
                <a:ext cx="1195753" cy="799734"/>
                <a:chOff x="4462585" y="1570892"/>
                <a:chExt cx="1195753" cy="799734"/>
              </a:xfrm>
            </p:grpSpPr>
            <p:cxnSp>
              <p:nvCxnSpPr>
                <p:cNvPr id="136" name="Straight Connector 135"/>
                <p:cNvCxnSpPr/>
                <p:nvPr/>
              </p:nvCxnSpPr>
              <p:spPr>
                <a:xfrm>
                  <a:off x="4462585" y="1570892"/>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462585" y="165086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4462585" y="173083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462585" y="181081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4462585" y="1890784"/>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4462585" y="197075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4462585" y="205073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4462585" y="213070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462585" y="221067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4462585" y="229064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462585" y="237062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5" name="Rectangle 134"/>
              <p:cNvSpPr/>
              <p:nvPr/>
            </p:nvSpPr>
            <p:spPr bwMode="gray">
              <a:xfrm>
                <a:off x="4572488" y="1649381"/>
                <a:ext cx="975946" cy="975946"/>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100000" t="100000"/>
                </a:path>
                <a:tileRect r="-100000" b="-100000"/>
              </a:gradFill>
              <a:ln w="9525" algn="ctr">
                <a:noFill/>
                <a:miter lim="800000"/>
                <a:headEnd/>
                <a:tailEnd/>
              </a:ln>
              <a:effectLst/>
            </p:spPr>
            <p:txBody>
              <a:bodyPr lIns="90000" tIns="72000" rIns="90000" bIns="72000" anchor="ctr"/>
              <a:lstStyle/>
              <a:p>
                <a:pPr algn="ctr">
                  <a:spcBef>
                    <a:spcPct val="50000"/>
                  </a:spcBef>
                  <a:buClr>
                    <a:srgbClr val="F0AB00"/>
                  </a:buClr>
                  <a:buSzPct val="80000"/>
                  <a:defRPr/>
                </a:pPr>
                <a:r>
                  <a:rPr lang="en-US" sz="500" kern="0" dirty="0">
                    <a:solidFill>
                      <a:srgbClr val="FFFFFF">
                        <a:lumMod val="95000"/>
                      </a:srgbClr>
                    </a:solidFill>
                    <a:ea typeface="Arial Unicode MS" pitchFamily="34" charset="-128"/>
                    <a:cs typeface="Arial Unicode MS" pitchFamily="34" charset="-128"/>
                  </a:rPr>
                  <a:t>In-Memory</a:t>
                </a:r>
                <a:endParaRPr lang="en-US" sz="400" kern="0" dirty="0" err="1">
                  <a:solidFill>
                    <a:srgbClr val="FFFFFF">
                      <a:lumMod val="95000"/>
                    </a:srgbClr>
                  </a:solidFill>
                  <a:ea typeface="Arial Unicode MS" pitchFamily="34" charset="-128"/>
                  <a:cs typeface="Arial Unicode MS" pitchFamily="34" charset="-128"/>
                </a:endParaRPr>
              </a:p>
            </p:txBody>
          </p:sp>
        </p:grpSp>
        <p:sp>
          <p:nvSpPr>
            <p:cNvPr id="64" name="Rectangle 10"/>
            <p:cNvSpPr>
              <a:spLocks noChangeArrowheads="1"/>
            </p:cNvSpPr>
            <p:nvPr/>
          </p:nvSpPr>
          <p:spPr bwMode="gray">
            <a:xfrm>
              <a:off x="1136650" y="2428875"/>
              <a:ext cx="3343275" cy="587375"/>
            </a:xfrm>
            <a:prstGeom prst="rect">
              <a:avLst/>
            </a:prstGeom>
            <a:solidFill>
              <a:schemeClr val="tx1">
                <a:lumMod val="50000"/>
                <a:lumOff val="50000"/>
              </a:schemeClr>
            </a:solidFill>
            <a:ln w="9525" algn="ctr">
              <a:solidFill>
                <a:schemeClr val="bg1"/>
              </a:solidFill>
              <a:round/>
              <a:headEnd/>
              <a:tailEnd/>
            </a:ln>
            <a:effectLst>
              <a:prstShdw prst="shdw17" dist="17961" dir="2700000">
                <a:schemeClr val="bg1">
                  <a:gamma/>
                  <a:shade val="60000"/>
                  <a:invGamma/>
                </a:schemeClr>
              </a:prstShdw>
            </a:effectLst>
          </p:spPr>
          <p:txBody>
            <a:bodyPr wrap="none" lIns="0" tIns="0" rIns="0" bIns="0" anchor="ctr"/>
            <a:lstStyle/>
            <a:p>
              <a:pPr algn="ctr">
                <a:lnSpc>
                  <a:spcPct val="130000"/>
                </a:lnSpc>
                <a:buClr>
                  <a:srgbClr val="F0AB00"/>
                </a:buClr>
                <a:buSzPct val="80000"/>
                <a:defRPr/>
              </a:pPr>
              <a:r>
                <a:rPr lang="en-US" sz="1200" dirty="0">
                  <a:solidFill>
                    <a:srgbClr val="FFFFFF"/>
                  </a:solidFill>
                  <a:latin typeface="Arial Black" pitchFamily="34" charset="0"/>
                </a:rPr>
                <a:t>SAP Liquidity Risk App</a:t>
              </a:r>
            </a:p>
          </p:txBody>
        </p:sp>
        <p:cxnSp>
          <p:nvCxnSpPr>
            <p:cNvPr id="66" name="Elbow Connector 164"/>
            <p:cNvCxnSpPr/>
            <p:nvPr/>
          </p:nvCxnSpPr>
          <p:spPr>
            <a:xfrm rot="16200000" flipV="1">
              <a:off x="3750469" y="4288631"/>
              <a:ext cx="285750" cy="7938"/>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8" name="Elbow Connector 164"/>
            <p:cNvCxnSpPr>
              <a:stCxn id="63" idx="0"/>
              <a:endCxn id="28" idx="2"/>
            </p:cNvCxnSpPr>
            <p:nvPr/>
          </p:nvCxnSpPr>
          <p:spPr>
            <a:xfrm rot="5400000" flipH="1" flipV="1">
              <a:off x="2648347" y="1972866"/>
              <a:ext cx="254000" cy="3969"/>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1" name="Elbow Connector 164"/>
            <p:cNvCxnSpPr/>
            <p:nvPr/>
          </p:nvCxnSpPr>
          <p:spPr>
            <a:xfrm rot="5400000" flipH="1" flipV="1">
              <a:off x="1595437" y="5503863"/>
              <a:ext cx="271463" cy="1588"/>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3" name="Elbow Connector 164"/>
            <p:cNvCxnSpPr/>
            <p:nvPr/>
          </p:nvCxnSpPr>
          <p:spPr>
            <a:xfrm rot="5400000" flipH="1" flipV="1">
              <a:off x="3751263" y="5518150"/>
              <a:ext cx="276225" cy="3175"/>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59" name="Elbow Connector 164"/>
            <p:cNvCxnSpPr>
              <a:stCxn id="19" idx="0"/>
            </p:cNvCxnSpPr>
            <p:nvPr/>
          </p:nvCxnSpPr>
          <p:spPr>
            <a:xfrm rot="16200000" flipV="1">
              <a:off x="1589088" y="4289425"/>
              <a:ext cx="280988" cy="1587"/>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Elbow Connector 164"/>
            <p:cNvCxnSpPr/>
            <p:nvPr/>
          </p:nvCxnSpPr>
          <p:spPr>
            <a:xfrm rot="16200000" flipV="1">
              <a:off x="2087563" y="4894263"/>
              <a:ext cx="1511300" cy="0"/>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342900" y="4165600"/>
              <a:ext cx="5088382" cy="257064"/>
            </a:xfrm>
            <a:prstGeom prst="rect">
              <a:avLst/>
            </a:prstGeom>
            <a:noFill/>
          </p:spPr>
          <p:txBody>
            <a:bodyPr wrap="none">
              <a:spAutoFit/>
            </a:bodyPr>
            <a:lstStyle/>
            <a:p>
              <a:pPr>
                <a:spcBef>
                  <a:spcPct val="50000"/>
                </a:spcBef>
                <a:buClr>
                  <a:srgbClr val="F0AB00"/>
                </a:buClr>
                <a:buSzPct val="80000"/>
                <a:defRPr/>
              </a:pPr>
              <a:r>
                <a:rPr lang="en-US" sz="900" b="1" kern="0" dirty="0">
                  <a:solidFill>
                    <a:srgbClr val="000000"/>
                  </a:solidFill>
                  <a:ea typeface="Arial Unicode MS" pitchFamily="34" charset="-128"/>
                  <a:cs typeface="Arial Unicode MS" pitchFamily="34" charset="-128"/>
                </a:rPr>
                <a:t>Upload stressed &amp; unstressed Cash Flows for current and simulated business</a:t>
              </a:r>
            </a:p>
          </p:txBody>
        </p:sp>
      </p:grpSp>
      <p:sp>
        <p:nvSpPr>
          <p:cNvPr id="55" name="Text Placeholder 48"/>
          <p:cNvSpPr txBox="1">
            <a:spLocks/>
          </p:cNvSpPr>
          <p:nvPr/>
        </p:nvSpPr>
        <p:spPr bwMode="gray">
          <a:xfrm>
            <a:off x="6608955" y="4401582"/>
            <a:ext cx="2150134" cy="1864199"/>
          </a:xfrm>
          <a:prstGeom prst="rect">
            <a:avLst/>
          </a:prstGeom>
          <a:noFill/>
          <a:ln w="9525">
            <a:noFill/>
            <a:miter lim="800000"/>
            <a:headEnd/>
            <a:tailEnd/>
          </a:ln>
        </p:spPr>
        <p:txBody>
          <a:bodyPr lIns="0" tIns="0" rIns="0" bIns="0"/>
          <a:lstStyle/>
          <a:p>
            <a:pPr eaLnBrk="0" hangingPunct="0">
              <a:spcBef>
                <a:spcPts val="1625"/>
              </a:spcBef>
              <a:buClr>
                <a:schemeClr val="accent1"/>
              </a:buClr>
              <a:buSzPct val="80000"/>
            </a:pPr>
            <a:r>
              <a:rPr lang="en-US" sz="1600" dirty="0" smtClean="0"/>
              <a:t>SAP LRM is open to import cashflow data from various source systems and/or a cashflow pool such as the SAP Bank Analyzer.</a:t>
            </a:r>
            <a:endParaRPr lang="en-US" dirty="0"/>
          </a:p>
          <a:p>
            <a:pPr marL="449263" lvl="3" indent="-179388" eaLnBrk="0" hangingPunct="0">
              <a:spcBef>
                <a:spcPts val="400"/>
              </a:spcBef>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LRM System Landscape</a:t>
            </a:r>
            <a:br>
              <a:rPr lang="en-US" smtClean="0"/>
            </a:br>
            <a:r>
              <a:rPr lang="en-US" sz="2000" b="0" smtClean="0"/>
              <a:t> </a:t>
            </a:r>
          </a:p>
        </p:txBody>
      </p:sp>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598613"/>
            <a:ext cx="80264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205274"/>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LRM Architecture</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0" y="1403350"/>
            <a:ext cx="4757738" cy="428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41667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User Experience &amp; Collaboration</a:t>
            </a:r>
            <a:endParaRPr lang="en-US" sz="2800" b="0" dirty="0"/>
          </a:p>
        </p:txBody>
      </p:sp>
      <p:sp>
        <p:nvSpPr>
          <p:cNvPr id="17" name="Rectangle 16"/>
          <p:cNvSpPr/>
          <p:nvPr/>
        </p:nvSpPr>
        <p:spPr bwMode="gray">
          <a:xfrm>
            <a:off x="223025" y="1268825"/>
            <a:ext cx="4781024" cy="1584111"/>
          </a:xfrm>
          <a:prstGeom prst="rect">
            <a:avLst/>
          </a:prstGeom>
          <a:noFill/>
          <a:ln w="6350" algn="ctr">
            <a:noFill/>
            <a:miter lim="800000"/>
            <a:headEnd/>
            <a:tailEnd/>
          </a:ln>
        </p:spPr>
        <p:txBody>
          <a:bodyPr lIns="90000" tIns="72000" rIns="90000" bIns="72000" rtlCol="0" anchor="t"/>
          <a:lstStyle/>
          <a:p>
            <a:pPr marL="185738" indent="-185738" fontAlgn="base">
              <a:spcBef>
                <a:spcPts val="0"/>
              </a:spcBef>
              <a:spcAft>
                <a:spcPts val="600"/>
              </a:spcAft>
              <a:buClr>
                <a:srgbClr val="F0AB00"/>
              </a:buClr>
              <a:buSzPct val="80000"/>
              <a:buFont typeface="Wingdings" pitchFamily="2" charset="2"/>
              <a:buChar char="n"/>
            </a:pPr>
            <a:r>
              <a:rPr lang="en-US" sz="1600" kern="0" dirty="0" smtClean="0">
                <a:solidFill>
                  <a:srgbClr val="000000"/>
                </a:solidFill>
                <a:ea typeface="Arial Unicode MS" pitchFamily="34" charset="-128"/>
                <a:cs typeface="Arial Unicode MS" pitchFamily="34" charset="-128"/>
              </a:rPr>
              <a:t>The home screen is the user’s starting point into the LRM application</a:t>
            </a:r>
          </a:p>
          <a:p>
            <a:pPr marL="742950" lvl="1" indent="-285750">
              <a:spcBef>
                <a:spcPts val="0"/>
              </a:spcBef>
              <a:spcAft>
                <a:spcPts val="600"/>
              </a:spcAft>
              <a:buClr>
                <a:srgbClr val="F0AB00"/>
              </a:buClr>
              <a:buSzPct val="80000"/>
              <a:buFont typeface="Wingdings" pitchFamily="2" charset="2"/>
              <a:buChar char="§"/>
            </a:pPr>
            <a:r>
              <a:rPr lang="en-US" sz="1400" kern="0" dirty="0">
                <a:solidFill>
                  <a:srgbClr val="000000"/>
                </a:solidFill>
                <a:ea typeface="Arial Unicode MS" pitchFamily="34" charset="-128"/>
                <a:cs typeface="Arial Unicode MS" pitchFamily="34" charset="-128"/>
              </a:rPr>
              <a:t>The LRM ticker monitors evolution of important KPIs and their limits</a:t>
            </a:r>
          </a:p>
          <a:p>
            <a:pPr marL="742950" lvl="1" indent="-285750">
              <a:spcBef>
                <a:spcPts val="0"/>
              </a:spcBef>
              <a:spcAft>
                <a:spcPts val="600"/>
              </a:spcAft>
              <a:buClr>
                <a:srgbClr val="F0AB00"/>
              </a:buClr>
              <a:buSzPct val="80000"/>
              <a:buFont typeface="Wingdings" pitchFamily="2" charset="2"/>
              <a:buChar char="§"/>
            </a:pPr>
            <a:r>
              <a:rPr lang="en-US" sz="1400" kern="0" dirty="0" smtClean="0">
                <a:solidFill>
                  <a:srgbClr val="000000"/>
                </a:solidFill>
                <a:ea typeface="Arial Unicode MS" pitchFamily="34" charset="-128"/>
                <a:cs typeface="Arial Unicode MS" pitchFamily="34" charset="-128"/>
              </a:rPr>
              <a:t>Feeds inform about other users’ activities</a:t>
            </a:r>
          </a:p>
          <a:p>
            <a:pPr marL="742950" lvl="1" indent="-285750">
              <a:spcBef>
                <a:spcPts val="0"/>
              </a:spcBef>
              <a:spcAft>
                <a:spcPts val="600"/>
              </a:spcAft>
              <a:buClr>
                <a:srgbClr val="F0AB00"/>
              </a:buClr>
              <a:buSzPct val="80000"/>
              <a:buFont typeface="Wingdings" pitchFamily="2" charset="2"/>
              <a:buChar char="§"/>
            </a:pPr>
            <a:r>
              <a:rPr lang="en-US" sz="1400" kern="0" dirty="0" smtClean="0">
                <a:solidFill>
                  <a:srgbClr val="000000"/>
                </a:solidFill>
                <a:ea typeface="Arial Unicode MS" pitchFamily="34" charset="-128"/>
                <a:cs typeface="Arial Unicode MS" pitchFamily="34" charset="-128"/>
              </a:rPr>
              <a:t>News provide information from the outside world</a:t>
            </a:r>
            <a:endParaRPr lang="en-US" sz="1400" kern="0" dirty="0">
              <a:solidFill>
                <a:srgbClr val="000000"/>
              </a:solidFill>
              <a:ea typeface="Arial Unicode MS" pitchFamily="34" charset="-128"/>
              <a:cs typeface="Arial Unicode MS" pitchFamily="34" charset="-128"/>
            </a:endParaRPr>
          </a:p>
        </p:txBody>
      </p:sp>
      <p:pic>
        <p:nvPicPr>
          <p:cNvPr id="1027" name="Picture 3" descr="C:\Users\d029663\Desktop\Fo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3037150"/>
            <a:ext cx="3792421" cy="2844316"/>
          </a:xfrm>
          <a:prstGeom prst="rect">
            <a:avLst/>
          </a:prstGeom>
          <a:noFill/>
          <a:effectLst>
            <a:reflection blurRad="6350" stA="50000" endA="300" endPos="38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6" name="Rectangle 5"/>
          <p:cNvSpPr/>
          <p:nvPr/>
        </p:nvSpPr>
        <p:spPr bwMode="gray">
          <a:xfrm>
            <a:off x="5004048" y="1284996"/>
            <a:ext cx="3792421" cy="1584111"/>
          </a:xfrm>
          <a:prstGeom prst="rect">
            <a:avLst/>
          </a:prstGeom>
          <a:noFill/>
          <a:ln w="6350" algn="ctr">
            <a:noFill/>
            <a:miter lim="800000"/>
            <a:headEnd/>
            <a:tailEnd/>
          </a:ln>
        </p:spPr>
        <p:txBody>
          <a:bodyPr lIns="90000" tIns="72000" rIns="90000" bIns="72000" rtlCol="0" anchor="t"/>
          <a:lstStyle/>
          <a:p>
            <a:pPr marL="185738" indent="-185738" fontAlgn="base">
              <a:spcBef>
                <a:spcPts val="0"/>
              </a:spcBef>
              <a:spcAft>
                <a:spcPts val="600"/>
              </a:spcAft>
              <a:buClr>
                <a:srgbClr val="F0AB00"/>
              </a:buClr>
              <a:buSzPct val="80000"/>
              <a:buFont typeface="Wingdings" pitchFamily="2" charset="2"/>
              <a:buChar char="n"/>
            </a:pPr>
            <a:r>
              <a:rPr lang="en-US" sz="1600" kern="0" dirty="0" smtClean="0">
                <a:solidFill>
                  <a:srgbClr val="000000"/>
                </a:solidFill>
                <a:ea typeface="Arial Unicode MS" pitchFamily="34" charset="-128"/>
                <a:cs typeface="Arial Unicode MS" pitchFamily="34" charset="-128"/>
              </a:rPr>
              <a:t>Mobile LRM enables</a:t>
            </a:r>
          </a:p>
          <a:p>
            <a:pPr marL="742950" lvl="1" indent="-285750">
              <a:spcBef>
                <a:spcPts val="0"/>
              </a:spcBef>
              <a:spcAft>
                <a:spcPts val="600"/>
              </a:spcAft>
              <a:buClr>
                <a:srgbClr val="F0AB00"/>
              </a:buClr>
              <a:buSzPct val="80000"/>
              <a:buFont typeface="Wingdings" pitchFamily="2" charset="2"/>
              <a:buChar char="§"/>
            </a:pPr>
            <a:r>
              <a:rPr lang="en-US" sz="1400" kern="0" dirty="0">
                <a:solidFill>
                  <a:srgbClr val="000000"/>
                </a:solidFill>
                <a:ea typeface="Arial Unicode MS" pitchFamily="34" charset="-128"/>
                <a:cs typeface="Arial Unicode MS" pitchFamily="34" charset="-128"/>
              </a:rPr>
              <a:t>A</a:t>
            </a:r>
            <a:r>
              <a:rPr lang="en-US" sz="1400" kern="0" dirty="0" smtClean="0">
                <a:solidFill>
                  <a:srgbClr val="000000"/>
                </a:solidFill>
                <a:ea typeface="Arial Unicode MS" pitchFamily="34" charset="-128"/>
                <a:cs typeface="Arial Unicode MS" pitchFamily="34" charset="-128"/>
              </a:rPr>
              <a:t>ccess to </a:t>
            </a:r>
            <a:r>
              <a:rPr lang="en-US" sz="1400" kern="0" dirty="0">
                <a:solidFill>
                  <a:srgbClr val="000000"/>
                </a:solidFill>
                <a:ea typeface="Arial Unicode MS" pitchFamily="34" charset="-128"/>
                <a:cs typeface="Arial Unicode MS" pitchFamily="34" charset="-128"/>
              </a:rPr>
              <a:t>LRM reports </a:t>
            </a:r>
            <a:r>
              <a:rPr lang="en-US" sz="1400" kern="0" dirty="0" smtClean="0">
                <a:solidFill>
                  <a:srgbClr val="000000"/>
                </a:solidFill>
                <a:ea typeface="Arial Unicode MS" pitchFamily="34" charset="-128"/>
                <a:cs typeface="Arial Unicode MS" pitchFamily="34" charset="-128"/>
              </a:rPr>
              <a:t>everywhere and at </a:t>
            </a:r>
            <a:r>
              <a:rPr lang="en-US" sz="1400" kern="0" dirty="0">
                <a:solidFill>
                  <a:srgbClr val="000000"/>
                </a:solidFill>
                <a:ea typeface="Arial Unicode MS" pitchFamily="34" charset="-128"/>
                <a:cs typeface="Arial Unicode MS" pitchFamily="34" charset="-128"/>
              </a:rPr>
              <a:t>any time</a:t>
            </a:r>
            <a:endParaRPr lang="en-US" sz="1400" kern="0" dirty="0" smtClean="0">
              <a:solidFill>
                <a:srgbClr val="000000"/>
              </a:solidFill>
              <a:ea typeface="Arial Unicode MS" pitchFamily="34" charset="-128"/>
              <a:cs typeface="Arial Unicode MS" pitchFamily="34" charset="-128"/>
            </a:endParaRPr>
          </a:p>
          <a:p>
            <a:pPr marL="742950" lvl="1" indent="-285750">
              <a:spcBef>
                <a:spcPts val="0"/>
              </a:spcBef>
              <a:spcAft>
                <a:spcPts val="600"/>
              </a:spcAft>
              <a:buClr>
                <a:srgbClr val="F0AB00"/>
              </a:buClr>
              <a:buSzPct val="80000"/>
              <a:buFont typeface="Wingdings" pitchFamily="2" charset="2"/>
              <a:buChar char="§"/>
            </a:pPr>
            <a:r>
              <a:rPr lang="en-US" sz="1400" kern="0" dirty="0" smtClean="0">
                <a:solidFill>
                  <a:srgbClr val="000000"/>
                </a:solidFill>
                <a:ea typeface="Arial Unicode MS" pitchFamily="34" charset="-128"/>
                <a:cs typeface="Arial Unicode MS" pitchFamily="34" charset="-128"/>
              </a:rPr>
              <a:t>collaboration </a:t>
            </a:r>
            <a:r>
              <a:rPr lang="en-US" sz="1400" kern="0" dirty="0">
                <a:solidFill>
                  <a:srgbClr val="000000"/>
                </a:solidFill>
                <a:ea typeface="Arial Unicode MS" pitchFamily="34" charset="-128"/>
                <a:cs typeface="Arial Unicode MS" pitchFamily="34" charset="-128"/>
              </a:rPr>
              <a:t>with mobile LRM </a:t>
            </a:r>
            <a:r>
              <a:rPr lang="en-US" sz="1400" kern="0" dirty="0" smtClean="0">
                <a:solidFill>
                  <a:srgbClr val="000000"/>
                </a:solidFill>
                <a:ea typeface="Arial Unicode MS" pitchFamily="34" charset="-128"/>
                <a:cs typeface="Arial Unicode MS" pitchFamily="34" charset="-128"/>
              </a:rPr>
              <a:t>users</a:t>
            </a:r>
            <a:endParaRPr lang="en-US" sz="1400" kern="0" dirty="0">
              <a:solidFill>
                <a:srgbClr val="000000"/>
              </a:solidFill>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8343" y="3037150"/>
            <a:ext cx="4561113" cy="2844316"/>
          </a:xfrm>
          <a:prstGeom prst="rect">
            <a:avLst/>
          </a:prstGeom>
          <a:noFill/>
          <a:ln>
            <a:noFill/>
          </a:ln>
          <a:effectLst>
            <a:outerShdw dist="35921" dir="2700000" algn="ctr" rotWithShape="0">
              <a:schemeClr val="bg2"/>
            </a:outerShdw>
            <a:reflection blurRad="6350" stA="50000" endA="275" endPos="40000" dist="1016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115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Cooperation </a:t>
            </a:r>
            <a:r>
              <a:rPr lang="en-US" dirty="0"/>
              <a:t/>
            </a:r>
            <a:br>
              <a:rPr lang="en-US" dirty="0"/>
            </a:br>
            <a:r>
              <a:rPr lang="en-US" b="0" dirty="0"/>
              <a:t>Collaboration to </a:t>
            </a:r>
            <a:r>
              <a:rPr lang="en-US" b="0" dirty="0" smtClean="0"/>
              <a:t>shape </a:t>
            </a:r>
            <a:r>
              <a:rPr lang="en-US" b="0" dirty="0"/>
              <a:t>the </a:t>
            </a:r>
            <a:r>
              <a:rPr lang="en-US" b="0" dirty="0" smtClean="0"/>
              <a:t>next products </a:t>
            </a:r>
            <a:r>
              <a:rPr lang="en-US" b="0" dirty="0"/>
              <a:t>and </a:t>
            </a:r>
            <a:r>
              <a:rPr lang="en-US" b="0" dirty="0" smtClean="0"/>
              <a:t>solutions</a:t>
            </a:r>
            <a:endParaRPr lang="en-US" b="0" dirty="0"/>
          </a:p>
        </p:txBody>
      </p:sp>
      <p:sp>
        <p:nvSpPr>
          <p:cNvPr id="8" name="Rectangle 7"/>
          <p:cNvSpPr/>
          <p:nvPr/>
        </p:nvSpPr>
        <p:spPr bwMode="gray">
          <a:xfrm>
            <a:off x="4644324" y="3736793"/>
            <a:ext cx="4175998" cy="2520276"/>
          </a:xfrm>
          <a:prstGeom prst="rect">
            <a:avLst/>
          </a:prstGeom>
          <a:solidFill>
            <a:schemeClr val="accent1">
              <a:lumMod val="20000"/>
              <a:lumOff val="80000"/>
            </a:schemeClr>
          </a:solidFill>
          <a:ln w="6350" algn="ctr">
            <a:solidFill>
              <a:schemeClr val="bg1"/>
            </a:solidFill>
            <a:miter lim="800000"/>
            <a:headEnd/>
            <a:tailEnd/>
          </a:ln>
        </p:spPr>
        <p:txBody>
          <a:bodyPr lIns="90000" tIns="72000" rIns="90000" bIns="72000" rtlCol="0" anchor="t"/>
          <a:lstStyle/>
          <a:p>
            <a:pPr marL="185738" indent="-185738" fontAlgn="base">
              <a:spcBef>
                <a:spcPts val="600"/>
              </a:spcBef>
              <a:spcAft>
                <a:spcPts val="600"/>
              </a:spcAft>
              <a:buClr>
                <a:srgbClr val="F0AB00"/>
              </a:buClr>
              <a:buSzPct val="80000"/>
              <a:buFont typeface="Wingdings" pitchFamily="2" charset="2"/>
              <a:buChar char="n"/>
            </a:pPr>
            <a:r>
              <a:rPr lang="en-US" kern="0" dirty="0" smtClean="0">
                <a:solidFill>
                  <a:srgbClr val="000000"/>
                </a:solidFill>
                <a:ea typeface="Arial Unicode MS" pitchFamily="34" charset="-128"/>
                <a:cs typeface="Arial Unicode MS" pitchFamily="34" charset="-128"/>
              </a:rPr>
              <a:t>Influence the requirement specifications</a:t>
            </a:r>
          </a:p>
          <a:p>
            <a:pPr marL="185738" indent="-185738" fontAlgn="base">
              <a:spcBef>
                <a:spcPts val="600"/>
              </a:spcBef>
              <a:spcAft>
                <a:spcPts val="600"/>
              </a:spcAft>
              <a:buClr>
                <a:srgbClr val="F0AB00"/>
              </a:buClr>
              <a:buSzPct val="80000"/>
              <a:buFont typeface="Wingdings" pitchFamily="2" charset="2"/>
              <a:buChar char="n"/>
            </a:pPr>
            <a:r>
              <a:rPr lang="en-US" kern="0" dirty="0" smtClean="0">
                <a:solidFill>
                  <a:srgbClr val="000000"/>
                </a:solidFill>
                <a:ea typeface="Arial Unicode MS" pitchFamily="34" charset="-128"/>
                <a:cs typeface="Arial Unicode MS" pitchFamily="34" charset="-128"/>
              </a:rPr>
              <a:t>Become instrumental for development and test</a:t>
            </a:r>
          </a:p>
          <a:p>
            <a:pPr marL="185738" indent="-185738" fontAlgn="base">
              <a:spcBef>
                <a:spcPts val="600"/>
              </a:spcBef>
              <a:spcAft>
                <a:spcPts val="600"/>
              </a:spcAft>
              <a:buClr>
                <a:srgbClr val="F0AB00"/>
              </a:buClr>
              <a:buSzPct val="80000"/>
              <a:buFont typeface="Wingdings" pitchFamily="2" charset="2"/>
              <a:buChar char="n"/>
            </a:pPr>
            <a:r>
              <a:rPr lang="en-US" kern="0" dirty="0" smtClean="0">
                <a:solidFill>
                  <a:srgbClr val="000000"/>
                </a:solidFill>
                <a:ea typeface="Arial Unicode MS" pitchFamily="34" charset="-128"/>
                <a:cs typeface="Arial Unicode MS" pitchFamily="34" charset="-128"/>
              </a:rPr>
              <a:t>Engage in Customer Proof</a:t>
            </a:r>
            <a:endParaRPr lang="en-US" kern="0" dirty="0">
              <a:solidFill>
                <a:srgbClr val="000000"/>
              </a:solidFill>
              <a:ea typeface="Arial Unicode MS" pitchFamily="34" charset="-128"/>
              <a:cs typeface="Arial Unicode MS" pitchFamily="34" charset="-128"/>
            </a:endParaRPr>
          </a:p>
        </p:txBody>
      </p:sp>
      <p:sp>
        <p:nvSpPr>
          <p:cNvPr id="9" name="Rectangle 8"/>
          <p:cNvSpPr/>
          <p:nvPr/>
        </p:nvSpPr>
        <p:spPr bwMode="gray">
          <a:xfrm>
            <a:off x="2339752" y="1224186"/>
            <a:ext cx="6479999" cy="432499"/>
          </a:xfrm>
          <a:prstGeom prst="rect">
            <a:avLst/>
          </a:prstGeom>
          <a:noFill/>
          <a:ln w="6350" algn="ctr">
            <a:noFill/>
            <a:miter lim="800000"/>
            <a:headEnd/>
            <a:tailEnd/>
          </a:ln>
        </p:spPr>
        <p:txBody>
          <a:bodyPr lIns="0" tIns="72000" rIns="0" bIns="72000" rtlCol="0" anchor="ctr"/>
          <a:lstStyle/>
          <a:p>
            <a:pPr fontAlgn="base">
              <a:spcBef>
                <a:spcPct val="50000"/>
              </a:spcBef>
              <a:spcAft>
                <a:spcPct val="0"/>
              </a:spcAft>
              <a:buClr>
                <a:srgbClr val="F0AB00"/>
              </a:buClr>
              <a:buSzPct val="80000"/>
            </a:pPr>
            <a:r>
              <a:rPr lang="en-US" sz="2400" b="1" kern="0" dirty="0" smtClean="0">
                <a:solidFill>
                  <a:srgbClr val="000000"/>
                </a:solidFill>
                <a:ea typeface="Arial Unicode MS" pitchFamily="34" charset="-128"/>
                <a:cs typeface="Arial Unicode MS" pitchFamily="34" charset="-128"/>
              </a:rPr>
              <a:t>Objective</a:t>
            </a:r>
          </a:p>
        </p:txBody>
      </p:sp>
      <p:sp>
        <p:nvSpPr>
          <p:cNvPr id="10" name="Rectangle 9"/>
          <p:cNvSpPr/>
          <p:nvPr/>
        </p:nvSpPr>
        <p:spPr bwMode="gray">
          <a:xfrm>
            <a:off x="4644331" y="3285426"/>
            <a:ext cx="4175998" cy="432499"/>
          </a:xfrm>
          <a:prstGeom prst="rect">
            <a:avLst/>
          </a:prstGeom>
          <a:solidFill>
            <a:schemeClr val="accent1">
              <a:lumMod val="20000"/>
              <a:lumOff val="80000"/>
            </a:schemeClr>
          </a:solidFill>
          <a:ln w="6350" algn="ctr">
            <a:solidFill>
              <a:schemeClr val="bg1"/>
            </a:solidFill>
            <a:miter lim="800000"/>
            <a:headEnd/>
            <a:tailEnd/>
          </a:ln>
        </p:spPr>
        <p:txBody>
          <a:bodyPr lIns="72000" tIns="72000" rIns="0" bIns="72000" rtlCol="0" anchor="ctr" anchorCtr="0"/>
          <a:lstStyle/>
          <a:p>
            <a:pPr fontAlgn="base">
              <a:spcBef>
                <a:spcPct val="50000"/>
              </a:spcBef>
              <a:spcAft>
                <a:spcPct val="0"/>
              </a:spcAft>
              <a:buClr>
                <a:srgbClr val="F0AB00"/>
              </a:buClr>
              <a:buSzPct val="80000"/>
            </a:pPr>
            <a:r>
              <a:rPr lang="en-US" sz="2000" b="1" kern="0" dirty="0" smtClean="0">
                <a:solidFill>
                  <a:srgbClr val="000000"/>
                </a:solidFill>
                <a:ea typeface="Arial Unicode MS" pitchFamily="34" charset="-128"/>
                <a:cs typeface="Arial Unicode MS" pitchFamily="34" charset="-128"/>
              </a:rPr>
              <a:t>Customer Community</a:t>
            </a:r>
          </a:p>
        </p:txBody>
      </p:sp>
      <p:sp>
        <p:nvSpPr>
          <p:cNvPr id="16" name="Text Box 5"/>
          <p:cNvSpPr txBox="1">
            <a:spLocks noChangeArrowheads="1"/>
          </p:cNvSpPr>
          <p:nvPr>
            <p:custDataLst>
              <p:tags r:id="rId1"/>
            </p:custDataLst>
          </p:nvPr>
        </p:nvSpPr>
        <p:spPr bwMode="gray">
          <a:xfrm>
            <a:off x="323528" y="6217567"/>
            <a:ext cx="8496300" cy="307777"/>
          </a:xfrm>
          <a:prstGeom prst="rect">
            <a:avLst/>
          </a:prstGeom>
          <a:noFill/>
          <a:ln w="9525" algn="ctr">
            <a:noFill/>
            <a:miter lim="800000"/>
            <a:headEnd/>
            <a:tailEnd/>
          </a:ln>
        </p:spPr>
        <p:txBody>
          <a:bodyPr wrap="square" lIns="0" tIns="0" rIns="0" bIns="0" anchor="b">
            <a:spAutoFit/>
          </a:bodyPr>
          <a:lstStyle/>
          <a:p>
            <a:pPr marL="534988" indent="-361950" defTabSz="895350">
              <a:tabLst>
                <a:tab pos="538163" algn="r"/>
                <a:tab pos="628650" algn="l"/>
              </a:tabLst>
            </a:pPr>
            <a:r>
              <a:rPr lang="en-US" sz="1000" dirty="0">
                <a:solidFill>
                  <a:srgbClr val="000000"/>
                </a:solidFill>
              </a:rPr>
              <a:t>	</a:t>
            </a:r>
            <a:endParaRPr lang="en-US" sz="1000" dirty="0" smtClean="0">
              <a:solidFill>
                <a:srgbClr val="000000"/>
              </a:solidFill>
            </a:endParaRPr>
          </a:p>
          <a:p>
            <a:pPr marL="361950" indent="-361950" defTabSz="895350">
              <a:tabLst>
                <a:tab pos="365125" algn="r"/>
                <a:tab pos="533400" algn="l"/>
              </a:tabLst>
            </a:pPr>
            <a:r>
              <a:rPr lang="en-US" sz="1000" dirty="0" smtClean="0">
                <a:solidFill>
                  <a:srgbClr val="000000"/>
                </a:solidFill>
              </a:rPr>
              <a:t>Source:	QGP, TIP, GCC, GC</a:t>
            </a:r>
            <a:endParaRPr lang="en-US" sz="1000" dirty="0">
              <a:solidFill>
                <a:srgbClr val="000000"/>
              </a:solidFill>
            </a:endParaRPr>
          </a:p>
        </p:txBody>
      </p:sp>
      <p:sp>
        <p:nvSpPr>
          <p:cNvPr id="17" name="Rectangle 16"/>
          <p:cNvSpPr/>
          <p:nvPr/>
        </p:nvSpPr>
        <p:spPr bwMode="gray">
          <a:xfrm>
            <a:off x="2339752" y="1620230"/>
            <a:ext cx="6480716" cy="1584111"/>
          </a:xfrm>
          <a:prstGeom prst="rect">
            <a:avLst/>
          </a:prstGeom>
          <a:noFill/>
          <a:ln w="6350" algn="ctr">
            <a:noFill/>
            <a:miter lim="800000"/>
            <a:headEnd/>
            <a:tailEnd/>
          </a:ln>
        </p:spPr>
        <p:txBody>
          <a:bodyPr lIns="90000" tIns="72000" rIns="90000" bIns="72000" rtlCol="0" anchor="t"/>
          <a:lstStyle/>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Shape </a:t>
            </a:r>
            <a:r>
              <a:rPr lang="en-US" kern="0" dirty="0" smtClean="0">
                <a:solidFill>
                  <a:srgbClr val="000000"/>
                </a:solidFill>
                <a:ea typeface="Arial Unicode MS" pitchFamily="34" charset="-128"/>
                <a:cs typeface="Arial Unicode MS" pitchFamily="34" charset="-128"/>
              </a:rPr>
              <a:t>next </a:t>
            </a:r>
            <a:r>
              <a:rPr lang="en-US" kern="0" dirty="0">
                <a:solidFill>
                  <a:srgbClr val="000000"/>
                </a:solidFill>
                <a:ea typeface="Arial Unicode MS" pitchFamily="34" charset="-128"/>
                <a:cs typeface="Arial Unicode MS" pitchFamily="34" charset="-128"/>
              </a:rPr>
              <a:t>innovations of SAP’s products and solutions</a:t>
            </a:r>
          </a:p>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Collaboration to ensure market viability of new products and </a:t>
            </a:r>
            <a:r>
              <a:rPr lang="en-US" kern="0" dirty="0" smtClean="0">
                <a:solidFill>
                  <a:srgbClr val="000000"/>
                </a:solidFill>
                <a:ea typeface="Arial Unicode MS" pitchFamily="34" charset="-128"/>
                <a:cs typeface="Arial Unicode MS" pitchFamily="34" charset="-128"/>
              </a:rPr>
              <a:t>solutions</a:t>
            </a:r>
            <a:endParaRPr lang="en-US" kern="0" dirty="0">
              <a:solidFill>
                <a:srgbClr val="000000"/>
              </a:solidFill>
              <a:ea typeface="Arial Unicode MS" pitchFamily="34" charset="-128"/>
              <a:cs typeface="Arial Unicode MS" pitchFamily="34" charset="-128"/>
            </a:endParaRPr>
          </a:p>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Give customers early insight in innovation areas and focus</a:t>
            </a:r>
          </a:p>
        </p:txBody>
      </p:sp>
      <p:sp>
        <p:nvSpPr>
          <p:cNvPr id="19" name="Rectangle 18"/>
          <p:cNvSpPr/>
          <p:nvPr/>
        </p:nvSpPr>
        <p:spPr bwMode="gray">
          <a:xfrm>
            <a:off x="323528" y="3736793"/>
            <a:ext cx="4175998" cy="2520276"/>
          </a:xfrm>
          <a:prstGeom prst="rect">
            <a:avLst/>
          </a:prstGeom>
          <a:solidFill>
            <a:schemeClr val="accent1">
              <a:lumMod val="20000"/>
              <a:lumOff val="80000"/>
            </a:schemeClr>
          </a:solidFill>
          <a:ln w="6350" algn="ctr">
            <a:solidFill>
              <a:schemeClr val="bg1"/>
            </a:solidFill>
            <a:miter lim="800000"/>
            <a:headEnd/>
            <a:tailEnd/>
          </a:ln>
        </p:spPr>
        <p:txBody>
          <a:bodyPr lIns="90000" tIns="72000" rIns="90000" bIns="72000" rtlCol="0" anchor="t"/>
          <a:lstStyle/>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Define set of engagement areas</a:t>
            </a:r>
          </a:p>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Drive engagement process</a:t>
            </a:r>
          </a:p>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Develop software</a:t>
            </a:r>
          </a:p>
          <a:p>
            <a:pPr marL="185738" indent="-185738" fontAlgn="base">
              <a:spcBef>
                <a:spcPts val="600"/>
              </a:spcBef>
              <a:spcAft>
                <a:spcPts val="600"/>
              </a:spcAft>
              <a:buClr>
                <a:srgbClr val="F0AB00"/>
              </a:buClr>
              <a:buSzPct val="80000"/>
              <a:buFont typeface="Wingdings" pitchFamily="2" charset="2"/>
              <a:buChar char="n"/>
            </a:pPr>
            <a:r>
              <a:rPr lang="en-US" kern="0" dirty="0">
                <a:solidFill>
                  <a:srgbClr val="000000"/>
                </a:solidFill>
                <a:ea typeface="Arial Unicode MS" pitchFamily="34" charset="-128"/>
                <a:cs typeface="Arial Unicode MS" pitchFamily="34" charset="-128"/>
              </a:rPr>
              <a:t>Deliver software in enhancement packages, new versions, or new software products</a:t>
            </a:r>
          </a:p>
        </p:txBody>
      </p:sp>
      <p:sp>
        <p:nvSpPr>
          <p:cNvPr id="20" name="Rectangle 19"/>
          <p:cNvSpPr/>
          <p:nvPr/>
        </p:nvSpPr>
        <p:spPr bwMode="gray">
          <a:xfrm>
            <a:off x="323535" y="3285426"/>
            <a:ext cx="4175998" cy="432499"/>
          </a:xfrm>
          <a:prstGeom prst="rect">
            <a:avLst/>
          </a:prstGeom>
          <a:solidFill>
            <a:schemeClr val="accent1">
              <a:lumMod val="20000"/>
              <a:lumOff val="80000"/>
            </a:schemeClr>
          </a:solidFill>
          <a:ln w="6350" algn="ctr">
            <a:solidFill>
              <a:schemeClr val="bg1"/>
            </a:solidFill>
            <a:miter lim="800000"/>
            <a:headEnd/>
            <a:tailEnd/>
          </a:ln>
        </p:spPr>
        <p:txBody>
          <a:bodyPr lIns="72000" tIns="72000" rIns="0" bIns="72000" rtlCol="0" anchor="ctr" anchorCtr="0"/>
          <a:lstStyle/>
          <a:p>
            <a:pPr fontAlgn="base">
              <a:spcBef>
                <a:spcPct val="50000"/>
              </a:spcBef>
              <a:spcAft>
                <a:spcPct val="0"/>
              </a:spcAft>
              <a:buClr>
                <a:srgbClr val="F0AB00"/>
              </a:buClr>
              <a:buSzPct val="80000"/>
            </a:pPr>
            <a:r>
              <a:rPr lang="en-US" sz="2000" b="1" kern="0" dirty="0" smtClean="0">
                <a:solidFill>
                  <a:srgbClr val="000000"/>
                </a:solidFill>
                <a:ea typeface="Arial Unicode MS" pitchFamily="34" charset="-128"/>
                <a:cs typeface="Arial Unicode MS" pitchFamily="34" charset="-128"/>
              </a:rPr>
              <a:t>SAP</a:t>
            </a:r>
          </a:p>
        </p:txBody>
      </p:sp>
      <p:sp>
        <p:nvSpPr>
          <p:cNvPr id="14" name="Rectangle 13"/>
          <p:cNvSpPr/>
          <p:nvPr>
            <p:custDataLst>
              <p:tags r:id="rId2"/>
            </p:custDataLst>
          </p:nvPr>
        </p:nvSpPr>
        <p:spPr bwMode="gray">
          <a:xfrm>
            <a:off x="323528" y="1303012"/>
            <a:ext cx="1800200" cy="1910854"/>
          </a:xfrm>
          <a:prstGeom prst="rect">
            <a:avLst/>
          </a:prstGeom>
          <a:solidFill>
            <a:schemeClr val="bg1"/>
          </a:solidFill>
          <a:ln w="38100" algn="ctr">
            <a:gradFill flip="none" rotWithShape="1">
              <a:gsLst>
                <a:gs pos="0">
                  <a:schemeClr val="tx2">
                    <a:lumMod val="40000"/>
                    <a:lumOff val="60000"/>
                  </a:schemeClr>
                </a:gs>
                <a:gs pos="100000">
                  <a:prstClr val="white"/>
                </a:gs>
              </a:gsLst>
              <a:lin ang="10800000" scaled="0"/>
              <a:tileRect/>
            </a:gradFill>
            <a:miter lim="800000"/>
            <a:headEnd/>
            <a:tailEnd/>
          </a:ln>
          <a:effectLst/>
        </p:spPr>
        <p:txBody>
          <a:bodyPr lIns="72000" tIns="72000" rIns="72000" bIns="72000" rtlCol="0" anchor="t" anchorCtr="1"/>
          <a:lstStyle/>
          <a:p>
            <a:pPr indent="-184150" fontAlgn="base">
              <a:spcBef>
                <a:spcPts val="200"/>
              </a:spcBef>
              <a:spcAft>
                <a:spcPts val="200"/>
              </a:spcAft>
              <a:buClr>
                <a:srgbClr val="F0AB00"/>
              </a:buClr>
              <a:buSzPct val="80000"/>
            </a:pPr>
            <a:r>
              <a:rPr lang="en-US" b="1" kern="0" dirty="0">
                <a:solidFill>
                  <a:srgbClr val="000000"/>
                </a:solidFill>
                <a:ea typeface="Arial Unicode MS" pitchFamily="34" charset="-128"/>
                <a:cs typeface="Arial Unicode MS" pitchFamily="34" charset="-128"/>
              </a:rPr>
              <a:t>Innovation</a:t>
            </a:r>
            <a:endParaRPr lang="en-US" b="1" kern="0" dirty="0" smtClean="0">
              <a:solidFill>
                <a:srgbClr val="000000"/>
              </a:solidFill>
              <a:ea typeface="Arial Unicode MS" pitchFamily="34" charset="-128"/>
              <a:cs typeface="Arial Unicode MS" pitchFamily="34" charset="-128"/>
            </a:endParaRPr>
          </a:p>
        </p:txBody>
      </p:sp>
      <p:sp>
        <p:nvSpPr>
          <p:cNvPr id="15" name="Left Arrow 14"/>
          <p:cNvSpPr/>
          <p:nvPr>
            <p:custDataLst>
              <p:tags r:id="rId3"/>
            </p:custDataLst>
          </p:nvPr>
        </p:nvSpPr>
        <p:spPr bwMode="gray">
          <a:xfrm rot="16200000" flipV="1">
            <a:off x="1184765" y="2016180"/>
            <a:ext cx="77727" cy="687887"/>
          </a:xfrm>
          <a:prstGeom prst="leftArrow">
            <a:avLst>
              <a:gd name="adj1" fmla="val 50000"/>
              <a:gd name="adj2" fmla="val 100000"/>
            </a:avLst>
          </a:prstGeom>
          <a:solidFill>
            <a:srgbClr val="0070C0"/>
          </a:solidFill>
          <a:ln w="9525" algn="ctr">
            <a:no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L="184150" indent="-184150" algn="ctr" fontAlgn="base">
              <a:spcBef>
                <a:spcPct val="50000"/>
              </a:spcBef>
              <a:spcAft>
                <a:spcPct val="0"/>
              </a:spcAft>
              <a:buClr>
                <a:srgbClr val="F0AB00"/>
              </a:buClr>
              <a:buSzPct val="80000"/>
            </a:pPr>
            <a:endParaRPr lang="en-US" sz="1200" kern="0" dirty="0" smtClean="0">
              <a:solidFill>
                <a:srgbClr val="000000"/>
              </a:solidFill>
              <a:ea typeface="Arial Unicode MS" pitchFamily="34" charset="-128"/>
              <a:cs typeface="Arial Unicode MS" pitchFamily="34" charset="-128"/>
            </a:endParaRPr>
          </a:p>
        </p:txBody>
      </p:sp>
      <p:sp>
        <p:nvSpPr>
          <p:cNvPr id="18" name="Rounded Rectangle 17"/>
          <p:cNvSpPr/>
          <p:nvPr>
            <p:custDataLst>
              <p:tags r:id="rId4"/>
            </p:custDataLst>
          </p:nvPr>
        </p:nvSpPr>
        <p:spPr bwMode="gray">
          <a:xfrm>
            <a:off x="511173" y="1673188"/>
            <a:ext cx="1424910" cy="576064"/>
          </a:xfrm>
          <a:prstGeom prst="roundRect">
            <a:avLst/>
          </a:prstGeom>
          <a:solidFill>
            <a:schemeClr val="tx2">
              <a:lumMod val="20000"/>
              <a:lumOff val="80000"/>
            </a:schemeClr>
          </a:solidFill>
          <a:ln w="28575" algn="ctr">
            <a:solidFill>
              <a:schemeClr val="bg1"/>
            </a:solidFill>
            <a:miter lim="800000"/>
            <a:headEnd/>
            <a:tailEnd/>
          </a:ln>
          <a:effectLst/>
        </p:spPr>
        <p:txBody>
          <a:bodyPr lIns="0" tIns="72000" rIns="0" bIns="72000" rtlCol="0" anchor="ctr" anchorCtr="1"/>
          <a:lstStyle/>
          <a:p>
            <a:pPr algn="ctr" fontAlgn="base">
              <a:spcBef>
                <a:spcPts val="200"/>
              </a:spcBef>
              <a:spcAft>
                <a:spcPts val="200"/>
              </a:spcAft>
              <a:buClr>
                <a:srgbClr val="F0AB00"/>
              </a:buClr>
              <a:buSzPct val="80000"/>
            </a:pPr>
            <a:r>
              <a:rPr lang="en-US" sz="1400" b="1" kern="0" dirty="0">
                <a:solidFill>
                  <a:srgbClr val="000000"/>
                </a:solidFill>
                <a:ea typeface="Arial Unicode MS" pitchFamily="34" charset="-128"/>
                <a:cs typeface="Arial Unicode MS" pitchFamily="34" charset="-128"/>
              </a:rPr>
              <a:t>PLANNED SOLUTION</a:t>
            </a:r>
          </a:p>
        </p:txBody>
      </p:sp>
      <p:sp>
        <p:nvSpPr>
          <p:cNvPr id="21" name="Rounded Rectangle 20"/>
          <p:cNvSpPr/>
          <p:nvPr>
            <p:custDataLst>
              <p:tags r:id="rId5"/>
            </p:custDataLst>
          </p:nvPr>
        </p:nvSpPr>
        <p:spPr bwMode="gray">
          <a:xfrm>
            <a:off x="503629" y="2465348"/>
            <a:ext cx="1439998" cy="648000"/>
          </a:xfrm>
          <a:prstGeom prst="roundRect">
            <a:avLst/>
          </a:prstGeom>
          <a:solidFill>
            <a:schemeClr val="accent1">
              <a:lumMod val="40000"/>
              <a:lumOff val="60000"/>
            </a:schemeClr>
          </a:solidFill>
          <a:ln w="28575" algn="ctr">
            <a:solidFill>
              <a:schemeClr val="bg1"/>
            </a:solidFill>
            <a:miter lim="800000"/>
            <a:headEnd/>
            <a:tailEnd/>
          </a:ln>
          <a:effectLst/>
        </p:spPr>
        <p:txBody>
          <a:bodyPr lIns="36000" tIns="72000" rIns="36000" bIns="72000" rtlCol="0" anchor="ctr" anchorCtr="1"/>
          <a:lstStyle/>
          <a:p>
            <a:pPr algn="ctr" fontAlgn="base">
              <a:spcBef>
                <a:spcPts val="200"/>
              </a:spcBef>
              <a:spcAft>
                <a:spcPts val="200"/>
              </a:spcAft>
              <a:buClr>
                <a:srgbClr val="F0AB00"/>
              </a:buClr>
              <a:buSzPct val="80000"/>
            </a:pPr>
            <a:r>
              <a:rPr lang="en-US" sz="1400" b="1" kern="0" dirty="0">
                <a:solidFill>
                  <a:srgbClr val="000000"/>
                </a:solidFill>
                <a:ea typeface="Arial Unicode MS" pitchFamily="34" charset="-128"/>
                <a:cs typeface="Arial Unicode MS" pitchFamily="34" charset="-128"/>
              </a:rPr>
              <a:t>Next products and solutions</a:t>
            </a:r>
          </a:p>
        </p:txBody>
      </p:sp>
    </p:spTree>
    <p:extLst>
      <p:ext uri="{BB962C8B-B14F-4D97-AF65-F5344CB8AC3E}">
        <p14:creationId xmlns:p14="http://schemas.microsoft.com/office/powerpoint/2010/main" val="1748217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smtClean="0"/>
              <a:t>Potential Activities for Customer Involvement</a:t>
            </a:r>
          </a:p>
        </p:txBody>
      </p:sp>
      <p:pic>
        <p:nvPicPr>
          <p:cNvPr id="63490" name="Picture 4" descr="C:\Users\D019660\AppData\Local\Microsoft\Windows\Temporary Internet Files\Content.IE5\PZRSE5SN\272481_l_srgb_s_gl[2].jpg"/>
          <p:cNvPicPr>
            <a:picLocks noChangeAspect="1" noChangeArrowheads="1"/>
          </p:cNvPicPr>
          <p:nvPr/>
        </p:nvPicPr>
        <p:blipFill>
          <a:blip r:embed="rId3" cstate="print"/>
          <a:srcRect/>
          <a:stretch>
            <a:fillRect/>
          </a:stretch>
        </p:blipFill>
        <p:spPr bwMode="auto">
          <a:xfrm>
            <a:off x="309563" y="1397000"/>
            <a:ext cx="3211512" cy="4818063"/>
          </a:xfrm>
          <a:prstGeom prst="rect">
            <a:avLst/>
          </a:prstGeom>
          <a:noFill/>
          <a:ln w="9525">
            <a:noFill/>
            <a:miter lim="800000"/>
            <a:headEnd/>
            <a:tailEnd/>
          </a:ln>
        </p:spPr>
      </p:pic>
      <p:sp>
        <p:nvSpPr>
          <p:cNvPr id="63491" name="Text Placeholder 2"/>
          <p:cNvSpPr txBox="1">
            <a:spLocks/>
          </p:cNvSpPr>
          <p:nvPr/>
        </p:nvSpPr>
        <p:spPr bwMode="gray">
          <a:xfrm>
            <a:off x="3763927" y="1397000"/>
            <a:ext cx="4903824" cy="4843463"/>
          </a:xfrm>
          <a:prstGeom prst="rect">
            <a:avLst/>
          </a:prstGeom>
          <a:noFill/>
          <a:ln w="9525">
            <a:noFill/>
            <a:miter lim="800000"/>
            <a:headEnd/>
            <a:tailEnd/>
          </a:ln>
        </p:spPr>
        <p:txBody>
          <a:bodyPr lIns="0" tIns="0" rIns="0" bIns="0"/>
          <a:lstStyle/>
          <a:p>
            <a:pPr marL="180975" lvl="2" indent="-180975">
              <a:lnSpc>
                <a:spcPts val="2400"/>
              </a:lnSpc>
              <a:spcBef>
                <a:spcPts val="600"/>
              </a:spcBef>
            </a:pPr>
            <a:r>
              <a:rPr lang="en-US" sz="1600" b="1" dirty="0" smtClean="0"/>
              <a:t>Review of requirements documents</a:t>
            </a:r>
          </a:p>
          <a:p>
            <a:pPr marL="180975" lvl="2" indent="-180975">
              <a:lnSpc>
                <a:spcPts val="2400"/>
              </a:lnSpc>
              <a:spcBef>
                <a:spcPts val="600"/>
              </a:spcBef>
            </a:pPr>
            <a:r>
              <a:rPr lang="en-US" sz="1600" b="1" dirty="0" smtClean="0"/>
              <a:t>Review of process models</a:t>
            </a:r>
          </a:p>
          <a:p>
            <a:pPr marL="180975" lvl="2" indent="-180975">
              <a:lnSpc>
                <a:spcPts val="2400"/>
              </a:lnSpc>
              <a:spcBef>
                <a:spcPts val="600"/>
              </a:spcBef>
            </a:pPr>
            <a:r>
              <a:rPr lang="en-US" sz="1600" b="1" dirty="0" smtClean="0"/>
              <a:t>Input regarding business and IT requirements</a:t>
            </a:r>
          </a:p>
          <a:p>
            <a:pPr marL="180975" lvl="2" indent="-180975">
              <a:lnSpc>
                <a:spcPts val="2400"/>
              </a:lnSpc>
              <a:spcBef>
                <a:spcPts val="600"/>
              </a:spcBef>
            </a:pPr>
            <a:r>
              <a:rPr lang="en-US" sz="1600" b="1" dirty="0" smtClean="0"/>
              <a:t>Prioritization of requirements</a:t>
            </a:r>
          </a:p>
          <a:p>
            <a:pPr marL="180975" lvl="2" indent="-180975">
              <a:lnSpc>
                <a:spcPts val="2400"/>
              </a:lnSpc>
              <a:spcBef>
                <a:spcPts val="600"/>
              </a:spcBef>
            </a:pPr>
            <a:r>
              <a:rPr lang="en-US" sz="1600" b="1" dirty="0" smtClean="0"/>
              <a:t>Testing</a:t>
            </a:r>
          </a:p>
          <a:p>
            <a:pPr marL="180975" lvl="2" indent="-180975">
              <a:lnSpc>
                <a:spcPts val="2400"/>
              </a:lnSpc>
              <a:spcBef>
                <a:spcPts val="600"/>
              </a:spcBef>
            </a:pPr>
            <a:r>
              <a:rPr lang="en-US" sz="1600" b="1" dirty="0" smtClean="0"/>
              <a:t>Support to create a realistic test environment</a:t>
            </a:r>
          </a:p>
          <a:p>
            <a:pPr marL="180975" lvl="2" indent="-180975">
              <a:lnSpc>
                <a:spcPts val="2400"/>
              </a:lnSpc>
              <a:spcBef>
                <a:spcPts val="600"/>
              </a:spcBef>
            </a:pPr>
            <a:r>
              <a:rPr lang="en-US" sz="1600" b="1" dirty="0" smtClean="0"/>
              <a:t>Review of user interface mock ups </a:t>
            </a:r>
          </a:p>
          <a:p>
            <a:pPr marL="180975" lvl="2" indent="-180975">
              <a:lnSpc>
                <a:spcPts val="2400"/>
              </a:lnSpc>
              <a:spcBef>
                <a:spcPts val="600"/>
              </a:spcBef>
            </a:pPr>
            <a:r>
              <a:rPr lang="en-US" sz="1600" b="1" dirty="0" smtClean="0"/>
              <a:t>Feedback on demos</a:t>
            </a:r>
          </a:p>
          <a:p>
            <a:pPr marL="180975" lvl="2" indent="-180975">
              <a:lnSpc>
                <a:spcPts val="2400"/>
              </a:lnSpc>
              <a:spcBef>
                <a:spcPts val="600"/>
              </a:spcBef>
            </a:pPr>
            <a:r>
              <a:rPr lang="en-US" sz="1600" b="1" dirty="0" smtClean="0"/>
              <a:t>Monthly update on development cycles</a:t>
            </a:r>
          </a:p>
          <a:p>
            <a:pPr marL="180975" lvl="2" indent="-180975">
              <a:lnSpc>
                <a:spcPts val="2400"/>
              </a:lnSpc>
              <a:spcBef>
                <a:spcPts val="600"/>
              </a:spcBef>
            </a:pPr>
            <a:r>
              <a:rPr lang="en-US" sz="1600" b="1" dirty="0" smtClean="0"/>
              <a:t>Validation of developments after development close</a:t>
            </a:r>
            <a:endParaRPr lang="en-US" dirty="0"/>
          </a:p>
          <a:p>
            <a:pPr marL="185738" indent="-185738">
              <a:lnSpc>
                <a:spcPts val="2400"/>
              </a:lnSpc>
              <a:buClr>
                <a:schemeClr val="accent1"/>
              </a:buClr>
              <a:buSzPct val="130000"/>
              <a:buFont typeface="Wingdings" pitchFamily="2" charset="2"/>
              <a:buChar char="§"/>
            </a:pPr>
            <a:endParaRPr lang="en-US" sz="2400" dirty="0"/>
          </a:p>
        </p:txBody>
      </p:sp>
      <p:sp>
        <p:nvSpPr>
          <p:cNvPr id="5" name="Rectangle 4"/>
          <p:cNvSpPr/>
          <p:nvPr/>
        </p:nvSpPr>
        <p:spPr bwMode="gray">
          <a:xfrm>
            <a:off x="3677055" y="4805464"/>
            <a:ext cx="4688732" cy="651753"/>
          </a:xfrm>
          <a:prstGeom prst="rect">
            <a:avLst/>
          </a:prstGeom>
          <a:noFill/>
          <a:ln w="381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rot="20299035">
            <a:off x="5231422" y="5422967"/>
            <a:ext cx="1548137" cy="49804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smtClean="0"/>
              <a:t>Coming up in Q2/2012</a:t>
            </a:r>
            <a:endParaRPr lang="en-US" sz="1600" b="1" dirty="0" smtClean="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Success Factors for the Customer Validation</a:t>
            </a:r>
            <a:endParaRPr lang="en-US" dirty="0"/>
          </a:p>
        </p:txBody>
      </p:sp>
      <p:sp>
        <p:nvSpPr>
          <p:cNvPr id="3" name="Text Placeholder 2"/>
          <p:cNvSpPr>
            <a:spLocks noGrp="1"/>
          </p:cNvSpPr>
          <p:nvPr>
            <p:ph type="body" sz="quarter" idx="10"/>
          </p:nvPr>
        </p:nvSpPr>
        <p:spPr>
          <a:xfrm>
            <a:off x="3219855" y="1478604"/>
            <a:ext cx="5598858" cy="4603109"/>
          </a:xfrm>
        </p:spPr>
        <p:txBody>
          <a:bodyPr/>
          <a:lstStyle/>
          <a:p>
            <a:pPr>
              <a:spcBef>
                <a:spcPts val="0"/>
              </a:spcBef>
            </a:pPr>
            <a:r>
              <a:rPr lang="en-US" sz="1100" smtClean="0"/>
              <a:t>The data used for testing (mostly cash flows) has to be modelled to represent a realistic customer portfolio with respect to the products and the time evolution. Reviews and validation of the test portfolio by the customer are necessary. Ideally real customer data could be used but generated data is sufficient to avoid the costly import process from an operative source system.</a:t>
            </a:r>
          </a:p>
          <a:p>
            <a:pPr>
              <a:spcBef>
                <a:spcPts val="0"/>
              </a:spcBef>
            </a:pPr>
            <a:r>
              <a:rPr lang="en-US" sz="1100" smtClean="0"/>
              <a:t> </a:t>
            </a:r>
          </a:p>
          <a:p>
            <a:pPr>
              <a:spcBef>
                <a:spcPts val="0"/>
              </a:spcBef>
            </a:pPr>
            <a:r>
              <a:rPr lang="en-US" sz="1100" smtClean="0"/>
              <a:t>A realistic data volume is needed to validate the high performance capabilities of the solution (starting at approximately 100 GB) and should be adapted to the concrete customer situation.</a:t>
            </a:r>
          </a:p>
          <a:p>
            <a:pPr>
              <a:spcBef>
                <a:spcPts val="0"/>
              </a:spcBef>
            </a:pPr>
            <a:r>
              <a:rPr lang="en-US" sz="1100" smtClean="0"/>
              <a:t> </a:t>
            </a:r>
          </a:p>
          <a:p>
            <a:pPr>
              <a:spcBef>
                <a:spcPts val="0"/>
              </a:spcBef>
            </a:pPr>
            <a:r>
              <a:rPr lang="en-US" sz="1100" smtClean="0"/>
              <a:t>The scope is based on the full test catalog an needs to be prioritized with the customer to cover the most relevant aspects to be tested by the customer.</a:t>
            </a:r>
          </a:p>
          <a:p>
            <a:pPr>
              <a:spcBef>
                <a:spcPts val="0"/>
              </a:spcBef>
            </a:pPr>
            <a:r>
              <a:rPr lang="en-US" sz="1100" smtClean="0"/>
              <a:t> </a:t>
            </a:r>
          </a:p>
          <a:p>
            <a:pPr>
              <a:spcBef>
                <a:spcPts val="0"/>
              </a:spcBef>
            </a:pPr>
            <a:endParaRPr lang="en-US" sz="1100" smtClean="0"/>
          </a:p>
          <a:p>
            <a:pPr>
              <a:spcBef>
                <a:spcPts val="0"/>
              </a:spcBef>
            </a:pPr>
            <a:r>
              <a:rPr lang="en-US" sz="1100" smtClean="0"/>
              <a:t>Qualified testers with the necessary business knowledge need to be nominated by the customers to assure an effective validation. These could be employees as well as trusted consultants working with the customer.</a:t>
            </a:r>
          </a:p>
          <a:p>
            <a:pPr>
              <a:spcBef>
                <a:spcPts val="0"/>
              </a:spcBef>
            </a:pPr>
            <a:r>
              <a:rPr lang="en-US" sz="1100" smtClean="0"/>
              <a:t> </a:t>
            </a:r>
          </a:p>
          <a:p>
            <a:pPr>
              <a:spcBef>
                <a:spcPts val="0"/>
              </a:spcBef>
            </a:pPr>
            <a:r>
              <a:rPr lang="en-US" sz="1100" smtClean="0"/>
              <a:t>In order to assure an efficient  test  and intensive collaboration with development at least a 1  - 2 weeks test period in Walldorf is recommended. Details have to be adjusted according to customer availability.</a:t>
            </a:r>
          </a:p>
          <a:p>
            <a:pPr>
              <a:spcBef>
                <a:spcPts val="0"/>
              </a:spcBef>
            </a:pPr>
            <a:r>
              <a:rPr lang="en-US" sz="1100" smtClean="0"/>
              <a:t> </a:t>
            </a:r>
          </a:p>
          <a:p>
            <a:pPr>
              <a:spcBef>
                <a:spcPts val="0"/>
              </a:spcBef>
            </a:pPr>
            <a:endParaRPr lang="en-US" sz="1100" smtClean="0"/>
          </a:p>
          <a:p>
            <a:pPr>
              <a:spcBef>
                <a:spcPts val="0"/>
              </a:spcBef>
            </a:pPr>
            <a:r>
              <a:rPr lang="en-US" sz="1100" smtClean="0"/>
              <a:t>Participating customers must be willing to serve as a reference. They have to agree to SAP using the successful test result as a proof point for the scope and quality of the solution, which has met the customers expectations.</a:t>
            </a:r>
          </a:p>
          <a:p>
            <a:pPr>
              <a:spcBef>
                <a:spcPts val="0"/>
              </a:spcBef>
            </a:pPr>
            <a:endParaRPr lang="en-US" sz="1100" dirty="0"/>
          </a:p>
        </p:txBody>
      </p:sp>
      <p:sp>
        <p:nvSpPr>
          <p:cNvPr id="4" name="Rectangle 3"/>
          <p:cNvSpPr/>
          <p:nvPr/>
        </p:nvSpPr>
        <p:spPr bwMode="gray">
          <a:xfrm>
            <a:off x="787941" y="1634247"/>
            <a:ext cx="1935804" cy="564204"/>
          </a:xfrm>
          <a:prstGeom prst="rect">
            <a:avLst/>
          </a:prstGeom>
          <a:solidFill>
            <a:schemeClr val="accent1"/>
          </a:solidFill>
          <a:ln w="6350" algn="ctr">
            <a:noFill/>
            <a:miter lim="800000"/>
            <a:headEnd/>
            <a:tailEnd/>
          </a:ln>
        </p:spPr>
        <p:txBody>
          <a:bodyPr lIns="90000" tIns="72000" rIns="90000" bIns="72000" rtlCol="0" anchor="ctr"/>
          <a:lstStyle/>
          <a:p>
            <a:pPr algn="ctr">
              <a:spcBef>
                <a:spcPct val="50000"/>
              </a:spcBef>
              <a:buClr>
                <a:srgbClr val="F0AB00"/>
              </a:buClr>
              <a:buSzPct val="80000"/>
            </a:pPr>
            <a:r>
              <a:rPr lang="en-US" sz="1400" kern="0" smtClean="0">
                <a:ea typeface="Arial Unicode MS" pitchFamily="34" charset="-128"/>
                <a:cs typeface="Arial Unicode MS" pitchFamily="34" charset="-128"/>
              </a:rPr>
              <a:t>High Data Quality </a:t>
            </a:r>
            <a:endParaRPr lang="en-US" sz="1400" kern="0" dirty="0" smtClean="0">
              <a:ea typeface="Arial Unicode MS" pitchFamily="34" charset="-128"/>
              <a:cs typeface="Arial Unicode MS" pitchFamily="34" charset="-128"/>
            </a:endParaRPr>
          </a:p>
        </p:txBody>
      </p:sp>
      <p:sp>
        <p:nvSpPr>
          <p:cNvPr id="5" name="Rectangle 4"/>
          <p:cNvSpPr/>
          <p:nvPr/>
        </p:nvSpPr>
        <p:spPr bwMode="gray">
          <a:xfrm>
            <a:off x="774968" y="2350851"/>
            <a:ext cx="1948777" cy="564204"/>
          </a:xfrm>
          <a:prstGeom prst="rect">
            <a:avLst/>
          </a:prstGeom>
          <a:solidFill>
            <a:schemeClr val="accent1"/>
          </a:solidFill>
          <a:ln w="6350" algn="ctr">
            <a:noFill/>
            <a:miter lim="800000"/>
            <a:headEnd/>
            <a:tailEnd/>
          </a:ln>
        </p:spPr>
        <p:txBody>
          <a:bodyPr lIns="90000" tIns="72000" rIns="90000" bIns="72000" rtlCol="0" anchor="ctr"/>
          <a:lstStyle/>
          <a:p>
            <a:pPr algn="ctr">
              <a:spcBef>
                <a:spcPts val="0"/>
              </a:spcBef>
            </a:pPr>
            <a:r>
              <a:rPr lang="en-US" sz="1400" smtClean="0"/>
              <a:t>Realistic Data Volume</a:t>
            </a:r>
            <a:endParaRPr lang="en-US" sz="1400" dirty="0" smtClean="0"/>
          </a:p>
        </p:txBody>
      </p:sp>
      <p:sp>
        <p:nvSpPr>
          <p:cNvPr id="6" name="Rectangle 5"/>
          <p:cNvSpPr/>
          <p:nvPr/>
        </p:nvSpPr>
        <p:spPr bwMode="gray">
          <a:xfrm>
            <a:off x="781454" y="3077183"/>
            <a:ext cx="1952017" cy="564204"/>
          </a:xfrm>
          <a:prstGeom prst="rect">
            <a:avLst/>
          </a:prstGeom>
          <a:solidFill>
            <a:schemeClr val="accent1"/>
          </a:solidFill>
          <a:ln w="6350" algn="ctr">
            <a:noFill/>
            <a:miter lim="800000"/>
            <a:headEnd/>
            <a:tailEnd/>
          </a:ln>
        </p:spPr>
        <p:txBody>
          <a:bodyPr lIns="90000" tIns="72000" rIns="90000" bIns="72000" rtlCol="0" anchor="ctr"/>
          <a:lstStyle/>
          <a:p>
            <a:pPr algn="ctr">
              <a:spcBef>
                <a:spcPct val="50000"/>
              </a:spcBef>
              <a:buClr>
                <a:srgbClr val="F0AB00"/>
              </a:buClr>
              <a:buSzPct val="80000"/>
            </a:pPr>
            <a:r>
              <a:rPr lang="en-US" sz="1400" kern="0" smtClean="0">
                <a:ea typeface="Arial Unicode MS" pitchFamily="34" charset="-128"/>
                <a:cs typeface="Arial Unicode MS" pitchFamily="34" charset="-128"/>
              </a:rPr>
              <a:t>Meaningful Scope </a:t>
            </a:r>
            <a:endParaRPr lang="en-US" sz="1400" kern="0" dirty="0" smtClean="0">
              <a:ea typeface="Arial Unicode MS" pitchFamily="34" charset="-128"/>
              <a:cs typeface="Arial Unicode MS" pitchFamily="34" charset="-128"/>
            </a:endParaRPr>
          </a:p>
        </p:txBody>
      </p:sp>
      <p:sp>
        <p:nvSpPr>
          <p:cNvPr id="7" name="Rectangle 6"/>
          <p:cNvSpPr/>
          <p:nvPr/>
        </p:nvSpPr>
        <p:spPr bwMode="gray">
          <a:xfrm>
            <a:off x="768486" y="3813242"/>
            <a:ext cx="1964986" cy="564204"/>
          </a:xfrm>
          <a:prstGeom prst="rect">
            <a:avLst/>
          </a:prstGeom>
          <a:solidFill>
            <a:schemeClr val="accent1"/>
          </a:solidFill>
          <a:ln w="6350" algn="ctr">
            <a:noFill/>
            <a:miter lim="800000"/>
            <a:headEnd/>
            <a:tailEnd/>
          </a:ln>
        </p:spPr>
        <p:txBody>
          <a:bodyPr lIns="90000" tIns="72000" rIns="90000" bIns="72000" rtlCol="0" anchor="ctr"/>
          <a:lstStyle/>
          <a:p>
            <a:pPr algn="ctr">
              <a:spcBef>
                <a:spcPct val="50000"/>
              </a:spcBef>
              <a:buClr>
                <a:srgbClr val="F0AB00"/>
              </a:buClr>
              <a:buSzPct val="80000"/>
            </a:pPr>
            <a:r>
              <a:rPr lang="en-US" sz="1400" kern="0" smtClean="0">
                <a:ea typeface="Arial Unicode MS" pitchFamily="34" charset="-128"/>
                <a:cs typeface="Arial Unicode MS" pitchFamily="34" charset="-128"/>
              </a:rPr>
              <a:t>Qualified Testers </a:t>
            </a:r>
            <a:endParaRPr lang="en-US" sz="1400" kern="0" dirty="0" smtClean="0">
              <a:ea typeface="Arial Unicode MS" pitchFamily="34" charset="-128"/>
              <a:cs typeface="Arial Unicode MS" pitchFamily="34" charset="-128"/>
            </a:endParaRPr>
          </a:p>
        </p:txBody>
      </p:sp>
      <p:sp>
        <p:nvSpPr>
          <p:cNvPr id="8" name="Rectangle 7"/>
          <p:cNvSpPr/>
          <p:nvPr/>
        </p:nvSpPr>
        <p:spPr bwMode="gray">
          <a:xfrm>
            <a:off x="765242" y="4549302"/>
            <a:ext cx="1977958" cy="564204"/>
          </a:xfrm>
          <a:prstGeom prst="rect">
            <a:avLst/>
          </a:prstGeom>
          <a:solidFill>
            <a:schemeClr val="accent1"/>
          </a:solidFill>
          <a:ln w="6350" algn="ctr">
            <a:noFill/>
            <a:miter lim="800000"/>
            <a:headEnd/>
            <a:tailEnd/>
          </a:ln>
        </p:spPr>
        <p:txBody>
          <a:bodyPr lIns="90000" tIns="72000" rIns="90000" bIns="72000" rtlCol="0" anchor="ctr"/>
          <a:lstStyle/>
          <a:p>
            <a:pPr algn="ctr">
              <a:spcBef>
                <a:spcPct val="50000"/>
              </a:spcBef>
              <a:buClr>
                <a:srgbClr val="F0AB00"/>
              </a:buClr>
              <a:buSzPct val="80000"/>
            </a:pPr>
            <a:r>
              <a:rPr lang="en-US" sz="1400" kern="0" smtClean="0">
                <a:ea typeface="Arial Unicode MS" pitchFamily="34" charset="-128"/>
                <a:cs typeface="Arial Unicode MS" pitchFamily="34" charset="-128"/>
              </a:rPr>
              <a:t>Location&amp;Timeline </a:t>
            </a:r>
            <a:endParaRPr lang="en-US" sz="1400" kern="0" dirty="0" smtClean="0">
              <a:ea typeface="Arial Unicode MS" pitchFamily="34" charset="-128"/>
              <a:cs typeface="Arial Unicode MS" pitchFamily="34" charset="-128"/>
            </a:endParaRPr>
          </a:p>
        </p:txBody>
      </p:sp>
      <p:sp>
        <p:nvSpPr>
          <p:cNvPr id="9" name="Rectangle 8"/>
          <p:cNvSpPr/>
          <p:nvPr/>
        </p:nvSpPr>
        <p:spPr bwMode="gray">
          <a:xfrm>
            <a:off x="771728" y="5304817"/>
            <a:ext cx="1971472" cy="564204"/>
          </a:xfrm>
          <a:prstGeom prst="rect">
            <a:avLst/>
          </a:prstGeom>
          <a:solidFill>
            <a:schemeClr val="accent1"/>
          </a:solidFill>
          <a:ln w="6350" algn="ctr">
            <a:noFill/>
            <a:miter lim="800000"/>
            <a:headEnd/>
            <a:tailEnd/>
          </a:ln>
        </p:spPr>
        <p:txBody>
          <a:bodyPr lIns="90000" tIns="72000" rIns="90000" bIns="72000" rtlCol="0" anchor="ctr"/>
          <a:lstStyle/>
          <a:p>
            <a:pPr algn="ctr">
              <a:spcBef>
                <a:spcPts val="0"/>
              </a:spcBef>
            </a:pPr>
            <a:r>
              <a:rPr lang="en-US" sz="1400" smtClean="0"/>
              <a:t>Committment</a:t>
            </a:r>
          </a:p>
          <a:p>
            <a:pPr algn="ctr">
              <a:spcBef>
                <a:spcPts val="0"/>
              </a:spcBef>
            </a:pPr>
            <a:r>
              <a:rPr lang="en-US" sz="1400" smtClean="0"/>
              <a:t>&amp;Testimonial</a:t>
            </a:r>
            <a:endParaRPr lang="en-US" sz="14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Options for Co-Innovation Participation</a:t>
            </a:r>
            <a:br>
              <a:rPr lang="en-US" dirty="0" smtClean="0"/>
            </a:br>
            <a:r>
              <a:rPr lang="en-US" b="0" dirty="0" smtClean="0"/>
              <a:t>Design</a:t>
            </a:r>
            <a:r>
              <a:rPr lang="en-US" dirty="0" smtClean="0"/>
              <a:t> </a:t>
            </a:r>
            <a:r>
              <a:rPr lang="en-US" b="0" dirty="0" smtClean="0"/>
              <a:t>Partner</a:t>
            </a:r>
            <a:r>
              <a:rPr lang="en-US" dirty="0" smtClean="0"/>
              <a:t> </a:t>
            </a:r>
            <a:r>
              <a:rPr lang="en-US" b="0" dirty="0" smtClean="0"/>
              <a:t>versus</a:t>
            </a:r>
            <a:r>
              <a:rPr lang="en-US" dirty="0" smtClean="0"/>
              <a:t> </a:t>
            </a:r>
            <a:r>
              <a:rPr lang="en-US" b="0" dirty="0" smtClean="0"/>
              <a:t>Validation</a:t>
            </a:r>
            <a:r>
              <a:rPr lang="en-US" dirty="0" smtClean="0"/>
              <a:t> </a:t>
            </a:r>
            <a:r>
              <a:rPr lang="en-US" b="0" dirty="0" smtClean="0"/>
              <a:t>Partner</a:t>
            </a:r>
            <a:endParaRPr lang="en-US" b="0" dirty="0"/>
          </a:p>
        </p:txBody>
      </p:sp>
      <p:graphicFrame>
        <p:nvGraphicFramePr>
          <p:cNvPr id="8" name="Table 7"/>
          <p:cNvGraphicFramePr>
            <a:graphicFrameLocks noGrp="1"/>
          </p:cNvGraphicFramePr>
          <p:nvPr/>
        </p:nvGraphicFramePr>
        <p:xfrm>
          <a:off x="327024" y="1384276"/>
          <a:ext cx="8493125" cy="5110432"/>
        </p:xfrm>
        <a:graphic>
          <a:graphicData uri="http://schemas.openxmlformats.org/drawingml/2006/table">
            <a:tbl>
              <a:tblPr/>
              <a:tblGrid>
                <a:gridCol w="2016649"/>
                <a:gridCol w="4716346"/>
                <a:gridCol w="861237"/>
                <a:gridCol w="898893"/>
              </a:tblGrid>
              <a:tr h="503091">
                <a:tc>
                  <a:txBody>
                    <a:bodyPr/>
                    <a:lstStyle/>
                    <a:p>
                      <a:pPr marL="0" indent="85725" algn="l" fontAlgn="b"/>
                      <a:r>
                        <a:rPr lang="en-US" sz="1400" b="1" i="0" u="none" strike="noStrike" smtClean="0">
                          <a:solidFill>
                            <a:srgbClr val="FFFFFF"/>
                          </a:solidFill>
                          <a:latin typeface="Calibri"/>
                        </a:rPr>
                        <a:t>Category</a:t>
                      </a:r>
                      <a:endParaRPr lang="en-US" sz="1200" b="1" i="0" u="none" strike="noStrike" dirty="0">
                        <a:solidFill>
                          <a:srgbClr val="FFFFFF"/>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538ED5"/>
                    </a:solidFill>
                  </a:tcPr>
                </a:tc>
                <a:tc>
                  <a:txBody>
                    <a:bodyPr/>
                    <a:lstStyle/>
                    <a:p>
                      <a:pPr algn="l" fontAlgn="b"/>
                      <a:r>
                        <a:rPr lang="en-US" sz="1400" b="1" i="0" u="none" strike="noStrike" smtClean="0">
                          <a:solidFill>
                            <a:srgbClr val="FFFFFF"/>
                          </a:solidFill>
                          <a:latin typeface="Calibri"/>
                        </a:rPr>
                        <a:t>Criteria</a:t>
                      </a:r>
                      <a:endParaRPr lang="en-US" sz="1200" b="1" i="0" u="none" strike="noStrike" dirty="0">
                        <a:solidFill>
                          <a:srgbClr val="FFFFFF"/>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538ED5"/>
                    </a:solidFill>
                  </a:tcPr>
                </a:tc>
                <a:tc>
                  <a:txBody>
                    <a:bodyPr/>
                    <a:lstStyle/>
                    <a:p>
                      <a:pPr algn="ctr" fontAlgn="b"/>
                      <a:r>
                        <a:rPr lang="en-US" sz="1400" b="1" i="0" u="none" strike="noStrike" smtClean="0">
                          <a:solidFill>
                            <a:srgbClr val="FFFFFF"/>
                          </a:solidFill>
                          <a:latin typeface="Calibri"/>
                        </a:rPr>
                        <a:t>Design </a:t>
                      </a:r>
                      <a:br>
                        <a:rPr lang="en-US" sz="1400" b="1" i="0" u="none" strike="noStrike" smtClean="0">
                          <a:solidFill>
                            <a:srgbClr val="FFFFFF"/>
                          </a:solidFill>
                          <a:latin typeface="Calibri"/>
                        </a:rPr>
                      </a:br>
                      <a:r>
                        <a:rPr lang="en-US" sz="1400" b="1" i="0" u="none" strike="noStrike" smtClean="0">
                          <a:solidFill>
                            <a:srgbClr val="FFFFFF"/>
                          </a:solidFill>
                          <a:latin typeface="Calibri"/>
                        </a:rPr>
                        <a:t>Partners</a:t>
                      </a:r>
                    </a:p>
                    <a:p>
                      <a:pPr algn="ctr" fontAlgn="b"/>
                      <a:r>
                        <a:rPr lang="en-US" sz="1000" b="1" i="0" u="none" strike="noStrike" smtClean="0">
                          <a:solidFill>
                            <a:srgbClr val="FFFFFF"/>
                          </a:solidFill>
                          <a:latin typeface="Calibri"/>
                        </a:rPr>
                        <a:t>(1-2 customers)</a:t>
                      </a:r>
                      <a:endParaRPr lang="en-US" sz="1000" b="1" i="0" u="none" strike="noStrike" dirty="0">
                        <a:solidFill>
                          <a:srgbClr val="FFFFFF"/>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538ED5"/>
                    </a:solidFill>
                  </a:tcPr>
                </a:tc>
                <a:tc>
                  <a:txBody>
                    <a:bodyPr/>
                    <a:lstStyle/>
                    <a:p>
                      <a:pPr algn="ctr" fontAlgn="b"/>
                      <a:r>
                        <a:rPr lang="en-US" sz="1400" b="1" i="0" u="none" strike="noStrike" smtClean="0">
                          <a:solidFill>
                            <a:srgbClr val="FFFFFF"/>
                          </a:solidFill>
                          <a:latin typeface="Calibri"/>
                        </a:rPr>
                        <a:t>Validation Partners</a:t>
                      </a:r>
                    </a:p>
                    <a:p>
                      <a:pPr algn="ctr" fontAlgn="b"/>
                      <a:r>
                        <a:rPr lang="en-US" sz="1000" b="1" i="0" u="none" strike="noStrike" smtClean="0">
                          <a:solidFill>
                            <a:srgbClr val="FFFFFF"/>
                          </a:solidFill>
                          <a:latin typeface="Calibri"/>
                        </a:rPr>
                        <a:t>(2-5 customers)</a:t>
                      </a:r>
                      <a:endParaRPr lang="en-US" sz="1000" b="1" i="0" u="none" strike="noStrike" dirty="0">
                        <a:solidFill>
                          <a:srgbClr val="FFFFFF"/>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538ED5"/>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marL="0" indent="85725" algn="l" fontAlgn="b"/>
                      <a:r>
                        <a:rPr lang="en-US" sz="1000" b="1" i="0" u="none" strike="noStrike" smtClean="0">
                          <a:solidFill>
                            <a:srgbClr val="000000"/>
                          </a:solidFill>
                          <a:latin typeface="Calibri"/>
                        </a:rPr>
                        <a:t>Co-Innovation Benefits</a:t>
                      </a:r>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a:solidFill>
                            <a:srgbClr val="000000"/>
                          </a:solidFill>
                          <a:latin typeface="Calibri"/>
                        </a:rPr>
                        <a:t>Direct Influence on SAP's Next Generation Products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High</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Limited</a:t>
                      </a:r>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000" b="1" i="0" u="none" strike="noStrike">
                          <a:solidFill>
                            <a:srgbClr val="000000"/>
                          </a:solidFill>
                          <a:latin typeface="Calibri"/>
                        </a:rPr>
                        <a:t>Early Access to SAP's Latest Software</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000" b="1" i="0" u="none" strike="noStrike" dirty="0" smtClean="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marL="0" indent="85725" algn="l" fontAlgn="b"/>
                      <a:r>
                        <a:rPr lang="en-US" sz="1000" b="1" i="0" u="none" strike="noStrike" smtClean="0">
                          <a:solidFill>
                            <a:srgbClr val="000000"/>
                          </a:solidFill>
                          <a:latin typeface="Calibri"/>
                        </a:rPr>
                        <a:t>SAP Offering</a:t>
                      </a:r>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000" b="1" i="0" u="none" strike="noStrike" smtClean="0">
                          <a:solidFill>
                            <a:srgbClr val="000000"/>
                          </a:solidFill>
                          <a:latin typeface="Calibri"/>
                        </a:rPr>
                        <a:t>Executive Sponsor</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smtClean="0">
                          <a:solidFill>
                            <a:srgbClr val="000000"/>
                          </a:solidFill>
                          <a:latin typeface="Calibri"/>
                        </a:rPr>
                        <a:t>Dedicated Co-Innovation Single</a:t>
                      </a:r>
                      <a:r>
                        <a:rPr lang="en-US" sz="1000" b="1" i="0" u="none" strike="noStrike" baseline="0" smtClean="0">
                          <a:solidFill>
                            <a:srgbClr val="000000"/>
                          </a:solidFill>
                          <a:latin typeface="Calibri"/>
                        </a:rPr>
                        <a:t> Point of Contact</a:t>
                      </a:r>
                      <a:endParaRPr lang="en-US" sz="1000" b="1" i="0" u="none" strike="noStrike" baseline="0" dirty="0" smtClean="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l" fontAlgn="b"/>
                      <a:r>
                        <a:rPr lang="en-US" sz="1000" b="1" i="0" u="none" strike="noStrike" dirty="0">
                          <a:solidFill>
                            <a:srgbClr val="000000"/>
                          </a:solidFill>
                          <a:latin typeface="Calibri"/>
                        </a:rPr>
                        <a:t>Monthly Updates About Latest Developments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dirty="0">
                          <a:solidFill>
                            <a:srgbClr val="000000"/>
                          </a:solidFill>
                          <a:latin typeface="Calibri"/>
                        </a:rPr>
                        <a:t>Monthly Live and Recorded Demos of All Development Milestones and UI Mockups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l" fontAlgn="b"/>
                      <a:r>
                        <a:rPr lang="en-US" sz="1000" b="1" i="0" u="none" strike="noStrike" dirty="0">
                          <a:solidFill>
                            <a:srgbClr val="000000"/>
                          </a:solidFill>
                          <a:latin typeface="Calibri"/>
                        </a:rPr>
                        <a:t>Live and Recorded Demos of Selected Major Development Milestones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dirty="0" smtClean="0">
                          <a:solidFill>
                            <a:srgbClr val="000000"/>
                          </a:solidFill>
                          <a:latin typeface="Calibri"/>
                        </a:rPr>
                        <a:t>Onsite Product </a:t>
                      </a:r>
                      <a:r>
                        <a:rPr lang="en-US" sz="1000" b="1" i="0" u="none" strike="noStrike" dirty="0">
                          <a:solidFill>
                            <a:srgbClr val="000000"/>
                          </a:solidFill>
                          <a:latin typeface="Calibri"/>
                        </a:rPr>
                        <a:t>Design Workshops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l" fontAlgn="b"/>
                      <a:r>
                        <a:rPr lang="en-US" sz="1000" b="1" i="0" u="none" strike="noStrike">
                          <a:solidFill>
                            <a:srgbClr val="000000"/>
                          </a:solidFill>
                          <a:latin typeface="Calibri"/>
                        </a:rPr>
                        <a:t>Close Collaboration with the Development Teams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1000" b="1" i="0" u="none" strike="noStrike" baseline="0" dirty="0" smtClean="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marL="0" marR="0" indent="85725" algn="l" defTabSz="914400" rtl="0" eaLnBrk="1" fontAlgn="b" latinLnBrk="0" hangingPunct="1">
                        <a:lnSpc>
                          <a:spcPct val="100000"/>
                        </a:lnSpc>
                        <a:spcBef>
                          <a:spcPts val="0"/>
                        </a:spcBef>
                        <a:spcAft>
                          <a:spcPts val="0"/>
                        </a:spcAft>
                        <a:buClrTx/>
                        <a:buSzTx/>
                        <a:buFontTx/>
                        <a:buNone/>
                        <a:tabLst/>
                        <a:defRPr/>
                      </a:pPr>
                      <a:r>
                        <a:rPr lang="en-US" sz="1000" b="1" i="0" u="none" strike="noStrike" smtClean="0">
                          <a:solidFill>
                            <a:srgbClr val="000000"/>
                          </a:solidFill>
                          <a:latin typeface="Calibri"/>
                        </a:rPr>
                        <a:t>Customer Investment</a:t>
                      </a:r>
                      <a:endParaRPr lang="en-US" sz="1000" b="1" i="0" u="none" strike="noStrike" dirty="0" smtClean="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l" fontAlgn="b"/>
                      <a:r>
                        <a:rPr lang="en-US" sz="1000" b="1" i="0" u="none" strike="noStrike" dirty="0" smtClean="0">
                          <a:solidFill>
                            <a:srgbClr val="000000"/>
                          </a:solidFill>
                          <a:latin typeface="Calibri"/>
                        </a:rPr>
                        <a:t>Onsite Roll in Workshops</a:t>
                      </a:r>
                      <a:r>
                        <a:rPr lang="en-US" sz="1000" b="1" i="0" u="none" strike="noStrike" baseline="0" dirty="0" smtClean="0">
                          <a:solidFill>
                            <a:srgbClr val="000000"/>
                          </a:solidFill>
                          <a:latin typeface="Calibri"/>
                        </a:rPr>
                        <a:t> with SAP with both Business Users and IT</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smtClean="0">
                          <a:solidFill>
                            <a:srgbClr val="000000"/>
                          </a:solidFill>
                          <a:latin typeface="Calibri"/>
                        </a:rPr>
                        <a:t>Review Market Requirement Documents</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marL="0" algn="ctr" defTabSz="914400" rtl="0" eaLnBrk="1" fontAlgn="b" latinLnBrk="0" hangingPunct="1"/>
                      <a:endParaRPr lang="en-US" sz="1000" b="1" i="0" u="none" strike="noStrike" kern="1200" dirty="0">
                        <a:solidFill>
                          <a:srgbClr val="000000"/>
                        </a:solidFill>
                        <a:latin typeface="Calibri"/>
                        <a:ea typeface="+mn-ea"/>
                        <a:cs typeface="+mn-cs"/>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1000" b="1" i="0" u="none" strike="noStrike" kern="1200" smtClean="0">
                          <a:solidFill>
                            <a:srgbClr val="000000"/>
                          </a:solidFill>
                          <a:latin typeface="Calibri"/>
                          <a:ea typeface="+mn-ea"/>
                          <a:cs typeface="+mn-cs"/>
                        </a:rPr>
                        <a:t>Review Mockups</a:t>
                      </a:r>
                      <a:endParaRPr lang="en-US" sz="1000" b="1" i="0" u="none" strike="noStrike" kern="1200" dirty="0">
                        <a:solidFill>
                          <a:srgbClr val="000000"/>
                        </a:solidFill>
                        <a:latin typeface="Calibri"/>
                        <a:ea typeface="+mn-ea"/>
                        <a:cs typeface="+mn-cs"/>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000" b="1" i="0" u="none" strike="noStrike" kern="1200" smtClean="0">
                          <a:solidFill>
                            <a:srgbClr val="000000"/>
                          </a:solidFill>
                          <a:latin typeface="Calibri"/>
                          <a:ea typeface="+mn-ea"/>
                          <a:cs typeface="+mn-cs"/>
                        </a:rPr>
                        <a:t>X</a:t>
                      </a:r>
                      <a:endParaRPr lang="en-US" sz="1000" b="1" i="0" u="none" strike="noStrike" kern="1200" dirty="0">
                        <a:solidFill>
                          <a:srgbClr val="000000"/>
                        </a:solidFill>
                        <a:latin typeface="Calibri"/>
                        <a:ea typeface="+mn-ea"/>
                        <a:cs typeface="+mn-cs"/>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000" b="1" i="0" u="none" strike="noStrike" kern="1200" smtClean="0">
                          <a:solidFill>
                            <a:srgbClr val="000000"/>
                          </a:solidFill>
                          <a:latin typeface="Calibri"/>
                          <a:ea typeface="+mn-ea"/>
                          <a:cs typeface="+mn-cs"/>
                        </a:rPr>
                        <a:t>X</a:t>
                      </a:r>
                      <a:endParaRPr lang="en-US" sz="1000" b="1" i="0" u="none" strike="noStrike" kern="1200" dirty="0">
                        <a:solidFill>
                          <a:srgbClr val="000000"/>
                        </a:solidFill>
                        <a:latin typeface="Calibri"/>
                        <a:ea typeface="+mn-ea"/>
                        <a:cs typeface="+mn-cs"/>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chemeClr val="bg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libri"/>
                        </a:rPr>
                        <a:t>Review of Live and Recorded Demos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libri"/>
                        </a:rPr>
                        <a:t>Participation in Surveys to Rank or Validate Proposals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1" i="0" u="none" strike="noStrike" smtClean="0">
                          <a:solidFill>
                            <a:srgbClr val="000000"/>
                          </a:solidFill>
                          <a:latin typeface="Calibri"/>
                        </a:rPr>
                        <a:t>Participation in Usability Studies</a:t>
                      </a:r>
                      <a:endParaRPr lang="en-US" sz="1000" b="1" i="0" u="none" strike="noStrike" dirty="0" smtClean="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000" b="1" i="0" u="none" strike="noStrike" smtClean="0">
                          <a:solidFill>
                            <a:srgbClr val="000000"/>
                          </a:solidFill>
                          <a:latin typeface="Calibri"/>
                        </a:rPr>
                        <a:t>Participation</a:t>
                      </a:r>
                      <a:r>
                        <a:rPr lang="en-US" sz="1000" b="1" i="0" u="none" strike="noStrike" baseline="0" smtClean="0">
                          <a:solidFill>
                            <a:srgbClr val="000000"/>
                          </a:solidFill>
                          <a:latin typeface="Calibri"/>
                        </a:rPr>
                        <a:t> in Tests (@SAP Offices)  (quarterly)</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rgbClr val="000000"/>
                          </a:solidFill>
                          <a:latin typeface="Calibri"/>
                        </a:rPr>
                        <a:t>Provisioning of Real / Realistic Data for Test and Development Purposes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smtClean="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marL="0" indent="85725" algn="l" fontAlgn="b"/>
                      <a:r>
                        <a:rPr lang="en-US" sz="1000" b="1" i="0" u="none" strike="noStrike" smtClean="0">
                          <a:solidFill>
                            <a:srgbClr val="000000"/>
                          </a:solidFill>
                          <a:latin typeface="Calibri"/>
                        </a:rPr>
                        <a:t>Prerequisites for Participation</a:t>
                      </a:r>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smtClean="0">
                          <a:solidFill>
                            <a:srgbClr val="000000"/>
                          </a:solidFill>
                          <a:latin typeface="Calibri"/>
                        </a:rPr>
                        <a:t>Executive Sponsor</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000" b="1" i="0" u="none" strike="noStrike" dirty="0">
                          <a:solidFill>
                            <a:srgbClr val="000000"/>
                          </a:solidFill>
                          <a:latin typeface="Calibri"/>
                        </a:rPr>
                        <a:t>Commitment to </a:t>
                      </a:r>
                      <a:r>
                        <a:rPr lang="en-US" sz="1000" b="1" i="0" u="none" strike="noStrike">
                          <a:solidFill>
                            <a:srgbClr val="000000"/>
                          </a:solidFill>
                          <a:latin typeface="Calibri"/>
                        </a:rPr>
                        <a:t>Participate </a:t>
                      </a:r>
                      <a:r>
                        <a:rPr lang="en-US" sz="1000" b="1" i="0" u="none" strike="noStrike" smtClean="0">
                          <a:solidFill>
                            <a:srgbClr val="000000"/>
                          </a:solidFill>
                          <a:latin typeface="Calibri"/>
                        </a:rPr>
                        <a:t>until </a:t>
                      </a:r>
                      <a:r>
                        <a:rPr lang="en-US" sz="1000" b="1" i="0" u="none" strike="noStrike" dirty="0">
                          <a:solidFill>
                            <a:srgbClr val="000000"/>
                          </a:solidFill>
                          <a:latin typeface="Calibri"/>
                        </a:rPr>
                        <a:t>End of 2012</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a:solidFill>
                            <a:srgbClr val="000000"/>
                          </a:solidFill>
                          <a:latin typeface="Calibri"/>
                        </a:rPr>
                        <a:t>Customer Project Lead as Single Point of Contact</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US" sz="1000" b="1" i="0" u="none" strike="noStrike" smtClean="0">
                          <a:solidFill>
                            <a:srgbClr val="000000"/>
                          </a:solidFill>
                          <a:latin typeface="Calibri"/>
                        </a:rPr>
                        <a:t>NDA &amp; Feedback Agreement Signed</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r h="167697">
                <a:tc>
                  <a:txBody>
                    <a:bodyPr/>
                    <a:lstStyle/>
                    <a:p>
                      <a:pPr algn="l" fontAlgn="b"/>
                      <a:endParaRPr lang="en-US" sz="1000" b="1" i="0" u="none" strike="noStrike">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1000" b="1" i="0" u="none" strike="noStrike">
                          <a:solidFill>
                            <a:srgbClr val="000000"/>
                          </a:solidFill>
                          <a:latin typeface="Calibri"/>
                        </a:rPr>
                        <a:t>SAP Development Team Being Able to Talk to End Users</a:t>
                      </a: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r>
                        <a:rPr lang="en-US" sz="1000" b="1" i="0" u="none" strike="noStrike" smtClean="0">
                          <a:solidFill>
                            <a:srgbClr val="000000"/>
                          </a:solidFill>
                          <a:latin typeface="Calibri"/>
                        </a:rPr>
                        <a:t>X</a:t>
                      </a:r>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c>
                  <a:txBody>
                    <a:bodyPr/>
                    <a:lstStyle/>
                    <a:p>
                      <a:pPr algn="ctr" fontAlgn="b"/>
                      <a:endParaRPr lang="en-US" sz="1000" b="1" i="0" u="none" strike="noStrike">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BE5F1"/>
                    </a:solidFill>
                  </a:tcPr>
                </a:tc>
              </a:tr>
              <a:tr h="167697">
                <a:tc>
                  <a:txBody>
                    <a:bodyPr/>
                    <a:lstStyle/>
                    <a:p>
                      <a:pPr algn="l" fontAlgn="b"/>
                      <a:endParaRPr lang="en-US" sz="1000" b="1" i="0" u="none" strike="noStrike" dirty="0">
                        <a:solidFill>
                          <a:srgbClr val="000000"/>
                        </a:solidFill>
                        <a:latin typeface="Calibri"/>
                      </a:endParaRPr>
                    </a:p>
                  </a:txBody>
                  <a:tcPr marL="3493" marR="3493" marT="3493" marB="0" anchor="b">
                    <a:lnL w="6350" cap="flat" cmpd="sng" algn="ctr">
                      <a:solidFill>
                        <a:srgbClr val="95B3D7"/>
                      </a:solidFill>
                      <a:prstDash val="solid"/>
                      <a:round/>
                      <a:headEnd type="none" w="med" len="med"/>
                      <a:tailEnd type="none" w="med" len="med"/>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endParaRPr lang="en-US" sz="1000" b="1" i="0" u="none" strike="noStrike" dirty="0">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a:solidFill>
                          <a:srgbClr val="000000"/>
                        </a:solidFill>
                        <a:latin typeface="Calibri"/>
                      </a:endParaRPr>
                    </a:p>
                  </a:txBody>
                  <a:tcPr marL="3493" marR="3493" marT="3493"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ctr" fontAlgn="b"/>
                      <a:endParaRPr lang="en-US" sz="1000" b="1" i="0" u="none" strike="noStrike" dirty="0">
                        <a:solidFill>
                          <a:srgbClr val="000000"/>
                        </a:solidFill>
                        <a:latin typeface="Calibri"/>
                      </a:endParaRPr>
                    </a:p>
                  </a:txBody>
                  <a:tcPr marL="3493" marR="3493" marT="3493" marB="0" anchor="b">
                    <a:lnL>
                      <a:noFill/>
                    </a:lnL>
                    <a:lnR w="6350" cap="flat" cmpd="sng" algn="ctr">
                      <a:solidFill>
                        <a:srgbClr val="95B3D7"/>
                      </a:solidFill>
                      <a:prstDash val="solid"/>
                      <a:round/>
                      <a:headEnd type="none" w="med" len="med"/>
                      <a:tailEnd type="none" w="med" len="med"/>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Risk Management 1.0,</a:t>
            </a:r>
            <a:br>
              <a:rPr lang="en-US" dirty="0" smtClean="0"/>
            </a:br>
            <a:r>
              <a:rPr lang="en-US" dirty="0" smtClean="0"/>
              <a:t>powered by SAP HANA</a:t>
            </a:r>
            <a:endParaRPr lang="en-US" dirty="0"/>
          </a:p>
        </p:txBody>
      </p:sp>
      <p:sp>
        <p:nvSpPr>
          <p:cNvPr id="3" name="Text Placeholder 2"/>
          <p:cNvSpPr>
            <a:spLocks noGrp="1"/>
          </p:cNvSpPr>
          <p:nvPr>
            <p:ph type="body" sz="quarter" idx="10"/>
          </p:nvPr>
        </p:nvSpPr>
        <p:spPr/>
        <p:txBody>
          <a:bodyPr/>
          <a:lstStyle/>
          <a:p>
            <a:r>
              <a:rPr lang="en-US" dirty="0" smtClean="0">
                <a:solidFill>
                  <a:schemeClr val="bg1">
                    <a:lumMod val="65000"/>
                  </a:schemeClr>
                </a:solidFill>
              </a:rPr>
              <a:t>What is HANA?</a:t>
            </a:r>
          </a:p>
          <a:p>
            <a:r>
              <a:rPr lang="en-US" dirty="0" smtClean="0">
                <a:solidFill>
                  <a:schemeClr val="bg1">
                    <a:lumMod val="65000"/>
                  </a:schemeClr>
                </a:solidFill>
              </a:rPr>
              <a:t>Challenges in Liquidity Risk Management</a:t>
            </a:r>
          </a:p>
          <a:p>
            <a:r>
              <a:rPr lang="en-US" dirty="0" smtClean="0">
                <a:solidFill>
                  <a:schemeClr val="bg1">
                    <a:lumMod val="65000"/>
                  </a:schemeClr>
                </a:solidFill>
              </a:rPr>
              <a:t>LRM@HANA Overview</a:t>
            </a:r>
          </a:p>
          <a:p>
            <a:r>
              <a:rPr lang="en-US" b="1" dirty="0" smtClean="0"/>
              <a:t>Detailed Scope of LRM@HANA 1.0</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risk processing with LRM@HANA </a:t>
            </a:r>
            <a:r>
              <a:rPr lang="en-US" u="sng" dirty="0" smtClean="0"/>
              <a:t>Rel. 1.0 </a:t>
            </a:r>
            <a:endParaRPr lang="en-US" u="sng" dirty="0"/>
          </a:p>
        </p:txBody>
      </p:sp>
      <p:grpSp>
        <p:nvGrpSpPr>
          <p:cNvPr id="3" name="Group 191"/>
          <p:cNvGrpSpPr/>
          <p:nvPr/>
        </p:nvGrpSpPr>
        <p:grpSpPr>
          <a:xfrm>
            <a:off x="2801255" y="1436914"/>
            <a:ext cx="4847771" cy="5116113"/>
            <a:chOff x="2685143" y="1349830"/>
            <a:chExt cx="4847771" cy="5116113"/>
          </a:xfrm>
        </p:grpSpPr>
        <p:grpSp>
          <p:nvGrpSpPr>
            <p:cNvPr id="4" name="Group 95"/>
            <p:cNvGrpSpPr/>
            <p:nvPr/>
          </p:nvGrpSpPr>
          <p:grpSpPr>
            <a:xfrm>
              <a:off x="2832019" y="4309655"/>
              <a:ext cx="1079643" cy="900933"/>
              <a:chOff x="5314004" y="4609475"/>
              <a:chExt cx="1918741" cy="689548"/>
            </a:xfrm>
          </p:grpSpPr>
          <p:cxnSp>
            <p:nvCxnSpPr>
              <p:cNvPr id="97" name="Straight Connector 96"/>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0" name="Rectangle 99"/>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1" name="Rectangle 100"/>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2" name="Rectangle 101"/>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3" name="Rectangle 102"/>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04" name="Straight Connector 103"/>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6" name="Rectangle 105"/>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7" name="Rectangle 106"/>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84" name="Picture 83" descr="cash_register.png"/>
            <p:cNvPicPr>
              <a:picLocks noChangeAspect="1"/>
            </p:cNvPicPr>
            <p:nvPr/>
          </p:nvPicPr>
          <p:blipFill>
            <a:blip r:embed="rId3" cstate="print"/>
            <a:srcRect l="21429" t="3624" r="20714" b="4441"/>
            <a:stretch>
              <a:fillRect/>
            </a:stretch>
          </p:blipFill>
          <p:spPr>
            <a:xfrm>
              <a:off x="3360004" y="5442857"/>
              <a:ext cx="936517" cy="1023086"/>
            </a:xfrm>
            <a:prstGeom prst="rect">
              <a:avLst/>
            </a:prstGeom>
            <a:ln>
              <a:noFill/>
            </a:ln>
            <a:effectLst>
              <a:softEdge rad="112500"/>
            </a:effectLst>
          </p:spPr>
        </p:pic>
        <p:pic>
          <p:nvPicPr>
            <p:cNvPr id="96" name="Picture 95" descr="cash_register.png"/>
            <p:cNvPicPr>
              <a:picLocks noChangeAspect="1"/>
            </p:cNvPicPr>
            <p:nvPr/>
          </p:nvPicPr>
          <p:blipFill>
            <a:blip r:embed="rId3" cstate="print"/>
            <a:srcRect l="21429" t="3624" r="20714" b="4441"/>
            <a:stretch>
              <a:fillRect/>
            </a:stretch>
          </p:blipFill>
          <p:spPr>
            <a:xfrm>
              <a:off x="5551670" y="5442857"/>
              <a:ext cx="936517" cy="1023086"/>
            </a:xfrm>
            <a:prstGeom prst="rect">
              <a:avLst/>
            </a:prstGeom>
            <a:ln>
              <a:noFill/>
            </a:ln>
            <a:effectLst>
              <a:softEdge rad="112500"/>
            </a:effectLst>
          </p:spPr>
        </p:pic>
        <p:grpSp>
          <p:nvGrpSpPr>
            <p:cNvPr id="5" name="Group 95"/>
            <p:cNvGrpSpPr/>
            <p:nvPr/>
          </p:nvGrpSpPr>
          <p:grpSpPr>
            <a:xfrm>
              <a:off x="4116511" y="4310743"/>
              <a:ext cx="1079643" cy="900933"/>
              <a:chOff x="5314004" y="4609475"/>
              <a:chExt cx="1918741" cy="689548"/>
            </a:xfrm>
          </p:grpSpPr>
          <p:cxnSp>
            <p:nvCxnSpPr>
              <p:cNvPr id="110" name="Straight Connector 109"/>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3" name="Rectangle 112"/>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4" name="Rectangle 113"/>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5" name="Rectangle 114"/>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6" name="Rectangle 115"/>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17" name="Straight Connector 116"/>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9" name="Rectangle 118"/>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0" name="Rectangle 119"/>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6" name="Group 95"/>
            <p:cNvGrpSpPr/>
            <p:nvPr/>
          </p:nvGrpSpPr>
          <p:grpSpPr>
            <a:xfrm>
              <a:off x="5328433" y="4310743"/>
              <a:ext cx="1079643" cy="900933"/>
              <a:chOff x="5314004" y="4609475"/>
              <a:chExt cx="1918741" cy="689548"/>
            </a:xfrm>
          </p:grpSpPr>
          <p:cxnSp>
            <p:nvCxnSpPr>
              <p:cNvPr id="122" name="Straight Connector 121"/>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5" name="Rectangle 124"/>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6" name="Rectangle 125"/>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7" name="Rectangle 126"/>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8" name="Rectangle 127"/>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9" name="Straight Connector 128"/>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1" name="Rectangle 130"/>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2" name="Rectangle 131"/>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 name="Group 95"/>
            <p:cNvGrpSpPr/>
            <p:nvPr/>
          </p:nvGrpSpPr>
          <p:grpSpPr>
            <a:xfrm>
              <a:off x="6453271" y="4310743"/>
              <a:ext cx="1079643" cy="900933"/>
              <a:chOff x="5314004" y="4609475"/>
              <a:chExt cx="1918741" cy="689548"/>
            </a:xfrm>
          </p:grpSpPr>
          <p:cxnSp>
            <p:nvCxnSpPr>
              <p:cNvPr id="134" name="Straight Connector 133"/>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7" name="Rectangle 136"/>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8" name="Rectangle 137"/>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Rectangle 138"/>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0" name="Rectangle 139"/>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41" name="Straight Connector 140"/>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3" name="Rectangle 142"/>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4" name="Rectangle 143"/>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63" name="Picture 162" descr="Aggregated Cash flows.png"/>
            <p:cNvPicPr>
              <a:picLocks noChangeAspect="1"/>
            </p:cNvPicPr>
            <p:nvPr/>
          </p:nvPicPr>
          <p:blipFill>
            <a:blip r:embed="rId4" cstate="print"/>
            <a:stretch>
              <a:fillRect/>
            </a:stretch>
          </p:blipFill>
          <p:spPr>
            <a:xfrm>
              <a:off x="3541456" y="2801258"/>
              <a:ext cx="2786738" cy="1288805"/>
            </a:xfrm>
            <a:prstGeom prst="rect">
              <a:avLst/>
            </a:prstGeom>
          </p:spPr>
        </p:pic>
        <p:pic>
          <p:nvPicPr>
            <p:cNvPr id="164" name="Picture 163"/>
            <p:cNvPicPr>
              <a:picLocks noChangeAspect="1" noChangeArrowheads="1"/>
            </p:cNvPicPr>
            <p:nvPr/>
          </p:nvPicPr>
          <p:blipFill>
            <a:blip r:embed="rId5" cstate="print"/>
            <a:srcRect/>
            <a:stretch>
              <a:fillRect/>
            </a:stretch>
          </p:blipFill>
          <p:spPr bwMode="auto">
            <a:xfrm>
              <a:off x="2685143" y="1349830"/>
              <a:ext cx="4818703" cy="1233714"/>
            </a:xfrm>
            <a:prstGeom prst="rect">
              <a:avLst/>
            </a:prstGeom>
            <a:solidFill>
              <a:schemeClr val="accent1"/>
            </a:solidFill>
            <a:ln w="57150" algn="ctr">
              <a:solidFill>
                <a:srgbClr val="FFC000"/>
              </a:solidFill>
              <a:miter lim="800000"/>
              <a:headEnd/>
              <a:tailEnd/>
            </a:ln>
            <a:effectLst>
              <a:outerShdw blurRad="50800" dist="38100" dir="5400000" algn="t" rotWithShape="0">
                <a:prstClr val="black">
                  <a:alpha val="40000"/>
                </a:prstClr>
              </a:outerShdw>
            </a:effectLst>
          </p:spPr>
        </p:pic>
      </p:grpSp>
      <p:cxnSp>
        <p:nvCxnSpPr>
          <p:cNvPr id="166" name="Straight Connector 165"/>
          <p:cNvCxnSpPr/>
          <p:nvPr/>
        </p:nvCxnSpPr>
        <p:spPr>
          <a:xfrm>
            <a:off x="304800" y="5497286"/>
            <a:ext cx="8613559" cy="362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315686" y="4310743"/>
            <a:ext cx="8603530" cy="365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348343" y="2852057"/>
            <a:ext cx="8570873" cy="368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7525641" y="5834742"/>
            <a:ext cx="166551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Transaction</a:t>
            </a:r>
          </a:p>
        </p:txBody>
      </p:sp>
      <p:sp>
        <p:nvSpPr>
          <p:cNvPr id="171" name="TextBox 170"/>
          <p:cNvSpPr txBox="1"/>
          <p:nvPr/>
        </p:nvSpPr>
        <p:spPr>
          <a:xfrm>
            <a:off x="7532901" y="4735310"/>
            <a:ext cx="166551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Cash flow generation</a:t>
            </a:r>
          </a:p>
        </p:txBody>
      </p:sp>
      <p:sp>
        <p:nvSpPr>
          <p:cNvPr id="172" name="TextBox 171"/>
          <p:cNvSpPr txBox="1"/>
          <p:nvPr/>
        </p:nvSpPr>
        <p:spPr>
          <a:xfrm>
            <a:off x="7525647" y="3320198"/>
            <a:ext cx="166551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Cash flow aggregation</a:t>
            </a:r>
            <a:endParaRPr lang="en-US" sz="1800" kern="0" dirty="0" smtClean="0">
              <a:ea typeface="Arial Unicode MS" pitchFamily="34" charset="-128"/>
              <a:cs typeface="Arial Unicode MS" pitchFamily="34" charset="-128"/>
            </a:endParaRPr>
          </a:p>
        </p:txBody>
      </p:sp>
      <p:sp>
        <p:nvSpPr>
          <p:cNvPr id="173" name="TextBox 172"/>
          <p:cNvSpPr txBox="1"/>
          <p:nvPr/>
        </p:nvSpPr>
        <p:spPr>
          <a:xfrm>
            <a:off x="7532907" y="1759946"/>
            <a:ext cx="166551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Reporting &amp; Analysis</a:t>
            </a:r>
          </a:p>
        </p:txBody>
      </p:sp>
      <p:sp>
        <p:nvSpPr>
          <p:cNvPr id="180" name="Text Placeholder 6"/>
          <p:cNvSpPr txBox="1">
            <a:spLocks/>
          </p:cNvSpPr>
          <p:nvPr/>
        </p:nvSpPr>
        <p:spPr>
          <a:xfrm>
            <a:off x="462477" y="2223657"/>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What-If</a:t>
            </a:r>
            <a:br>
              <a:rPr kumimoji="0" lang="en-US" sz="1200" b="1" i="0" u="none" strike="noStrike" kern="1200" cap="none" spc="0" normalizeH="0" baseline="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1" i="0" u="none" strike="noStrike" kern="1200" cap="none" spc="0" normalizeH="0" noProof="0" dirty="0" smtClean="0">
                <a:ln>
                  <a:noFill/>
                </a:ln>
                <a:solidFill>
                  <a:schemeClr val="tx1"/>
                </a:solidFill>
                <a:effectLst/>
                <a:uLnTx/>
                <a:uFillTx/>
                <a:latin typeface="+mn-lt"/>
                <a:ea typeface="+mn-ea"/>
                <a:cs typeface="+mn-cs"/>
              </a:rPr>
              <a:t> </a:t>
            </a:r>
            <a:r>
              <a:rPr kumimoji="0" lang="en-US" sz="1200" b="1" i="0" u="none" strike="noStrike" kern="1200" cap="none" spc="0" normalizeH="0" baseline="0" noProof="0" dirty="0" smtClean="0">
                <a:ln>
                  <a:noFill/>
                </a:ln>
                <a:solidFill>
                  <a:schemeClr val="tx1"/>
                </a:solidFill>
                <a:effectLst/>
                <a:uLnTx/>
                <a:uFillTx/>
                <a:latin typeface="+mn-lt"/>
                <a:ea typeface="+mn-ea"/>
                <a:cs typeface="+mn-cs"/>
              </a:rPr>
              <a:t>Analysis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8" name="Group 180"/>
          <p:cNvGrpSpPr/>
          <p:nvPr/>
        </p:nvGrpSpPr>
        <p:grpSpPr>
          <a:xfrm>
            <a:off x="907227" y="1781575"/>
            <a:ext cx="496377" cy="496377"/>
            <a:chOff x="4402138" y="2980427"/>
            <a:chExt cx="496377" cy="496377"/>
          </a:xfrm>
        </p:grpSpPr>
        <p:sp>
          <p:nvSpPr>
            <p:cNvPr id="182" name="Oval 737"/>
            <p:cNvSpPr>
              <a:spLocks noChangeArrowheads="1"/>
            </p:cNvSpPr>
            <p:nvPr/>
          </p:nvSpPr>
          <p:spPr bwMode="auto">
            <a:xfrm>
              <a:off x="4402138" y="2980427"/>
              <a:ext cx="496377" cy="496377"/>
            </a:xfrm>
            <a:prstGeom prst="ellipse">
              <a:avLst/>
            </a:prstGeom>
            <a:solidFill>
              <a:schemeClr val="bg2"/>
            </a:solidFill>
            <a:ln w="9525">
              <a:solidFill>
                <a:schemeClr val="bg1"/>
              </a:solidFill>
              <a:round/>
              <a:headEnd/>
              <a:tailEnd/>
            </a:ln>
          </p:spPr>
          <p:txBody>
            <a:bodyPr wrap="none" anchor="ctr"/>
            <a:lstStyle/>
            <a:p>
              <a:endParaRPr lang="en-US"/>
            </a:p>
          </p:txBody>
        </p:sp>
        <p:sp>
          <p:nvSpPr>
            <p:cNvPr id="183" name="Freeform 22"/>
            <p:cNvSpPr>
              <a:spLocks/>
            </p:cNvSpPr>
            <p:nvPr/>
          </p:nvSpPr>
          <p:spPr bwMode="gray">
            <a:xfrm>
              <a:off x="4648619" y="2981325"/>
              <a:ext cx="120991" cy="245388"/>
            </a:xfrm>
            <a:custGeom>
              <a:avLst/>
              <a:gdLst/>
              <a:ahLst/>
              <a:cxnLst>
                <a:cxn ang="0">
                  <a:pos x="79" y="22"/>
                </a:cxn>
                <a:cxn ang="0">
                  <a:pos x="0" y="1"/>
                </a:cxn>
                <a:cxn ang="0">
                  <a:pos x="0" y="1"/>
                </a:cxn>
                <a:cxn ang="0">
                  <a:pos x="0" y="161"/>
                </a:cxn>
                <a:cxn ang="0">
                  <a:pos x="79" y="22"/>
                </a:cxn>
              </a:cxnLst>
              <a:rect l="0" t="0" r="r" b="b"/>
              <a:pathLst>
                <a:path w="79" h="161">
                  <a:moveTo>
                    <a:pt x="79" y="22"/>
                  </a:moveTo>
                  <a:cubicBezTo>
                    <a:pt x="55" y="8"/>
                    <a:pt x="28" y="1"/>
                    <a:pt x="0" y="1"/>
                  </a:cubicBezTo>
                  <a:cubicBezTo>
                    <a:pt x="0" y="0"/>
                    <a:pt x="0" y="1"/>
                    <a:pt x="0" y="1"/>
                  </a:cubicBezTo>
                  <a:lnTo>
                    <a:pt x="0" y="161"/>
                  </a:lnTo>
                  <a:lnTo>
                    <a:pt x="79" y="22"/>
                  </a:lnTo>
                  <a:close/>
                </a:path>
              </a:pathLst>
            </a:custGeom>
            <a:solidFill>
              <a:schemeClr val="accent1"/>
            </a:solidFill>
            <a:ln w="8001">
              <a:solidFill>
                <a:srgbClr val="FFFFFF"/>
              </a:solidFill>
              <a:prstDash val="solid"/>
              <a:round/>
              <a:headEnd/>
              <a:tailEnd/>
            </a:ln>
          </p:spPr>
          <p:txBody>
            <a:bodyPr/>
            <a:lstStyle/>
            <a:p>
              <a:endParaRPr lang="en-US"/>
            </a:p>
          </p:txBody>
        </p:sp>
      </p:grpSp>
      <p:sp>
        <p:nvSpPr>
          <p:cNvPr id="184" name="Text Placeholder 6"/>
          <p:cNvSpPr txBox="1">
            <a:spLocks/>
          </p:cNvSpPr>
          <p:nvPr/>
        </p:nvSpPr>
        <p:spPr>
          <a:xfrm>
            <a:off x="-286693" y="2223657"/>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Detailed </a:t>
            </a:r>
            <a:r>
              <a:rPr kumimoji="0" lang="en-US" sz="1200" b="1" i="0" u="none" strike="noStrike" kern="1200" cap="none" spc="0" normalizeH="0" noProof="0" dirty="0" smtClean="0">
                <a:ln>
                  <a:noFill/>
                </a:ln>
                <a:solidFill>
                  <a:schemeClr val="tx1"/>
                </a:solidFill>
                <a:effectLst/>
                <a:uLnTx/>
                <a:uFillTx/>
                <a:latin typeface="+mn-lt"/>
                <a:ea typeface="+mn-ea"/>
                <a:cs typeface="+mn-cs"/>
              </a:rPr>
              <a:t> </a:t>
            </a:r>
            <a:br>
              <a:rPr kumimoji="0" lang="en-US" sz="1200" b="1" i="0" u="none" strike="noStrike" kern="1200" cap="none" spc="0" normalizeH="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schemeClr val="tx1"/>
                </a:solidFill>
                <a:effectLst/>
                <a:uLnTx/>
                <a:uFillTx/>
                <a:latin typeface="+mn-lt"/>
                <a:ea typeface="+mn-ea"/>
                <a:cs typeface="+mn-cs"/>
              </a:rPr>
              <a:t>Analysis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1" name="Text Placeholder 6"/>
          <p:cNvSpPr txBox="1">
            <a:spLocks/>
          </p:cNvSpPr>
          <p:nvPr/>
        </p:nvSpPr>
        <p:spPr>
          <a:xfrm>
            <a:off x="1273565" y="2223657"/>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Legal</a:t>
            </a:r>
            <a:r>
              <a:rPr kumimoji="0" lang="en-US" sz="1200" b="1" i="0" u="none" strike="noStrike" kern="1200" cap="none" spc="0" normalizeH="0" noProof="0" dirty="0" smtClean="0">
                <a:ln>
                  <a:noFill/>
                </a:ln>
                <a:solidFill>
                  <a:schemeClr val="tx1"/>
                </a:solidFill>
                <a:effectLst/>
                <a:uLnTx/>
                <a:uFillTx/>
                <a:latin typeface="+mn-lt"/>
                <a:ea typeface="+mn-ea"/>
                <a:cs typeface="+mn-cs"/>
              </a:rPr>
              <a:t> </a:t>
            </a:r>
            <a:br>
              <a:rPr kumimoji="0" lang="en-US" sz="1200" b="1" i="0" u="none" strike="noStrike" kern="1200" cap="none" spc="0" normalizeH="0" noProof="0" dirty="0" smtClean="0">
                <a:ln>
                  <a:noFill/>
                </a:ln>
                <a:solidFill>
                  <a:schemeClr val="tx1"/>
                </a:solidFill>
                <a:effectLst/>
                <a:uLnTx/>
                <a:uFillTx/>
                <a:latin typeface="+mn-lt"/>
                <a:ea typeface="+mn-ea"/>
                <a:cs typeface="+mn-cs"/>
              </a:rPr>
            </a:br>
            <a:r>
              <a:rPr kumimoji="0" lang="en-US" sz="1200" b="1" i="0" u="none" strike="noStrike" kern="1200" cap="none" spc="0" normalizeH="0" noProof="0" dirty="0" smtClean="0">
                <a:ln>
                  <a:noFill/>
                </a:ln>
                <a:solidFill>
                  <a:schemeClr val="tx1"/>
                </a:solidFill>
                <a:effectLst/>
                <a:uLnTx/>
                <a:uFillTx/>
                <a:latin typeface="+mn-lt"/>
                <a:ea typeface="+mn-ea"/>
                <a:cs typeface="+mn-cs"/>
              </a:rPr>
              <a:t>Reporting</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5" name="Text Placeholder 6"/>
          <p:cNvSpPr txBox="1">
            <a:spLocks/>
          </p:cNvSpPr>
          <p:nvPr/>
        </p:nvSpPr>
        <p:spPr>
          <a:xfrm>
            <a:off x="484880" y="3490020"/>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Aggregation</a:t>
            </a:r>
          </a:p>
        </p:txBody>
      </p:sp>
      <p:grpSp>
        <p:nvGrpSpPr>
          <p:cNvPr id="9" name="Group 184"/>
          <p:cNvGrpSpPr/>
          <p:nvPr/>
        </p:nvGrpSpPr>
        <p:grpSpPr>
          <a:xfrm>
            <a:off x="1727353" y="1779972"/>
            <a:ext cx="499583" cy="499583"/>
            <a:chOff x="4376127" y="2965794"/>
            <a:chExt cx="499583" cy="499583"/>
          </a:xfrm>
        </p:grpSpPr>
        <p:sp>
          <p:nvSpPr>
            <p:cNvPr id="89" name="Freeform 19"/>
            <p:cNvSpPr>
              <a:spLocks/>
            </p:cNvSpPr>
            <p:nvPr/>
          </p:nvSpPr>
          <p:spPr bwMode="gray">
            <a:xfrm>
              <a:off x="4624190" y="2965794"/>
              <a:ext cx="251520" cy="499583"/>
            </a:xfrm>
            <a:custGeom>
              <a:avLst/>
              <a:gdLst/>
              <a:ahLst/>
              <a:cxnLst>
                <a:cxn ang="0">
                  <a:pos x="0" y="321"/>
                </a:cxn>
                <a:cxn ang="0">
                  <a:pos x="1" y="321"/>
                </a:cxn>
                <a:cxn ang="0">
                  <a:pos x="162" y="161"/>
                </a:cxn>
                <a:cxn ang="0">
                  <a:pos x="1" y="1"/>
                </a:cxn>
                <a:cxn ang="0">
                  <a:pos x="1" y="1"/>
                </a:cxn>
                <a:cxn ang="0">
                  <a:pos x="1" y="161"/>
                </a:cxn>
                <a:cxn ang="0">
                  <a:pos x="0" y="321"/>
                </a:cxn>
              </a:cxnLst>
              <a:rect l="0" t="0" r="r" b="b"/>
              <a:pathLst>
                <a:path w="162" h="322">
                  <a:moveTo>
                    <a:pt x="0" y="321"/>
                  </a:moveTo>
                  <a:cubicBezTo>
                    <a:pt x="1" y="321"/>
                    <a:pt x="1" y="321"/>
                    <a:pt x="1" y="321"/>
                  </a:cubicBezTo>
                  <a:cubicBezTo>
                    <a:pt x="90" y="322"/>
                    <a:pt x="162" y="250"/>
                    <a:pt x="162" y="161"/>
                  </a:cubicBezTo>
                  <a:cubicBezTo>
                    <a:pt x="162" y="72"/>
                    <a:pt x="90" y="1"/>
                    <a:pt x="1" y="1"/>
                  </a:cubicBezTo>
                  <a:cubicBezTo>
                    <a:pt x="1" y="0"/>
                    <a:pt x="1" y="1"/>
                    <a:pt x="1" y="1"/>
                  </a:cubicBezTo>
                  <a:lnTo>
                    <a:pt x="1" y="161"/>
                  </a:lnTo>
                  <a:lnTo>
                    <a:pt x="0" y="321"/>
                  </a:lnTo>
                  <a:close/>
                </a:path>
              </a:pathLst>
            </a:custGeom>
            <a:solidFill>
              <a:schemeClr val="accent1"/>
            </a:solidFill>
            <a:ln w="8001">
              <a:solidFill>
                <a:srgbClr val="FFFFFF"/>
              </a:solidFill>
              <a:prstDash val="solid"/>
              <a:round/>
              <a:headEnd/>
              <a:tailEnd/>
            </a:ln>
          </p:spPr>
          <p:txBody>
            <a:bodyPr/>
            <a:lstStyle/>
            <a:p>
              <a:endParaRPr lang="en-US"/>
            </a:p>
          </p:txBody>
        </p:sp>
        <p:sp>
          <p:nvSpPr>
            <p:cNvPr id="90" name="Freeform 20"/>
            <p:cNvSpPr>
              <a:spLocks/>
            </p:cNvSpPr>
            <p:nvPr/>
          </p:nvSpPr>
          <p:spPr bwMode="gray">
            <a:xfrm>
              <a:off x="4376127" y="2966658"/>
              <a:ext cx="249792" cy="496990"/>
            </a:xfrm>
            <a:custGeom>
              <a:avLst/>
              <a:gdLst/>
              <a:ahLst/>
              <a:cxnLst>
                <a:cxn ang="0">
                  <a:pos x="161" y="0"/>
                </a:cxn>
                <a:cxn ang="0">
                  <a:pos x="1" y="160"/>
                </a:cxn>
                <a:cxn ang="0">
                  <a:pos x="160" y="320"/>
                </a:cxn>
                <a:cxn ang="0">
                  <a:pos x="161" y="160"/>
                </a:cxn>
                <a:cxn ang="0">
                  <a:pos x="161" y="0"/>
                </a:cxn>
              </a:cxnLst>
              <a:rect l="0" t="0" r="r" b="b"/>
              <a:pathLst>
                <a:path w="161" h="320">
                  <a:moveTo>
                    <a:pt x="161" y="0"/>
                  </a:moveTo>
                  <a:cubicBezTo>
                    <a:pt x="72" y="0"/>
                    <a:pt x="1" y="72"/>
                    <a:pt x="1" y="160"/>
                  </a:cubicBezTo>
                  <a:cubicBezTo>
                    <a:pt x="0" y="248"/>
                    <a:pt x="72" y="320"/>
                    <a:pt x="160" y="320"/>
                  </a:cubicBezTo>
                  <a:lnTo>
                    <a:pt x="161" y="160"/>
                  </a:lnTo>
                  <a:lnTo>
                    <a:pt x="161" y="0"/>
                  </a:lnTo>
                  <a:close/>
                </a:path>
              </a:pathLst>
            </a:custGeom>
            <a:solidFill>
              <a:srgbClr val="CCCCCC"/>
            </a:solidFill>
            <a:ln w="8001">
              <a:solidFill>
                <a:srgbClr val="FFFFFF"/>
              </a:solidFill>
              <a:prstDash val="solid"/>
              <a:round/>
              <a:headEnd/>
              <a:tailEnd/>
            </a:ln>
          </p:spPr>
          <p:txBody>
            <a:bodyPr/>
            <a:lstStyle/>
            <a:p>
              <a:endParaRPr lang="en-US"/>
            </a:p>
          </p:txBody>
        </p:sp>
      </p:grpSp>
      <p:grpSp>
        <p:nvGrpSpPr>
          <p:cNvPr id="10" name="Group 90"/>
          <p:cNvGrpSpPr/>
          <p:nvPr/>
        </p:nvGrpSpPr>
        <p:grpSpPr>
          <a:xfrm>
            <a:off x="172357" y="1781634"/>
            <a:ext cx="499583" cy="499583"/>
            <a:chOff x="4341880" y="3035259"/>
            <a:chExt cx="499583" cy="499583"/>
          </a:xfrm>
        </p:grpSpPr>
        <p:sp>
          <p:nvSpPr>
            <p:cNvPr id="92" name="Freeform 10"/>
            <p:cNvSpPr>
              <a:spLocks/>
            </p:cNvSpPr>
            <p:nvPr/>
          </p:nvSpPr>
          <p:spPr bwMode="gray">
            <a:xfrm>
              <a:off x="4341880" y="3035259"/>
              <a:ext cx="499583" cy="499583"/>
            </a:xfrm>
            <a:custGeom>
              <a:avLst/>
              <a:gdLst/>
              <a:ahLst/>
              <a:cxnLst>
                <a:cxn ang="0">
                  <a:pos x="0" y="161"/>
                </a:cxn>
                <a:cxn ang="0">
                  <a:pos x="0" y="161"/>
                </a:cxn>
                <a:cxn ang="0">
                  <a:pos x="160" y="322"/>
                </a:cxn>
                <a:cxn ang="0">
                  <a:pos x="321" y="161"/>
                </a:cxn>
                <a:cxn ang="0">
                  <a:pos x="160" y="1"/>
                </a:cxn>
                <a:cxn ang="0">
                  <a:pos x="160" y="1"/>
                </a:cxn>
                <a:cxn ang="0">
                  <a:pos x="160" y="161"/>
                </a:cxn>
                <a:cxn ang="0">
                  <a:pos x="0" y="161"/>
                </a:cxn>
              </a:cxnLst>
              <a:rect l="0" t="0" r="r" b="b"/>
              <a:pathLst>
                <a:path w="321" h="322">
                  <a:moveTo>
                    <a:pt x="0" y="161"/>
                  </a:moveTo>
                  <a:cubicBezTo>
                    <a:pt x="0" y="161"/>
                    <a:pt x="0" y="161"/>
                    <a:pt x="0" y="161"/>
                  </a:cubicBezTo>
                  <a:cubicBezTo>
                    <a:pt x="0" y="250"/>
                    <a:pt x="71" y="322"/>
                    <a:pt x="160" y="322"/>
                  </a:cubicBezTo>
                  <a:cubicBezTo>
                    <a:pt x="249" y="322"/>
                    <a:pt x="321" y="250"/>
                    <a:pt x="321" y="161"/>
                  </a:cubicBezTo>
                  <a:cubicBezTo>
                    <a:pt x="321" y="72"/>
                    <a:pt x="249" y="1"/>
                    <a:pt x="160" y="1"/>
                  </a:cubicBezTo>
                  <a:cubicBezTo>
                    <a:pt x="160" y="0"/>
                    <a:pt x="160" y="1"/>
                    <a:pt x="160" y="1"/>
                  </a:cubicBezTo>
                  <a:lnTo>
                    <a:pt x="160" y="161"/>
                  </a:lnTo>
                  <a:lnTo>
                    <a:pt x="0" y="161"/>
                  </a:lnTo>
                  <a:close/>
                </a:path>
              </a:pathLst>
            </a:custGeom>
            <a:solidFill>
              <a:schemeClr val="accent1"/>
            </a:solidFill>
            <a:ln w="8001">
              <a:solidFill>
                <a:srgbClr val="FFFFFF"/>
              </a:solidFill>
              <a:prstDash val="solid"/>
              <a:round/>
              <a:headEnd/>
              <a:tailEnd/>
            </a:ln>
          </p:spPr>
          <p:txBody>
            <a:bodyPr/>
            <a:lstStyle/>
            <a:p>
              <a:endParaRPr lang="en-US"/>
            </a:p>
          </p:txBody>
        </p:sp>
        <p:sp>
          <p:nvSpPr>
            <p:cNvPr id="93" name="Freeform 11"/>
            <p:cNvSpPr>
              <a:spLocks/>
            </p:cNvSpPr>
            <p:nvPr/>
          </p:nvSpPr>
          <p:spPr bwMode="gray">
            <a:xfrm>
              <a:off x="4341880" y="3036123"/>
              <a:ext cx="248924" cy="248927"/>
            </a:xfrm>
            <a:custGeom>
              <a:avLst/>
              <a:gdLst/>
              <a:ahLst/>
              <a:cxnLst>
                <a:cxn ang="0">
                  <a:pos x="160" y="0"/>
                </a:cxn>
                <a:cxn ang="0">
                  <a:pos x="0" y="160"/>
                </a:cxn>
                <a:cxn ang="0">
                  <a:pos x="160" y="160"/>
                </a:cxn>
                <a:cxn ang="0">
                  <a:pos x="160" y="0"/>
                </a:cxn>
              </a:cxnLst>
              <a:rect l="0" t="0" r="r" b="b"/>
              <a:pathLst>
                <a:path w="160" h="160">
                  <a:moveTo>
                    <a:pt x="160" y="0"/>
                  </a:moveTo>
                  <a:cubicBezTo>
                    <a:pt x="71" y="0"/>
                    <a:pt x="0" y="71"/>
                    <a:pt x="0" y="160"/>
                  </a:cubicBezTo>
                  <a:lnTo>
                    <a:pt x="160" y="160"/>
                  </a:lnTo>
                  <a:lnTo>
                    <a:pt x="160" y="0"/>
                  </a:lnTo>
                  <a:close/>
                </a:path>
              </a:pathLst>
            </a:custGeom>
            <a:solidFill>
              <a:srgbClr val="CCCCCC"/>
            </a:solidFill>
            <a:ln w="8001">
              <a:solidFill>
                <a:srgbClr val="FFFFFF"/>
              </a:solidFill>
              <a:prstDash val="solid"/>
              <a:round/>
              <a:headEnd/>
              <a:tailEnd/>
            </a:ln>
          </p:spPr>
          <p:txBody>
            <a:bodyPr/>
            <a:lstStyle/>
            <a:p>
              <a:endParaRPr lang="en-US"/>
            </a:p>
          </p:txBody>
        </p:sp>
      </p:grpSp>
      <p:grpSp>
        <p:nvGrpSpPr>
          <p:cNvPr id="11" name="Group 93"/>
          <p:cNvGrpSpPr/>
          <p:nvPr/>
        </p:nvGrpSpPr>
        <p:grpSpPr>
          <a:xfrm>
            <a:off x="901700" y="3175000"/>
            <a:ext cx="496377" cy="496562"/>
            <a:chOff x="4338216" y="3037888"/>
            <a:chExt cx="496377" cy="496562"/>
          </a:xfrm>
        </p:grpSpPr>
        <p:sp>
          <p:nvSpPr>
            <p:cNvPr id="95" name="Oval 737"/>
            <p:cNvSpPr>
              <a:spLocks noChangeArrowheads="1"/>
            </p:cNvSpPr>
            <p:nvPr/>
          </p:nvSpPr>
          <p:spPr bwMode="auto">
            <a:xfrm>
              <a:off x="4338216" y="3038073"/>
              <a:ext cx="496377" cy="496377"/>
            </a:xfrm>
            <a:prstGeom prst="ellipse">
              <a:avLst/>
            </a:prstGeom>
            <a:solidFill>
              <a:schemeClr val="accent1"/>
            </a:solidFill>
            <a:ln w="9525">
              <a:solidFill>
                <a:schemeClr val="bg1"/>
              </a:solidFill>
              <a:round/>
              <a:headEnd/>
              <a:tailEnd/>
            </a:ln>
          </p:spPr>
          <p:txBody>
            <a:bodyPr wrap="none" anchor="ctr"/>
            <a:lstStyle/>
            <a:p>
              <a:endParaRPr lang="en-US"/>
            </a:p>
          </p:txBody>
        </p:sp>
        <p:sp>
          <p:nvSpPr>
            <p:cNvPr id="108" name="Freeform 32"/>
            <p:cNvSpPr>
              <a:spLocks/>
            </p:cNvSpPr>
            <p:nvPr/>
          </p:nvSpPr>
          <p:spPr bwMode="gray">
            <a:xfrm>
              <a:off x="4375511" y="3037888"/>
              <a:ext cx="213515" cy="245118"/>
            </a:xfrm>
            <a:custGeom>
              <a:avLst/>
              <a:gdLst/>
              <a:ahLst/>
              <a:cxnLst>
                <a:cxn ang="0">
                  <a:pos x="139" y="0"/>
                </a:cxn>
                <a:cxn ang="0">
                  <a:pos x="0" y="80"/>
                </a:cxn>
                <a:cxn ang="0">
                  <a:pos x="139" y="160"/>
                </a:cxn>
                <a:cxn ang="0">
                  <a:pos x="139" y="0"/>
                </a:cxn>
              </a:cxnLst>
              <a:rect l="0" t="0" r="r" b="b"/>
              <a:pathLst>
                <a:path w="139" h="160">
                  <a:moveTo>
                    <a:pt x="139" y="0"/>
                  </a:moveTo>
                  <a:cubicBezTo>
                    <a:pt x="81" y="0"/>
                    <a:pt x="29" y="30"/>
                    <a:pt x="0" y="80"/>
                  </a:cubicBezTo>
                  <a:lnTo>
                    <a:pt x="139" y="160"/>
                  </a:lnTo>
                  <a:lnTo>
                    <a:pt x="139" y="0"/>
                  </a:lnTo>
                  <a:close/>
                </a:path>
              </a:pathLst>
            </a:custGeom>
            <a:solidFill>
              <a:schemeClr val="bg2"/>
            </a:solidFill>
            <a:ln w="8001">
              <a:solidFill>
                <a:srgbClr val="FFFFFF"/>
              </a:solidFill>
              <a:prstDash val="solid"/>
              <a:round/>
              <a:headEnd/>
              <a:tailEnd/>
            </a:ln>
          </p:spPr>
          <p:txBody>
            <a:bodyPr/>
            <a:lstStyle/>
            <a:p>
              <a:endParaRPr lang="en-US"/>
            </a:p>
          </p:txBody>
        </p:sp>
      </p:grpSp>
      <p:sp>
        <p:nvSpPr>
          <p:cNvPr id="109" name="TextBox 108"/>
          <p:cNvSpPr txBox="1"/>
          <p:nvPr/>
        </p:nvSpPr>
        <p:spPr>
          <a:xfrm>
            <a:off x="544283" y="1072243"/>
            <a:ext cx="1240964" cy="276999"/>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Coverage</a:t>
            </a:r>
          </a:p>
        </p:txBody>
      </p:sp>
      <p:cxnSp>
        <p:nvCxnSpPr>
          <p:cNvPr id="133" name="Straight Connector 132"/>
          <p:cNvCxnSpPr/>
          <p:nvPr/>
        </p:nvCxnSpPr>
        <p:spPr>
          <a:xfrm>
            <a:off x="2481943" y="1230086"/>
            <a:ext cx="0" cy="5170714"/>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4517569" y="1072243"/>
            <a:ext cx="1567546" cy="276999"/>
          </a:xfrm>
          <a:prstGeom prst="rect">
            <a:avLst/>
          </a:prstGeom>
          <a:solidFill>
            <a:schemeClr val="bg1"/>
          </a:solid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Process Step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nchor="ctr"/>
          <a:lstStyle/>
          <a:p>
            <a:pPr eaLnBrk="1" hangingPunct="1"/>
            <a:r>
              <a:rPr lang="en-US" smtClean="0"/>
              <a:t>Legal Disclaimer</a:t>
            </a:r>
            <a:endParaRPr lang="en-US" smtClean="0">
              <a:solidFill>
                <a:srgbClr val="FF0000"/>
              </a:solidFill>
            </a:endParaRPr>
          </a:p>
        </p:txBody>
      </p:sp>
      <p:sp>
        <p:nvSpPr>
          <p:cNvPr id="10245" name="Rectangle 4"/>
          <p:cNvSpPr>
            <a:spLocks noChangeArrowheads="1"/>
          </p:cNvSpPr>
          <p:nvPr/>
        </p:nvSpPr>
        <p:spPr bwMode="gray">
          <a:xfrm>
            <a:off x="3821113" y="1419225"/>
            <a:ext cx="4637087" cy="4783138"/>
          </a:xfrm>
          <a:prstGeom prst="rect">
            <a:avLst/>
          </a:prstGeom>
          <a:solidFill>
            <a:schemeClr val="accent3">
              <a:lumMod val="75000"/>
            </a:schemeClr>
          </a:solidFill>
          <a:ln w="12700" algn="ctr">
            <a:noFill/>
            <a:miter lim="800000"/>
            <a:headEnd/>
            <a:tailEnd/>
          </a:ln>
        </p:spPr>
        <p:txBody>
          <a:bodyPr lIns="144000" tIns="144000" rIns="144000" bIns="144000"/>
          <a:lstStyle/>
          <a:p>
            <a:pPr fontAlgn="auto">
              <a:spcBef>
                <a:spcPct val="55000"/>
              </a:spcBef>
              <a:spcAft>
                <a:spcPts val="0"/>
              </a:spcAft>
              <a:defRPr/>
            </a:pPr>
            <a:r>
              <a:rPr lang="en-US" sz="1600">
                <a:solidFill>
                  <a:schemeClr val="bg1"/>
                </a:solidFill>
                <a:latin typeface="Arial"/>
              </a:rPr>
              <a:t>This presentation is not subject to your license agreement or any other agreement with SAP. SAP has no obligation to pursue any course of business outlined in this presentation or to develop or release any functionality mentioned in this presentation. This presentation and SAP's strategy and possible future developments are subject to change and may be changed by SAP at any time for any reason without notice. This document is provided without a warranty of any kind, either express or implied, including but not limited to, the implied warranties of merchantability, fitness for a particular purpose, or non-infringement. SAP assumes no responsibility for errors or omissions in this document, except if such damages were caused by SAP intentionally or grossly negligent.</a:t>
            </a:r>
            <a:endParaRPr lang="en-US" sz="1600" dirty="0">
              <a:solidFill>
                <a:schemeClr val="bg1"/>
              </a:solidFill>
              <a:latin typeface="Arial"/>
            </a:endParaRPr>
          </a:p>
        </p:txBody>
      </p:sp>
      <p:pic>
        <p:nvPicPr>
          <p:cNvPr id="143364" name="Picture 14"/>
          <p:cNvPicPr>
            <a:picLocks noChangeAspect="1" noChangeArrowheads="1"/>
          </p:cNvPicPr>
          <p:nvPr/>
        </p:nvPicPr>
        <p:blipFill>
          <a:blip r:embed="rId3" cstate="print"/>
          <a:srcRect/>
          <a:stretch>
            <a:fillRect/>
          </a:stretch>
        </p:blipFill>
        <p:spPr bwMode="auto">
          <a:xfrm>
            <a:off x="582613" y="1419225"/>
            <a:ext cx="2903537" cy="4783138"/>
          </a:xfrm>
          <a:prstGeom prst="rect">
            <a:avLst/>
          </a:prstGeom>
          <a:noFill/>
          <a:ln w="9525">
            <a:noFill/>
            <a:miter lim="800000"/>
            <a:headEnd/>
            <a:tailEnd/>
          </a:ln>
        </p:spPr>
      </p:pic>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LRM Data Model</a:t>
            </a:r>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693863"/>
            <a:ext cx="50577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13" y="3841750"/>
            <a:ext cx="498157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46075" y="1277938"/>
            <a:ext cx="4052888" cy="277812"/>
          </a:xfrm>
          <a:prstGeom prst="rect">
            <a:avLst/>
          </a:prstGeom>
          <a:noFill/>
        </p:spPr>
        <p:txBody>
          <a:bodyPr lIns="0" tIns="0" rIns="0" bIns="0">
            <a:spAutoFit/>
          </a:bodyPr>
          <a:lstStyle/>
          <a:p>
            <a:pPr>
              <a:spcBef>
                <a:spcPct val="50000"/>
              </a:spcBef>
              <a:buClr>
                <a:srgbClr val="F0AB00"/>
              </a:buClr>
              <a:buSzPct val="80000"/>
              <a:defRPr/>
            </a:pPr>
            <a:r>
              <a:rPr lang="en-US" kern="0" smtClean="0">
                <a:latin typeface="Arial"/>
                <a:ea typeface="Arial Unicode MS" pitchFamily="34" charset="-128"/>
                <a:cs typeface="Arial Unicode MS" pitchFamily="34" charset="-128"/>
              </a:rPr>
              <a:t>Instead of a normalized data model</a:t>
            </a:r>
            <a:endParaRPr lang="en-US" kern="0" dirty="0">
              <a:latin typeface="Arial"/>
              <a:ea typeface="Arial Unicode MS" pitchFamily="34" charset="-128"/>
              <a:cs typeface="Arial Unicode MS" pitchFamily="34" charset="-128"/>
            </a:endParaRPr>
          </a:p>
        </p:txBody>
      </p:sp>
      <p:sp>
        <p:nvSpPr>
          <p:cNvPr id="7" name="TextBox 6"/>
          <p:cNvSpPr txBox="1"/>
          <p:nvPr/>
        </p:nvSpPr>
        <p:spPr>
          <a:xfrm>
            <a:off x="252413" y="3375025"/>
            <a:ext cx="4789487" cy="276225"/>
          </a:xfrm>
          <a:prstGeom prst="rect">
            <a:avLst/>
          </a:prstGeom>
          <a:noFill/>
        </p:spPr>
        <p:txBody>
          <a:bodyPr lIns="0" tIns="0" rIns="0" bIns="0">
            <a:spAutoFit/>
          </a:bodyPr>
          <a:lstStyle/>
          <a:p>
            <a:pPr>
              <a:spcBef>
                <a:spcPct val="50000"/>
              </a:spcBef>
              <a:buClr>
                <a:srgbClr val="F0AB00"/>
              </a:buClr>
              <a:buSzPct val="80000"/>
              <a:defRPr/>
            </a:pPr>
            <a:r>
              <a:rPr lang="en-US" kern="0" smtClean="0">
                <a:latin typeface="Arial"/>
                <a:ea typeface="Arial Unicode MS" pitchFamily="34" charset="-128"/>
                <a:cs typeface="Arial Unicode MS" pitchFamily="34" charset="-128"/>
              </a:rPr>
              <a:t>We used an almost denormalized data model</a:t>
            </a:r>
            <a:endParaRPr lang="en-US" kern="0" dirty="0">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825919983"/>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Cashflow Object</a:t>
            </a:r>
            <a:endParaRPr lang="en-US" dirty="0"/>
          </a:p>
        </p:txBody>
      </p:sp>
      <p:sp>
        <p:nvSpPr>
          <p:cNvPr id="4" name="Text Placeholder 3"/>
          <p:cNvSpPr>
            <a:spLocks noGrp="1"/>
          </p:cNvSpPr>
          <p:nvPr>
            <p:ph type="body" sz="quarter" idx="11"/>
          </p:nvPr>
        </p:nvSpPr>
        <p:spPr>
          <a:xfrm>
            <a:off x="324000" y="3065495"/>
            <a:ext cx="8392780" cy="2703717"/>
          </a:xfrm>
        </p:spPr>
        <p:txBody>
          <a:bodyPr/>
          <a:lstStyle/>
          <a:p>
            <a:pPr>
              <a:buSzPct val="100000"/>
              <a:buFont typeface="Wingdings" pitchFamily="2" charset="2"/>
              <a:buChar char="§"/>
            </a:pPr>
            <a:r>
              <a:rPr lang="en-US" sz="1600" dirty="0" smtClean="0"/>
              <a:t> The Cashflow Object is the core transactional data object in LRM@HANA</a:t>
            </a:r>
          </a:p>
          <a:p>
            <a:pPr>
              <a:buSzPct val="100000"/>
              <a:buFont typeface="Wingdings" pitchFamily="2" charset="2"/>
              <a:buChar char="§"/>
            </a:pPr>
            <a:r>
              <a:rPr lang="en-US" sz="1600" dirty="0" smtClean="0"/>
              <a:t> It has a very flat, </a:t>
            </a:r>
            <a:r>
              <a:rPr lang="en-US" sz="1600" dirty="0" err="1" smtClean="0"/>
              <a:t>denormalized</a:t>
            </a:r>
            <a:r>
              <a:rPr lang="en-US" sz="1600" dirty="0" smtClean="0"/>
              <a:t> header-item structure</a:t>
            </a:r>
          </a:p>
          <a:p>
            <a:pPr lvl="2">
              <a:buFont typeface="Wingdings" pitchFamily="2" charset="2"/>
              <a:buChar char="§"/>
            </a:pPr>
            <a:r>
              <a:rPr lang="en-US" sz="1400" dirty="0" smtClean="0"/>
              <a:t>to take maximum advantage of HANA’s columns store</a:t>
            </a:r>
          </a:p>
          <a:p>
            <a:pPr lvl="2">
              <a:buFont typeface="Wingdings" pitchFamily="2" charset="2"/>
              <a:buChar char="§"/>
            </a:pPr>
            <a:r>
              <a:rPr lang="en-US" sz="1600" dirty="0" smtClean="0"/>
              <a:t>as a consequence, the same contract (or transaction or deal) can have several versions, views and scenarios</a:t>
            </a:r>
          </a:p>
          <a:p>
            <a:pPr lvl="2">
              <a:buFont typeface="Wingdings" pitchFamily="2" charset="2"/>
              <a:buChar char="§"/>
            </a:pPr>
            <a:r>
              <a:rPr lang="en-US" dirty="0" smtClean="0"/>
              <a:t>…</a:t>
            </a:r>
            <a:r>
              <a:rPr lang="en-US" sz="1600" dirty="0" smtClean="0"/>
              <a:t>and all combinations lead to a new cashflow object</a:t>
            </a:r>
          </a:p>
          <a:p>
            <a:pPr>
              <a:buSzPct val="100000"/>
              <a:buFont typeface="Wingdings" pitchFamily="2" charset="2"/>
              <a:buChar char="§"/>
            </a:pPr>
            <a:r>
              <a:rPr lang="en-US" sz="1600" dirty="0" smtClean="0"/>
              <a:t> Most fields need not necessarily be filled.</a:t>
            </a:r>
          </a:p>
          <a:p>
            <a:pPr lvl="2">
              <a:buFont typeface="Wingdings" pitchFamily="2" charset="2"/>
              <a:buChar char="§"/>
            </a:pPr>
            <a:r>
              <a:rPr lang="en-US" sz="1400" dirty="0" smtClean="0"/>
              <a:t>There are some ‘must’ fields defined by SAP, e.g. the logical key, or the date, amount, currency on item level.</a:t>
            </a:r>
          </a:p>
          <a:p>
            <a:pPr lvl="2">
              <a:buFont typeface="Wingdings" pitchFamily="2" charset="2"/>
              <a:buChar char="§"/>
            </a:pPr>
            <a:r>
              <a:rPr lang="en-US" sz="1600" dirty="0" smtClean="0"/>
              <a:t>Customers can define ‘must’ fields per product type.</a:t>
            </a:r>
          </a:p>
        </p:txBody>
      </p:sp>
      <p:sp>
        <p:nvSpPr>
          <p:cNvPr id="11" name="Rectangle 10"/>
          <p:cNvSpPr/>
          <p:nvPr/>
        </p:nvSpPr>
        <p:spPr bwMode="gray">
          <a:xfrm>
            <a:off x="1041816" y="1733859"/>
            <a:ext cx="569627"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Source System</a:t>
            </a:r>
          </a:p>
        </p:txBody>
      </p:sp>
      <p:sp>
        <p:nvSpPr>
          <p:cNvPr id="12" name="Rectangle 11"/>
          <p:cNvSpPr/>
          <p:nvPr/>
        </p:nvSpPr>
        <p:spPr bwMode="gray">
          <a:xfrm>
            <a:off x="1611443" y="1733859"/>
            <a:ext cx="509665"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Contract</a:t>
            </a:r>
          </a:p>
        </p:txBody>
      </p:sp>
      <p:sp>
        <p:nvSpPr>
          <p:cNvPr id="13" name="Rectangle 12"/>
          <p:cNvSpPr/>
          <p:nvPr/>
        </p:nvSpPr>
        <p:spPr bwMode="gray">
          <a:xfrm>
            <a:off x="2121109" y="1733859"/>
            <a:ext cx="434714"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View</a:t>
            </a:r>
          </a:p>
        </p:txBody>
      </p:sp>
      <p:sp>
        <p:nvSpPr>
          <p:cNvPr id="14" name="Rectangle 13"/>
          <p:cNvSpPr/>
          <p:nvPr/>
        </p:nvSpPr>
        <p:spPr bwMode="gray">
          <a:xfrm>
            <a:off x="2563319" y="1733859"/>
            <a:ext cx="577120"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Scenario</a:t>
            </a:r>
          </a:p>
        </p:txBody>
      </p:sp>
      <p:sp>
        <p:nvSpPr>
          <p:cNvPr id="15" name="Rectangle 14"/>
          <p:cNvSpPr/>
          <p:nvPr/>
        </p:nvSpPr>
        <p:spPr bwMode="gray">
          <a:xfrm>
            <a:off x="3142941" y="1733859"/>
            <a:ext cx="492174"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Time-stamp</a:t>
            </a:r>
          </a:p>
        </p:txBody>
      </p:sp>
      <p:sp>
        <p:nvSpPr>
          <p:cNvPr id="16" name="TextBox 15"/>
          <p:cNvSpPr txBox="1"/>
          <p:nvPr/>
        </p:nvSpPr>
        <p:spPr>
          <a:xfrm>
            <a:off x="1896258" y="1514003"/>
            <a:ext cx="1686393" cy="16927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100" kern="0" dirty="0" smtClean="0">
                <a:solidFill>
                  <a:schemeClr val="accent1"/>
                </a:solidFill>
                <a:ea typeface="Arial Unicode MS" pitchFamily="34" charset="-128"/>
                <a:cs typeface="Arial Unicode MS" pitchFamily="34" charset="-128"/>
              </a:rPr>
              <a:t>‘Logical’ Key Fields</a:t>
            </a:r>
          </a:p>
        </p:txBody>
      </p:sp>
      <p:sp>
        <p:nvSpPr>
          <p:cNvPr id="17" name="Rectangle 16"/>
          <p:cNvSpPr/>
          <p:nvPr/>
        </p:nvSpPr>
        <p:spPr bwMode="gray">
          <a:xfrm>
            <a:off x="4129794" y="1733859"/>
            <a:ext cx="661262"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Product Data</a:t>
            </a:r>
          </a:p>
        </p:txBody>
      </p:sp>
      <p:sp>
        <p:nvSpPr>
          <p:cNvPr id="18" name="Rectangle 17"/>
          <p:cNvSpPr/>
          <p:nvPr/>
        </p:nvSpPr>
        <p:spPr bwMode="gray">
          <a:xfrm>
            <a:off x="4791921" y="1733859"/>
            <a:ext cx="619590"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Customer</a:t>
            </a:r>
            <a:r>
              <a:rPr kumimoji="0" lang="en-US" sz="900" b="0" i="0" u="none" strike="noStrike" kern="0" cap="none" spc="0" normalizeH="0" noProof="0" dirty="0" smtClean="0">
                <a:ln>
                  <a:noFill/>
                </a:ln>
                <a:effectLst/>
                <a:uLnTx/>
                <a:uFillTx/>
                <a:ea typeface="Arial Unicode MS" pitchFamily="34" charset="-128"/>
                <a:cs typeface="Arial Unicode MS" pitchFamily="34" charset="-128"/>
              </a:rPr>
              <a:t> Data</a:t>
            </a:r>
            <a:endParaRPr kumimoji="0" lang="en-US" sz="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5416511" y="1733859"/>
            <a:ext cx="444705"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Org Data</a:t>
            </a:r>
          </a:p>
        </p:txBody>
      </p:sp>
      <p:sp>
        <p:nvSpPr>
          <p:cNvPr id="20" name="Rectangle 19"/>
          <p:cNvSpPr/>
          <p:nvPr/>
        </p:nvSpPr>
        <p:spPr bwMode="gray">
          <a:xfrm>
            <a:off x="5868714" y="1733859"/>
            <a:ext cx="719525"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Collate-</a:t>
            </a:r>
            <a:r>
              <a:rPr kumimoji="0" lang="en-US" sz="900" b="0" i="0" u="none" strike="noStrike" kern="0" cap="none" spc="0" normalizeH="0" baseline="0" noProof="0" dirty="0" err="1" smtClean="0">
                <a:ln>
                  <a:noFill/>
                </a:ln>
                <a:effectLst/>
                <a:uLnTx/>
                <a:uFillTx/>
                <a:ea typeface="Arial Unicode MS" pitchFamily="34" charset="-128"/>
                <a:cs typeface="Arial Unicode MS" pitchFamily="34" charset="-128"/>
              </a:rPr>
              <a:t>ralization</a:t>
            </a:r>
            <a:endParaRPr kumimoji="0" lang="en-US" sz="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ectangle 20"/>
          <p:cNvSpPr/>
          <p:nvPr/>
        </p:nvSpPr>
        <p:spPr bwMode="gray">
          <a:xfrm>
            <a:off x="7390213" y="1733859"/>
            <a:ext cx="846944"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Basel III Categorization</a:t>
            </a:r>
          </a:p>
        </p:txBody>
      </p:sp>
      <p:sp>
        <p:nvSpPr>
          <p:cNvPr id="22" name="Rectangle 21"/>
          <p:cNvSpPr/>
          <p:nvPr/>
        </p:nvSpPr>
        <p:spPr bwMode="gray">
          <a:xfrm>
            <a:off x="8237155" y="1733859"/>
            <a:ext cx="569619"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Other…</a:t>
            </a:r>
          </a:p>
        </p:txBody>
      </p:sp>
      <p:sp>
        <p:nvSpPr>
          <p:cNvPr id="23" name="TextBox 22"/>
          <p:cNvSpPr txBox="1"/>
          <p:nvPr/>
        </p:nvSpPr>
        <p:spPr>
          <a:xfrm>
            <a:off x="169888" y="1791325"/>
            <a:ext cx="786984"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Header</a:t>
            </a:r>
          </a:p>
        </p:txBody>
      </p:sp>
      <p:sp>
        <p:nvSpPr>
          <p:cNvPr id="24" name="TextBox 23"/>
          <p:cNvSpPr txBox="1"/>
          <p:nvPr/>
        </p:nvSpPr>
        <p:spPr>
          <a:xfrm>
            <a:off x="169888" y="2408420"/>
            <a:ext cx="786984"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Items</a:t>
            </a:r>
          </a:p>
        </p:txBody>
      </p:sp>
      <p:sp>
        <p:nvSpPr>
          <p:cNvPr id="25" name="Rectangle 24"/>
          <p:cNvSpPr/>
          <p:nvPr/>
        </p:nvSpPr>
        <p:spPr bwMode="gray">
          <a:xfrm>
            <a:off x="2213550" y="2334715"/>
            <a:ext cx="582116"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Date</a:t>
            </a:r>
          </a:p>
        </p:txBody>
      </p:sp>
      <p:sp>
        <p:nvSpPr>
          <p:cNvPr id="26" name="Rectangle 25"/>
          <p:cNvSpPr/>
          <p:nvPr/>
        </p:nvSpPr>
        <p:spPr bwMode="gray">
          <a:xfrm>
            <a:off x="2795667" y="2334715"/>
            <a:ext cx="629586"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Amount</a:t>
            </a:r>
          </a:p>
        </p:txBody>
      </p:sp>
      <p:sp>
        <p:nvSpPr>
          <p:cNvPr id="27" name="Rectangle 26"/>
          <p:cNvSpPr/>
          <p:nvPr/>
        </p:nvSpPr>
        <p:spPr bwMode="gray">
          <a:xfrm>
            <a:off x="3425253" y="2334715"/>
            <a:ext cx="722020"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Currency</a:t>
            </a:r>
          </a:p>
        </p:txBody>
      </p:sp>
      <p:sp>
        <p:nvSpPr>
          <p:cNvPr id="28" name="Rectangle 27"/>
          <p:cNvSpPr/>
          <p:nvPr/>
        </p:nvSpPr>
        <p:spPr bwMode="gray">
          <a:xfrm>
            <a:off x="4147280" y="2334715"/>
            <a:ext cx="809459"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Item Category</a:t>
            </a:r>
          </a:p>
        </p:txBody>
      </p:sp>
      <p:sp>
        <p:nvSpPr>
          <p:cNvPr id="30" name="Rectangle 29"/>
          <p:cNvSpPr/>
          <p:nvPr/>
        </p:nvSpPr>
        <p:spPr bwMode="gray">
          <a:xfrm>
            <a:off x="4954252" y="2334715"/>
            <a:ext cx="781977"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Other…</a:t>
            </a:r>
          </a:p>
        </p:txBody>
      </p:sp>
      <p:sp>
        <p:nvSpPr>
          <p:cNvPr id="29" name="Rectangle 28"/>
          <p:cNvSpPr/>
          <p:nvPr/>
        </p:nvSpPr>
        <p:spPr bwMode="gray">
          <a:xfrm>
            <a:off x="3632620" y="1733859"/>
            <a:ext cx="492174"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Node</a:t>
            </a:r>
            <a:r>
              <a:rPr kumimoji="0" lang="en-US" sz="900" b="0" i="0" u="none" strike="noStrike" kern="0" cap="none" spc="0" normalizeH="0" noProof="0" dirty="0" smtClean="0">
                <a:ln>
                  <a:noFill/>
                </a:ln>
                <a:effectLst/>
                <a:uLnTx/>
                <a:uFillTx/>
                <a:ea typeface="Arial Unicode MS" pitchFamily="34" charset="-128"/>
                <a:cs typeface="Arial Unicode MS" pitchFamily="34" charset="-128"/>
              </a:rPr>
              <a:t> Type</a:t>
            </a:r>
            <a:endParaRPr kumimoji="0" lang="en-US" sz="9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1" name="Rectangle 30"/>
          <p:cNvSpPr/>
          <p:nvPr/>
        </p:nvSpPr>
        <p:spPr bwMode="gray">
          <a:xfrm>
            <a:off x="6585744" y="1733859"/>
            <a:ext cx="796973" cy="382249"/>
          </a:xfrm>
          <a:prstGeom prst="rect">
            <a:avLst/>
          </a:prstGeom>
          <a:solidFill>
            <a:schemeClr val="accent1">
              <a:lumMod val="20000"/>
              <a:lumOff val="80000"/>
            </a:schemeClr>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Structured</a:t>
            </a:r>
            <a:r>
              <a:rPr kumimoji="0" lang="en-US" sz="900" b="0" i="0" u="none" strike="noStrike" kern="0" cap="none" spc="0" normalizeH="0" noProof="0" dirty="0" smtClean="0">
                <a:ln>
                  <a:noFill/>
                </a:ln>
                <a:effectLst/>
                <a:uLnTx/>
                <a:uFillTx/>
                <a:ea typeface="Arial Unicode MS" pitchFamily="34" charset="-128"/>
                <a:cs typeface="Arial Unicode MS" pitchFamily="34" charset="-128"/>
              </a:rPr>
              <a:t> Product Data</a:t>
            </a:r>
            <a:endParaRPr kumimoji="0" lang="en-US" sz="900"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bwMode="gray">
          <a:xfrm>
            <a:off x="4244896" y="3285893"/>
            <a:ext cx="3940097" cy="2857732"/>
          </a:xfrm>
          <a:prstGeom prst="rect">
            <a:avLst/>
          </a:prstGeom>
          <a:solidFill>
            <a:schemeClr val="accent4">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423745" y="3285893"/>
            <a:ext cx="3821151" cy="2857732"/>
          </a:xfrm>
          <a:prstGeom prst="rect">
            <a:avLst/>
          </a:prstGeom>
          <a:solidFill>
            <a:schemeClr val="accent5">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The Cashflow Object for Structured Products</a:t>
            </a:r>
            <a:endParaRPr lang="en-US" dirty="0"/>
          </a:p>
        </p:txBody>
      </p:sp>
      <p:sp>
        <p:nvSpPr>
          <p:cNvPr id="4" name="Text Placeholder 3"/>
          <p:cNvSpPr>
            <a:spLocks noGrp="1"/>
          </p:cNvSpPr>
          <p:nvPr>
            <p:ph type="body" sz="quarter" idx="11"/>
          </p:nvPr>
        </p:nvSpPr>
        <p:spPr>
          <a:xfrm>
            <a:off x="413994" y="1360312"/>
            <a:ext cx="8392780" cy="1100568"/>
          </a:xfrm>
        </p:spPr>
        <p:txBody>
          <a:bodyPr/>
          <a:lstStyle/>
          <a:p>
            <a:pPr>
              <a:buSzPct val="100000"/>
              <a:buFont typeface="Wingdings" pitchFamily="2" charset="2"/>
              <a:buChar char="§"/>
            </a:pPr>
            <a:r>
              <a:rPr lang="en-US" sz="1600" dirty="0" smtClean="0"/>
              <a:t> </a:t>
            </a:r>
            <a:r>
              <a:rPr lang="en-US" sz="1600" dirty="0"/>
              <a:t>T</a:t>
            </a:r>
            <a:r>
              <a:rPr lang="en-US" sz="1600" dirty="0" smtClean="0"/>
              <a:t>o keep the performance advantages of the flat, de-normalized data structure, LRM has no hierarchical data model for structured products.</a:t>
            </a:r>
          </a:p>
          <a:p>
            <a:pPr>
              <a:buSzPct val="100000"/>
              <a:buFont typeface="Wingdings" pitchFamily="2" charset="2"/>
              <a:buChar char="§"/>
            </a:pPr>
            <a:r>
              <a:rPr lang="en-US" sz="1600" dirty="0"/>
              <a:t> </a:t>
            </a:r>
            <a:r>
              <a:rPr lang="en-US" sz="1600" dirty="0" smtClean="0"/>
              <a:t>The legs / nodes of a structured products are cashflows with</a:t>
            </a:r>
          </a:p>
          <a:p>
            <a:pPr lvl="2">
              <a:buFont typeface="Wingdings" pitchFamily="2" charset="2"/>
              <a:buChar char="§"/>
            </a:pPr>
            <a:r>
              <a:rPr lang="en-US" dirty="0" smtClean="0"/>
              <a:t>the same Contract ID</a:t>
            </a:r>
          </a:p>
          <a:p>
            <a:pPr lvl="2">
              <a:buFont typeface="Wingdings" pitchFamily="2" charset="2"/>
              <a:buChar char="§"/>
            </a:pPr>
            <a:r>
              <a:rPr lang="en-US" dirty="0" smtClean="0"/>
              <a:t>a field containing the type of the structured product (e.g. repo, interest swap)</a:t>
            </a:r>
          </a:p>
          <a:p>
            <a:pPr lvl="2">
              <a:buFont typeface="Wingdings" pitchFamily="2" charset="2"/>
              <a:buChar char="§"/>
            </a:pPr>
            <a:r>
              <a:rPr lang="en-US" dirty="0" smtClean="0"/>
              <a:t>a key field “node type” denoting the purpose of the leg / node (*)</a:t>
            </a:r>
          </a:p>
        </p:txBody>
      </p:sp>
      <p:sp>
        <p:nvSpPr>
          <p:cNvPr id="11" name="Rectangle 10"/>
          <p:cNvSpPr/>
          <p:nvPr/>
        </p:nvSpPr>
        <p:spPr bwMode="gray">
          <a:xfrm>
            <a:off x="2609522" y="4113365"/>
            <a:ext cx="369849" cy="382249"/>
          </a:xfrm>
          <a:prstGeom prst="rect">
            <a:avLst/>
          </a:prstGeom>
          <a:solidFill>
            <a:schemeClr val="accent5"/>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Repo</a:t>
            </a:r>
          </a:p>
        </p:txBody>
      </p:sp>
      <p:sp>
        <p:nvSpPr>
          <p:cNvPr id="32" name="TextBox 31"/>
          <p:cNvSpPr txBox="1"/>
          <p:nvPr/>
        </p:nvSpPr>
        <p:spPr>
          <a:xfrm>
            <a:off x="1434786" y="3372771"/>
            <a:ext cx="2426462"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conceptual, normalized product structure</a:t>
            </a:r>
          </a:p>
        </p:txBody>
      </p:sp>
      <p:sp>
        <p:nvSpPr>
          <p:cNvPr id="33" name="TextBox 32"/>
          <p:cNvSpPr txBox="1"/>
          <p:nvPr/>
        </p:nvSpPr>
        <p:spPr>
          <a:xfrm>
            <a:off x="4899109" y="3372771"/>
            <a:ext cx="2395642"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‘flat’, de-normalized LRM data model</a:t>
            </a:r>
          </a:p>
        </p:txBody>
      </p:sp>
      <p:sp>
        <p:nvSpPr>
          <p:cNvPr id="34" name="Rectangle 33"/>
          <p:cNvSpPr/>
          <p:nvPr/>
        </p:nvSpPr>
        <p:spPr bwMode="gray">
          <a:xfrm>
            <a:off x="1573404" y="4827161"/>
            <a:ext cx="739698"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Cash</a:t>
            </a:r>
          </a:p>
        </p:txBody>
      </p:sp>
      <p:sp>
        <p:nvSpPr>
          <p:cNvPr id="35" name="Rectangle 34"/>
          <p:cNvSpPr/>
          <p:nvPr/>
        </p:nvSpPr>
        <p:spPr bwMode="gray">
          <a:xfrm>
            <a:off x="2890163" y="4827161"/>
            <a:ext cx="835485"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Forward Security Transaction</a:t>
            </a:r>
          </a:p>
        </p:txBody>
      </p:sp>
      <p:sp>
        <p:nvSpPr>
          <p:cNvPr id="36" name="Rectangle 35"/>
          <p:cNvSpPr/>
          <p:nvPr/>
        </p:nvSpPr>
        <p:spPr bwMode="gray">
          <a:xfrm>
            <a:off x="2095180" y="5594294"/>
            <a:ext cx="582116"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Items</a:t>
            </a:r>
          </a:p>
        </p:txBody>
      </p:sp>
      <p:sp>
        <p:nvSpPr>
          <p:cNvPr id="37" name="Rectangle 36"/>
          <p:cNvSpPr/>
          <p:nvPr/>
        </p:nvSpPr>
        <p:spPr bwMode="gray">
          <a:xfrm>
            <a:off x="3434590" y="5594294"/>
            <a:ext cx="582116"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Items</a:t>
            </a:r>
          </a:p>
        </p:txBody>
      </p:sp>
      <p:cxnSp>
        <p:nvCxnSpPr>
          <p:cNvPr id="5" name="Elbow Connector 4"/>
          <p:cNvCxnSpPr>
            <a:stCxn id="34" idx="2"/>
            <a:endCxn id="36" idx="1"/>
          </p:cNvCxnSpPr>
          <p:nvPr/>
        </p:nvCxnSpPr>
        <p:spPr>
          <a:xfrm rot="16200000" flipH="1">
            <a:off x="1731212" y="5421450"/>
            <a:ext cx="576009" cy="151927"/>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35" idx="2"/>
            <a:endCxn id="37" idx="1"/>
          </p:cNvCxnSpPr>
          <p:nvPr/>
        </p:nvCxnSpPr>
        <p:spPr>
          <a:xfrm rot="16200000" flipH="1">
            <a:off x="3083244" y="5434072"/>
            <a:ext cx="576009" cy="126684"/>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61" idx="1"/>
            <a:endCxn id="34" idx="0"/>
          </p:cNvCxnSpPr>
          <p:nvPr/>
        </p:nvCxnSpPr>
        <p:spPr>
          <a:xfrm rot="10800000" flipV="1">
            <a:off x="1943253" y="4304489"/>
            <a:ext cx="296420" cy="522672"/>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1" idx="3"/>
            <a:endCxn id="35" idx="0"/>
          </p:cNvCxnSpPr>
          <p:nvPr/>
        </p:nvCxnSpPr>
        <p:spPr>
          <a:xfrm>
            <a:off x="2979371" y="4304490"/>
            <a:ext cx="328535" cy="522671"/>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bwMode="gray">
          <a:xfrm>
            <a:off x="5596483" y="4827161"/>
            <a:ext cx="484653" cy="382249"/>
          </a:xfrm>
          <a:prstGeom prst="rect">
            <a:avLst/>
          </a:prstGeom>
          <a:solidFill>
            <a:schemeClr val="accent5"/>
          </a:solidFill>
          <a:ln w="6350" algn="ctr">
            <a:solidFill>
              <a:schemeClr val="tx1"/>
            </a:solidFill>
            <a:miter lim="800000"/>
            <a:headEnd/>
            <a:tailEnd/>
          </a:ln>
        </p:spPr>
        <p:txBody>
          <a:bodyPr lIns="36000" tIns="36000" rIns="36000" bIns="36000" rtlCol="0" anchor="ctr"/>
          <a:lstStyle/>
          <a:p>
            <a:pPr algn="ctr">
              <a:spcBef>
                <a:spcPct val="50000"/>
              </a:spcBef>
              <a:buClr>
                <a:srgbClr val="F0AB00"/>
              </a:buClr>
              <a:buSzPct val="80000"/>
            </a:pPr>
            <a:r>
              <a:rPr lang="en-US" sz="900" kern="0" dirty="0">
                <a:ea typeface="Arial Unicode MS" pitchFamily="34" charset="-128"/>
                <a:cs typeface="Arial Unicode MS" pitchFamily="34" charset="-128"/>
              </a:rPr>
              <a:t>Repo</a:t>
            </a:r>
          </a:p>
        </p:txBody>
      </p:sp>
      <p:sp>
        <p:nvSpPr>
          <p:cNvPr id="49" name="Rectangle 48"/>
          <p:cNvSpPr/>
          <p:nvPr/>
        </p:nvSpPr>
        <p:spPr bwMode="gray">
          <a:xfrm>
            <a:off x="4956738" y="5594294"/>
            <a:ext cx="582116"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Items</a:t>
            </a:r>
          </a:p>
        </p:txBody>
      </p:sp>
      <p:sp>
        <p:nvSpPr>
          <p:cNvPr id="50" name="Rectangle 49"/>
          <p:cNvSpPr/>
          <p:nvPr/>
        </p:nvSpPr>
        <p:spPr bwMode="gray">
          <a:xfrm>
            <a:off x="4899109" y="4827161"/>
            <a:ext cx="697374"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algn="ctr">
              <a:spcBef>
                <a:spcPct val="50000"/>
              </a:spcBef>
              <a:buClr>
                <a:srgbClr val="F0AB00"/>
              </a:buClr>
              <a:buSzPct val="80000"/>
            </a:pPr>
            <a:r>
              <a:rPr lang="en-US" sz="900" kern="0" dirty="0">
                <a:ea typeface="Arial Unicode MS" pitchFamily="34" charset="-128"/>
                <a:cs typeface="Arial Unicode MS" pitchFamily="34" charset="-128"/>
              </a:rPr>
              <a:t>Cash</a:t>
            </a:r>
          </a:p>
        </p:txBody>
      </p:sp>
      <p:sp>
        <p:nvSpPr>
          <p:cNvPr id="51" name="Rectangle 50"/>
          <p:cNvSpPr/>
          <p:nvPr/>
        </p:nvSpPr>
        <p:spPr bwMode="gray">
          <a:xfrm>
            <a:off x="7503340" y="4827161"/>
            <a:ext cx="473504" cy="382249"/>
          </a:xfrm>
          <a:prstGeom prst="rect">
            <a:avLst/>
          </a:prstGeom>
          <a:solidFill>
            <a:schemeClr val="accent5"/>
          </a:solidFill>
          <a:ln w="6350" algn="ctr">
            <a:solidFill>
              <a:schemeClr val="tx1"/>
            </a:solidFill>
            <a:miter lim="800000"/>
            <a:headEnd/>
            <a:tailEnd/>
          </a:ln>
        </p:spPr>
        <p:txBody>
          <a:bodyPr lIns="36000" tIns="36000" rIns="36000" bIns="36000" rtlCol="0" anchor="ctr"/>
          <a:lstStyle/>
          <a:p>
            <a:pPr algn="ctr">
              <a:spcBef>
                <a:spcPct val="50000"/>
              </a:spcBef>
              <a:buClr>
                <a:srgbClr val="F0AB00"/>
              </a:buClr>
              <a:buSzPct val="80000"/>
            </a:pPr>
            <a:r>
              <a:rPr lang="en-US" sz="900" kern="0" dirty="0">
                <a:ea typeface="Arial Unicode MS" pitchFamily="34" charset="-128"/>
                <a:cs typeface="Arial Unicode MS" pitchFamily="34" charset="-128"/>
              </a:rPr>
              <a:t>Repo</a:t>
            </a:r>
          </a:p>
        </p:txBody>
      </p:sp>
      <p:sp>
        <p:nvSpPr>
          <p:cNvPr id="52" name="Rectangle 51"/>
          <p:cNvSpPr/>
          <p:nvPr/>
        </p:nvSpPr>
        <p:spPr bwMode="gray">
          <a:xfrm>
            <a:off x="6863595" y="5594294"/>
            <a:ext cx="582116" cy="382249"/>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Items</a:t>
            </a:r>
          </a:p>
        </p:txBody>
      </p:sp>
      <p:sp>
        <p:nvSpPr>
          <p:cNvPr id="53" name="Rectangle 52"/>
          <p:cNvSpPr/>
          <p:nvPr/>
        </p:nvSpPr>
        <p:spPr bwMode="gray">
          <a:xfrm>
            <a:off x="6805966" y="4827161"/>
            <a:ext cx="697374" cy="382249"/>
          </a:xfrm>
          <a:prstGeom prst="rect">
            <a:avLst/>
          </a:prstGeom>
          <a:solidFill>
            <a:schemeClr val="accent1"/>
          </a:solidFill>
          <a:ln w="6350" algn="ctr">
            <a:solidFill>
              <a:schemeClr val="tx1"/>
            </a:solidFill>
            <a:miter lim="800000"/>
            <a:headEnd/>
            <a:tailEnd/>
          </a:ln>
        </p:spPr>
        <p:txBody>
          <a:bodyPr lIns="36000" tIns="36000" rIns="36000" bIns="36000" rtlCol="0" anchor="ctr"/>
          <a:lstStyle/>
          <a:p>
            <a:pPr algn="ctr">
              <a:spcBef>
                <a:spcPct val="50000"/>
              </a:spcBef>
              <a:buClr>
                <a:srgbClr val="F0AB00"/>
              </a:buClr>
              <a:buSzPct val="80000"/>
            </a:pPr>
            <a:r>
              <a:rPr lang="en-US" sz="900" kern="0" dirty="0">
                <a:ea typeface="Arial Unicode MS" pitchFamily="34" charset="-128"/>
                <a:cs typeface="Arial Unicode MS" pitchFamily="34" charset="-128"/>
              </a:rPr>
              <a:t>Forward Security Transaction</a:t>
            </a:r>
          </a:p>
        </p:txBody>
      </p:sp>
      <p:cxnSp>
        <p:nvCxnSpPr>
          <p:cNvPr id="54" name="Elbow Connector 53"/>
          <p:cNvCxnSpPr>
            <a:stCxn id="67" idx="2"/>
            <a:endCxn id="49" idx="1"/>
          </p:cNvCxnSpPr>
          <p:nvPr/>
        </p:nvCxnSpPr>
        <p:spPr>
          <a:xfrm rot="16200000" flipH="1">
            <a:off x="4547457" y="5376137"/>
            <a:ext cx="576009" cy="242553"/>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68" idx="2"/>
            <a:endCxn id="52" idx="1"/>
          </p:cNvCxnSpPr>
          <p:nvPr/>
        </p:nvCxnSpPr>
        <p:spPr>
          <a:xfrm rot="16200000" flipH="1">
            <a:off x="6457575" y="5379398"/>
            <a:ext cx="576009" cy="236032"/>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bwMode="gray">
          <a:xfrm>
            <a:off x="2239673" y="4113364"/>
            <a:ext cx="369849" cy="382249"/>
          </a:xfrm>
          <a:prstGeom prst="rect">
            <a:avLst/>
          </a:prstGeom>
          <a:solidFill>
            <a:schemeClr val="accent5"/>
          </a:solidFill>
          <a:ln w="6350" algn="ctr">
            <a:solidFill>
              <a:schemeClr val="tx1"/>
            </a:solidFill>
            <a:miter lim="800000"/>
            <a:headEnd/>
            <a:tailEnd/>
          </a:ln>
        </p:spPr>
        <p:txBody>
          <a:bodyPr lIns="36000" tIns="36000" rIns="36000" bIns="36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0" i="0" u="none" strike="noStrike" kern="0" cap="none" spc="0" normalizeH="0" baseline="0" noProof="0" dirty="0" smtClean="0">
                <a:ln>
                  <a:noFill/>
                </a:ln>
                <a:effectLst/>
                <a:uLnTx/>
                <a:uFillTx/>
                <a:ea typeface="Arial Unicode MS" pitchFamily="34" charset="-128"/>
                <a:cs typeface="Arial Unicode MS" pitchFamily="34" charset="-128"/>
              </a:rPr>
              <a:t>4711</a:t>
            </a:r>
          </a:p>
        </p:txBody>
      </p:sp>
      <p:sp>
        <p:nvSpPr>
          <p:cNvPr id="67" name="Rectangle 66"/>
          <p:cNvSpPr/>
          <p:nvPr/>
        </p:nvSpPr>
        <p:spPr bwMode="gray">
          <a:xfrm>
            <a:off x="4529260" y="4827161"/>
            <a:ext cx="369849" cy="382249"/>
          </a:xfrm>
          <a:prstGeom prst="rect">
            <a:avLst/>
          </a:prstGeom>
          <a:solidFill>
            <a:schemeClr val="accent5"/>
          </a:solidFill>
          <a:ln w="6350" algn="ctr">
            <a:solidFill>
              <a:schemeClr val="tx1"/>
            </a:solidFill>
            <a:miter lim="800000"/>
            <a:headEnd/>
            <a:tailEnd/>
          </a:ln>
        </p:spPr>
        <p:txBody>
          <a:bodyPr lIns="36000" tIns="36000" rIns="36000" bIns="36000" rtlCol="0" anchor="ctr"/>
          <a:lstStyle/>
          <a:p>
            <a:pPr algn="ctr">
              <a:spcBef>
                <a:spcPct val="50000"/>
              </a:spcBef>
              <a:buClr>
                <a:srgbClr val="F0AB00"/>
              </a:buClr>
              <a:buSzPct val="80000"/>
            </a:pPr>
            <a:r>
              <a:rPr lang="en-US" sz="900" kern="0" dirty="0">
                <a:ea typeface="Arial Unicode MS" pitchFamily="34" charset="-128"/>
                <a:cs typeface="Arial Unicode MS" pitchFamily="34" charset="-128"/>
              </a:rPr>
              <a:t>4711</a:t>
            </a:r>
          </a:p>
        </p:txBody>
      </p:sp>
      <p:sp>
        <p:nvSpPr>
          <p:cNvPr id="68" name="Rectangle 67"/>
          <p:cNvSpPr/>
          <p:nvPr/>
        </p:nvSpPr>
        <p:spPr bwMode="gray">
          <a:xfrm>
            <a:off x="6442638" y="4827161"/>
            <a:ext cx="369849" cy="382249"/>
          </a:xfrm>
          <a:prstGeom prst="rect">
            <a:avLst/>
          </a:prstGeom>
          <a:solidFill>
            <a:schemeClr val="accent5"/>
          </a:solidFill>
          <a:ln w="6350" algn="ctr">
            <a:solidFill>
              <a:schemeClr val="tx1"/>
            </a:solidFill>
            <a:miter lim="800000"/>
            <a:headEnd/>
            <a:tailEnd/>
          </a:ln>
        </p:spPr>
        <p:txBody>
          <a:bodyPr lIns="36000" tIns="36000" rIns="36000" bIns="36000" rtlCol="0" anchor="ctr"/>
          <a:lstStyle/>
          <a:p>
            <a:pPr algn="ctr">
              <a:spcBef>
                <a:spcPct val="50000"/>
              </a:spcBef>
              <a:buClr>
                <a:srgbClr val="F0AB00"/>
              </a:buClr>
              <a:buSzPct val="80000"/>
            </a:pPr>
            <a:r>
              <a:rPr lang="en-US" sz="900" kern="0" dirty="0">
                <a:ea typeface="Arial Unicode MS" pitchFamily="34" charset="-128"/>
                <a:cs typeface="Arial Unicode MS" pitchFamily="34" charset="-128"/>
              </a:rPr>
              <a:t>4711</a:t>
            </a:r>
          </a:p>
        </p:txBody>
      </p:sp>
      <p:sp>
        <p:nvSpPr>
          <p:cNvPr id="78" name="TextBox 77"/>
          <p:cNvSpPr txBox="1"/>
          <p:nvPr/>
        </p:nvSpPr>
        <p:spPr>
          <a:xfrm>
            <a:off x="129237" y="4165990"/>
            <a:ext cx="1444167"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Header</a:t>
            </a:r>
          </a:p>
        </p:txBody>
      </p:sp>
      <p:sp>
        <p:nvSpPr>
          <p:cNvPr id="79" name="TextBox 78"/>
          <p:cNvSpPr txBox="1"/>
          <p:nvPr/>
        </p:nvSpPr>
        <p:spPr>
          <a:xfrm>
            <a:off x="129237" y="4890210"/>
            <a:ext cx="1444167"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Leg</a:t>
            </a:r>
          </a:p>
        </p:txBody>
      </p:sp>
      <p:sp>
        <p:nvSpPr>
          <p:cNvPr id="80" name="TextBox 79"/>
          <p:cNvSpPr txBox="1"/>
          <p:nvPr/>
        </p:nvSpPr>
        <p:spPr>
          <a:xfrm>
            <a:off x="129237" y="5646919"/>
            <a:ext cx="1444167"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Item</a:t>
            </a:r>
          </a:p>
        </p:txBody>
      </p:sp>
      <p:sp>
        <p:nvSpPr>
          <p:cNvPr id="3" name="Footer"/>
          <p:cNvSpPr txBox="1"/>
          <p:nvPr/>
        </p:nvSpPr>
        <p:spPr>
          <a:xfrm>
            <a:off x="701688" y="6254750"/>
            <a:ext cx="7502525" cy="153888"/>
          </a:xfrm>
          <a:prstGeom prst="rect">
            <a:avLst/>
          </a:prstGeom>
          <a:noFill/>
        </p:spPr>
        <p:txBody>
          <a:bodyPr vert="horz" wrap="square" lIns="0" tIns="0" rIns="0" bIns="0" rtlCol="0" anchor="b">
            <a:spAutoFit/>
          </a:bodyPr>
          <a:lstStyle/>
          <a:p>
            <a:pPr algn="r">
              <a:spcBef>
                <a:spcPct val="50000"/>
              </a:spcBef>
              <a:buClr>
                <a:srgbClr val="F0AB00"/>
              </a:buClr>
              <a:buSzPct val="80000"/>
            </a:pPr>
            <a:r>
              <a:rPr lang="en-US" sz="1000" kern="0" dirty="0" smtClean="0">
                <a:solidFill>
                  <a:srgbClr val="000000"/>
                </a:solidFill>
                <a:latin typeface="Arial"/>
                <a:ea typeface="Arial Unicode MS" pitchFamily="34" charset="-128"/>
                <a:cs typeface="Arial Unicode MS" pitchFamily="34" charset="-128"/>
              </a:rPr>
              <a:t>(*) multiple legs with the same role can </a:t>
            </a:r>
            <a:r>
              <a:rPr lang="en-US" sz="1000" kern="0" dirty="0">
                <a:solidFill>
                  <a:srgbClr val="000000"/>
                </a:solidFill>
                <a:latin typeface="Arial"/>
                <a:ea typeface="Arial Unicode MS" pitchFamily="34" charset="-128"/>
                <a:cs typeface="Arial Unicode MS" pitchFamily="34" charset="-128"/>
              </a:rPr>
              <a:t>be identified uniquely by </a:t>
            </a:r>
            <a:r>
              <a:rPr lang="en-US" sz="1000" kern="0" dirty="0" smtClean="0">
                <a:solidFill>
                  <a:srgbClr val="000000"/>
                </a:solidFill>
                <a:latin typeface="Arial"/>
                <a:ea typeface="Arial Unicode MS" pitchFamily="34" charset="-128"/>
                <a:cs typeface="Arial Unicode MS" pitchFamily="34" charset="-128"/>
              </a:rPr>
              <a:t>numbering the node types, e.g. 'cash1', 'cash2' etc.</a:t>
            </a:r>
          </a:p>
        </p:txBody>
      </p:sp>
    </p:spTree>
    <p:extLst>
      <p:ext uri="{BB962C8B-B14F-4D97-AF65-F5344CB8AC3E}">
        <p14:creationId xmlns:p14="http://schemas.microsoft.com/office/powerpoint/2010/main" val="1723012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
          <p:cNvSpPr txBox="1">
            <a:spLocks/>
          </p:cNvSpPr>
          <p:nvPr/>
        </p:nvSpPr>
        <p:spPr bwMode="gray">
          <a:xfrm>
            <a:off x="1107937" y="1944443"/>
            <a:ext cx="7146113" cy="4329654"/>
          </a:xfrm>
          <a:prstGeom prst="rect">
            <a:avLst/>
          </a:prstGeom>
          <a:noFill/>
        </p:spPr>
        <p:txBody>
          <a:bodyPr vert="horz" lIns="0" tIns="0" rIns="0" bIns="0" rtlCol="0">
            <a:noAutofit/>
          </a:bodyPr>
          <a:lstStyle/>
          <a:p>
            <a:pPr lvl="0" fontAlgn="auto">
              <a:spcBef>
                <a:spcPts val="2400"/>
              </a:spcBef>
              <a:spcAft>
                <a:spcPts val="0"/>
              </a:spcAft>
              <a:buClr>
                <a:schemeClr val="accent1"/>
              </a:buClr>
              <a:buSzPct val="100000"/>
            </a:pPr>
            <a:r>
              <a:rPr lang="en-US" sz="1200" b="1" dirty="0" smtClean="0">
                <a:latin typeface="+mn-lt"/>
              </a:rPr>
              <a:t>Product	Scenario	View</a:t>
            </a:r>
          </a:p>
          <a:p>
            <a:pPr lvl="0" fontAlgn="auto">
              <a:spcBef>
                <a:spcPts val="2400"/>
              </a:spcBef>
              <a:spcAft>
                <a:spcPts val="0"/>
              </a:spcAft>
              <a:buClr>
                <a:schemeClr val="accent1"/>
              </a:buClr>
              <a:buSzPct val="100000"/>
            </a:pPr>
            <a:r>
              <a:rPr lang="en-US" sz="1200" dirty="0" smtClean="0">
                <a:latin typeface="+mn-lt"/>
              </a:rPr>
              <a:t>Bond	Baseline	Legal			Liquidation</a:t>
            </a:r>
          </a:p>
          <a:p>
            <a:pPr lvl="0" fontAlgn="auto">
              <a:spcBef>
                <a:spcPts val="2400"/>
              </a:spcBef>
              <a:spcAft>
                <a:spcPts val="0"/>
              </a:spcAft>
              <a:buClr>
                <a:schemeClr val="accent1"/>
              </a:buClr>
              <a:buSzPct val="100000"/>
            </a:pPr>
            <a:endParaRPr lang="en-US" sz="1200" dirty="0" smtClean="0">
              <a:latin typeface="+mn-lt"/>
            </a:endParaRPr>
          </a:p>
          <a:p>
            <a:pPr lvl="0" fontAlgn="auto">
              <a:spcBef>
                <a:spcPts val="2400"/>
              </a:spcBef>
              <a:spcAft>
                <a:spcPts val="0"/>
              </a:spcAft>
              <a:buClr>
                <a:schemeClr val="accent1"/>
              </a:buClr>
              <a:buSzPct val="100000"/>
            </a:pPr>
            <a:r>
              <a:rPr lang="en-US" sz="1200" dirty="0" smtClean="0">
                <a:latin typeface="+mn-lt"/>
              </a:rPr>
              <a:t>	Stressed	Legal			Liquidation</a:t>
            </a:r>
          </a:p>
          <a:p>
            <a:pPr lvl="0" fontAlgn="auto">
              <a:spcBef>
                <a:spcPts val="2400"/>
              </a:spcBef>
              <a:spcAft>
                <a:spcPts val="0"/>
              </a:spcAft>
              <a:buClr>
                <a:schemeClr val="accent1"/>
              </a:buClr>
              <a:buSzPct val="100000"/>
            </a:pPr>
            <a:endParaRPr lang="en-US" sz="1200" dirty="0" smtClean="0">
              <a:latin typeface="+mn-lt"/>
            </a:endParaRPr>
          </a:p>
          <a:p>
            <a:pPr lvl="0" fontAlgn="auto">
              <a:spcBef>
                <a:spcPts val="2400"/>
              </a:spcBef>
              <a:spcAft>
                <a:spcPts val="0"/>
              </a:spcAft>
              <a:buClr>
                <a:schemeClr val="accent1"/>
              </a:buClr>
              <a:buSzPct val="100000"/>
            </a:pPr>
            <a:r>
              <a:rPr lang="en-US" sz="1200" dirty="0" smtClean="0">
                <a:latin typeface="+mn-lt"/>
              </a:rPr>
              <a:t>Loan	Baseline	Legal			Economic</a:t>
            </a:r>
          </a:p>
          <a:p>
            <a:pPr lvl="0" fontAlgn="auto">
              <a:spcBef>
                <a:spcPts val="2400"/>
              </a:spcBef>
              <a:spcAft>
                <a:spcPts val="0"/>
              </a:spcAft>
              <a:buClr>
                <a:schemeClr val="accent1"/>
              </a:buClr>
              <a:buSzPct val="100000"/>
            </a:pPr>
            <a:endParaRPr lang="en-US" sz="1200" dirty="0" smtClean="0">
              <a:latin typeface="+mn-lt"/>
            </a:endParaRPr>
          </a:p>
          <a:p>
            <a:pPr lvl="0" fontAlgn="auto">
              <a:spcBef>
                <a:spcPts val="2400"/>
              </a:spcBef>
              <a:spcAft>
                <a:spcPts val="0"/>
              </a:spcAft>
              <a:buClr>
                <a:schemeClr val="accent1"/>
              </a:buClr>
              <a:buSzPct val="100000"/>
            </a:pPr>
            <a:r>
              <a:rPr lang="en-US" sz="1200" dirty="0" smtClean="0">
                <a:latin typeface="+mn-lt"/>
              </a:rPr>
              <a:t>	Stressed	Legal			Economic</a:t>
            </a:r>
            <a:endParaRPr kumimoji="0" lang="en-US" sz="1200" i="0" u="none" strike="noStrike" kern="1200" cap="none" spc="0" normalizeH="0" baseline="0" noProof="0" dirty="0" smtClean="0">
              <a:ln>
                <a:noFill/>
              </a:ln>
              <a:solidFill>
                <a:schemeClr val="tx1"/>
              </a:solidFill>
              <a:effectLst/>
              <a:uLnTx/>
              <a:uFillTx/>
              <a:latin typeface="+mn-lt"/>
            </a:endParaRPr>
          </a:p>
        </p:txBody>
      </p:sp>
      <p:sp>
        <p:nvSpPr>
          <p:cNvPr id="2" name="Title 1"/>
          <p:cNvSpPr>
            <a:spLocks noGrp="1"/>
          </p:cNvSpPr>
          <p:nvPr>
            <p:ph type="title"/>
          </p:nvPr>
        </p:nvSpPr>
        <p:spPr/>
        <p:txBody>
          <a:bodyPr/>
          <a:lstStyle/>
          <a:p>
            <a:r>
              <a:rPr lang="en-US" dirty="0" smtClean="0"/>
              <a:t>The Cashflow Object – View and Scenario</a:t>
            </a:r>
            <a:endParaRPr lang="en-US" dirty="0"/>
          </a:p>
        </p:txBody>
      </p:sp>
      <p:sp>
        <p:nvSpPr>
          <p:cNvPr id="4" name="Text Placeholder 3"/>
          <p:cNvSpPr>
            <a:spLocks noGrp="1"/>
          </p:cNvSpPr>
          <p:nvPr>
            <p:ph type="body" sz="quarter" idx="11"/>
          </p:nvPr>
        </p:nvSpPr>
        <p:spPr>
          <a:xfrm>
            <a:off x="241554" y="1289154"/>
            <a:ext cx="8392780" cy="1064302"/>
          </a:xfrm>
        </p:spPr>
        <p:txBody>
          <a:bodyPr/>
          <a:lstStyle/>
          <a:p>
            <a:pPr>
              <a:spcBef>
                <a:spcPts val="1200"/>
              </a:spcBef>
              <a:buSzPct val="100000"/>
              <a:buFont typeface="Wingdings" pitchFamily="2" charset="2"/>
              <a:buChar char="§"/>
            </a:pPr>
            <a:r>
              <a:rPr lang="en-US" sz="1200" dirty="0" smtClean="0"/>
              <a:t> The VIEW describes how the contract was rolled out into a cashflow</a:t>
            </a:r>
          </a:p>
          <a:p>
            <a:pPr>
              <a:spcBef>
                <a:spcPts val="1200"/>
              </a:spcBef>
              <a:buSzPct val="100000"/>
              <a:buFont typeface="Wingdings" pitchFamily="2" charset="2"/>
              <a:buChar char="§"/>
            </a:pPr>
            <a:r>
              <a:rPr lang="en-US" sz="1200" dirty="0" smtClean="0"/>
              <a:t> The SCENARIO describes which set of parameters were used to model the non-deterministic components</a:t>
            </a:r>
          </a:p>
          <a:p>
            <a:pPr>
              <a:spcBef>
                <a:spcPts val="1200"/>
              </a:spcBef>
              <a:buSzPct val="100000"/>
              <a:buFont typeface="Wingdings" pitchFamily="2" charset="2"/>
              <a:buChar char="§"/>
            </a:pPr>
            <a:r>
              <a:rPr lang="en-US" sz="1200" dirty="0" smtClean="0"/>
              <a:t>Examples:</a:t>
            </a:r>
          </a:p>
          <a:p>
            <a:pPr>
              <a:spcBef>
                <a:spcPts val="1200"/>
              </a:spcBef>
              <a:buSzPct val="100000"/>
            </a:pPr>
            <a:endParaRPr lang="en-US" sz="1200" dirty="0" smtClean="0"/>
          </a:p>
          <a:p>
            <a:pPr>
              <a:spcBef>
                <a:spcPts val="1200"/>
              </a:spcBef>
              <a:buSzPct val="100000"/>
            </a:pPr>
            <a:endParaRPr lang="en-US" sz="1050" dirty="0" smtClean="0"/>
          </a:p>
        </p:txBody>
      </p:sp>
      <p:cxnSp>
        <p:nvCxnSpPr>
          <p:cNvPr id="10" name="Straight Connector 9"/>
          <p:cNvCxnSpPr/>
          <p:nvPr/>
        </p:nvCxnSpPr>
        <p:spPr>
          <a:xfrm>
            <a:off x="2870607" y="3072989"/>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0440" y="2668254"/>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gray">
          <a:xfrm>
            <a:off x="2945558" y="3072989"/>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6" name="Rectangle 15"/>
          <p:cNvSpPr/>
          <p:nvPr/>
        </p:nvSpPr>
        <p:spPr bwMode="gray">
          <a:xfrm>
            <a:off x="4507034" y="2795672"/>
            <a:ext cx="89941" cy="28481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 name="Rectangle 16"/>
          <p:cNvSpPr/>
          <p:nvPr/>
        </p:nvSpPr>
        <p:spPr bwMode="gray">
          <a:xfrm>
            <a:off x="4209729" y="2955567"/>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8" name="Rectangle 17"/>
          <p:cNvSpPr/>
          <p:nvPr/>
        </p:nvSpPr>
        <p:spPr bwMode="gray">
          <a:xfrm>
            <a:off x="3964890" y="2955567"/>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9" name="Rectangle 18"/>
          <p:cNvSpPr/>
          <p:nvPr/>
        </p:nvSpPr>
        <p:spPr bwMode="gray">
          <a:xfrm>
            <a:off x="3702562" y="2955567"/>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0" name="Rectangle 19"/>
          <p:cNvSpPr/>
          <p:nvPr/>
        </p:nvSpPr>
        <p:spPr bwMode="gray">
          <a:xfrm>
            <a:off x="3470215" y="2955567"/>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1" name="Rectangle 20"/>
          <p:cNvSpPr/>
          <p:nvPr/>
        </p:nvSpPr>
        <p:spPr bwMode="gray">
          <a:xfrm>
            <a:off x="3215381" y="2955567"/>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24" name="Straight Connector 23"/>
          <p:cNvCxnSpPr/>
          <p:nvPr/>
        </p:nvCxnSpPr>
        <p:spPr>
          <a:xfrm>
            <a:off x="5294019" y="3090471"/>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5541358" y="2698228"/>
            <a:ext cx="4998" cy="609600"/>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gray">
          <a:xfrm>
            <a:off x="5368970" y="3090471"/>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34" name="Rectangle 33"/>
          <p:cNvSpPr/>
          <p:nvPr/>
        </p:nvSpPr>
        <p:spPr bwMode="gray">
          <a:xfrm>
            <a:off x="5643790" y="2735707"/>
            <a:ext cx="89929" cy="35726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40" name="Straight Connector 39"/>
          <p:cNvCxnSpPr/>
          <p:nvPr/>
        </p:nvCxnSpPr>
        <p:spPr>
          <a:xfrm>
            <a:off x="3110440" y="2795670"/>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518859" y="2805664"/>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88096" y="4057337"/>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127929" y="3652602"/>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gray">
          <a:xfrm>
            <a:off x="2963047" y="4057337"/>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6" name="Rectangle 45"/>
          <p:cNvSpPr/>
          <p:nvPr/>
        </p:nvSpPr>
        <p:spPr bwMode="gray">
          <a:xfrm>
            <a:off x="4524523" y="3780020"/>
            <a:ext cx="89941" cy="28481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7" name="Rectangle 46"/>
          <p:cNvSpPr/>
          <p:nvPr/>
        </p:nvSpPr>
        <p:spPr bwMode="gray">
          <a:xfrm>
            <a:off x="4227218" y="3939915"/>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8" name="Rectangle 47"/>
          <p:cNvSpPr/>
          <p:nvPr/>
        </p:nvSpPr>
        <p:spPr bwMode="gray">
          <a:xfrm>
            <a:off x="3982379" y="3939915"/>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9" name="Rectangle 48"/>
          <p:cNvSpPr/>
          <p:nvPr/>
        </p:nvSpPr>
        <p:spPr bwMode="gray">
          <a:xfrm>
            <a:off x="3720051" y="3939915"/>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0" name="Rectangle 49"/>
          <p:cNvSpPr/>
          <p:nvPr/>
        </p:nvSpPr>
        <p:spPr bwMode="gray">
          <a:xfrm>
            <a:off x="3487704" y="3939915"/>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ectangle 50"/>
          <p:cNvSpPr/>
          <p:nvPr/>
        </p:nvSpPr>
        <p:spPr bwMode="gray">
          <a:xfrm>
            <a:off x="3232870" y="3939915"/>
            <a:ext cx="92439" cy="12491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52" name="Straight Connector 51"/>
          <p:cNvCxnSpPr/>
          <p:nvPr/>
        </p:nvCxnSpPr>
        <p:spPr>
          <a:xfrm>
            <a:off x="3127929" y="3780018"/>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5289022" y="4059836"/>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5536361" y="3667593"/>
            <a:ext cx="4998" cy="609600"/>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gray">
          <a:xfrm>
            <a:off x="5363973" y="4059836"/>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bwMode="gray">
          <a:xfrm>
            <a:off x="5638793" y="3837481"/>
            <a:ext cx="87445" cy="224854"/>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70" name="Straight Connector 69"/>
          <p:cNvCxnSpPr/>
          <p:nvPr/>
        </p:nvCxnSpPr>
        <p:spPr>
          <a:xfrm>
            <a:off x="5513862" y="3775029"/>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890594" y="5004216"/>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3130427" y="4599481"/>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bwMode="gray">
          <a:xfrm>
            <a:off x="2965545" y="5004216"/>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4" name="Rectangle 73"/>
          <p:cNvSpPr/>
          <p:nvPr/>
        </p:nvSpPr>
        <p:spPr bwMode="gray">
          <a:xfrm>
            <a:off x="3972391" y="4726899"/>
            <a:ext cx="89941" cy="28481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7" name="Rectangle 76"/>
          <p:cNvSpPr/>
          <p:nvPr/>
        </p:nvSpPr>
        <p:spPr bwMode="gray">
          <a:xfrm>
            <a:off x="3722550" y="4924269"/>
            <a:ext cx="77458" cy="8744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8" name="Rectangle 77"/>
          <p:cNvSpPr/>
          <p:nvPr/>
        </p:nvSpPr>
        <p:spPr bwMode="gray">
          <a:xfrm>
            <a:off x="3490203" y="4924268"/>
            <a:ext cx="84952" cy="8744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3235368" y="4924268"/>
            <a:ext cx="99943" cy="8744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0" name="Straight Connector 79"/>
          <p:cNvCxnSpPr/>
          <p:nvPr/>
        </p:nvCxnSpPr>
        <p:spPr>
          <a:xfrm>
            <a:off x="3130427" y="4726897"/>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4" name="Rectangle 83"/>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5" name="Rectangle 84"/>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6" name="Rectangle 85"/>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7" name="Rectangle 86"/>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8" name="Straight Connector 87"/>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1" name="Rectangle 90"/>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2" name="Rectangle 91"/>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93" name="Straight Connector 92"/>
          <p:cNvCxnSpPr/>
          <p:nvPr/>
        </p:nvCxnSpPr>
        <p:spPr>
          <a:xfrm>
            <a:off x="2900588" y="5981075"/>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140421" y="5576340"/>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2975539" y="5981075"/>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7" name="Rectangle 96"/>
          <p:cNvSpPr/>
          <p:nvPr/>
        </p:nvSpPr>
        <p:spPr bwMode="gray">
          <a:xfrm>
            <a:off x="3732544" y="5901128"/>
            <a:ext cx="77458" cy="8744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8" name="Rectangle 97"/>
          <p:cNvSpPr/>
          <p:nvPr/>
        </p:nvSpPr>
        <p:spPr bwMode="gray">
          <a:xfrm>
            <a:off x="3500197" y="5901127"/>
            <a:ext cx="84952" cy="8744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9" name="Rectangle 98"/>
          <p:cNvSpPr/>
          <p:nvPr/>
        </p:nvSpPr>
        <p:spPr bwMode="gray">
          <a:xfrm>
            <a:off x="3245362" y="5901127"/>
            <a:ext cx="99943" cy="8744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00" name="Straight Connector 99"/>
          <p:cNvCxnSpPr/>
          <p:nvPr/>
        </p:nvCxnSpPr>
        <p:spPr>
          <a:xfrm>
            <a:off x="3140421" y="5703756"/>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5323997" y="6013554"/>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563830" y="5608819"/>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bwMode="gray">
          <a:xfrm>
            <a:off x="5398948" y="6013554"/>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4" name="Rectangle 113"/>
          <p:cNvSpPr/>
          <p:nvPr/>
        </p:nvSpPr>
        <p:spPr bwMode="gray">
          <a:xfrm>
            <a:off x="6155953" y="5916118"/>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5" name="Rectangle 114"/>
          <p:cNvSpPr/>
          <p:nvPr/>
        </p:nvSpPr>
        <p:spPr bwMode="gray">
          <a:xfrm>
            <a:off x="5923605" y="5841167"/>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6" name="Rectangle 115"/>
          <p:cNvSpPr/>
          <p:nvPr/>
        </p:nvSpPr>
        <p:spPr bwMode="gray">
          <a:xfrm>
            <a:off x="5668771" y="5908622"/>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17" name="Straight Connector 116"/>
          <p:cNvCxnSpPr/>
          <p:nvPr/>
        </p:nvCxnSpPr>
        <p:spPr>
          <a:xfrm>
            <a:off x="5563830" y="5736235"/>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Cashflow Object – Versioning in ‘Insertion Mode’</a:t>
            </a:r>
            <a:endParaRPr lang="en-US" dirty="0"/>
          </a:p>
        </p:txBody>
      </p:sp>
      <p:cxnSp>
        <p:nvCxnSpPr>
          <p:cNvPr id="3" name="Straight Arrow Connector 2"/>
          <p:cNvCxnSpPr/>
          <p:nvPr/>
        </p:nvCxnSpPr>
        <p:spPr>
          <a:xfrm>
            <a:off x="652610" y="1978627"/>
            <a:ext cx="72728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520111" y="1952666"/>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 name="TextBox 4"/>
          <p:cNvSpPr txBox="1"/>
          <p:nvPr/>
        </p:nvSpPr>
        <p:spPr>
          <a:xfrm>
            <a:off x="2020762" y="2087126"/>
            <a:ext cx="889987" cy="261610"/>
          </a:xfrm>
          <a:prstGeom prst="rect">
            <a:avLst/>
          </a:prstGeom>
          <a:noFill/>
        </p:spPr>
        <p:txBody>
          <a:bodyPr wrap="none" rtlCol="0">
            <a:spAutoFit/>
          </a:bodyPr>
          <a:lstStyle/>
          <a:p>
            <a:r>
              <a:rPr lang="en-US" sz="1100" smtClean="0"/>
              <a:t>01.01.2011</a:t>
            </a:r>
            <a:endParaRPr lang="en-US" sz="1100" dirty="0"/>
          </a:p>
        </p:txBody>
      </p:sp>
      <p:sp>
        <p:nvSpPr>
          <p:cNvPr id="6" name="TextBox 5"/>
          <p:cNvSpPr txBox="1"/>
          <p:nvPr/>
        </p:nvSpPr>
        <p:spPr>
          <a:xfrm>
            <a:off x="7349354" y="2089835"/>
            <a:ext cx="994183" cy="261610"/>
          </a:xfrm>
          <a:prstGeom prst="rect">
            <a:avLst/>
          </a:prstGeom>
          <a:noFill/>
        </p:spPr>
        <p:txBody>
          <a:bodyPr wrap="none" rtlCol="0">
            <a:spAutoFit/>
          </a:bodyPr>
          <a:lstStyle/>
          <a:p>
            <a:r>
              <a:rPr lang="en-US" sz="1100" smtClean="0"/>
              <a:t>BusRecTime</a:t>
            </a:r>
            <a:endParaRPr lang="en-US" sz="1100" dirty="0"/>
          </a:p>
        </p:txBody>
      </p:sp>
      <p:graphicFrame>
        <p:nvGraphicFramePr>
          <p:cNvPr id="7" name="Table 6"/>
          <p:cNvGraphicFramePr>
            <a:graphicFrameLocks noGrp="1"/>
          </p:cNvGraphicFramePr>
          <p:nvPr>
            <p:extLst>
              <p:ext uri="{D42A27DB-BD31-4B8C-83A1-F6EECF244321}">
                <p14:modId xmlns:p14="http://schemas.microsoft.com/office/powerpoint/2010/main" val="3680409439"/>
              </p:ext>
            </p:extLst>
          </p:nvPr>
        </p:nvGraphicFramePr>
        <p:xfrm>
          <a:off x="2749321" y="1274955"/>
          <a:ext cx="3741420" cy="660400"/>
        </p:xfrm>
        <a:graphic>
          <a:graphicData uri="http://schemas.openxmlformats.org/drawingml/2006/table">
            <a:tbl>
              <a:tblPr firstRow="1" bandRow="1">
                <a:tableStyleId>{5C22544A-7EE6-4342-B048-85BDC9FD1C3A}</a:tableStyleId>
              </a:tblPr>
              <a:tblGrid>
                <a:gridCol w="830580"/>
                <a:gridCol w="1191809"/>
                <a:gridCol w="1719031"/>
              </a:tblGrid>
              <a:tr h="330200">
                <a:tc>
                  <a:txBody>
                    <a:bodyPr/>
                    <a:lstStyle/>
                    <a:p>
                      <a:r>
                        <a:rPr lang="en-US" sz="1200" smtClean="0"/>
                        <a:t>Version</a:t>
                      </a:r>
                      <a:endParaRPr lang="en-US" sz="1200" dirty="0"/>
                    </a:p>
                  </a:txBody>
                  <a:tcPr/>
                </a:tc>
                <a:tc>
                  <a:txBody>
                    <a:bodyPr/>
                    <a:lstStyle/>
                    <a:p>
                      <a:r>
                        <a:rPr lang="en-US" sz="1200" smtClean="0"/>
                        <a:t>From-Date</a:t>
                      </a:r>
                      <a:endParaRPr lang="en-US" sz="1200" dirty="0"/>
                    </a:p>
                  </a:txBody>
                  <a:tcPr/>
                </a:tc>
                <a:tc>
                  <a:txBody>
                    <a:bodyPr/>
                    <a:lstStyle/>
                    <a:p>
                      <a:r>
                        <a:rPr lang="en-US" sz="1200" smtClean="0"/>
                        <a:t>To-Date</a:t>
                      </a:r>
                      <a:endParaRPr lang="en-US" sz="1200" dirty="0"/>
                    </a:p>
                  </a:txBody>
                  <a:tcPr/>
                </a:tc>
              </a:tr>
              <a:tr h="330200">
                <a:tc>
                  <a:txBody>
                    <a:bodyPr/>
                    <a:lstStyle/>
                    <a:p>
                      <a:r>
                        <a:rPr lang="en-US" sz="1200" smtClean="0">
                          <a:solidFill>
                            <a:srgbClr val="FF0000"/>
                          </a:solidFill>
                        </a:rPr>
                        <a:t>1</a:t>
                      </a:r>
                      <a:endParaRPr lang="en-US" sz="1200" dirty="0">
                        <a:solidFill>
                          <a:srgbClr val="FF0000"/>
                        </a:solidFill>
                      </a:endParaRPr>
                    </a:p>
                  </a:txBody>
                  <a:tcPr/>
                </a:tc>
                <a:tc>
                  <a:txBody>
                    <a:bodyPr/>
                    <a:lstStyle/>
                    <a:p>
                      <a:r>
                        <a:rPr lang="en-US" sz="1200" smtClean="0">
                          <a:solidFill>
                            <a:srgbClr val="FF0000"/>
                          </a:solidFill>
                        </a:rPr>
                        <a:t>01.01.2011</a:t>
                      </a:r>
                      <a:endParaRPr lang="en-US" sz="1200" dirty="0">
                        <a:solidFill>
                          <a:srgbClr val="FF0000"/>
                        </a:solidFill>
                      </a:endParaRPr>
                    </a:p>
                  </a:txBody>
                  <a:tcPr/>
                </a:tc>
                <a:tc>
                  <a:txBody>
                    <a:bodyPr/>
                    <a:lstStyle/>
                    <a:p>
                      <a:r>
                        <a:rPr lang="en-US" sz="1200" smtClean="0">
                          <a:solidFill>
                            <a:srgbClr val="FF0000"/>
                          </a:solidFill>
                        </a:rPr>
                        <a:t>31.12.9999</a:t>
                      </a:r>
                      <a:endParaRPr lang="en-US" sz="1200" dirty="0">
                        <a:solidFill>
                          <a:srgbClr val="FF0000"/>
                        </a:solidFill>
                      </a:endParaRPr>
                    </a:p>
                  </a:txBody>
                  <a:tcPr/>
                </a:tc>
              </a:tr>
            </a:tbl>
          </a:graphicData>
        </a:graphic>
      </p:graphicFrame>
      <p:cxnSp>
        <p:nvCxnSpPr>
          <p:cNvPr id="8" name="Straight Arrow Connector 7"/>
          <p:cNvCxnSpPr/>
          <p:nvPr/>
        </p:nvCxnSpPr>
        <p:spPr>
          <a:xfrm>
            <a:off x="662399" y="3394821"/>
            <a:ext cx="72728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529900" y="3368860"/>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p:cNvSpPr txBox="1"/>
          <p:nvPr/>
        </p:nvSpPr>
        <p:spPr>
          <a:xfrm>
            <a:off x="2030551" y="3503320"/>
            <a:ext cx="889987" cy="261610"/>
          </a:xfrm>
          <a:prstGeom prst="rect">
            <a:avLst/>
          </a:prstGeom>
          <a:noFill/>
        </p:spPr>
        <p:txBody>
          <a:bodyPr wrap="none" rtlCol="0">
            <a:spAutoFit/>
          </a:bodyPr>
          <a:lstStyle/>
          <a:p>
            <a:r>
              <a:rPr lang="en-US" sz="1100" smtClean="0"/>
              <a:t>01.01.2011</a:t>
            </a:r>
            <a:endParaRPr lang="en-US" sz="1100" dirty="0"/>
          </a:p>
        </p:txBody>
      </p:sp>
      <p:sp>
        <p:nvSpPr>
          <p:cNvPr id="11" name="TextBox 10"/>
          <p:cNvSpPr txBox="1"/>
          <p:nvPr/>
        </p:nvSpPr>
        <p:spPr>
          <a:xfrm>
            <a:off x="7359143" y="3506029"/>
            <a:ext cx="994183" cy="261610"/>
          </a:xfrm>
          <a:prstGeom prst="rect">
            <a:avLst/>
          </a:prstGeom>
          <a:noFill/>
        </p:spPr>
        <p:txBody>
          <a:bodyPr wrap="none" rtlCol="0">
            <a:spAutoFit/>
          </a:bodyPr>
          <a:lstStyle/>
          <a:p>
            <a:r>
              <a:rPr lang="en-US" sz="1100" smtClean="0"/>
              <a:t>BusRecTime</a:t>
            </a:r>
            <a:endParaRPr lang="en-US" sz="1100" dirty="0"/>
          </a:p>
        </p:txBody>
      </p:sp>
      <p:sp>
        <p:nvSpPr>
          <p:cNvPr id="13" name="Oval 12"/>
          <p:cNvSpPr/>
          <p:nvPr/>
        </p:nvSpPr>
        <p:spPr>
          <a:xfrm>
            <a:off x="5626244" y="3368757"/>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TextBox 13"/>
          <p:cNvSpPr txBox="1"/>
          <p:nvPr/>
        </p:nvSpPr>
        <p:spPr>
          <a:xfrm>
            <a:off x="5126895" y="3503217"/>
            <a:ext cx="889987" cy="261610"/>
          </a:xfrm>
          <a:prstGeom prst="rect">
            <a:avLst/>
          </a:prstGeom>
          <a:noFill/>
        </p:spPr>
        <p:txBody>
          <a:bodyPr wrap="none" rtlCol="0">
            <a:spAutoFit/>
          </a:bodyPr>
          <a:lstStyle/>
          <a:p>
            <a:r>
              <a:rPr lang="en-US" sz="1100" smtClean="0"/>
              <a:t>01.02.2011</a:t>
            </a:r>
            <a:endParaRPr lang="en-US" sz="1100" dirty="0"/>
          </a:p>
        </p:txBody>
      </p:sp>
      <p:cxnSp>
        <p:nvCxnSpPr>
          <p:cNvPr id="15" name="Straight Arrow Connector 14"/>
          <p:cNvCxnSpPr/>
          <p:nvPr/>
        </p:nvCxnSpPr>
        <p:spPr>
          <a:xfrm>
            <a:off x="705138" y="5285890"/>
            <a:ext cx="72728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572639" y="5259929"/>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TextBox 16"/>
          <p:cNvSpPr txBox="1"/>
          <p:nvPr/>
        </p:nvSpPr>
        <p:spPr>
          <a:xfrm>
            <a:off x="2073290" y="5394389"/>
            <a:ext cx="889987" cy="261610"/>
          </a:xfrm>
          <a:prstGeom prst="rect">
            <a:avLst/>
          </a:prstGeom>
          <a:noFill/>
        </p:spPr>
        <p:txBody>
          <a:bodyPr wrap="none" rtlCol="0">
            <a:spAutoFit/>
          </a:bodyPr>
          <a:lstStyle/>
          <a:p>
            <a:r>
              <a:rPr lang="en-US" sz="1100" smtClean="0"/>
              <a:t>01.01.2011</a:t>
            </a:r>
            <a:endParaRPr lang="en-US" sz="1100" dirty="0"/>
          </a:p>
        </p:txBody>
      </p:sp>
      <p:sp>
        <p:nvSpPr>
          <p:cNvPr id="18" name="TextBox 17"/>
          <p:cNvSpPr txBox="1"/>
          <p:nvPr/>
        </p:nvSpPr>
        <p:spPr>
          <a:xfrm>
            <a:off x="7401882" y="5397098"/>
            <a:ext cx="994183" cy="261610"/>
          </a:xfrm>
          <a:prstGeom prst="rect">
            <a:avLst/>
          </a:prstGeom>
          <a:noFill/>
        </p:spPr>
        <p:txBody>
          <a:bodyPr wrap="none" rtlCol="0">
            <a:spAutoFit/>
          </a:bodyPr>
          <a:lstStyle/>
          <a:p>
            <a:r>
              <a:rPr lang="en-US" sz="1100" smtClean="0"/>
              <a:t>BusRecTime</a:t>
            </a:r>
            <a:endParaRPr lang="en-US" sz="1100" dirty="0"/>
          </a:p>
        </p:txBody>
      </p:sp>
      <p:sp>
        <p:nvSpPr>
          <p:cNvPr id="20" name="Oval 19"/>
          <p:cNvSpPr/>
          <p:nvPr/>
        </p:nvSpPr>
        <p:spPr>
          <a:xfrm>
            <a:off x="5668983" y="5259826"/>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TextBox 20"/>
          <p:cNvSpPr txBox="1"/>
          <p:nvPr/>
        </p:nvSpPr>
        <p:spPr>
          <a:xfrm>
            <a:off x="5169634" y="5394286"/>
            <a:ext cx="889987" cy="261610"/>
          </a:xfrm>
          <a:prstGeom prst="rect">
            <a:avLst/>
          </a:prstGeom>
          <a:noFill/>
        </p:spPr>
        <p:txBody>
          <a:bodyPr wrap="none" rtlCol="0">
            <a:spAutoFit/>
          </a:bodyPr>
          <a:lstStyle/>
          <a:p>
            <a:r>
              <a:rPr lang="en-US" sz="1100" smtClean="0"/>
              <a:t>01.02.2011</a:t>
            </a:r>
            <a:endParaRPr lang="en-US" sz="1100" dirty="0"/>
          </a:p>
        </p:txBody>
      </p:sp>
      <p:sp>
        <p:nvSpPr>
          <p:cNvPr id="22" name="Oval 21"/>
          <p:cNvSpPr/>
          <p:nvPr/>
        </p:nvSpPr>
        <p:spPr>
          <a:xfrm>
            <a:off x="4222773" y="5262638"/>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TextBox 22"/>
          <p:cNvSpPr txBox="1"/>
          <p:nvPr/>
        </p:nvSpPr>
        <p:spPr>
          <a:xfrm>
            <a:off x="3723424" y="5397098"/>
            <a:ext cx="889987" cy="261610"/>
          </a:xfrm>
          <a:prstGeom prst="rect">
            <a:avLst/>
          </a:prstGeom>
          <a:noFill/>
        </p:spPr>
        <p:txBody>
          <a:bodyPr wrap="none" rtlCol="0">
            <a:spAutoFit/>
          </a:bodyPr>
          <a:lstStyle/>
          <a:p>
            <a:r>
              <a:rPr lang="en-US" sz="1100" smtClean="0"/>
              <a:t>15.01.2011</a:t>
            </a:r>
            <a:endParaRPr lang="en-US" sz="1100" dirty="0"/>
          </a:p>
        </p:txBody>
      </p:sp>
      <p:graphicFrame>
        <p:nvGraphicFramePr>
          <p:cNvPr id="39" name="Table 38"/>
          <p:cNvGraphicFramePr>
            <a:graphicFrameLocks noGrp="1"/>
          </p:cNvGraphicFramePr>
          <p:nvPr>
            <p:extLst>
              <p:ext uri="{D42A27DB-BD31-4B8C-83A1-F6EECF244321}">
                <p14:modId xmlns:p14="http://schemas.microsoft.com/office/powerpoint/2010/main" val="3680409439"/>
              </p:ext>
            </p:extLst>
          </p:nvPr>
        </p:nvGraphicFramePr>
        <p:xfrm>
          <a:off x="2749321" y="2356995"/>
          <a:ext cx="3749040" cy="990600"/>
        </p:xfrm>
        <a:graphic>
          <a:graphicData uri="http://schemas.openxmlformats.org/drawingml/2006/table">
            <a:tbl>
              <a:tblPr firstRow="1" bandRow="1">
                <a:tableStyleId>{5C22544A-7EE6-4342-B048-85BDC9FD1C3A}</a:tableStyleId>
              </a:tblPr>
              <a:tblGrid>
                <a:gridCol w="838200"/>
                <a:gridCol w="1188308"/>
                <a:gridCol w="1722532"/>
              </a:tblGrid>
              <a:tr h="330200">
                <a:tc>
                  <a:txBody>
                    <a:bodyPr/>
                    <a:lstStyle/>
                    <a:p>
                      <a:r>
                        <a:rPr lang="en-US" sz="1200" smtClean="0"/>
                        <a:t>Version</a:t>
                      </a:r>
                      <a:endParaRPr lang="en-US" sz="1200" dirty="0"/>
                    </a:p>
                  </a:txBody>
                  <a:tcPr/>
                </a:tc>
                <a:tc>
                  <a:txBody>
                    <a:bodyPr/>
                    <a:lstStyle/>
                    <a:p>
                      <a:r>
                        <a:rPr lang="en-US" sz="1200" smtClean="0"/>
                        <a:t>From-Date</a:t>
                      </a:r>
                      <a:endParaRPr lang="en-US" sz="1200" dirty="0"/>
                    </a:p>
                  </a:txBody>
                  <a:tcPr/>
                </a:tc>
                <a:tc>
                  <a:txBody>
                    <a:bodyPr/>
                    <a:lstStyle/>
                    <a:p>
                      <a:r>
                        <a:rPr lang="en-US" sz="1200" smtClean="0"/>
                        <a:t>To-Date</a:t>
                      </a:r>
                      <a:endParaRPr lang="en-US" sz="1200" dirty="0"/>
                    </a:p>
                  </a:txBody>
                  <a:tcPr/>
                </a:tc>
              </a:tr>
              <a:tr h="330200">
                <a:tc>
                  <a:txBody>
                    <a:bodyPr/>
                    <a:lstStyle/>
                    <a:p>
                      <a:r>
                        <a:rPr lang="en-US" sz="1200" smtClean="0">
                          <a:solidFill>
                            <a:schemeClr val="tx1"/>
                          </a:solidFill>
                        </a:rPr>
                        <a:t>1</a:t>
                      </a:r>
                      <a:endParaRPr lang="en-US" sz="1200" dirty="0">
                        <a:solidFill>
                          <a:schemeClr val="tx1"/>
                        </a:solidFill>
                      </a:endParaRPr>
                    </a:p>
                  </a:txBody>
                  <a:tcPr/>
                </a:tc>
                <a:tc>
                  <a:txBody>
                    <a:bodyPr/>
                    <a:lstStyle/>
                    <a:p>
                      <a:r>
                        <a:rPr lang="en-US" sz="1200" smtClean="0"/>
                        <a:t>01.01.2011</a:t>
                      </a:r>
                      <a:endParaRPr lang="en-US" sz="1200" dirty="0"/>
                    </a:p>
                  </a:txBody>
                  <a:tcPr/>
                </a:tc>
                <a:tc>
                  <a:txBody>
                    <a:bodyPr/>
                    <a:lstStyle/>
                    <a:p>
                      <a:r>
                        <a:rPr lang="en-US" sz="1200" smtClean="0">
                          <a:solidFill>
                            <a:srgbClr val="FF0000"/>
                          </a:solidFill>
                        </a:rPr>
                        <a:t>01.02.2011</a:t>
                      </a:r>
                      <a:endParaRPr lang="en-US" sz="1200" dirty="0">
                        <a:solidFill>
                          <a:srgbClr val="FF0000"/>
                        </a:solidFill>
                      </a:endParaRPr>
                    </a:p>
                  </a:txBody>
                  <a:tcPr/>
                </a:tc>
              </a:tr>
              <a:tr h="330200">
                <a:tc>
                  <a:txBody>
                    <a:bodyPr/>
                    <a:lstStyle/>
                    <a:p>
                      <a:r>
                        <a:rPr lang="en-US" sz="1200" smtClean="0">
                          <a:solidFill>
                            <a:srgbClr val="FF0000"/>
                          </a:solidFill>
                        </a:rPr>
                        <a:t>2</a:t>
                      </a:r>
                      <a:endParaRPr lang="en-US" sz="1200" dirty="0">
                        <a:solidFill>
                          <a:srgbClr val="FF0000"/>
                        </a:solidFill>
                      </a:endParaRPr>
                    </a:p>
                  </a:txBody>
                  <a:tcPr/>
                </a:tc>
                <a:tc>
                  <a:txBody>
                    <a:bodyPr/>
                    <a:lstStyle/>
                    <a:p>
                      <a:r>
                        <a:rPr lang="en-US" sz="1200" smtClean="0">
                          <a:solidFill>
                            <a:srgbClr val="FF0000"/>
                          </a:solidFill>
                        </a:rPr>
                        <a:t>01.02.2011</a:t>
                      </a:r>
                      <a:endParaRPr lang="en-US" sz="1200" dirty="0">
                        <a:solidFill>
                          <a:srgbClr val="FF0000"/>
                        </a:solidFill>
                      </a:endParaRPr>
                    </a:p>
                  </a:txBody>
                  <a:tcPr/>
                </a:tc>
                <a:tc>
                  <a:txBody>
                    <a:bodyPr/>
                    <a:lstStyle/>
                    <a:p>
                      <a:r>
                        <a:rPr lang="en-US" sz="1200" smtClean="0">
                          <a:solidFill>
                            <a:srgbClr val="FF0000"/>
                          </a:solidFill>
                        </a:rPr>
                        <a:t>31.12.9999</a:t>
                      </a:r>
                      <a:endParaRPr lang="en-US" sz="1200" dirty="0">
                        <a:solidFill>
                          <a:srgbClr val="FF0000"/>
                        </a:solidFill>
                      </a:endParaRPr>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680409439"/>
              </p:ext>
            </p:extLst>
          </p:nvPr>
        </p:nvGraphicFramePr>
        <p:xfrm>
          <a:off x="2787421" y="3812415"/>
          <a:ext cx="3756660" cy="1320800"/>
        </p:xfrm>
        <a:graphic>
          <a:graphicData uri="http://schemas.openxmlformats.org/drawingml/2006/table">
            <a:tbl>
              <a:tblPr firstRow="1" bandRow="1">
                <a:tableStyleId>{5C22544A-7EE6-4342-B048-85BDC9FD1C3A}</a:tableStyleId>
              </a:tblPr>
              <a:tblGrid>
                <a:gridCol w="807720"/>
                <a:gridCol w="1222907"/>
                <a:gridCol w="1726033"/>
              </a:tblGrid>
              <a:tr h="330200">
                <a:tc>
                  <a:txBody>
                    <a:bodyPr/>
                    <a:lstStyle/>
                    <a:p>
                      <a:r>
                        <a:rPr lang="en-US" sz="1200" smtClean="0"/>
                        <a:t>Version</a:t>
                      </a:r>
                      <a:endParaRPr lang="en-US" sz="1200" dirty="0"/>
                    </a:p>
                  </a:txBody>
                  <a:tcPr/>
                </a:tc>
                <a:tc>
                  <a:txBody>
                    <a:bodyPr/>
                    <a:lstStyle/>
                    <a:p>
                      <a:r>
                        <a:rPr lang="en-US" sz="1200" smtClean="0"/>
                        <a:t>From-Date</a:t>
                      </a:r>
                      <a:endParaRPr lang="en-US" sz="1200" dirty="0"/>
                    </a:p>
                  </a:txBody>
                  <a:tcPr/>
                </a:tc>
                <a:tc>
                  <a:txBody>
                    <a:bodyPr/>
                    <a:lstStyle/>
                    <a:p>
                      <a:r>
                        <a:rPr lang="en-US" sz="1200" smtClean="0"/>
                        <a:t>To-Date</a:t>
                      </a:r>
                      <a:endParaRPr lang="en-US" sz="1200" dirty="0"/>
                    </a:p>
                  </a:txBody>
                  <a:tcPr/>
                </a:tc>
              </a:tr>
              <a:tr h="330200">
                <a:tc>
                  <a:txBody>
                    <a:bodyPr/>
                    <a:lstStyle/>
                    <a:p>
                      <a:r>
                        <a:rPr lang="en-US" sz="1200" smtClean="0">
                          <a:solidFill>
                            <a:schemeClr val="tx1"/>
                          </a:solidFill>
                        </a:rPr>
                        <a:t>1</a:t>
                      </a:r>
                      <a:endParaRPr lang="en-US" sz="1200" dirty="0">
                        <a:solidFill>
                          <a:schemeClr val="tx1"/>
                        </a:solidFill>
                      </a:endParaRPr>
                    </a:p>
                  </a:txBody>
                  <a:tcPr/>
                </a:tc>
                <a:tc>
                  <a:txBody>
                    <a:bodyPr/>
                    <a:lstStyle/>
                    <a:p>
                      <a:r>
                        <a:rPr lang="en-US" sz="1200" smtClean="0"/>
                        <a:t>01.01.2011</a:t>
                      </a:r>
                      <a:endParaRPr lang="en-US" sz="1200" dirty="0"/>
                    </a:p>
                  </a:txBody>
                  <a:tcPr/>
                </a:tc>
                <a:tc>
                  <a:txBody>
                    <a:bodyPr/>
                    <a:lstStyle/>
                    <a:p>
                      <a:r>
                        <a:rPr lang="en-US" sz="1200" smtClean="0">
                          <a:solidFill>
                            <a:srgbClr val="FF0000"/>
                          </a:solidFill>
                        </a:rPr>
                        <a:t>15.01.2011</a:t>
                      </a:r>
                      <a:endParaRPr lang="en-US" sz="1200" dirty="0">
                        <a:solidFill>
                          <a:srgbClr val="FF0000"/>
                        </a:solidFill>
                      </a:endParaRPr>
                    </a:p>
                  </a:txBody>
                  <a:tcPr/>
                </a:tc>
              </a:tr>
              <a:tr h="330200">
                <a:tc>
                  <a:txBody>
                    <a:bodyPr/>
                    <a:lstStyle/>
                    <a:p>
                      <a:r>
                        <a:rPr lang="en-US" sz="1200" smtClean="0">
                          <a:solidFill>
                            <a:srgbClr val="FF0000"/>
                          </a:solidFill>
                        </a:rPr>
                        <a:t>3</a:t>
                      </a:r>
                      <a:endParaRPr lang="en-US" sz="1200" dirty="0">
                        <a:solidFill>
                          <a:srgbClr val="FF0000"/>
                        </a:solidFill>
                      </a:endParaRPr>
                    </a:p>
                  </a:txBody>
                  <a:tcPr/>
                </a:tc>
                <a:tc>
                  <a:txBody>
                    <a:bodyPr/>
                    <a:lstStyle/>
                    <a:p>
                      <a:r>
                        <a:rPr lang="en-US" sz="1200" smtClean="0">
                          <a:solidFill>
                            <a:srgbClr val="FF0000"/>
                          </a:solidFill>
                        </a:rPr>
                        <a:t>15.01.2011</a:t>
                      </a:r>
                      <a:endParaRPr lang="en-US" sz="1200" dirty="0">
                        <a:solidFill>
                          <a:srgbClr val="FF0000"/>
                        </a:solidFill>
                      </a:endParaRPr>
                    </a:p>
                  </a:txBody>
                  <a:tcPr/>
                </a:tc>
                <a:tc>
                  <a:txBody>
                    <a:bodyPr/>
                    <a:lstStyle/>
                    <a:p>
                      <a:r>
                        <a:rPr lang="en-US" sz="1200" smtClean="0">
                          <a:solidFill>
                            <a:srgbClr val="FF0000"/>
                          </a:solidFill>
                        </a:rPr>
                        <a:t>01.02.2011</a:t>
                      </a:r>
                      <a:endParaRPr lang="en-US" sz="1200" dirty="0">
                        <a:solidFill>
                          <a:srgbClr val="FF0000"/>
                        </a:solidFill>
                      </a:endParaRPr>
                    </a:p>
                  </a:txBody>
                  <a:tcPr/>
                </a:tc>
              </a:tr>
              <a:tr h="330200">
                <a:tc>
                  <a:txBody>
                    <a:bodyPr/>
                    <a:lstStyle/>
                    <a:p>
                      <a:r>
                        <a:rPr lang="en-US" sz="1200" smtClean="0">
                          <a:solidFill>
                            <a:schemeClr val="tx1"/>
                          </a:solidFill>
                        </a:rPr>
                        <a:t>2</a:t>
                      </a:r>
                      <a:endParaRPr lang="en-US" sz="1200" dirty="0">
                        <a:solidFill>
                          <a:schemeClr val="tx1"/>
                        </a:solidFill>
                      </a:endParaRPr>
                    </a:p>
                  </a:txBody>
                  <a:tcPr/>
                </a:tc>
                <a:tc>
                  <a:txBody>
                    <a:bodyPr/>
                    <a:lstStyle/>
                    <a:p>
                      <a:r>
                        <a:rPr lang="en-US" sz="1200" smtClean="0">
                          <a:solidFill>
                            <a:schemeClr val="tx1"/>
                          </a:solidFill>
                        </a:rPr>
                        <a:t>01.02.2011</a:t>
                      </a:r>
                      <a:endParaRPr lang="en-US" sz="1200" dirty="0">
                        <a:solidFill>
                          <a:schemeClr val="tx1"/>
                        </a:solidFill>
                      </a:endParaRPr>
                    </a:p>
                  </a:txBody>
                  <a:tcPr/>
                </a:tc>
                <a:tc>
                  <a:txBody>
                    <a:bodyPr/>
                    <a:lstStyle/>
                    <a:p>
                      <a:r>
                        <a:rPr lang="en-US" sz="1200" smtClean="0">
                          <a:solidFill>
                            <a:schemeClr val="tx1"/>
                          </a:solidFill>
                        </a:rPr>
                        <a:t>31.12.9999</a:t>
                      </a:r>
                      <a:endParaRPr lang="en-US" sz="1200" dirty="0">
                        <a:solidFill>
                          <a:schemeClr val="tx1"/>
                        </a:solidFill>
                      </a:endParaRPr>
                    </a:p>
                  </a:txBody>
                  <a:tcPr/>
                </a:tc>
              </a:tr>
            </a:tbl>
          </a:graphicData>
        </a:graphic>
      </p:graphicFrame>
      <p:sp>
        <p:nvSpPr>
          <p:cNvPr id="41" name="Oval 40"/>
          <p:cNvSpPr/>
          <p:nvPr/>
        </p:nvSpPr>
        <p:spPr bwMode="gray">
          <a:xfrm>
            <a:off x="771994" y="1394085"/>
            <a:ext cx="547141" cy="49467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42" name="Oval 41"/>
          <p:cNvSpPr/>
          <p:nvPr/>
        </p:nvSpPr>
        <p:spPr bwMode="gray">
          <a:xfrm>
            <a:off x="771994" y="2513350"/>
            <a:ext cx="547141" cy="49467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2</a:t>
            </a:r>
          </a:p>
        </p:txBody>
      </p:sp>
      <p:sp>
        <p:nvSpPr>
          <p:cNvPr id="43" name="Oval 42"/>
          <p:cNvSpPr/>
          <p:nvPr/>
        </p:nvSpPr>
        <p:spPr bwMode="gray">
          <a:xfrm>
            <a:off x="771994" y="4029855"/>
            <a:ext cx="547141" cy="49467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3</a:t>
            </a:r>
          </a:p>
        </p:txBody>
      </p:sp>
      <p:sp>
        <p:nvSpPr>
          <p:cNvPr id="44" name="TextBox 43"/>
          <p:cNvSpPr txBox="1"/>
          <p:nvPr/>
        </p:nvSpPr>
        <p:spPr>
          <a:xfrm>
            <a:off x="1375348" y="1469036"/>
            <a:ext cx="75700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Original Version</a:t>
            </a:r>
          </a:p>
        </p:txBody>
      </p:sp>
      <p:sp>
        <p:nvSpPr>
          <p:cNvPr id="45" name="TextBox 44"/>
          <p:cNvSpPr txBox="1"/>
          <p:nvPr/>
        </p:nvSpPr>
        <p:spPr>
          <a:xfrm>
            <a:off x="1375348" y="2558322"/>
            <a:ext cx="1061803" cy="4154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 new version arrives and delimits the original version</a:t>
            </a:r>
          </a:p>
        </p:txBody>
      </p:sp>
      <p:sp>
        <p:nvSpPr>
          <p:cNvPr id="46" name="TextBox 45"/>
          <p:cNvSpPr txBox="1"/>
          <p:nvPr/>
        </p:nvSpPr>
        <p:spPr>
          <a:xfrm>
            <a:off x="1375348" y="3819997"/>
            <a:ext cx="1061803" cy="96949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 third version with a from-date before the latest versions from-date arrives and is </a:t>
            </a:r>
            <a:r>
              <a:rPr lang="en-US" sz="900" b="1" u="sng" kern="0" dirty="0" smtClean="0">
                <a:ea typeface="Arial Unicode MS" pitchFamily="34" charset="-128"/>
                <a:cs typeface="Arial Unicode MS" pitchFamily="34" charset="-128"/>
              </a:rPr>
              <a:t>inserted</a:t>
            </a:r>
            <a:r>
              <a:rPr lang="en-US" sz="900" kern="0" dirty="0" smtClean="0">
                <a:ea typeface="Arial Unicode MS" pitchFamily="34" charset="-128"/>
                <a:cs typeface="Arial Unicode MS" pitchFamily="34" charset="-128"/>
              </a:rPr>
              <a:t> into the sequence of versions.</a:t>
            </a:r>
          </a:p>
        </p:txBody>
      </p:sp>
      <p:sp>
        <p:nvSpPr>
          <p:cNvPr id="47" name="Oval Callout 46"/>
          <p:cNvSpPr/>
          <p:nvPr/>
        </p:nvSpPr>
        <p:spPr bwMode="gray">
          <a:xfrm>
            <a:off x="6580682" y="2465882"/>
            <a:ext cx="1551482" cy="404734"/>
          </a:xfrm>
          <a:prstGeom prst="wedgeEllipseCallout">
            <a:avLst>
              <a:gd name="adj1" fmla="val -65955"/>
              <a:gd name="adj2" fmla="val 62500"/>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effectLst/>
                <a:uLnTx/>
                <a:uFillTx/>
                <a:ea typeface="Arial Unicode MS" pitchFamily="34" charset="-128"/>
                <a:cs typeface="Arial Unicode MS" pitchFamily="34" charset="-128"/>
              </a:rPr>
              <a:t>This version is delimited</a:t>
            </a:r>
          </a:p>
        </p:txBody>
      </p:sp>
      <p:sp>
        <p:nvSpPr>
          <p:cNvPr id="48" name="Oval Callout 47"/>
          <p:cNvSpPr/>
          <p:nvPr/>
        </p:nvSpPr>
        <p:spPr bwMode="gray">
          <a:xfrm>
            <a:off x="6650636" y="4207239"/>
            <a:ext cx="1551482" cy="404734"/>
          </a:xfrm>
          <a:prstGeom prst="wedgeEllipseCallout">
            <a:avLst>
              <a:gd name="adj1" fmla="val -65955"/>
              <a:gd name="adj2" fmla="val 62500"/>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effectLst/>
                <a:uLnTx/>
                <a:uFillTx/>
                <a:ea typeface="Arial Unicode MS" pitchFamily="34" charset="-128"/>
                <a:cs typeface="Arial Unicode MS" pitchFamily="34" charset="-128"/>
              </a:rPr>
              <a:t>This version is inserted</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Cashflow Object – Versioning in ‘Overrule Mode’</a:t>
            </a:r>
            <a:endParaRPr lang="en-US" dirty="0"/>
          </a:p>
        </p:txBody>
      </p:sp>
      <p:cxnSp>
        <p:nvCxnSpPr>
          <p:cNvPr id="3" name="Straight Arrow Connector 2"/>
          <p:cNvCxnSpPr/>
          <p:nvPr/>
        </p:nvCxnSpPr>
        <p:spPr>
          <a:xfrm>
            <a:off x="652610" y="1978627"/>
            <a:ext cx="72728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2520111" y="1952666"/>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5" name="TextBox 4"/>
          <p:cNvSpPr txBox="1"/>
          <p:nvPr/>
        </p:nvSpPr>
        <p:spPr>
          <a:xfrm>
            <a:off x="2020762" y="2087126"/>
            <a:ext cx="889987" cy="261610"/>
          </a:xfrm>
          <a:prstGeom prst="rect">
            <a:avLst/>
          </a:prstGeom>
          <a:noFill/>
        </p:spPr>
        <p:txBody>
          <a:bodyPr wrap="none" rtlCol="0">
            <a:spAutoFit/>
          </a:bodyPr>
          <a:lstStyle/>
          <a:p>
            <a:r>
              <a:rPr lang="en-US" sz="1100" smtClean="0"/>
              <a:t>01.01.2011</a:t>
            </a:r>
            <a:endParaRPr lang="en-US" sz="1100" dirty="0"/>
          </a:p>
        </p:txBody>
      </p:sp>
      <p:sp>
        <p:nvSpPr>
          <p:cNvPr id="6" name="TextBox 5"/>
          <p:cNvSpPr txBox="1"/>
          <p:nvPr/>
        </p:nvSpPr>
        <p:spPr>
          <a:xfrm>
            <a:off x="7349354" y="2089835"/>
            <a:ext cx="994183" cy="261610"/>
          </a:xfrm>
          <a:prstGeom prst="rect">
            <a:avLst/>
          </a:prstGeom>
          <a:noFill/>
        </p:spPr>
        <p:txBody>
          <a:bodyPr wrap="none" rtlCol="0">
            <a:spAutoFit/>
          </a:bodyPr>
          <a:lstStyle/>
          <a:p>
            <a:r>
              <a:rPr lang="en-US" sz="1100" smtClean="0"/>
              <a:t>BusRecTime</a:t>
            </a:r>
            <a:endParaRPr lang="en-US" sz="1100" dirty="0"/>
          </a:p>
        </p:txBody>
      </p:sp>
      <p:graphicFrame>
        <p:nvGraphicFramePr>
          <p:cNvPr id="7" name="Table 6"/>
          <p:cNvGraphicFramePr>
            <a:graphicFrameLocks noGrp="1"/>
          </p:cNvGraphicFramePr>
          <p:nvPr>
            <p:extLst>
              <p:ext uri="{D42A27DB-BD31-4B8C-83A1-F6EECF244321}">
                <p14:modId xmlns:p14="http://schemas.microsoft.com/office/powerpoint/2010/main" val="3680409439"/>
              </p:ext>
            </p:extLst>
          </p:nvPr>
        </p:nvGraphicFramePr>
        <p:xfrm>
          <a:off x="2749321" y="1274955"/>
          <a:ext cx="3741420" cy="660400"/>
        </p:xfrm>
        <a:graphic>
          <a:graphicData uri="http://schemas.openxmlformats.org/drawingml/2006/table">
            <a:tbl>
              <a:tblPr firstRow="1" bandRow="1">
                <a:tableStyleId>{5C22544A-7EE6-4342-B048-85BDC9FD1C3A}</a:tableStyleId>
              </a:tblPr>
              <a:tblGrid>
                <a:gridCol w="830580"/>
                <a:gridCol w="1191809"/>
                <a:gridCol w="1719031"/>
              </a:tblGrid>
              <a:tr h="330200">
                <a:tc>
                  <a:txBody>
                    <a:bodyPr/>
                    <a:lstStyle/>
                    <a:p>
                      <a:r>
                        <a:rPr lang="en-US" sz="1200" smtClean="0"/>
                        <a:t>Version</a:t>
                      </a:r>
                      <a:endParaRPr lang="en-US" sz="1200" dirty="0"/>
                    </a:p>
                  </a:txBody>
                  <a:tcPr/>
                </a:tc>
                <a:tc>
                  <a:txBody>
                    <a:bodyPr/>
                    <a:lstStyle/>
                    <a:p>
                      <a:r>
                        <a:rPr lang="en-US" sz="1200" smtClean="0"/>
                        <a:t>From-Date</a:t>
                      </a:r>
                      <a:endParaRPr lang="en-US" sz="1200" dirty="0"/>
                    </a:p>
                  </a:txBody>
                  <a:tcPr/>
                </a:tc>
                <a:tc>
                  <a:txBody>
                    <a:bodyPr/>
                    <a:lstStyle/>
                    <a:p>
                      <a:r>
                        <a:rPr lang="en-US" sz="1200" smtClean="0"/>
                        <a:t>To-Date</a:t>
                      </a:r>
                      <a:endParaRPr lang="en-US" sz="1200" dirty="0"/>
                    </a:p>
                  </a:txBody>
                  <a:tcPr/>
                </a:tc>
              </a:tr>
              <a:tr h="330200">
                <a:tc>
                  <a:txBody>
                    <a:bodyPr/>
                    <a:lstStyle/>
                    <a:p>
                      <a:r>
                        <a:rPr lang="en-US" sz="1200" smtClean="0">
                          <a:solidFill>
                            <a:srgbClr val="FF0000"/>
                          </a:solidFill>
                        </a:rPr>
                        <a:t>1</a:t>
                      </a:r>
                      <a:endParaRPr lang="en-US" sz="1200" dirty="0">
                        <a:solidFill>
                          <a:srgbClr val="FF0000"/>
                        </a:solidFill>
                      </a:endParaRPr>
                    </a:p>
                  </a:txBody>
                  <a:tcPr/>
                </a:tc>
                <a:tc>
                  <a:txBody>
                    <a:bodyPr/>
                    <a:lstStyle/>
                    <a:p>
                      <a:r>
                        <a:rPr lang="en-US" sz="1200" smtClean="0">
                          <a:solidFill>
                            <a:srgbClr val="FF0000"/>
                          </a:solidFill>
                        </a:rPr>
                        <a:t>01.01.2011</a:t>
                      </a:r>
                      <a:endParaRPr lang="en-US" sz="1200" dirty="0">
                        <a:solidFill>
                          <a:srgbClr val="FF0000"/>
                        </a:solidFill>
                      </a:endParaRPr>
                    </a:p>
                  </a:txBody>
                  <a:tcPr/>
                </a:tc>
                <a:tc>
                  <a:txBody>
                    <a:bodyPr/>
                    <a:lstStyle/>
                    <a:p>
                      <a:r>
                        <a:rPr lang="en-US" sz="1200" smtClean="0">
                          <a:solidFill>
                            <a:srgbClr val="FF0000"/>
                          </a:solidFill>
                        </a:rPr>
                        <a:t>31.12.9999</a:t>
                      </a:r>
                      <a:endParaRPr lang="en-US" sz="1200" dirty="0">
                        <a:solidFill>
                          <a:srgbClr val="FF0000"/>
                        </a:solidFill>
                      </a:endParaRPr>
                    </a:p>
                  </a:txBody>
                  <a:tcPr/>
                </a:tc>
              </a:tr>
            </a:tbl>
          </a:graphicData>
        </a:graphic>
      </p:graphicFrame>
      <p:cxnSp>
        <p:nvCxnSpPr>
          <p:cNvPr id="8" name="Straight Arrow Connector 7"/>
          <p:cNvCxnSpPr/>
          <p:nvPr/>
        </p:nvCxnSpPr>
        <p:spPr>
          <a:xfrm>
            <a:off x="662399" y="3394821"/>
            <a:ext cx="72728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529900" y="3368860"/>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TextBox 9"/>
          <p:cNvSpPr txBox="1"/>
          <p:nvPr/>
        </p:nvSpPr>
        <p:spPr>
          <a:xfrm>
            <a:off x="2030551" y="3503320"/>
            <a:ext cx="889987" cy="261610"/>
          </a:xfrm>
          <a:prstGeom prst="rect">
            <a:avLst/>
          </a:prstGeom>
          <a:noFill/>
        </p:spPr>
        <p:txBody>
          <a:bodyPr wrap="none" rtlCol="0">
            <a:spAutoFit/>
          </a:bodyPr>
          <a:lstStyle/>
          <a:p>
            <a:r>
              <a:rPr lang="en-US" sz="1100" smtClean="0"/>
              <a:t>01.01.2011</a:t>
            </a:r>
            <a:endParaRPr lang="en-US" sz="1100" dirty="0"/>
          </a:p>
        </p:txBody>
      </p:sp>
      <p:sp>
        <p:nvSpPr>
          <p:cNvPr id="11" name="TextBox 10"/>
          <p:cNvSpPr txBox="1"/>
          <p:nvPr/>
        </p:nvSpPr>
        <p:spPr>
          <a:xfrm>
            <a:off x="7359143" y="3506029"/>
            <a:ext cx="994183" cy="261610"/>
          </a:xfrm>
          <a:prstGeom prst="rect">
            <a:avLst/>
          </a:prstGeom>
          <a:noFill/>
        </p:spPr>
        <p:txBody>
          <a:bodyPr wrap="none" rtlCol="0">
            <a:spAutoFit/>
          </a:bodyPr>
          <a:lstStyle/>
          <a:p>
            <a:r>
              <a:rPr lang="en-US" sz="1100" smtClean="0"/>
              <a:t>BusRecTime</a:t>
            </a:r>
            <a:endParaRPr lang="en-US" sz="1100" dirty="0"/>
          </a:p>
        </p:txBody>
      </p:sp>
      <p:sp>
        <p:nvSpPr>
          <p:cNvPr id="13" name="Oval 12"/>
          <p:cNvSpPr/>
          <p:nvPr/>
        </p:nvSpPr>
        <p:spPr>
          <a:xfrm>
            <a:off x="5626244" y="3368757"/>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TextBox 13"/>
          <p:cNvSpPr txBox="1"/>
          <p:nvPr/>
        </p:nvSpPr>
        <p:spPr>
          <a:xfrm>
            <a:off x="5126895" y="3503217"/>
            <a:ext cx="889987" cy="261610"/>
          </a:xfrm>
          <a:prstGeom prst="rect">
            <a:avLst/>
          </a:prstGeom>
          <a:noFill/>
        </p:spPr>
        <p:txBody>
          <a:bodyPr wrap="none" rtlCol="0">
            <a:spAutoFit/>
          </a:bodyPr>
          <a:lstStyle/>
          <a:p>
            <a:r>
              <a:rPr lang="en-US" sz="1100" smtClean="0"/>
              <a:t>01.02.2011</a:t>
            </a:r>
            <a:endParaRPr lang="en-US" sz="1100" dirty="0"/>
          </a:p>
        </p:txBody>
      </p:sp>
      <p:cxnSp>
        <p:nvCxnSpPr>
          <p:cNvPr id="15" name="Straight Arrow Connector 14"/>
          <p:cNvCxnSpPr/>
          <p:nvPr/>
        </p:nvCxnSpPr>
        <p:spPr>
          <a:xfrm>
            <a:off x="705138" y="5285890"/>
            <a:ext cx="72728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572639" y="5259929"/>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7" name="TextBox 16"/>
          <p:cNvSpPr txBox="1"/>
          <p:nvPr/>
        </p:nvSpPr>
        <p:spPr>
          <a:xfrm>
            <a:off x="2073290" y="5394389"/>
            <a:ext cx="889987" cy="261610"/>
          </a:xfrm>
          <a:prstGeom prst="rect">
            <a:avLst/>
          </a:prstGeom>
          <a:noFill/>
        </p:spPr>
        <p:txBody>
          <a:bodyPr wrap="none" rtlCol="0">
            <a:spAutoFit/>
          </a:bodyPr>
          <a:lstStyle/>
          <a:p>
            <a:r>
              <a:rPr lang="en-US" sz="1100" smtClean="0"/>
              <a:t>01.01.2011</a:t>
            </a:r>
            <a:endParaRPr lang="en-US" sz="1100" dirty="0"/>
          </a:p>
        </p:txBody>
      </p:sp>
      <p:sp>
        <p:nvSpPr>
          <p:cNvPr id="18" name="TextBox 17"/>
          <p:cNvSpPr txBox="1"/>
          <p:nvPr/>
        </p:nvSpPr>
        <p:spPr>
          <a:xfrm>
            <a:off x="7401882" y="5397098"/>
            <a:ext cx="994183" cy="261610"/>
          </a:xfrm>
          <a:prstGeom prst="rect">
            <a:avLst/>
          </a:prstGeom>
          <a:noFill/>
        </p:spPr>
        <p:txBody>
          <a:bodyPr wrap="none" rtlCol="0">
            <a:spAutoFit/>
          </a:bodyPr>
          <a:lstStyle/>
          <a:p>
            <a:r>
              <a:rPr lang="en-US" sz="1100" smtClean="0"/>
              <a:t>BusRecTime</a:t>
            </a:r>
            <a:endParaRPr lang="en-US" sz="1100" dirty="0"/>
          </a:p>
        </p:txBody>
      </p:sp>
      <p:sp>
        <p:nvSpPr>
          <p:cNvPr id="20" name="Oval 19"/>
          <p:cNvSpPr/>
          <p:nvPr/>
        </p:nvSpPr>
        <p:spPr>
          <a:xfrm>
            <a:off x="5668983" y="5259826"/>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1" name="TextBox 20"/>
          <p:cNvSpPr txBox="1"/>
          <p:nvPr/>
        </p:nvSpPr>
        <p:spPr>
          <a:xfrm>
            <a:off x="5169634" y="5394286"/>
            <a:ext cx="889987" cy="261610"/>
          </a:xfrm>
          <a:prstGeom prst="rect">
            <a:avLst/>
          </a:prstGeom>
          <a:noFill/>
        </p:spPr>
        <p:txBody>
          <a:bodyPr wrap="none" rtlCol="0">
            <a:spAutoFit/>
          </a:bodyPr>
          <a:lstStyle/>
          <a:p>
            <a:r>
              <a:rPr lang="en-US" sz="1100" smtClean="0"/>
              <a:t>01.02.2011</a:t>
            </a:r>
            <a:endParaRPr lang="en-US" sz="1100" dirty="0"/>
          </a:p>
        </p:txBody>
      </p:sp>
      <p:sp>
        <p:nvSpPr>
          <p:cNvPr id="22" name="Oval 21"/>
          <p:cNvSpPr/>
          <p:nvPr/>
        </p:nvSpPr>
        <p:spPr>
          <a:xfrm>
            <a:off x="4222773" y="5262638"/>
            <a:ext cx="72008"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 name="TextBox 22"/>
          <p:cNvSpPr txBox="1"/>
          <p:nvPr/>
        </p:nvSpPr>
        <p:spPr>
          <a:xfrm>
            <a:off x="3723424" y="5397098"/>
            <a:ext cx="889987" cy="261610"/>
          </a:xfrm>
          <a:prstGeom prst="rect">
            <a:avLst/>
          </a:prstGeom>
          <a:noFill/>
        </p:spPr>
        <p:txBody>
          <a:bodyPr wrap="none" rtlCol="0">
            <a:spAutoFit/>
          </a:bodyPr>
          <a:lstStyle/>
          <a:p>
            <a:r>
              <a:rPr lang="en-US" sz="1100" smtClean="0"/>
              <a:t>15.01.2011</a:t>
            </a:r>
            <a:endParaRPr lang="en-US" sz="1100" dirty="0"/>
          </a:p>
        </p:txBody>
      </p:sp>
      <p:graphicFrame>
        <p:nvGraphicFramePr>
          <p:cNvPr id="39" name="Table 38"/>
          <p:cNvGraphicFramePr>
            <a:graphicFrameLocks noGrp="1"/>
          </p:cNvGraphicFramePr>
          <p:nvPr>
            <p:extLst>
              <p:ext uri="{D42A27DB-BD31-4B8C-83A1-F6EECF244321}">
                <p14:modId xmlns:p14="http://schemas.microsoft.com/office/powerpoint/2010/main" val="3680409439"/>
              </p:ext>
            </p:extLst>
          </p:nvPr>
        </p:nvGraphicFramePr>
        <p:xfrm>
          <a:off x="2749321" y="2356995"/>
          <a:ext cx="3749040" cy="990600"/>
        </p:xfrm>
        <a:graphic>
          <a:graphicData uri="http://schemas.openxmlformats.org/drawingml/2006/table">
            <a:tbl>
              <a:tblPr firstRow="1" bandRow="1">
                <a:tableStyleId>{5C22544A-7EE6-4342-B048-85BDC9FD1C3A}</a:tableStyleId>
              </a:tblPr>
              <a:tblGrid>
                <a:gridCol w="838200"/>
                <a:gridCol w="1188308"/>
                <a:gridCol w="1722532"/>
              </a:tblGrid>
              <a:tr h="330200">
                <a:tc>
                  <a:txBody>
                    <a:bodyPr/>
                    <a:lstStyle/>
                    <a:p>
                      <a:r>
                        <a:rPr lang="en-US" sz="1200" smtClean="0"/>
                        <a:t>Version</a:t>
                      </a:r>
                      <a:endParaRPr lang="en-US" sz="1200" dirty="0"/>
                    </a:p>
                  </a:txBody>
                  <a:tcPr/>
                </a:tc>
                <a:tc>
                  <a:txBody>
                    <a:bodyPr/>
                    <a:lstStyle/>
                    <a:p>
                      <a:r>
                        <a:rPr lang="en-US" sz="1200" smtClean="0"/>
                        <a:t>From-Date</a:t>
                      </a:r>
                      <a:endParaRPr lang="en-US" sz="1200" dirty="0"/>
                    </a:p>
                  </a:txBody>
                  <a:tcPr/>
                </a:tc>
                <a:tc>
                  <a:txBody>
                    <a:bodyPr/>
                    <a:lstStyle/>
                    <a:p>
                      <a:r>
                        <a:rPr lang="en-US" sz="1200" smtClean="0"/>
                        <a:t>To-Date</a:t>
                      </a:r>
                      <a:endParaRPr lang="en-US" sz="1200" dirty="0"/>
                    </a:p>
                  </a:txBody>
                  <a:tcPr/>
                </a:tc>
              </a:tr>
              <a:tr h="330200">
                <a:tc>
                  <a:txBody>
                    <a:bodyPr/>
                    <a:lstStyle/>
                    <a:p>
                      <a:r>
                        <a:rPr lang="en-US" sz="1200" smtClean="0">
                          <a:solidFill>
                            <a:schemeClr val="tx1"/>
                          </a:solidFill>
                        </a:rPr>
                        <a:t>1</a:t>
                      </a:r>
                      <a:endParaRPr lang="en-US" sz="1200" dirty="0">
                        <a:solidFill>
                          <a:schemeClr val="tx1"/>
                        </a:solidFill>
                      </a:endParaRPr>
                    </a:p>
                  </a:txBody>
                  <a:tcPr/>
                </a:tc>
                <a:tc>
                  <a:txBody>
                    <a:bodyPr/>
                    <a:lstStyle/>
                    <a:p>
                      <a:r>
                        <a:rPr lang="en-US" sz="1200" smtClean="0"/>
                        <a:t>01.01.2011</a:t>
                      </a:r>
                      <a:endParaRPr lang="en-US" sz="1200" dirty="0"/>
                    </a:p>
                  </a:txBody>
                  <a:tcPr/>
                </a:tc>
                <a:tc>
                  <a:txBody>
                    <a:bodyPr/>
                    <a:lstStyle/>
                    <a:p>
                      <a:r>
                        <a:rPr lang="en-US" sz="1200" smtClean="0">
                          <a:solidFill>
                            <a:srgbClr val="FF0000"/>
                          </a:solidFill>
                        </a:rPr>
                        <a:t>01.02.2011</a:t>
                      </a:r>
                      <a:endParaRPr lang="en-US" sz="1200" dirty="0">
                        <a:solidFill>
                          <a:srgbClr val="FF0000"/>
                        </a:solidFill>
                      </a:endParaRPr>
                    </a:p>
                  </a:txBody>
                  <a:tcPr/>
                </a:tc>
              </a:tr>
              <a:tr h="330200">
                <a:tc>
                  <a:txBody>
                    <a:bodyPr/>
                    <a:lstStyle/>
                    <a:p>
                      <a:r>
                        <a:rPr lang="en-US" sz="1200" smtClean="0">
                          <a:solidFill>
                            <a:srgbClr val="FF0000"/>
                          </a:solidFill>
                        </a:rPr>
                        <a:t>2</a:t>
                      </a:r>
                      <a:endParaRPr lang="en-US" sz="1200" dirty="0">
                        <a:solidFill>
                          <a:srgbClr val="FF0000"/>
                        </a:solidFill>
                      </a:endParaRPr>
                    </a:p>
                  </a:txBody>
                  <a:tcPr/>
                </a:tc>
                <a:tc>
                  <a:txBody>
                    <a:bodyPr/>
                    <a:lstStyle/>
                    <a:p>
                      <a:r>
                        <a:rPr lang="en-US" sz="1200" smtClean="0">
                          <a:solidFill>
                            <a:srgbClr val="FF0000"/>
                          </a:solidFill>
                        </a:rPr>
                        <a:t>01.02.2011</a:t>
                      </a:r>
                      <a:endParaRPr lang="en-US" sz="1200" dirty="0">
                        <a:solidFill>
                          <a:srgbClr val="FF0000"/>
                        </a:solidFill>
                      </a:endParaRPr>
                    </a:p>
                  </a:txBody>
                  <a:tcPr/>
                </a:tc>
                <a:tc>
                  <a:txBody>
                    <a:bodyPr/>
                    <a:lstStyle/>
                    <a:p>
                      <a:r>
                        <a:rPr lang="en-US" sz="1200" smtClean="0">
                          <a:solidFill>
                            <a:srgbClr val="FF0000"/>
                          </a:solidFill>
                        </a:rPr>
                        <a:t>31.12.9999</a:t>
                      </a:r>
                      <a:endParaRPr lang="en-US" sz="1200" dirty="0">
                        <a:solidFill>
                          <a:srgbClr val="FF0000"/>
                        </a:solidFill>
                      </a:endParaRPr>
                    </a:p>
                  </a:txBody>
                  <a:tcPr/>
                </a:tc>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680409439"/>
              </p:ext>
            </p:extLst>
          </p:nvPr>
        </p:nvGraphicFramePr>
        <p:xfrm>
          <a:off x="2787421" y="3812415"/>
          <a:ext cx="3756660" cy="1320800"/>
        </p:xfrm>
        <a:graphic>
          <a:graphicData uri="http://schemas.openxmlformats.org/drawingml/2006/table">
            <a:tbl>
              <a:tblPr firstRow="1" bandRow="1">
                <a:tableStyleId>{5C22544A-7EE6-4342-B048-85BDC9FD1C3A}</a:tableStyleId>
              </a:tblPr>
              <a:tblGrid>
                <a:gridCol w="807720"/>
                <a:gridCol w="1222907"/>
                <a:gridCol w="1726033"/>
              </a:tblGrid>
              <a:tr h="330200">
                <a:tc>
                  <a:txBody>
                    <a:bodyPr/>
                    <a:lstStyle/>
                    <a:p>
                      <a:r>
                        <a:rPr lang="en-US" sz="1200" smtClean="0"/>
                        <a:t>Version</a:t>
                      </a:r>
                      <a:endParaRPr lang="en-US" sz="1200" dirty="0"/>
                    </a:p>
                  </a:txBody>
                  <a:tcPr/>
                </a:tc>
                <a:tc>
                  <a:txBody>
                    <a:bodyPr/>
                    <a:lstStyle/>
                    <a:p>
                      <a:r>
                        <a:rPr lang="en-US" sz="1200" smtClean="0"/>
                        <a:t>From-Date</a:t>
                      </a:r>
                      <a:endParaRPr lang="en-US" sz="1200" dirty="0"/>
                    </a:p>
                  </a:txBody>
                  <a:tcPr/>
                </a:tc>
                <a:tc>
                  <a:txBody>
                    <a:bodyPr/>
                    <a:lstStyle/>
                    <a:p>
                      <a:r>
                        <a:rPr lang="en-US" sz="1200" smtClean="0"/>
                        <a:t>To-Date</a:t>
                      </a:r>
                      <a:endParaRPr lang="en-US" sz="1200" dirty="0"/>
                    </a:p>
                  </a:txBody>
                  <a:tcPr/>
                </a:tc>
              </a:tr>
              <a:tr h="330200">
                <a:tc>
                  <a:txBody>
                    <a:bodyPr/>
                    <a:lstStyle/>
                    <a:p>
                      <a:r>
                        <a:rPr lang="en-US" sz="1200" smtClean="0">
                          <a:solidFill>
                            <a:schemeClr val="tx1"/>
                          </a:solidFill>
                        </a:rPr>
                        <a:t>1</a:t>
                      </a:r>
                      <a:endParaRPr lang="en-US" sz="1200" dirty="0">
                        <a:solidFill>
                          <a:schemeClr val="tx1"/>
                        </a:solidFill>
                      </a:endParaRPr>
                    </a:p>
                  </a:txBody>
                  <a:tcPr/>
                </a:tc>
                <a:tc>
                  <a:txBody>
                    <a:bodyPr/>
                    <a:lstStyle/>
                    <a:p>
                      <a:r>
                        <a:rPr lang="en-US" sz="1200" smtClean="0"/>
                        <a:t>01.01.2011</a:t>
                      </a:r>
                      <a:endParaRPr lang="en-US" sz="1200" dirty="0"/>
                    </a:p>
                  </a:txBody>
                  <a:tcPr/>
                </a:tc>
                <a:tc>
                  <a:txBody>
                    <a:bodyPr/>
                    <a:lstStyle/>
                    <a:p>
                      <a:r>
                        <a:rPr lang="en-US" sz="1200" smtClean="0">
                          <a:solidFill>
                            <a:srgbClr val="FF0000"/>
                          </a:solidFill>
                        </a:rPr>
                        <a:t>15.01.2011</a:t>
                      </a:r>
                      <a:endParaRPr lang="en-US" sz="1200" dirty="0">
                        <a:solidFill>
                          <a:srgbClr val="FF0000"/>
                        </a:solidFill>
                      </a:endParaRPr>
                    </a:p>
                  </a:txBody>
                  <a:tcPr/>
                </a:tc>
              </a:tr>
              <a:tr h="330200">
                <a:tc>
                  <a:txBody>
                    <a:bodyPr/>
                    <a:lstStyle/>
                    <a:p>
                      <a:r>
                        <a:rPr lang="en-US" sz="1200" smtClean="0">
                          <a:solidFill>
                            <a:schemeClr val="tx1"/>
                          </a:solidFill>
                        </a:rPr>
                        <a:t>2</a:t>
                      </a:r>
                      <a:endParaRPr lang="en-US" sz="1200" dirty="0">
                        <a:solidFill>
                          <a:schemeClr val="tx1"/>
                        </a:solidFill>
                      </a:endParaRPr>
                    </a:p>
                  </a:txBody>
                  <a:tcPr/>
                </a:tc>
                <a:tc>
                  <a:txBody>
                    <a:bodyPr/>
                    <a:lstStyle/>
                    <a:p>
                      <a:r>
                        <a:rPr lang="en-US" sz="1200" smtClean="0">
                          <a:solidFill>
                            <a:schemeClr val="tx1"/>
                          </a:solidFill>
                        </a:rPr>
                        <a:t>01.02.2011</a:t>
                      </a:r>
                      <a:endParaRPr lang="en-US" sz="1200" dirty="0">
                        <a:solidFill>
                          <a:schemeClr val="tx1"/>
                        </a:solidFill>
                      </a:endParaRPr>
                    </a:p>
                  </a:txBody>
                  <a:tcPr/>
                </a:tc>
                <a:tc>
                  <a:txBody>
                    <a:bodyPr/>
                    <a:lstStyle/>
                    <a:p>
                      <a:r>
                        <a:rPr lang="en-US" sz="1200" smtClean="0">
                          <a:solidFill>
                            <a:srgbClr val="FF0000"/>
                          </a:solidFill>
                        </a:rPr>
                        <a:t>01.02.2011</a:t>
                      </a:r>
                      <a:endParaRPr lang="en-US" sz="1200" dirty="0">
                        <a:solidFill>
                          <a:srgbClr val="FF0000"/>
                        </a:solidFill>
                      </a:endParaRPr>
                    </a:p>
                  </a:txBody>
                  <a:tcPr/>
                </a:tc>
              </a:tr>
              <a:tr h="330200">
                <a:tc>
                  <a:txBody>
                    <a:bodyPr/>
                    <a:lstStyle/>
                    <a:p>
                      <a:r>
                        <a:rPr lang="en-US" sz="1200" smtClean="0">
                          <a:solidFill>
                            <a:srgbClr val="FF0000"/>
                          </a:solidFill>
                        </a:rPr>
                        <a:t>3</a:t>
                      </a:r>
                      <a:endParaRPr lang="en-US" sz="1200" dirty="0">
                        <a:solidFill>
                          <a:srgbClr val="FF0000"/>
                        </a:solidFill>
                      </a:endParaRPr>
                    </a:p>
                  </a:txBody>
                  <a:tcPr/>
                </a:tc>
                <a:tc>
                  <a:txBody>
                    <a:bodyPr/>
                    <a:lstStyle/>
                    <a:p>
                      <a:r>
                        <a:rPr lang="en-US" sz="1200" smtClean="0">
                          <a:solidFill>
                            <a:srgbClr val="FF0000"/>
                          </a:solidFill>
                        </a:rPr>
                        <a:t>15.02.2011</a:t>
                      </a:r>
                      <a:endParaRPr lang="en-US" sz="1200" dirty="0">
                        <a:solidFill>
                          <a:srgbClr val="FF0000"/>
                        </a:solidFill>
                      </a:endParaRPr>
                    </a:p>
                  </a:txBody>
                  <a:tcPr/>
                </a:tc>
                <a:tc>
                  <a:txBody>
                    <a:bodyPr/>
                    <a:lstStyle/>
                    <a:p>
                      <a:r>
                        <a:rPr lang="en-US" sz="1200" smtClean="0">
                          <a:solidFill>
                            <a:srgbClr val="FF0000"/>
                          </a:solidFill>
                        </a:rPr>
                        <a:t>31.12.9999</a:t>
                      </a:r>
                      <a:endParaRPr lang="en-US" sz="1200" dirty="0">
                        <a:solidFill>
                          <a:srgbClr val="FF0000"/>
                        </a:solidFill>
                      </a:endParaRPr>
                    </a:p>
                  </a:txBody>
                  <a:tcPr/>
                </a:tc>
              </a:tr>
            </a:tbl>
          </a:graphicData>
        </a:graphic>
      </p:graphicFrame>
      <p:sp>
        <p:nvSpPr>
          <p:cNvPr id="41" name="Oval 40"/>
          <p:cNvSpPr/>
          <p:nvPr/>
        </p:nvSpPr>
        <p:spPr bwMode="gray">
          <a:xfrm>
            <a:off x="771994" y="1394085"/>
            <a:ext cx="547141" cy="49467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1</a:t>
            </a:r>
          </a:p>
        </p:txBody>
      </p:sp>
      <p:sp>
        <p:nvSpPr>
          <p:cNvPr id="42" name="Oval 41"/>
          <p:cNvSpPr/>
          <p:nvPr/>
        </p:nvSpPr>
        <p:spPr bwMode="gray">
          <a:xfrm>
            <a:off x="771994" y="2513350"/>
            <a:ext cx="547141" cy="49467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2</a:t>
            </a:r>
          </a:p>
        </p:txBody>
      </p:sp>
      <p:sp>
        <p:nvSpPr>
          <p:cNvPr id="43" name="Oval 42"/>
          <p:cNvSpPr/>
          <p:nvPr/>
        </p:nvSpPr>
        <p:spPr bwMode="gray">
          <a:xfrm>
            <a:off x="771994" y="4029855"/>
            <a:ext cx="547141" cy="494675"/>
          </a:xfrm>
          <a:prstGeom prst="ellips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3</a:t>
            </a:r>
          </a:p>
        </p:txBody>
      </p:sp>
      <p:sp>
        <p:nvSpPr>
          <p:cNvPr id="44" name="TextBox 43"/>
          <p:cNvSpPr txBox="1"/>
          <p:nvPr/>
        </p:nvSpPr>
        <p:spPr>
          <a:xfrm>
            <a:off x="1375348" y="1469036"/>
            <a:ext cx="757003"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Original Version</a:t>
            </a:r>
          </a:p>
        </p:txBody>
      </p:sp>
      <p:sp>
        <p:nvSpPr>
          <p:cNvPr id="45" name="TextBox 44"/>
          <p:cNvSpPr txBox="1"/>
          <p:nvPr/>
        </p:nvSpPr>
        <p:spPr>
          <a:xfrm>
            <a:off x="1375348" y="2558322"/>
            <a:ext cx="1061803" cy="4154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 new version arrives and delimits the original version</a:t>
            </a:r>
          </a:p>
        </p:txBody>
      </p:sp>
      <p:sp>
        <p:nvSpPr>
          <p:cNvPr id="46" name="TextBox 45"/>
          <p:cNvSpPr txBox="1"/>
          <p:nvPr/>
        </p:nvSpPr>
        <p:spPr>
          <a:xfrm>
            <a:off x="1375348" y="3819997"/>
            <a:ext cx="1061803" cy="13849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900" kern="0" dirty="0" smtClean="0">
                <a:ea typeface="Arial Unicode MS" pitchFamily="34" charset="-128"/>
                <a:cs typeface="Arial Unicode MS" pitchFamily="34" charset="-128"/>
              </a:rPr>
              <a:t>A third version with a from-date before the latest versions from-date arrives and </a:t>
            </a:r>
            <a:r>
              <a:rPr lang="en-US" sz="900" b="1" u="sng" kern="0" dirty="0" smtClean="0">
                <a:ea typeface="Arial Unicode MS" pitchFamily="34" charset="-128"/>
                <a:cs typeface="Arial Unicode MS" pitchFamily="34" charset="-128"/>
              </a:rPr>
              <a:t>overrules</a:t>
            </a:r>
            <a:r>
              <a:rPr lang="en-US" sz="900" kern="0" dirty="0" smtClean="0">
                <a:ea typeface="Arial Unicode MS" pitchFamily="34" charset="-128"/>
                <a:cs typeface="Arial Unicode MS" pitchFamily="34" charset="-128"/>
              </a:rPr>
              <a:t> the sequence of versions by deactivating or delimiting prior versions.</a:t>
            </a:r>
          </a:p>
        </p:txBody>
      </p:sp>
      <p:sp>
        <p:nvSpPr>
          <p:cNvPr id="47" name="Oval Callout 46"/>
          <p:cNvSpPr/>
          <p:nvPr/>
        </p:nvSpPr>
        <p:spPr bwMode="gray">
          <a:xfrm>
            <a:off x="6640642" y="3927422"/>
            <a:ext cx="1551482" cy="404734"/>
          </a:xfrm>
          <a:prstGeom prst="wedgeEllipseCallout">
            <a:avLst>
              <a:gd name="adj1" fmla="val -65955"/>
              <a:gd name="adj2" fmla="val 62500"/>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effectLst/>
                <a:uLnTx/>
                <a:uFillTx/>
                <a:ea typeface="Arial Unicode MS" pitchFamily="34" charset="-128"/>
                <a:cs typeface="Arial Unicode MS" pitchFamily="34" charset="-128"/>
              </a:rPr>
              <a:t>This version is delimited</a:t>
            </a:r>
          </a:p>
        </p:txBody>
      </p:sp>
      <p:sp>
        <p:nvSpPr>
          <p:cNvPr id="48" name="Oval Callout 47"/>
          <p:cNvSpPr/>
          <p:nvPr/>
        </p:nvSpPr>
        <p:spPr bwMode="gray">
          <a:xfrm>
            <a:off x="6800538" y="4424596"/>
            <a:ext cx="1551482" cy="404734"/>
          </a:xfrm>
          <a:prstGeom prst="wedgeEllipseCallout">
            <a:avLst>
              <a:gd name="adj1" fmla="val -65955"/>
              <a:gd name="adj2" fmla="val 62500"/>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b="0" i="0" u="none" strike="noStrike" kern="0" cap="none" spc="0" normalizeH="0" baseline="0" noProof="0" dirty="0" smtClean="0">
                <a:ln>
                  <a:noFill/>
                </a:ln>
                <a:effectLst/>
                <a:uLnTx/>
                <a:uFillTx/>
                <a:ea typeface="Arial Unicode MS" pitchFamily="34" charset="-128"/>
                <a:cs typeface="Arial Unicode MS" pitchFamily="34" charset="-128"/>
              </a:rPr>
              <a:t>This version is deactivated</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Big Data in LRM: Volume Drivers</a:t>
            </a:r>
            <a:endParaRPr lang="en-US" dirty="0"/>
          </a:p>
        </p:txBody>
      </p:sp>
      <p:sp>
        <p:nvSpPr>
          <p:cNvPr id="4" name="TextBox 3"/>
          <p:cNvSpPr txBox="1"/>
          <p:nvPr/>
        </p:nvSpPr>
        <p:spPr>
          <a:xfrm>
            <a:off x="4037741" y="4335697"/>
            <a:ext cx="3883631"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Cashflow 4711</a:t>
            </a:r>
          </a:p>
        </p:txBody>
      </p:sp>
      <p:graphicFrame>
        <p:nvGraphicFramePr>
          <p:cNvPr id="7" name="Table 6"/>
          <p:cNvGraphicFramePr>
            <a:graphicFrameLocks noGrp="1"/>
          </p:cNvGraphicFramePr>
          <p:nvPr/>
        </p:nvGraphicFramePr>
        <p:xfrm>
          <a:off x="230981" y="1332706"/>
          <a:ext cx="8101174" cy="4382771"/>
        </p:xfrm>
        <a:graphic>
          <a:graphicData uri="http://schemas.openxmlformats.org/drawingml/2006/table">
            <a:tbl>
              <a:tblPr firstRow="1" bandRow="1">
                <a:tableStyleId>{69CF1AB2-1976-4502-BF36-3FF5EA218861}</a:tableStyleId>
              </a:tblPr>
              <a:tblGrid>
                <a:gridCol w="5426869"/>
                <a:gridCol w="1350169"/>
                <a:gridCol w="1324136"/>
              </a:tblGrid>
              <a:tr h="227912">
                <a:tc>
                  <a:txBody>
                    <a:bodyPr/>
                    <a:lstStyle/>
                    <a:p>
                      <a:endParaRPr lang="en-US" dirty="0"/>
                    </a:p>
                  </a:txBody>
                  <a:tcPr anchor="ctr">
                    <a:solidFill>
                      <a:schemeClr val="accent1">
                        <a:lumMod val="75000"/>
                      </a:schemeClr>
                    </a:solidFill>
                  </a:tcPr>
                </a:tc>
                <a:tc gridSpan="2">
                  <a:txBody>
                    <a:bodyPr/>
                    <a:lstStyle/>
                    <a:p>
                      <a:pPr algn="ctr"/>
                      <a:r>
                        <a:rPr lang="en-US" dirty="0" smtClean="0"/>
                        <a:t>Example Bank</a:t>
                      </a:r>
                      <a:endParaRPr lang="en-US" dirty="0"/>
                    </a:p>
                  </a:txBody>
                  <a:tcPr anchor="ctr">
                    <a:solidFill>
                      <a:schemeClr val="accent1">
                        <a:lumMod val="75000"/>
                      </a:schemeClr>
                    </a:solidFill>
                  </a:tcPr>
                </a:tc>
                <a:tc hMerge="1">
                  <a:txBody>
                    <a:bodyPr/>
                    <a:lstStyle/>
                    <a:p>
                      <a:endParaRPr lang="en-US"/>
                    </a:p>
                  </a:txBody>
                  <a:tcPr/>
                </a:tc>
              </a:tr>
              <a:tr h="5619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Volume Drivers</a:t>
                      </a:r>
                    </a:p>
                  </a:txBody>
                  <a:tcPr anchor="ctr">
                    <a:solidFill>
                      <a:schemeClr val="accent1">
                        <a:lumMod val="75000"/>
                      </a:schemeClr>
                    </a:solidFill>
                  </a:tcPr>
                </a:tc>
                <a:tc>
                  <a:txBody>
                    <a:bodyPr/>
                    <a:lstStyle/>
                    <a:p>
                      <a:pPr algn="ctr"/>
                      <a:r>
                        <a:rPr lang="en-US" dirty="0" smtClean="0"/>
                        <a:t>Low Estimate</a:t>
                      </a:r>
                      <a:endParaRPr lang="en-US" dirty="0"/>
                    </a:p>
                  </a:txBody>
                  <a:tcPr anchor="ctr">
                    <a:solidFill>
                      <a:schemeClr val="accent1">
                        <a:lumMod val="75000"/>
                      </a:schemeClr>
                    </a:solidFill>
                  </a:tcPr>
                </a:tc>
                <a:tc>
                  <a:txBody>
                    <a:bodyPr/>
                    <a:lstStyle/>
                    <a:p>
                      <a:pPr algn="ctr"/>
                      <a:r>
                        <a:rPr lang="en-US" dirty="0" smtClean="0"/>
                        <a:t>High Estimate</a:t>
                      </a:r>
                      <a:endParaRPr lang="en-US" dirty="0"/>
                    </a:p>
                  </a:txBody>
                  <a:tcPr anchor="ctr">
                    <a:solidFill>
                      <a:schemeClr val="accent1">
                        <a:lumMod val="75000"/>
                      </a:schemeClr>
                    </a:solidFill>
                  </a:tcPr>
                </a:tc>
              </a:tr>
              <a:tr h="339884">
                <a:tc>
                  <a:txBody>
                    <a:bodyPr/>
                    <a:lstStyle/>
                    <a:p>
                      <a:r>
                        <a:rPr lang="en-US" kern="0" dirty="0" smtClean="0">
                          <a:ea typeface="Arial Unicode MS" pitchFamily="34" charset="-128"/>
                          <a:cs typeface="Arial Unicode MS" pitchFamily="34" charset="-128"/>
                        </a:rPr>
                        <a:t># of contracts and deals</a:t>
                      </a:r>
                    </a:p>
                    <a:p>
                      <a:r>
                        <a:rPr lang="en-US" sz="1200" kern="0" dirty="0" smtClean="0">
                          <a:ea typeface="Arial Unicode MS" pitchFamily="34" charset="-128"/>
                          <a:cs typeface="Arial Unicode MS" pitchFamily="34" charset="-128"/>
                        </a:rPr>
                        <a:t>reflects</a:t>
                      </a:r>
                      <a:r>
                        <a:rPr lang="en-US" sz="1200" kern="0" baseline="0" dirty="0" smtClean="0">
                          <a:ea typeface="Arial Unicode MS" pitchFamily="34" charset="-128"/>
                          <a:cs typeface="Arial Unicode MS" pitchFamily="34" charset="-128"/>
                        </a:rPr>
                        <a:t> potential aggregation &amp; compression in source systems</a:t>
                      </a:r>
                      <a:endParaRPr lang="en-US" dirty="0"/>
                    </a:p>
                  </a:txBody>
                  <a:tcPr/>
                </a:tc>
                <a:tc>
                  <a:txBody>
                    <a:bodyPr/>
                    <a:lstStyle/>
                    <a:p>
                      <a:pPr algn="ctr"/>
                      <a:r>
                        <a:rPr lang="en-US" dirty="0" smtClean="0"/>
                        <a:t>5M</a:t>
                      </a:r>
                      <a:endParaRPr lang="en-US" dirty="0"/>
                    </a:p>
                  </a:txBody>
                  <a:tcPr anchor="ctr"/>
                </a:tc>
                <a:tc>
                  <a:txBody>
                    <a:bodyPr/>
                    <a:lstStyle/>
                    <a:p>
                      <a:pPr algn="ctr"/>
                      <a:r>
                        <a:rPr lang="en-US" dirty="0" smtClean="0"/>
                        <a:t>20M</a:t>
                      </a:r>
                    </a:p>
                  </a:txBody>
                  <a:tcPr anchor="ctr"/>
                </a:tc>
              </a:tr>
              <a:tr h="409893">
                <a:tc>
                  <a:txBody>
                    <a:bodyPr/>
                    <a:lstStyle/>
                    <a:p>
                      <a:r>
                        <a:rPr lang="en-US" kern="0" dirty="0" smtClean="0">
                          <a:ea typeface="Arial Unicode MS" pitchFamily="34" charset="-128"/>
                          <a:cs typeface="Arial Unicode MS" pitchFamily="34" charset="-128"/>
                        </a:rPr>
                        <a:t># of items per contract</a:t>
                      </a:r>
                      <a:endParaRPr lang="en-US" dirty="0"/>
                    </a:p>
                  </a:txBody>
                  <a:tcPr/>
                </a:tc>
                <a:tc>
                  <a:txBody>
                    <a:bodyPr/>
                    <a:lstStyle/>
                    <a:p>
                      <a:pPr algn="ctr"/>
                      <a:r>
                        <a:rPr lang="en-US" dirty="0" smtClean="0"/>
                        <a:t>25</a:t>
                      </a:r>
                      <a:endParaRPr lang="en-US" dirty="0"/>
                    </a:p>
                  </a:txBody>
                  <a:tcPr anchor="ctr"/>
                </a:tc>
                <a:tc>
                  <a:txBody>
                    <a:bodyPr/>
                    <a:lstStyle/>
                    <a:p>
                      <a:pPr algn="ctr"/>
                      <a:r>
                        <a:rPr lang="en-US" dirty="0" smtClean="0"/>
                        <a:t>100</a:t>
                      </a:r>
                      <a:endParaRPr lang="en-US" dirty="0"/>
                    </a:p>
                  </a:txBody>
                  <a:tcPr anchor="ctr"/>
                </a:tc>
              </a:tr>
              <a:tr h="561975">
                <a:tc>
                  <a:txBody>
                    <a:bodyPr/>
                    <a:lstStyle/>
                    <a:p>
                      <a:r>
                        <a:rPr lang="en-US" kern="0" dirty="0" smtClean="0">
                          <a:ea typeface="Arial Unicode MS" pitchFamily="34" charset="-128"/>
                          <a:cs typeface="Arial Unicode MS" pitchFamily="34" charset="-128"/>
                        </a:rPr>
                        <a:t>Daily refresh rate </a:t>
                      </a:r>
                    </a:p>
                    <a:p>
                      <a:r>
                        <a:rPr lang="en-US" sz="1200" kern="0" dirty="0" smtClean="0">
                          <a:ea typeface="Arial Unicode MS" pitchFamily="34" charset="-128"/>
                          <a:cs typeface="Arial Unicode MS" pitchFamily="34" charset="-128"/>
                        </a:rPr>
                        <a:t>assume full update for compressed data, and delta load for granular data</a:t>
                      </a:r>
                      <a:endParaRPr lang="en-US" sz="1200" dirty="0"/>
                    </a:p>
                  </a:txBody>
                  <a:tcPr/>
                </a:tc>
                <a:tc>
                  <a:txBody>
                    <a:bodyPr/>
                    <a:lstStyle/>
                    <a:p>
                      <a:pPr algn="ctr"/>
                      <a:r>
                        <a:rPr lang="en-US" dirty="0" smtClean="0"/>
                        <a:t>100%</a:t>
                      </a:r>
                      <a:endParaRPr lang="en-US" dirty="0"/>
                    </a:p>
                  </a:txBody>
                  <a:tcPr anchor="ctr"/>
                </a:tc>
                <a:tc>
                  <a:txBody>
                    <a:bodyPr/>
                    <a:lstStyle/>
                    <a:p>
                      <a:pPr algn="ctr"/>
                      <a:r>
                        <a:rPr lang="en-US" dirty="0" smtClean="0"/>
                        <a:t>25%</a:t>
                      </a:r>
                      <a:endParaRPr lang="en-US" dirty="0"/>
                    </a:p>
                  </a:txBody>
                  <a:tcPr anchor="ctr"/>
                </a:tc>
              </a:tr>
              <a:tr h="393383">
                <a:tc>
                  <a:txBody>
                    <a:bodyPr/>
                    <a:lstStyle/>
                    <a:p>
                      <a:r>
                        <a:rPr lang="en-US" kern="0" dirty="0" smtClean="0">
                          <a:ea typeface="Arial Unicode MS" pitchFamily="34" charset="-128"/>
                          <a:cs typeface="Arial Unicode MS" pitchFamily="34" charset="-128"/>
                        </a:rPr>
                        <a:t># of scenarios and views</a:t>
                      </a:r>
                      <a:endParaRPr lang="en-US" dirty="0"/>
                    </a:p>
                  </a:txBody>
                  <a:tcP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r>
              <a:tr h="2279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kern="0" dirty="0" smtClean="0">
                          <a:ea typeface="Arial Unicode MS" pitchFamily="34" charset="-128"/>
                          <a:cs typeface="Arial Unicode MS" pitchFamily="34" charset="-128"/>
                        </a:rPr>
                        <a:t>Holding period [workdays]</a:t>
                      </a:r>
                      <a:endParaRPr lang="en-US" dirty="0"/>
                    </a:p>
                  </a:txBody>
                  <a:tcPr/>
                </a:tc>
                <a:tc>
                  <a:txBody>
                    <a:bodyPr/>
                    <a:lstStyle/>
                    <a:p>
                      <a:pPr algn="ctr"/>
                      <a:r>
                        <a:rPr lang="en-US" dirty="0" smtClean="0"/>
                        <a:t>5</a:t>
                      </a:r>
                      <a:endParaRPr lang="en-US" dirty="0"/>
                    </a:p>
                  </a:txBody>
                  <a:tcPr anchor="ctr"/>
                </a:tc>
                <a:tc>
                  <a:txBody>
                    <a:bodyPr/>
                    <a:lstStyle/>
                    <a:p>
                      <a:pPr algn="ctr"/>
                      <a:r>
                        <a:rPr lang="en-US" dirty="0" smtClean="0"/>
                        <a:t>20</a:t>
                      </a:r>
                      <a:endParaRPr lang="en-US" dirty="0"/>
                    </a:p>
                  </a:txBody>
                  <a:tcPr anchor="ctr"/>
                </a:tc>
              </a:tr>
              <a:tr h="227912">
                <a:tc>
                  <a:txBody>
                    <a:bodyPr/>
                    <a:lstStyle/>
                    <a:p>
                      <a:r>
                        <a:rPr lang="en-US" dirty="0" smtClean="0"/>
                        <a:t>Assumed DB compression rate</a:t>
                      </a:r>
                      <a:endParaRPr lang="en-US" dirty="0"/>
                    </a:p>
                  </a:txBody>
                  <a:tcPr/>
                </a:tc>
                <a:tc gridSpan="2">
                  <a:txBody>
                    <a:bodyPr/>
                    <a:lstStyle/>
                    <a:p>
                      <a:pPr algn="ctr"/>
                      <a:r>
                        <a:rPr lang="en-US" dirty="0" smtClean="0"/>
                        <a:t>7</a:t>
                      </a:r>
                      <a:endParaRPr lang="en-US" dirty="0"/>
                    </a:p>
                  </a:txBody>
                  <a:tcPr anchor="ctr"/>
                </a:tc>
                <a:tc hMerge="1">
                  <a:txBody>
                    <a:bodyPr/>
                    <a:lstStyle/>
                    <a:p>
                      <a:endParaRPr lang="en-US"/>
                    </a:p>
                  </a:txBody>
                  <a:tcPr/>
                </a:tc>
              </a:tr>
              <a:tr h="227912">
                <a:tc>
                  <a:txBody>
                    <a:bodyPr/>
                    <a:lstStyle/>
                    <a:p>
                      <a:r>
                        <a:rPr lang="en-US" dirty="0" smtClean="0"/>
                        <a:t>Memory</a:t>
                      </a:r>
                      <a:r>
                        <a:rPr lang="en-US" baseline="0" dirty="0" smtClean="0"/>
                        <a:t> Size : Data Volume</a:t>
                      </a:r>
                      <a:endParaRPr lang="en-US" dirty="0"/>
                    </a:p>
                  </a:txBody>
                  <a:tcPr/>
                </a:tc>
                <a:tc gridSpan="2">
                  <a:txBody>
                    <a:bodyPr/>
                    <a:lstStyle/>
                    <a:p>
                      <a:pPr algn="ctr"/>
                      <a:r>
                        <a:rPr lang="en-US" dirty="0" smtClean="0"/>
                        <a:t>2</a:t>
                      </a:r>
                      <a:endParaRPr lang="en-US" dirty="0"/>
                    </a:p>
                  </a:txBody>
                  <a:tcPr anchor="ctr"/>
                </a:tc>
                <a:tc hMerge="1">
                  <a:txBody>
                    <a:bodyPr/>
                    <a:lstStyle/>
                    <a:p>
                      <a:endParaRPr lang="en-US"/>
                    </a:p>
                  </a:txBody>
                  <a:tcPr/>
                </a:tc>
              </a:tr>
              <a:tr h="227912">
                <a:tc>
                  <a:txBody>
                    <a:bodyPr/>
                    <a:lstStyle/>
                    <a:p>
                      <a:r>
                        <a:rPr lang="en-US" dirty="0" smtClean="0"/>
                        <a:t>=&gt; Required Memory Size [TB]</a:t>
                      </a:r>
                      <a:endParaRPr lang="en-US" dirty="0"/>
                    </a:p>
                  </a:txBody>
                  <a:tcPr>
                    <a:solidFill>
                      <a:schemeClr val="accent1">
                        <a:lumMod val="75000"/>
                      </a:schemeClr>
                    </a:solidFill>
                  </a:tcPr>
                </a:tc>
                <a:tc>
                  <a:txBody>
                    <a:bodyPr/>
                    <a:lstStyle/>
                    <a:p>
                      <a:pPr algn="ctr"/>
                      <a:r>
                        <a:rPr lang="en-US" dirty="0" smtClean="0"/>
                        <a:t>0,2</a:t>
                      </a:r>
                      <a:endParaRPr lang="en-US" dirty="0"/>
                    </a:p>
                  </a:txBody>
                  <a:tcPr>
                    <a:solidFill>
                      <a:schemeClr val="accent1">
                        <a:lumMod val="75000"/>
                      </a:schemeClr>
                    </a:solidFill>
                  </a:tcPr>
                </a:tc>
                <a:tc>
                  <a:txBody>
                    <a:bodyPr/>
                    <a:lstStyle/>
                    <a:p>
                      <a:pPr algn="ctr"/>
                      <a:r>
                        <a:rPr lang="en-US" dirty="0" smtClean="0"/>
                        <a:t>4,2</a:t>
                      </a:r>
                      <a:endParaRPr lang="en-US" dirty="0"/>
                    </a:p>
                  </a:txBody>
                  <a:tcPr>
                    <a:solidFill>
                      <a:schemeClr val="accent1">
                        <a:lumMod val="75000"/>
                      </a:scheme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Big Data in LRM </a:t>
            </a:r>
            <a:r>
              <a:rPr lang="en-US" sz="1400" dirty="0" err="1" smtClean="0"/>
              <a:t>Nearline</a:t>
            </a:r>
            <a:r>
              <a:rPr lang="en-US" sz="1400" dirty="0" smtClean="0"/>
              <a:t> storage/Data Aging/Archiving</a:t>
            </a:r>
            <a:endParaRPr lang="en-US" dirty="0"/>
          </a:p>
        </p:txBody>
      </p:sp>
      <p:sp>
        <p:nvSpPr>
          <p:cNvPr id="5" name="Text Placeholder 4"/>
          <p:cNvSpPr>
            <a:spLocks noGrp="1"/>
          </p:cNvSpPr>
          <p:nvPr>
            <p:ph type="body" sz="quarter" idx="10"/>
          </p:nvPr>
        </p:nvSpPr>
        <p:spPr>
          <a:xfrm>
            <a:off x="324000" y="1270503"/>
            <a:ext cx="4090838" cy="4392000"/>
          </a:xfrm>
        </p:spPr>
        <p:txBody>
          <a:bodyPr/>
          <a:lstStyle/>
          <a:p>
            <a:r>
              <a:rPr lang="en-US" sz="1200" dirty="0" smtClean="0"/>
              <a:t>LRM 1.0 will not support archiving, but deletion of non-current records.</a:t>
            </a:r>
          </a:p>
          <a:p>
            <a:r>
              <a:rPr lang="en-US" sz="1200" dirty="0" smtClean="0"/>
              <a:t>A future concept on how to manage aging data volumes in LRM needs to address the question “What to do with the aged data”?</a:t>
            </a:r>
          </a:p>
          <a:p>
            <a:pPr lvl="1">
              <a:buFont typeface="Wingdings" pitchFamily="2" charset="2"/>
              <a:buChar char="§"/>
            </a:pPr>
            <a:r>
              <a:rPr lang="en-US" sz="1200" dirty="0" smtClean="0"/>
              <a:t>Compare with current data?</a:t>
            </a:r>
          </a:p>
          <a:p>
            <a:pPr lvl="1">
              <a:buFont typeface="Wingdings" pitchFamily="2" charset="2"/>
              <a:buChar char="§"/>
            </a:pPr>
            <a:r>
              <a:rPr lang="en-US" sz="1200" dirty="0" smtClean="0"/>
              <a:t>… incl. drill down? To which level?</a:t>
            </a:r>
          </a:p>
          <a:p>
            <a:pPr lvl="1">
              <a:buFont typeface="Wingdings" pitchFamily="2" charset="2"/>
              <a:buChar char="§"/>
            </a:pPr>
            <a:r>
              <a:rPr lang="en-US" sz="1200" dirty="0" smtClean="0"/>
              <a:t>What are acceptable latencies for reporting on aged data?</a:t>
            </a:r>
          </a:p>
          <a:p>
            <a:pPr lvl="1">
              <a:buFont typeface="Wingdings" pitchFamily="2" charset="2"/>
              <a:buChar char="§"/>
            </a:pPr>
            <a:r>
              <a:rPr lang="en-US" sz="1200" dirty="0" smtClean="0"/>
              <a:t>Internal use?</a:t>
            </a:r>
          </a:p>
          <a:p>
            <a:pPr lvl="1">
              <a:buFont typeface="Wingdings" pitchFamily="2" charset="2"/>
              <a:buChar char="§"/>
            </a:pPr>
            <a:r>
              <a:rPr lang="en-US" sz="1200" dirty="0" smtClean="0"/>
              <a:t>External use</a:t>
            </a:r>
          </a:p>
          <a:p>
            <a:pPr lvl="2">
              <a:buFont typeface="Wingdings" pitchFamily="2" charset="2"/>
              <a:buChar char="§"/>
            </a:pPr>
            <a:r>
              <a:rPr lang="en-US" sz="1200" dirty="0" smtClean="0"/>
              <a:t>for auditing or regulatory reporting</a:t>
            </a:r>
          </a:p>
          <a:p>
            <a:pPr lvl="2">
              <a:buFont typeface="Wingdings" pitchFamily="2" charset="2"/>
              <a:buChar char="§"/>
            </a:pPr>
            <a:r>
              <a:rPr lang="en-US" sz="1200" dirty="0" smtClean="0"/>
              <a:t>do we need to reproduce the exact results (=&gt; system snapshot!)</a:t>
            </a:r>
          </a:p>
          <a:p>
            <a:pPr lvl="1">
              <a:buFont typeface="Wingdings" pitchFamily="2" charset="2"/>
              <a:buChar char="§"/>
            </a:pPr>
            <a:r>
              <a:rPr lang="en-US" sz="1200" dirty="0" smtClean="0"/>
              <a:t>Used for statistical analysis (‘Predictive’), e.g. of customer behavior</a:t>
            </a:r>
          </a:p>
          <a:p>
            <a:endParaRPr lang="en-US" sz="1200" dirty="0"/>
          </a:p>
        </p:txBody>
      </p:sp>
      <p:sp>
        <p:nvSpPr>
          <p:cNvPr id="8" name="Rectangle 10"/>
          <p:cNvSpPr>
            <a:spLocks noChangeArrowheads="1"/>
          </p:cNvSpPr>
          <p:nvPr/>
        </p:nvSpPr>
        <p:spPr bwMode="gray">
          <a:xfrm>
            <a:off x="4750744" y="5765637"/>
            <a:ext cx="1935806" cy="389100"/>
          </a:xfrm>
          <a:prstGeom prst="rect">
            <a:avLst/>
          </a:prstGeom>
          <a:solidFill>
            <a:schemeClr val="bg2">
              <a:lumMod val="90000"/>
            </a:schemeClr>
          </a:solidFill>
          <a:ln w="9525" algn="ctr">
            <a:solidFill>
              <a:schemeClr val="accent3">
                <a:lumMod val="40000"/>
                <a:lumOff val="60000"/>
              </a:schemeClr>
            </a:solidFill>
            <a:miter lim="800000"/>
            <a:headEnd/>
            <a:tailEnd/>
          </a:ln>
        </p:spPr>
        <p:txBody>
          <a:bodyPr lIns="90000" tIns="46800" rIns="90000" bIns="46800" anchor="ctr"/>
          <a:lstStyle/>
          <a:p>
            <a:pPr algn="ctr">
              <a:lnSpc>
                <a:spcPct val="130000"/>
              </a:lnSpc>
              <a:defRPr/>
            </a:pPr>
            <a:r>
              <a:rPr lang="en-US" sz="900" b="1" dirty="0" smtClean="0">
                <a:solidFill>
                  <a:srgbClr val="FFFFFF"/>
                </a:solidFill>
                <a:latin typeface="Arial"/>
              </a:rPr>
              <a:t>Source Systems</a:t>
            </a:r>
          </a:p>
          <a:p>
            <a:pPr algn="ctr">
              <a:lnSpc>
                <a:spcPct val="130000"/>
              </a:lnSpc>
              <a:defRPr/>
            </a:pPr>
            <a:r>
              <a:rPr lang="en-US" sz="900" b="1" dirty="0" smtClean="0">
                <a:solidFill>
                  <a:srgbClr val="FFFFFF"/>
                </a:solidFill>
                <a:latin typeface="Arial"/>
              </a:rPr>
              <a:t>(SAP and Non-SAP)</a:t>
            </a:r>
            <a:endParaRPr lang="en-US" sz="900" b="1" dirty="0">
              <a:solidFill>
                <a:srgbClr val="FFFFFF"/>
              </a:solidFill>
              <a:latin typeface="Arial"/>
            </a:endParaRPr>
          </a:p>
        </p:txBody>
      </p:sp>
      <p:sp>
        <p:nvSpPr>
          <p:cNvPr id="17" name="Rounded Rectangle 16"/>
          <p:cNvSpPr/>
          <p:nvPr/>
        </p:nvSpPr>
        <p:spPr bwMode="gray">
          <a:xfrm>
            <a:off x="4757737" y="3800475"/>
            <a:ext cx="1935958" cy="437294"/>
          </a:xfrm>
          <a:prstGeom prst="roundRect">
            <a:avLst/>
          </a:prstGeom>
          <a:solidFill>
            <a:schemeClr val="bg1"/>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lIns="90000" tIns="46800" rIns="90000" bIns="46800"/>
          <a:lstStyle/>
          <a:p>
            <a:pPr marL="244475" indent="-244475">
              <a:buClr>
                <a:srgbClr val="F0AB00"/>
              </a:buClr>
              <a:buSzPct val="80000"/>
              <a:defRPr/>
            </a:pPr>
            <a:r>
              <a:rPr lang="en-US" sz="700" b="1">
                <a:solidFill>
                  <a:srgbClr val="000000"/>
                </a:solidFill>
                <a:ea typeface="Arial Unicode MS" pitchFamily="34" charset="-128"/>
                <a:cs typeface="Arial Unicode MS" pitchFamily="34" charset="-128"/>
              </a:rPr>
              <a:t>BI</a:t>
            </a:r>
            <a:endParaRPr lang="en-US" sz="700" b="1" dirty="0" err="1">
              <a:solidFill>
                <a:srgbClr val="000000"/>
              </a:solidFill>
              <a:ea typeface="Arial Unicode MS" pitchFamily="34" charset="-128"/>
              <a:cs typeface="Arial Unicode MS" pitchFamily="34" charset="-128"/>
            </a:endParaRPr>
          </a:p>
        </p:txBody>
      </p:sp>
      <p:sp>
        <p:nvSpPr>
          <p:cNvPr id="18" name="TextBox 17"/>
          <p:cNvSpPr txBox="1"/>
          <p:nvPr/>
        </p:nvSpPr>
        <p:spPr>
          <a:xfrm>
            <a:off x="5741686" y="4919415"/>
            <a:ext cx="325730" cy="184666"/>
          </a:xfrm>
          <a:prstGeom prst="rect">
            <a:avLst/>
          </a:prstGeom>
          <a:noFill/>
        </p:spPr>
        <p:txBody>
          <a:bodyPr wrap="none">
            <a:spAutoFit/>
          </a:bodyPr>
          <a:lstStyle/>
          <a:p>
            <a:pPr>
              <a:spcBef>
                <a:spcPct val="50000"/>
              </a:spcBef>
              <a:buClr>
                <a:srgbClr val="F0AB00"/>
              </a:buClr>
              <a:buSzPct val="80000"/>
              <a:defRPr/>
            </a:pPr>
            <a:r>
              <a:rPr lang="en-US" sz="600" kern="0">
                <a:solidFill>
                  <a:srgbClr val="FF0000"/>
                </a:solidFill>
                <a:ea typeface="Arial Unicode MS" pitchFamily="34" charset="-128"/>
                <a:cs typeface="Arial Unicode MS" pitchFamily="34" charset="-128"/>
              </a:rPr>
              <a:t>ETL</a:t>
            </a:r>
            <a:endParaRPr lang="en-US" sz="600" kern="0" dirty="0" err="1">
              <a:solidFill>
                <a:srgbClr val="FF0000"/>
              </a:solidFill>
              <a:ea typeface="Arial Unicode MS" pitchFamily="34" charset="-128"/>
              <a:cs typeface="Arial Unicode MS" pitchFamily="34" charset="-128"/>
            </a:endParaRPr>
          </a:p>
        </p:txBody>
      </p:sp>
      <p:sp>
        <p:nvSpPr>
          <p:cNvPr id="22" name="Rectangle 10"/>
          <p:cNvSpPr>
            <a:spLocks noChangeArrowheads="1"/>
          </p:cNvSpPr>
          <p:nvPr/>
        </p:nvSpPr>
        <p:spPr bwMode="gray">
          <a:xfrm>
            <a:off x="4762190" y="4353058"/>
            <a:ext cx="1927053" cy="926635"/>
          </a:xfrm>
          <a:prstGeom prst="rect">
            <a:avLst/>
          </a:prstGeom>
          <a:solidFill>
            <a:schemeClr val="bg2">
              <a:lumMod val="90000"/>
            </a:schemeClr>
          </a:solidFill>
          <a:ln w="9525" algn="ctr">
            <a:solidFill>
              <a:schemeClr val="accent3">
                <a:lumMod val="40000"/>
                <a:lumOff val="60000"/>
              </a:schemeClr>
            </a:solidFill>
            <a:miter lim="800000"/>
            <a:headEnd/>
            <a:tailEnd/>
          </a:ln>
        </p:spPr>
        <p:txBody>
          <a:bodyPr lIns="90000" tIns="46800" rIns="90000" bIns="46800"/>
          <a:lstStyle/>
          <a:p>
            <a:pPr>
              <a:lnSpc>
                <a:spcPct val="130000"/>
              </a:lnSpc>
              <a:defRPr/>
            </a:pPr>
            <a:r>
              <a:rPr lang="en-US" sz="700" b="1" dirty="0">
                <a:solidFill>
                  <a:srgbClr val="FFFFFF"/>
                </a:solidFill>
                <a:latin typeface="Arial"/>
              </a:rPr>
              <a:t>NGAP</a:t>
            </a:r>
            <a:endParaRPr lang="en-US" sz="500" b="1" dirty="0">
              <a:solidFill>
                <a:srgbClr val="FFFFFF"/>
              </a:solidFill>
              <a:latin typeface="Arial"/>
            </a:endParaRPr>
          </a:p>
        </p:txBody>
      </p:sp>
      <p:sp>
        <p:nvSpPr>
          <p:cNvPr id="23" name="Rectangle 22"/>
          <p:cNvSpPr/>
          <p:nvPr/>
        </p:nvSpPr>
        <p:spPr bwMode="auto">
          <a:xfrm>
            <a:off x="4972907" y="4843757"/>
            <a:ext cx="1536829" cy="353072"/>
          </a:xfrm>
          <a:prstGeom prst="rect">
            <a:avLst/>
          </a:prstGeom>
          <a:solidFill>
            <a:schemeClr val="bg2">
              <a:lumMod val="50000"/>
            </a:schemeClr>
          </a:solidFill>
          <a:ln w="9525" algn="ctr">
            <a:solidFill>
              <a:schemeClr val="bg1"/>
            </a:solidFill>
            <a:round/>
            <a:headEnd/>
            <a:tailEnd/>
          </a:ln>
          <a:effectLst>
            <a:prstShdw prst="shdw17" dist="17961" dir="2700000">
              <a:schemeClr val="bg1">
                <a:gamma/>
                <a:shade val="60000"/>
                <a:invGamma/>
              </a:schemeClr>
            </a:prstShdw>
          </a:effectLst>
        </p:spPr>
        <p:txBody>
          <a:bodyPr wrap="none" lIns="0" tIns="0" rIns="0" bIns="0" anchor="ctr"/>
          <a:lstStyle/>
          <a:p>
            <a:pPr marL="244475" indent="-244475">
              <a:lnSpc>
                <a:spcPct val="130000"/>
              </a:lnSpc>
              <a:buClr>
                <a:srgbClr val="F0AB00"/>
              </a:buClr>
              <a:buSzPct val="80000"/>
              <a:buFont typeface="Wingdings" pitchFamily="2" charset="2"/>
              <a:buNone/>
              <a:defRPr/>
            </a:pPr>
            <a:r>
              <a:rPr lang="en-US" sz="700" dirty="0" smtClean="0">
                <a:solidFill>
                  <a:srgbClr val="FFFFFF"/>
                </a:solidFill>
                <a:latin typeface="Arial Black" pitchFamily="34" charset="0"/>
              </a:rPr>
              <a:t>   SAP </a:t>
            </a:r>
            <a:r>
              <a:rPr lang="en-US" sz="700" dirty="0">
                <a:solidFill>
                  <a:srgbClr val="FFFFFF"/>
                </a:solidFill>
                <a:latin typeface="Arial Black" pitchFamily="34" charset="0"/>
              </a:rPr>
              <a:t>HANA</a:t>
            </a:r>
          </a:p>
        </p:txBody>
      </p:sp>
      <p:grpSp>
        <p:nvGrpSpPr>
          <p:cNvPr id="24" name="Group 42"/>
          <p:cNvGrpSpPr/>
          <p:nvPr/>
        </p:nvGrpSpPr>
        <p:grpSpPr>
          <a:xfrm rot="2700000">
            <a:off x="5616102" y="4901846"/>
            <a:ext cx="250134" cy="236486"/>
            <a:chOff x="4462586" y="1539536"/>
            <a:chExt cx="1195753" cy="1195753"/>
          </a:xfrm>
          <a:effectLst>
            <a:outerShdw blurRad="50800" dist="38100" dir="2700000" algn="tl" rotWithShape="0">
              <a:prstClr val="black">
                <a:alpha val="40000"/>
              </a:prstClr>
            </a:outerShdw>
          </a:effectLst>
        </p:grpSpPr>
        <p:grpSp>
          <p:nvGrpSpPr>
            <p:cNvPr id="25" name="Group 29"/>
            <p:cNvGrpSpPr/>
            <p:nvPr/>
          </p:nvGrpSpPr>
          <p:grpSpPr>
            <a:xfrm>
              <a:off x="4462586" y="1737485"/>
              <a:ext cx="1195753" cy="799733"/>
              <a:chOff x="4462585" y="1570892"/>
              <a:chExt cx="1195753" cy="799734"/>
            </a:xfrm>
          </p:grpSpPr>
          <p:cxnSp>
            <p:nvCxnSpPr>
              <p:cNvPr id="39" name="Straight Connector 38"/>
              <p:cNvCxnSpPr/>
              <p:nvPr/>
            </p:nvCxnSpPr>
            <p:spPr>
              <a:xfrm>
                <a:off x="4462585" y="1570892"/>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462585" y="165086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462585" y="173083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62585" y="181081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62585" y="1890784"/>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462585" y="197075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62585" y="205073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62585" y="213070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62585" y="221067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62585" y="229064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2585" y="237062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30"/>
            <p:cNvGrpSpPr/>
            <p:nvPr/>
          </p:nvGrpSpPr>
          <p:grpSpPr>
            <a:xfrm rot="16200000">
              <a:off x="4462646" y="1737546"/>
              <a:ext cx="1195753" cy="799734"/>
              <a:chOff x="4462585" y="1570892"/>
              <a:chExt cx="1195753" cy="799734"/>
            </a:xfrm>
          </p:grpSpPr>
          <p:cxnSp>
            <p:nvCxnSpPr>
              <p:cNvPr id="28" name="Straight Connector 27"/>
              <p:cNvCxnSpPr/>
              <p:nvPr/>
            </p:nvCxnSpPr>
            <p:spPr>
              <a:xfrm>
                <a:off x="4462585" y="1570892"/>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462585" y="165086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62585" y="173083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62585" y="181081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462585" y="1890784"/>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462585" y="197075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62585" y="205073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462585" y="213070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462585" y="221067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462585" y="229064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462585" y="237062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bwMode="gray">
            <a:xfrm>
              <a:off x="4572488" y="1649381"/>
              <a:ext cx="975947" cy="975947"/>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path path="circle">
                <a:fillToRect l="100000" t="100000"/>
              </a:path>
              <a:tileRect r="-100000" b="-100000"/>
            </a:gradFill>
            <a:ln w="9525" algn="ctr">
              <a:noFill/>
              <a:miter lim="800000"/>
              <a:headEnd/>
              <a:tailEnd/>
            </a:ln>
            <a:effectLst/>
          </p:spPr>
          <p:txBody>
            <a:bodyPr lIns="90000" tIns="72000" rIns="90000" bIns="72000" anchor="ctr"/>
            <a:lstStyle/>
            <a:p>
              <a:pPr algn="ctr">
                <a:spcBef>
                  <a:spcPct val="50000"/>
                </a:spcBef>
                <a:buClr>
                  <a:srgbClr val="F0AB00"/>
                </a:buClr>
                <a:buSzPct val="80000"/>
                <a:defRPr/>
              </a:pPr>
              <a:r>
                <a:rPr lang="en-US" sz="300" kern="0" dirty="0">
                  <a:solidFill>
                    <a:srgbClr val="FFFFFF">
                      <a:lumMod val="95000"/>
                    </a:srgbClr>
                  </a:solidFill>
                  <a:ea typeface="Arial Unicode MS" pitchFamily="34" charset="-128"/>
                  <a:cs typeface="Arial Unicode MS" pitchFamily="34" charset="-128"/>
                </a:rPr>
                <a:t>In-Memory</a:t>
              </a:r>
              <a:endParaRPr lang="en-US" sz="300" kern="0" dirty="0" err="1">
                <a:solidFill>
                  <a:srgbClr val="FFFFFF">
                    <a:lumMod val="95000"/>
                  </a:srgbClr>
                </a:solidFill>
                <a:ea typeface="Arial Unicode MS" pitchFamily="34" charset="-128"/>
                <a:cs typeface="Arial Unicode MS" pitchFamily="34" charset="-128"/>
              </a:endParaRPr>
            </a:p>
          </p:txBody>
        </p:sp>
      </p:grpSp>
      <p:sp>
        <p:nvSpPr>
          <p:cNvPr id="50" name="Rectangle 10"/>
          <p:cNvSpPr>
            <a:spLocks noChangeArrowheads="1"/>
          </p:cNvSpPr>
          <p:nvPr/>
        </p:nvSpPr>
        <p:spPr bwMode="gray">
          <a:xfrm>
            <a:off x="4971449" y="4550569"/>
            <a:ext cx="1536099" cy="217530"/>
          </a:xfrm>
          <a:prstGeom prst="rect">
            <a:avLst/>
          </a:prstGeom>
          <a:solidFill>
            <a:schemeClr val="bg2">
              <a:lumMod val="50000"/>
            </a:schemeClr>
          </a:solidFill>
          <a:ln w="9525" algn="ctr">
            <a:solidFill>
              <a:schemeClr val="bg1"/>
            </a:solidFill>
            <a:round/>
            <a:headEnd/>
            <a:tailEnd/>
          </a:ln>
          <a:effectLst>
            <a:prstShdw prst="shdw17" dist="17961" dir="2700000">
              <a:schemeClr val="bg1">
                <a:gamma/>
                <a:shade val="60000"/>
                <a:invGamma/>
              </a:schemeClr>
            </a:prstShdw>
          </a:effectLst>
        </p:spPr>
        <p:txBody>
          <a:bodyPr wrap="none" lIns="0" tIns="0" rIns="0" bIns="0" anchor="ctr"/>
          <a:lstStyle/>
          <a:p>
            <a:pPr algn="ctr">
              <a:lnSpc>
                <a:spcPct val="130000"/>
              </a:lnSpc>
              <a:buClr>
                <a:srgbClr val="F0AB00"/>
              </a:buClr>
              <a:buSzPct val="80000"/>
              <a:defRPr/>
            </a:pPr>
            <a:r>
              <a:rPr lang="en-US" sz="700" dirty="0">
                <a:solidFill>
                  <a:srgbClr val="FFFFFF"/>
                </a:solidFill>
                <a:latin typeface="Arial Black" pitchFamily="34" charset="0"/>
              </a:rPr>
              <a:t>SAP Liquidity Risk App</a:t>
            </a:r>
          </a:p>
        </p:txBody>
      </p:sp>
      <p:cxnSp>
        <p:nvCxnSpPr>
          <p:cNvPr id="52" name="Elbow Connector 164"/>
          <p:cNvCxnSpPr>
            <a:stCxn id="22" idx="0"/>
            <a:endCxn id="17" idx="2"/>
          </p:cNvCxnSpPr>
          <p:nvPr/>
        </p:nvCxnSpPr>
        <p:spPr>
          <a:xfrm flipH="1" flipV="1">
            <a:off x="5725716" y="4237769"/>
            <a:ext cx="1" cy="115289"/>
          </a:xfrm>
          <a:prstGeom prst="straightConnector1">
            <a:avLst/>
          </a:prstGeom>
          <a:ln w="25400">
            <a:solidFill>
              <a:srgbClr val="C00000"/>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62" name="Picture 2" descr="C:\Users\d040396\Dropbox\SAP\Bilder\272478_l_srgb_s_gl.jpg"/>
          <p:cNvPicPr>
            <a:picLocks noChangeAspect="1" noChangeArrowheads="1"/>
          </p:cNvPicPr>
          <p:nvPr/>
        </p:nvPicPr>
        <p:blipFill>
          <a:blip r:embed="rId3" cstate="print"/>
          <a:srcRect/>
          <a:stretch>
            <a:fillRect/>
          </a:stretch>
        </p:blipFill>
        <p:spPr bwMode="auto">
          <a:xfrm>
            <a:off x="5749149" y="3839302"/>
            <a:ext cx="457889" cy="320647"/>
          </a:xfrm>
          <a:prstGeom prst="rect">
            <a:avLst/>
          </a:prstGeom>
          <a:noFill/>
          <a:ln w="9525">
            <a:solidFill>
              <a:schemeClr val="tx1"/>
            </a:solidFill>
            <a:miter lim="800000"/>
            <a:headEnd/>
            <a:tailEnd/>
          </a:ln>
        </p:spPr>
      </p:pic>
      <p:pic>
        <p:nvPicPr>
          <p:cNvPr id="63" name="Picture 3"/>
          <p:cNvPicPr>
            <a:picLocks noChangeAspect="1" noChangeArrowheads="1"/>
          </p:cNvPicPr>
          <p:nvPr/>
        </p:nvPicPr>
        <p:blipFill>
          <a:blip r:embed="rId4" cstate="print"/>
          <a:srcRect/>
          <a:stretch>
            <a:fillRect/>
          </a:stretch>
        </p:blipFill>
        <p:spPr bwMode="auto">
          <a:xfrm>
            <a:off x="5256641" y="3863259"/>
            <a:ext cx="151084" cy="272733"/>
          </a:xfrm>
          <a:prstGeom prst="rect">
            <a:avLst/>
          </a:prstGeom>
          <a:noFill/>
          <a:ln w="9525">
            <a:noFill/>
            <a:miter lim="800000"/>
            <a:headEnd/>
            <a:tailEnd/>
          </a:ln>
        </p:spPr>
      </p:pic>
      <p:sp>
        <p:nvSpPr>
          <p:cNvPr id="69" name="Text Placeholder 4"/>
          <p:cNvSpPr>
            <a:spLocks noGrp="1"/>
          </p:cNvSpPr>
          <p:nvPr>
            <p:ph type="body" sz="quarter" idx="10"/>
          </p:nvPr>
        </p:nvSpPr>
        <p:spPr>
          <a:xfrm>
            <a:off x="4598344" y="1270503"/>
            <a:ext cx="4090838" cy="1213126"/>
          </a:xfrm>
        </p:spPr>
        <p:txBody>
          <a:bodyPr/>
          <a:lstStyle/>
          <a:p>
            <a:r>
              <a:rPr lang="en-US" sz="1200" dirty="0" smtClean="0"/>
              <a:t>A future solution </a:t>
            </a:r>
            <a:r>
              <a:rPr lang="en-US" sz="1200" u="sng" dirty="0" smtClean="0"/>
              <a:t>could</a:t>
            </a:r>
            <a:r>
              <a:rPr lang="en-US" sz="1200" dirty="0" smtClean="0"/>
              <a:t> consist of the following building blocks:</a:t>
            </a:r>
          </a:p>
          <a:p>
            <a:pPr lvl="1">
              <a:buFont typeface="Wingdings" pitchFamily="2" charset="2"/>
              <a:buChar char="§"/>
            </a:pPr>
            <a:r>
              <a:rPr lang="en-US" sz="1200" dirty="0" smtClean="0"/>
              <a:t> HANA</a:t>
            </a:r>
          </a:p>
          <a:p>
            <a:pPr lvl="2">
              <a:buFont typeface="Wingdings" pitchFamily="2" charset="2"/>
              <a:buChar char="§"/>
            </a:pPr>
            <a:r>
              <a:rPr lang="en-US" sz="1100" dirty="0" smtClean="0"/>
              <a:t>the agile online storage of current </a:t>
            </a:r>
            <a:r>
              <a:rPr lang="en-US" sz="1100" dirty="0" err="1" smtClean="0"/>
              <a:t>realtime</a:t>
            </a:r>
            <a:r>
              <a:rPr lang="en-US" sz="1100" dirty="0" smtClean="0"/>
              <a:t> data in highest granularity,</a:t>
            </a:r>
          </a:p>
          <a:p>
            <a:pPr lvl="2">
              <a:buFont typeface="Wingdings" pitchFamily="2" charset="2"/>
              <a:buChar char="§"/>
            </a:pPr>
            <a:r>
              <a:rPr lang="en-US" sz="1100" dirty="0" smtClean="0"/>
              <a:t>Completed with suitable aggregates of aged data for low latency for most queries</a:t>
            </a:r>
          </a:p>
          <a:p>
            <a:pPr lvl="1">
              <a:buFont typeface="Wingdings" pitchFamily="2" charset="2"/>
              <a:buChar char="§"/>
            </a:pPr>
            <a:r>
              <a:rPr lang="en-US" sz="1200" dirty="0" smtClean="0"/>
              <a:t> Sybase IQ</a:t>
            </a:r>
          </a:p>
          <a:p>
            <a:pPr lvl="2">
              <a:buFont typeface="Wingdings" pitchFamily="2" charset="2"/>
              <a:buChar char="§"/>
            </a:pPr>
            <a:r>
              <a:rPr lang="en-US" sz="1100" dirty="0" smtClean="0"/>
              <a:t>the </a:t>
            </a:r>
            <a:r>
              <a:rPr lang="en-US" sz="1100" dirty="0" err="1" smtClean="0"/>
              <a:t>Nearline</a:t>
            </a:r>
            <a:r>
              <a:rPr lang="en-US" sz="1100" dirty="0" smtClean="0"/>
              <a:t> Storage System for aged, granular data</a:t>
            </a:r>
          </a:p>
          <a:p>
            <a:pPr lvl="2">
              <a:buFont typeface="Wingdings" pitchFamily="2" charset="2"/>
              <a:buChar char="§"/>
            </a:pPr>
            <a:r>
              <a:rPr lang="en-US" sz="1100" dirty="0" smtClean="0"/>
              <a:t>supporting historical queries for aged data on maximum granularity, but at higher latency</a:t>
            </a:r>
          </a:p>
          <a:p>
            <a:pPr lvl="1"/>
            <a:endParaRPr lang="en-US" sz="1200" dirty="0" smtClean="0"/>
          </a:p>
          <a:p>
            <a:endParaRPr lang="en-US" sz="1200" dirty="0"/>
          </a:p>
        </p:txBody>
      </p:sp>
      <p:sp>
        <p:nvSpPr>
          <p:cNvPr id="70" name="Up Arrow 69"/>
          <p:cNvSpPr/>
          <p:nvPr/>
        </p:nvSpPr>
        <p:spPr bwMode="gray">
          <a:xfrm>
            <a:off x="4764880" y="5286375"/>
            <a:ext cx="1978819" cy="471487"/>
          </a:xfrm>
          <a:prstGeom prst="upArrow">
            <a:avLst>
              <a:gd name="adj1" fmla="val 62274"/>
              <a:gd name="adj2" fmla="val 50000"/>
            </a:avLst>
          </a:prstGeom>
          <a:solidFill>
            <a:schemeClr val="tx2">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Streaming</a:t>
            </a:r>
          </a:p>
        </p:txBody>
      </p:sp>
      <p:cxnSp>
        <p:nvCxnSpPr>
          <p:cNvPr id="72" name="Straight Connector 71"/>
          <p:cNvCxnSpPr/>
          <p:nvPr/>
        </p:nvCxnSpPr>
        <p:spPr>
          <a:xfrm>
            <a:off x="4443413" y="1228725"/>
            <a:ext cx="0" cy="367188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bwMode="auto">
          <a:xfrm>
            <a:off x="7275592" y="4846138"/>
            <a:ext cx="1536829" cy="353072"/>
          </a:xfrm>
          <a:prstGeom prst="rect">
            <a:avLst/>
          </a:prstGeom>
          <a:solidFill>
            <a:schemeClr val="accent1">
              <a:lumMod val="50000"/>
            </a:schemeClr>
          </a:solid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lIns="90000" tIns="46800" rIns="90000" bIns="46800"/>
          <a:lstStyle/>
          <a:p>
            <a:pPr marL="244475" indent="-244475">
              <a:buClr>
                <a:srgbClr val="F0AB00"/>
              </a:buClr>
              <a:buSzPct val="80000"/>
              <a:buFont typeface="Wingdings" pitchFamily="2" charset="2"/>
              <a:buNone/>
              <a:defRPr/>
            </a:pPr>
            <a:r>
              <a:rPr lang="en-US" sz="700" b="1" dirty="0" smtClean="0">
                <a:solidFill>
                  <a:srgbClr val="FFFFFF"/>
                </a:solidFill>
                <a:ea typeface="Arial Unicode MS" pitchFamily="34" charset="-128"/>
                <a:cs typeface="Arial Unicode MS" pitchFamily="34" charset="-128"/>
              </a:rPr>
              <a:t>Sybase IQ</a:t>
            </a:r>
            <a:endParaRPr lang="en-US" sz="700" b="1" dirty="0">
              <a:solidFill>
                <a:srgbClr val="FFFFFF"/>
              </a:solidFill>
              <a:ea typeface="Arial Unicode MS" pitchFamily="34" charset="-128"/>
              <a:cs typeface="Arial Unicode MS" pitchFamily="34" charset="-128"/>
            </a:endParaRPr>
          </a:p>
        </p:txBody>
      </p:sp>
      <p:cxnSp>
        <p:nvCxnSpPr>
          <p:cNvPr id="79" name="Elbow Connector 164"/>
          <p:cNvCxnSpPr>
            <a:stCxn id="76" idx="0"/>
            <a:endCxn id="50" idx="3"/>
          </p:cNvCxnSpPr>
          <p:nvPr/>
        </p:nvCxnSpPr>
        <p:spPr>
          <a:xfrm flipH="1" flipV="1">
            <a:off x="6507548" y="4659334"/>
            <a:ext cx="1536459" cy="186804"/>
          </a:xfrm>
          <a:prstGeom prst="straightConnector1">
            <a:avLst/>
          </a:prstGeom>
          <a:ln w="254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rot="429021">
            <a:off x="6672260" y="4558265"/>
            <a:ext cx="1078707" cy="15388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Historical queries</a:t>
            </a:r>
          </a:p>
        </p:txBody>
      </p:sp>
      <p:cxnSp>
        <p:nvCxnSpPr>
          <p:cNvPr id="83" name="Elbow Connector 164"/>
          <p:cNvCxnSpPr>
            <a:stCxn id="76" idx="1"/>
            <a:endCxn id="23" idx="3"/>
          </p:cNvCxnSpPr>
          <p:nvPr/>
        </p:nvCxnSpPr>
        <p:spPr>
          <a:xfrm flipH="1" flipV="1">
            <a:off x="6509736" y="5020293"/>
            <a:ext cx="765856" cy="2381"/>
          </a:xfrm>
          <a:prstGeom prst="straightConnector1">
            <a:avLst/>
          </a:prstGeom>
          <a:ln w="254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538977" y="4849695"/>
            <a:ext cx="831817" cy="333425"/>
          </a:xfrm>
          <a:prstGeom prst="rect">
            <a:avLst/>
          </a:prstGeom>
          <a:noFill/>
        </p:spPr>
        <p:txBody>
          <a:bodyPr wrap="square" lIns="0" tIns="0" rIns="0" bIns="0" rtlCol="0">
            <a:spAutoFit/>
          </a:bodyPr>
          <a:lstStyle/>
          <a:p>
            <a:pPr algn="ctr" fontAlgn="base">
              <a:spcBef>
                <a:spcPts val="200"/>
              </a:spcBef>
              <a:spcAft>
                <a:spcPct val="0"/>
              </a:spcAft>
              <a:buClr>
                <a:srgbClr val="F0AB00"/>
              </a:buClr>
              <a:buSzPct val="80000"/>
            </a:pPr>
            <a:r>
              <a:rPr lang="en-US" sz="1000" kern="0" dirty="0" smtClean="0">
                <a:ea typeface="Arial Unicode MS" pitchFamily="34" charset="-128"/>
                <a:cs typeface="Arial Unicode MS" pitchFamily="34" charset="-128"/>
              </a:rPr>
              <a:t>Data</a:t>
            </a:r>
          </a:p>
          <a:p>
            <a:pPr algn="ctr" fontAlgn="base">
              <a:spcBef>
                <a:spcPts val="200"/>
              </a:spcBef>
              <a:spcAft>
                <a:spcPct val="0"/>
              </a:spcAft>
              <a:buClr>
                <a:srgbClr val="F0AB00"/>
              </a:buClr>
              <a:buSzPct val="80000"/>
            </a:pPr>
            <a:r>
              <a:rPr lang="en-US" sz="1000" kern="0" dirty="0" smtClean="0">
                <a:ea typeface="Arial Unicode MS" pitchFamily="34" charset="-128"/>
                <a:cs typeface="Arial Unicode MS" pitchFamily="34" charset="-128"/>
              </a:rPr>
              <a:t>aging</a:t>
            </a:r>
          </a:p>
        </p:txBody>
      </p:sp>
      <p:sp>
        <p:nvSpPr>
          <p:cNvPr id="51" name="Rounded Rectangle 50"/>
          <p:cNvSpPr/>
          <p:nvPr/>
        </p:nvSpPr>
        <p:spPr bwMode="gray">
          <a:xfrm rot="900000">
            <a:off x="7798259" y="156464"/>
            <a:ext cx="110127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square" lIns="144000" tIns="72000" rIns="144000" bIns="72000" rtlCol="0" anchor="ctr">
            <a:spAutoFit/>
          </a:bodyPr>
          <a:lstStyle/>
          <a:p>
            <a:pPr algn="ctr" fontAlgn="base">
              <a:spcBef>
                <a:spcPct val="50000"/>
              </a:spcBef>
              <a:spcAft>
                <a:spcPct val="0"/>
              </a:spcAft>
              <a:buClr>
                <a:srgbClr val="F0AB00"/>
              </a:buClr>
              <a:buSzPct val="80000"/>
            </a:pPr>
            <a:r>
              <a:rPr lang="en-US" sz="1800" kern="0" smtClean="0">
                <a:solidFill>
                  <a:schemeClr val="bg1"/>
                </a:solidFill>
                <a:ea typeface="Arial Unicode MS" pitchFamily="34" charset="-128"/>
                <a:cs typeface="Arial Unicode MS" pitchFamily="34" charset="-128"/>
                <a:sym typeface="Arial"/>
              </a:rPr>
              <a:t>DRAFT</a:t>
            </a:r>
            <a:endParaRPr lang="en-US" sz="1800" kern="0" dirty="0" smtClean="0">
              <a:solidFill>
                <a:schemeClr val="bg1"/>
              </a:solidFill>
              <a:ea typeface="Arial Unicode MS" pitchFamily="34" charset="-128"/>
              <a:cs typeface="Arial Unicode MS" pitchFamily="34" charset="-128"/>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engine</a:t>
            </a:r>
            <a:endParaRPr lang="en-US" dirty="0"/>
          </a:p>
        </p:txBody>
      </p:sp>
      <p:sp>
        <p:nvSpPr>
          <p:cNvPr id="4" name="Text Placeholder 3"/>
          <p:cNvSpPr>
            <a:spLocks noGrp="1"/>
          </p:cNvSpPr>
          <p:nvPr>
            <p:ph type="body" sz="quarter" idx="11"/>
          </p:nvPr>
        </p:nvSpPr>
        <p:spPr>
          <a:xfrm>
            <a:off x="239920" y="1229560"/>
            <a:ext cx="3112880" cy="4392000"/>
          </a:xfrm>
        </p:spPr>
        <p:txBody>
          <a:bodyPr/>
          <a:lstStyle/>
          <a:p>
            <a:r>
              <a:rPr lang="en-US" dirty="0" smtClean="0"/>
              <a:t>Internal and external reporting are supported by the same engine.</a:t>
            </a:r>
          </a:p>
          <a:p>
            <a:r>
              <a:rPr lang="en-US" dirty="0" smtClean="0"/>
              <a:t>Aggregated cashflows and key figures are calculated within “Liquidity Groups”.</a:t>
            </a:r>
          </a:p>
          <a:p>
            <a:r>
              <a:rPr lang="en-US" dirty="0" smtClean="0"/>
              <a:t>These Liquidity Groups form hierarchies* to enable</a:t>
            </a:r>
          </a:p>
          <a:p>
            <a:pPr lvl="1">
              <a:buSzPct val="100000"/>
              <a:buFont typeface="Wingdings" pitchFamily="2" charset="2"/>
              <a:buChar char="§"/>
            </a:pPr>
            <a:r>
              <a:rPr lang="en-US" dirty="0" smtClean="0"/>
              <a:t>modular </a:t>
            </a:r>
          </a:p>
          <a:p>
            <a:pPr lvl="1">
              <a:buSzPct val="100000"/>
              <a:buFont typeface="Wingdings" pitchFamily="2" charset="2"/>
              <a:buChar char="§"/>
            </a:pPr>
            <a:r>
              <a:rPr lang="en-US" dirty="0" smtClean="0"/>
              <a:t>traceable</a:t>
            </a:r>
          </a:p>
          <a:p>
            <a:pPr lvl="1">
              <a:buSzPct val="100000"/>
              <a:buFont typeface="Wingdings" pitchFamily="2" charset="2"/>
              <a:buChar char="§"/>
            </a:pPr>
            <a:r>
              <a:rPr lang="en-US" dirty="0" smtClean="0"/>
              <a:t>re-usable</a:t>
            </a:r>
          </a:p>
          <a:p>
            <a:pPr>
              <a:buSzPct val="100000"/>
            </a:pPr>
            <a:r>
              <a:rPr lang="en-US" dirty="0" smtClean="0"/>
              <a:t>definition of complex calculations.</a:t>
            </a:r>
          </a:p>
        </p:txBody>
      </p:sp>
      <p:sp>
        <p:nvSpPr>
          <p:cNvPr id="18" name="Rectangle 4"/>
          <p:cNvSpPr>
            <a:spLocks noChangeArrowheads="1"/>
          </p:cNvSpPr>
          <p:nvPr/>
        </p:nvSpPr>
        <p:spPr bwMode="gray">
          <a:xfrm>
            <a:off x="5387968" y="1444625"/>
            <a:ext cx="1306513" cy="600075"/>
          </a:xfrm>
          <a:prstGeom prst="rect">
            <a:avLst/>
          </a:prstGeom>
          <a:solidFill>
            <a:schemeClr val="tx2"/>
          </a:solidFill>
          <a:ln w="9525">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Basel III LCR</a:t>
            </a:r>
            <a:endParaRPr lang="en-US" sz="1200" b="1" dirty="0">
              <a:solidFill>
                <a:schemeClr val="bg1"/>
              </a:solidFill>
            </a:endParaRPr>
          </a:p>
        </p:txBody>
      </p:sp>
      <p:sp>
        <p:nvSpPr>
          <p:cNvPr id="19" name="Rectangle 5"/>
          <p:cNvSpPr>
            <a:spLocks noChangeArrowheads="1"/>
          </p:cNvSpPr>
          <p:nvPr/>
        </p:nvSpPr>
        <p:spPr bwMode="gray">
          <a:xfrm>
            <a:off x="3867157" y="2232959"/>
            <a:ext cx="1308100" cy="601663"/>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High Quality Liquid Assets</a:t>
            </a:r>
            <a:endParaRPr lang="en-US" sz="1200" b="1" dirty="0">
              <a:solidFill>
                <a:schemeClr val="bg1"/>
              </a:solidFill>
            </a:endParaRPr>
          </a:p>
        </p:txBody>
      </p:sp>
      <p:sp>
        <p:nvSpPr>
          <p:cNvPr id="20" name="Rectangle 6"/>
          <p:cNvSpPr>
            <a:spLocks noChangeArrowheads="1"/>
          </p:cNvSpPr>
          <p:nvPr/>
        </p:nvSpPr>
        <p:spPr bwMode="gray">
          <a:xfrm>
            <a:off x="6799916" y="2222073"/>
            <a:ext cx="1308100" cy="601663"/>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Net Outflows</a:t>
            </a:r>
            <a:endParaRPr lang="en-US" sz="1200" b="1" dirty="0">
              <a:solidFill>
                <a:schemeClr val="bg1"/>
              </a:solidFill>
            </a:endParaRPr>
          </a:p>
        </p:txBody>
      </p:sp>
      <p:cxnSp>
        <p:nvCxnSpPr>
          <p:cNvPr id="21" name="AutoShape 7"/>
          <p:cNvCxnSpPr>
            <a:cxnSpLocks noChangeShapeType="1"/>
            <a:stCxn id="18" idx="2"/>
            <a:endCxn id="19" idx="0"/>
          </p:cNvCxnSpPr>
          <p:nvPr/>
        </p:nvCxnSpPr>
        <p:spPr bwMode="gray">
          <a:xfrm rot="5400000">
            <a:off x="5187087" y="1378820"/>
            <a:ext cx="188259" cy="1520018"/>
          </a:xfrm>
          <a:prstGeom prst="bentConnector3">
            <a:avLst>
              <a:gd name="adj1" fmla="val 50000"/>
            </a:avLst>
          </a:prstGeom>
          <a:noFill/>
          <a:ln w="12700">
            <a:solidFill>
              <a:srgbClr val="666666"/>
            </a:solidFill>
            <a:miter lim="800000"/>
            <a:headEnd/>
            <a:tailEnd/>
          </a:ln>
          <a:effectLst/>
        </p:spPr>
      </p:cxnSp>
      <p:cxnSp>
        <p:nvCxnSpPr>
          <p:cNvPr id="22" name="AutoShape 8"/>
          <p:cNvCxnSpPr>
            <a:cxnSpLocks noChangeShapeType="1"/>
            <a:stCxn id="18" idx="2"/>
            <a:endCxn id="20" idx="0"/>
          </p:cNvCxnSpPr>
          <p:nvPr/>
        </p:nvCxnSpPr>
        <p:spPr bwMode="gray">
          <a:xfrm rot="16200000" flipH="1">
            <a:off x="6658909" y="1427015"/>
            <a:ext cx="177373" cy="1412741"/>
          </a:xfrm>
          <a:prstGeom prst="bentConnector3">
            <a:avLst>
              <a:gd name="adj1" fmla="val 50000"/>
            </a:avLst>
          </a:prstGeom>
          <a:noFill/>
          <a:ln w="12700">
            <a:solidFill>
              <a:srgbClr val="666666"/>
            </a:solidFill>
            <a:miter lim="800000"/>
            <a:headEnd/>
            <a:tailEnd/>
          </a:ln>
          <a:effectLst/>
        </p:spPr>
      </p:cxnSp>
      <p:cxnSp>
        <p:nvCxnSpPr>
          <p:cNvPr id="23" name="AutoShape 9"/>
          <p:cNvCxnSpPr>
            <a:cxnSpLocks noChangeShapeType="1"/>
            <a:stCxn id="19" idx="2"/>
            <a:endCxn id="33" idx="0"/>
          </p:cNvCxnSpPr>
          <p:nvPr/>
        </p:nvCxnSpPr>
        <p:spPr bwMode="gray">
          <a:xfrm rot="5400000">
            <a:off x="3882123" y="2549578"/>
            <a:ext cx="354040" cy="924129"/>
          </a:xfrm>
          <a:prstGeom prst="bentConnector3">
            <a:avLst>
              <a:gd name="adj1" fmla="val 50000"/>
            </a:avLst>
          </a:prstGeom>
          <a:noFill/>
          <a:ln w="12700">
            <a:solidFill>
              <a:srgbClr val="666666"/>
            </a:solidFill>
            <a:miter lim="800000"/>
            <a:headEnd/>
            <a:tailEnd/>
          </a:ln>
          <a:effectLst/>
        </p:spPr>
      </p:cxnSp>
      <p:cxnSp>
        <p:nvCxnSpPr>
          <p:cNvPr id="24" name="AutoShape 10"/>
          <p:cNvCxnSpPr>
            <a:cxnSpLocks noChangeShapeType="1"/>
            <a:stCxn id="19" idx="2"/>
            <a:endCxn id="35" idx="0"/>
          </p:cNvCxnSpPr>
          <p:nvPr/>
        </p:nvCxnSpPr>
        <p:spPr bwMode="gray">
          <a:xfrm rot="16200000" flipH="1">
            <a:off x="4810119" y="2545709"/>
            <a:ext cx="354040" cy="931865"/>
          </a:xfrm>
          <a:prstGeom prst="bentConnector3">
            <a:avLst>
              <a:gd name="adj1" fmla="val 50000"/>
            </a:avLst>
          </a:prstGeom>
          <a:noFill/>
          <a:ln w="12700">
            <a:solidFill>
              <a:srgbClr val="666666"/>
            </a:solidFill>
            <a:miter lim="800000"/>
            <a:headEnd/>
            <a:tailEnd/>
          </a:ln>
          <a:effectLst/>
        </p:spPr>
      </p:cxnSp>
      <p:cxnSp>
        <p:nvCxnSpPr>
          <p:cNvPr id="25" name="AutoShape 11"/>
          <p:cNvCxnSpPr>
            <a:cxnSpLocks noChangeShapeType="1"/>
            <a:stCxn id="20" idx="2"/>
            <a:endCxn id="36" idx="0"/>
          </p:cNvCxnSpPr>
          <p:nvPr/>
        </p:nvCxnSpPr>
        <p:spPr bwMode="gray">
          <a:xfrm rot="5400000">
            <a:off x="7074969" y="2809665"/>
            <a:ext cx="364926" cy="393069"/>
          </a:xfrm>
          <a:prstGeom prst="bentConnector3">
            <a:avLst>
              <a:gd name="adj1" fmla="val 50000"/>
            </a:avLst>
          </a:prstGeom>
          <a:noFill/>
          <a:ln w="12700">
            <a:solidFill>
              <a:srgbClr val="666666"/>
            </a:solidFill>
            <a:miter lim="800000"/>
            <a:headEnd/>
            <a:tailEnd/>
          </a:ln>
          <a:effectLst/>
        </p:spPr>
      </p:cxnSp>
      <p:cxnSp>
        <p:nvCxnSpPr>
          <p:cNvPr id="26" name="AutoShape 12"/>
          <p:cNvCxnSpPr>
            <a:cxnSpLocks noChangeShapeType="1"/>
            <a:stCxn id="20" idx="2"/>
            <a:endCxn id="34" idx="0"/>
          </p:cNvCxnSpPr>
          <p:nvPr/>
        </p:nvCxnSpPr>
        <p:spPr bwMode="gray">
          <a:xfrm rot="16200000" flipH="1">
            <a:off x="7662491" y="2615211"/>
            <a:ext cx="364926" cy="781976"/>
          </a:xfrm>
          <a:prstGeom prst="bentConnector3">
            <a:avLst>
              <a:gd name="adj1" fmla="val 50000"/>
            </a:avLst>
          </a:prstGeom>
          <a:noFill/>
          <a:ln w="12700">
            <a:solidFill>
              <a:srgbClr val="666666"/>
            </a:solidFill>
            <a:miter lim="800000"/>
            <a:headEnd/>
            <a:tailEnd/>
          </a:ln>
          <a:effectLst/>
        </p:spPr>
      </p:cxnSp>
      <p:cxnSp>
        <p:nvCxnSpPr>
          <p:cNvPr id="27" name="AutoShape 13"/>
          <p:cNvCxnSpPr>
            <a:cxnSpLocks noChangeShapeType="1"/>
            <a:stCxn id="33" idx="2"/>
            <a:endCxn id="37" idx="0"/>
          </p:cNvCxnSpPr>
          <p:nvPr/>
        </p:nvCxnSpPr>
        <p:spPr bwMode="gray">
          <a:xfrm rot="5400000">
            <a:off x="3042474" y="3571521"/>
            <a:ext cx="337388" cy="771821"/>
          </a:xfrm>
          <a:prstGeom prst="bentConnector3">
            <a:avLst>
              <a:gd name="adj1" fmla="val 50000"/>
            </a:avLst>
          </a:prstGeom>
          <a:noFill/>
          <a:ln w="12700">
            <a:solidFill>
              <a:srgbClr val="666666"/>
            </a:solidFill>
            <a:miter lim="800000"/>
            <a:headEnd/>
            <a:tailEnd/>
          </a:ln>
          <a:effectLst/>
        </p:spPr>
      </p:cxnSp>
      <p:cxnSp>
        <p:nvCxnSpPr>
          <p:cNvPr id="29" name="AutoShape 15"/>
          <p:cNvCxnSpPr>
            <a:cxnSpLocks noChangeShapeType="1"/>
            <a:stCxn id="33" idx="2"/>
            <a:endCxn id="39" idx="0"/>
          </p:cNvCxnSpPr>
          <p:nvPr/>
        </p:nvCxnSpPr>
        <p:spPr bwMode="gray">
          <a:xfrm rot="16200000" flipH="1">
            <a:off x="3895783" y="3490032"/>
            <a:ext cx="337388" cy="934798"/>
          </a:xfrm>
          <a:prstGeom prst="bentConnector3">
            <a:avLst>
              <a:gd name="adj1" fmla="val 50000"/>
            </a:avLst>
          </a:prstGeom>
          <a:noFill/>
          <a:ln w="12700">
            <a:solidFill>
              <a:srgbClr val="666666"/>
            </a:solidFill>
            <a:miter lim="800000"/>
            <a:headEnd/>
            <a:tailEnd/>
          </a:ln>
          <a:effectLst/>
        </p:spPr>
      </p:cxnSp>
      <p:cxnSp>
        <p:nvCxnSpPr>
          <p:cNvPr id="30" name="AutoShape 16"/>
          <p:cNvCxnSpPr>
            <a:cxnSpLocks noChangeShapeType="1"/>
            <a:stCxn id="34" idx="2"/>
            <a:endCxn id="40" idx="0"/>
          </p:cNvCxnSpPr>
          <p:nvPr/>
        </p:nvCxnSpPr>
        <p:spPr bwMode="gray">
          <a:xfrm rot="5400000">
            <a:off x="6972862" y="3851993"/>
            <a:ext cx="1326337" cy="1199824"/>
          </a:xfrm>
          <a:prstGeom prst="bentConnector3">
            <a:avLst>
              <a:gd name="adj1" fmla="val 81062"/>
            </a:avLst>
          </a:prstGeom>
          <a:noFill/>
          <a:ln w="12700">
            <a:solidFill>
              <a:srgbClr val="666666"/>
            </a:solidFill>
            <a:miter lim="800000"/>
            <a:headEnd/>
            <a:tailEnd/>
          </a:ln>
          <a:effectLst/>
        </p:spPr>
      </p:cxnSp>
      <p:cxnSp>
        <p:nvCxnSpPr>
          <p:cNvPr id="31" name="AutoShape 17"/>
          <p:cNvCxnSpPr>
            <a:cxnSpLocks noChangeShapeType="1"/>
            <a:stCxn id="34" idx="2"/>
            <a:endCxn id="41" idx="0"/>
          </p:cNvCxnSpPr>
          <p:nvPr/>
        </p:nvCxnSpPr>
        <p:spPr bwMode="gray">
          <a:xfrm rot="5400000">
            <a:off x="7359309" y="4238440"/>
            <a:ext cx="1326337" cy="426930"/>
          </a:xfrm>
          <a:prstGeom prst="bentConnector3">
            <a:avLst>
              <a:gd name="adj1" fmla="val 81061"/>
            </a:avLst>
          </a:prstGeom>
          <a:noFill/>
          <a:ln w="12700">
            <a:solidFill>
              <a:srgbClr val="666666"/>
            </a:solidFill>
            <a:miter lim="800000"/>
            <a:headEnd/>
            <a:tailEnd/>
          </a:ln>
          <a:effectLst/>
        </p:spPr>
      </p:cxnSp>
      <p:cxnSp>
        <p:nvCxnSpPr>
          <p:cNvPr id="32" name="AutoShape 18"/>
          <p:cNvCxnSpPr>
            <a:cxnSpLocks noChangeShapeType="1"/>
            <a:stCxn id="34" idx="2"/>
            <a:endCxn id="42" idx="0"/>
          </p:cNvCxnSpPr>
          <p:nvPr/>
        </p:nvCxnSpPr>
        <p:spPr bwMode="gray">
          <a:xfrm rot="16200000" flipH="1">
            <a:off x="7793176" y="4231502"/>
            <a:ext cx="1326337" cy="440805"/>
          </a:xfrm>
          <a:prstGeom prst="bentConnector3">
            <a:avLst>
              <a:gd name="adj1" fmla="val 50000"/>
            </a:avLst>
          </a:prstGeom>
          <a:noFill/>
          <a:ln w="12700">
            <a:solidFill>
              <a:srgbClr val="666666"/>
            </a:solidFill>
            <a:miter lim="800000"/>
            <a:headEnd/>
            <a:tailEnd/>
          </a:ln>
          <a:effectLst/>
        </p:spPr>
      </p:cxnSp>
      <p:sp>
        <p:nvSpPr>
          <p:cNvPr id="33" name="Rectangle 19"/>
          <p:cNvSpPr>
            <a:spLocks noChangeArrowheads="1"/>
          </p:cNvSpPr>
          <p:nvPr/>
        </p:nvSpPr>
        <p:spPr bwMode="gray">
          <a:xfrm>
            <a:off x="3195440" y="3188662"/>
            <a:ext cx="803275"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Level 1 HQLAs</a:t>
            </a:r>
            <a:endParaRPr lang="en-US" sz="1200" b="1" dirty="0">
              <a:solidFill>
                <a:schemeClr val="bg1"/>
              </a:solidFill>
            </a:endParaRPr>
          </a:p>
        </p:txBody>
      </p:sp>
      <p:sp>
        <p:nvSpPr>
          <p:cNvPr id="34" name="Rectangle 20"/>
          <p:cNvSpPr>
            <a:spLocks noChangeArrowheads="1"/>
          </p:cNvSpPr>
          <p:nvPr/>
        </p:nvSpPr>
        <p:spPr bwMode="gray">
          <a:xfrm>
            <a:off x="7834304" y="3188662"/>
            <a:ext cx="803275"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Inflows</a:t>
            </a:r>
            <a:endParaRPr lang="en-US" sz="1200" b="1" dirty="0">
              <a:solidFill>
                <a:schemeClr val="bg1"/>
              </a:solidFill>
            </a:endParaRPr>
          </a:p>
        </p:txBody>
      </p:sp>
      <p:sp>
        <p:nvSpPr>
          <p:cNvPr id="35" name="Rectangle 21"/>
          <p:cNvSpPr>
            <a:spLocks noChangeArrowheads="1"/>
          </p:cNvSpPr>
          <p:nvPr/>
        </p:nvSpPr>
        <p:spPr bwMode="gray">
          <a:xfrm>
            <a:off x="5050640" y="3188662"/>
            <a:ext cx="804863"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Level 2 HQLAs</a:t>
            </a:r>
            <a:endParaRPr lang="en-US" sz="1200" b="1" dirty="0">
              <a:solidFill>
                <a:schemeClr val="bg1"/>
              </a:solidFill>
            </a:endParaRPr>
          </a:p>
        </p:txBody>
      </p:sp>
      <p:sp>
        <p:nvSpPr>
          <p:cNvPr id="36" name="Rectangle 22"/>
          <p:cNvSpPr>
            <a:spLocks noChangeArrowheads="1"/>
          </p:cNvSpPr>
          <p:nvPr/>
        </p:nvSpPr>
        <p:spPr bwMode="gray">
          <a:xfrm>
            <a:off x="6659259" y="3188662"/>
            <a:ext cx="803275"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1200" b="1" dirty="0" smtClean="0">
                <a:solidFill>
                  <a:schemeClr val="bg1"/>
                </a:solidFill>
              </a:rPr>
              <a:t>Outflows</a:t>
            </a:r>
            <a:endParaRPr lang="en-US" sz="1200" b="1" dirty="0">
              <a:solidFill>
                <a:schemeClr val="bg1"/>
              </a:solidFill>
            </a:endParaRPr>
          </a:p>
        </p:txBody>
      </p:sp>
      <p:sp>
        <p:nvSpPr>
          <p:cNvPr id="37" name="Rectangle 23"/>
          <p:cNvSpPr>
            <a:spLocks noChangeArrowheads="1"/>
          </p:cNvSpPr>
          <p:nvPr/>
        </p:nvSpPr>
        <p:spPr bwMode="gray">
          <a:xfrm>
            <a:off x="2549032" y="4126125"/>
            <a:ext cx="552450" cy="604838"/>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Cash</a:t>
            </a:r>
            <a:endParaRPr lang="en-US" sz="1000" b="1" dirty="0"/>
          </a:p>
        </p:txBody>
      </p:sp>
      <p:sp>
        <p:nvSpPr>
          <p:cNvPr id="38" name="Rectangle 24"/>
          <p:cNvSpPr>
            <a:spLocks noChangeArrowheads="1"/>
          </p:cNvSpPr>
          <p:nvPr/>
        </p:nvSpPr>
        <p:spPr bwMode="gray">
          <a:xfrm>
            <a:off x="3262097" y="4126125"/>
            <a:ext cx="675796" cy="604838"/>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Central Bank Reserves</a:t>
            </a:r>
            <a:endParaRPr lang="en-US" sz="1000" b="1" dirty="0"/>
          </a:p>
        </p:txBody>
      </p:sp>
      <p:sp>
        <p:nvSpPr>
          <p:cNvPr id="39" name="Rectangle 25"/>
          <p:cNvSpPr>
            <a:spLocks noChangeArrowheads="1"/>
          </p:cNvSpPr>
          <p:nvPr/>
        </p:nvSpPr>
        <p:spPr bwMode="gray">
          <a:xfrm>
            <a:off x="4092359" y="4126125"/>
            <a:ext cx="879034" cy="604838"/>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Domestic Sovereign 0%-risk Debt</a:t>
            </a:r>
            <a:endParaRPr lang="en-US" sz="1000" b="1" dirty="0"/>
          </a:p>
        </p:txBody>
      </p:sp>
      <p:sp>
        <p:nvSpPr>
          <p:cNvPr id="40" name="Rectangle 26"/>
          <p:cNvSpPr>
            <a:spLocks noChangeArrowheads="1"/>
          </p:cNvSpPr>
          <p:nvPr/>
        </p:nvSpPr>
        <p:spPr bwMode="gray">
          <a:xfrm>
            <a:off x="6722343" y="5115074"/>
            <a:ext cx="627549"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Reverse Repos</a:t>
            </a:r>
            <a:endParaRPr lang="en-US" sz="1000" b="1" dirty="0"/>
          </a:p>
        </p:txBody>
      </p:sp>
      <p:sp>
        <p:nvSpPr>
          <p:cNvPr id="41" name="Rectangle 27"/>
          <p:cNvSpPr>
            <a:spLocks noChangeArrowheads="1"/>
          </p:cNvSpPr>
          <p:nvPr/>
        </p:nvSpPr>
        <p:spPr bwMode="gray">
          <a:xfrm>
            <a:off x="7475969" y="5115074"/>
            <a:ext cx="666086"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Retail Counter-parties</a:t>
            </a:r>
            <a:endParaRPr lang="en-US" sz="1000" b="1" dirty="0"/>
          </a:p>
        </p:txBody>
      </p:sp>
      <p:sp>
        <p:nvSpPr>
          <p:cNvPr id="42" name="Rectangle 28"/>
          <p:cNvSpPr>
            <a:spLocks noChangeArrowheads="1"/>
          </p:cNvSpPr>
          <p:nvPr/>
        </p:nvSpPr>
        <p:spPr bwMode="gray">
          <a:xfrm>
            <a:off x="8299934" y="5115074"/>
            <a:ext cx="753626"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Wholesale counter-parties</a:t>
            </a:r>
            <a:endParaRPr lang="en-US" sz="1000" b="1" dirty="0"/>
          </a:p>
        </p:txBody>
      </p:sp>
      <p:sp>
        <p:nvSpPr>
          <p:cNvPr id="44" name="Rectangle 30"/>
          <p:cNvSpPr>
            <a:spLocks noChangeArrowheads="1"/>
          </p:cNvSpPr>
          <p:nvPr/>
        </p:nvSpPr>
        <p:spPr bwMode="gray">
          <a:xfrm>
            <a:off x="4210249" y="5104984"/>
            <a:ext cx="786790"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Sovereign 20%-risk debt</a:t>
            </a:r>
            <a:endParaRPr lang="en-US" sz="1000" b="1" dirty="0"/>
          </a:p>
        </p:txBody>
      </p:sp>
      <p:sp>
        <p:nvSpPr>
          <p:cNvPr id="45" name="Rectangle 31"/>
          <p:cNvSpPr>
            <a:spLocks noChangeArrowheads="1"/>
          </p:cNvSpPr>
          <p:nvPr/>
        </p:nvSpPr>
        <p:spPr bwMode="gray">
          <a:xfrm>
            <a:off x="5089193" y="5104984"/>
            <a:ext cx="727756"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AA- corporate binds</a:t>
            </a:r>
            <a:endParaRPr lang="en-US" sz="1000" b="1" dirty="0"/>
          </a:p>
        </p:txBody>
      </p:sp>
      <p:sp>
        <p:nvSpPr>
          <p:cNvPr id="46" name="Rectangle 32"/>
          <p:cNvSpPr>
            <a:spLocks noChangeArrowheads="1"/>
          </p:cNvSpPr>
          <p:nvPr/>
        </p:nvSpPr>
        <p:spPr bwMode="gray">
          <a:xfrm>
            <a:off x="5906814" y="5104984"/>
            <a:ext cx="622944"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AA- covered bonds</a:t>
            </a:r>
            <a:endParaRPr lang="en-US" sz="1000" b="1" dirty="0"/>
          </a:p>
        </p:txBody>
      </p:sp>
      <p:cxnSp>
        <p:nvCxnSpPr>
          <p:cNvPr id="48" name="AutoShape 34"/>
          <p:cNvCxnSpPr>
            <a:cxnSpLocks noChangeShapeType="1"/>
            <a:stCxn id="35" idx="2"/>
            <a:endCxn id="44" idx="0"/>
          </p:cNvCxnSpPr>
          <p:nvPr/>
        </p:nvCxnSpPr>
        <p:spPr bwMode="gray">
          <a:xfrm rot="5400000">
            <a:off x="4370235" y="4022146"/>
            <a:ext cx="1316247" cy="849428"/>
          </a:xfrm>
          <a:prstGeom prst="bentConnector3">
            <a:avLst>
              <a:gd name="adj1" fmla="val 81141"/>
            </a:avLst>
          </a:prstGeom>
          <a:noFill/>
          <a:ln w="12700">
            <a:solidFill>
              <a:srgbClr val="666666"/>
            </a:solidFill>
            <a:miter lim="800000"/>
            <a:headEnd/>
            <a:tailEnd/>
          </a:ln>
          <a:effectLst/>
        </p:spPr>
      </p:cxnSp>
      <p:cxnSp>
        <p:nvCxnSpPr>
          <p:cNvPr id="49" name="AutoShape 35"/>
          <p:cNvCxnSpPr>
            <a:cxnSpLocks noChangeShapeType="1"/>
            <a:stCxn id="35" idx="2"/>
            <a:endCxn id="45" idx="0"/>
          </p:cNvCxnSpPr>
          <p:nvPr/>
        </p:nvCxnSpPr>
        <p:spPr bwMode="gray">
          <a:xfrm rot="5400000">
            <a:off x="4794949" y="4446860"/>
            <a:ext cx="1316247" cy="1"/>
          </a:xfrm>
          <a:prstGeom prst="bentConnector3">
            <a:avLst>
              <a:gd name="adj1" fmla="val 50000"/>
            </a:avLst>
          </a:prstGeom>
          <a:noFill/>
          <a:ln w="12700">
            <a:solidFill>
              <a:srgbClr val="666666"/>
            </a:solidFill>
            <a:miter lim="800000"/>
            <a:headEnd/>
            <a:tailEnd/>
          </a:ln>
          <a:effectLst/>
        </p:spPr>
      </p:cxnSp>
      <p:cxnSp>
        <p:nvCxnSpPr>
          <p:cNvPr id="50" name="AutoShape 36"/>
          <p:cNvCxnSpPr>
            <a:cxnSpLocks noChangeShapeType="1"/>
            <a:stCxn id="35" idx="2"/>
            <a:endCxn id="46" idx="0"/>
          </p:cNvCxnSpPr>
          <p:nvPr/>
        </p:nvCxnSpPr>
        <p:spPr bwMode="gray">
          <a:xfrm rot="16200000" flipH="1">
            <a:off x="5177556" y="4064253"/>
            <a:ext cx="1316247" cy="765214"/>
          </a:xfrm>
          <a:prstGeom prst="bentConnector3">
            <a:avLst>
              <a:gd name="adj1" fmla="val 81142"/>
            </a:avLst>
          </a:prstGeom>
          <a:noFill/>
          <a:ln w="12700">
            <a:solidFill>
              <a:srgbClr val="666666"/>
            </a:solidFill>
            <a:miter lim="800000"/>
            <a:headEnd/>
            <a:tailEnd/>
          </a:ln>
          <a:effectLst/>
        </p:spPr>
      </p:cxnSp>
      <p:sp>
        <p:nvSpPr>
          <p:cNvPr id="98" name="Rectangle 30"/>
          <p:cNvSpPr>
            <a:spLocks noChangeArrowheads="1"/>
          </p:cNvSpPr>
          <p:nvPr/>
        </p:nvSpPr>
        <p:spPr bwMode="gray">
          <a:xfrm>
            <a:off x="5767754" y="4128507"/>
            <a:ext cx="647778"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Retail Deposits</a:t>
            </a:r>
            <a:endParaRPr lang="en-US" sz="1000" b="1" dirty="0"/>
          </a:p>
        </p:txBody>
      </p:sp>
      <p:sp>
        <p:nvSpPr>
          <p:cNvPr id="99" name="Rectangle 31"/>
          <p:cNvSpPr>
            <a:spLocks noChangeArrowheads="1"/>
          </p:cNvSpPr>
          <p:nvPr/>
        </p:nvSpPr>
        <p:spPr bwMode="gray">
          <a:xfrm>
            <a:off x="6755199" y="4128507"/>
            <a:ext cx="612554"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Secured Funding</a:t>
            </a:r>
            <a:endParaRPr lang="en-US" sz="1000" b="1" dirty="0"/>
          </a:p>
        </p:txBody>
      </p:sp>
      <p:sp>
        <p:nvSpPr>
          <p:cNvPr id="100" name="Rectangle 32"/>
          <p:cNvSpPr>
            <a:spLocks noChangeArrowheads="1"/>
          </p:cNvSpPr>
          <p:nvPr/>
        </p:nvSpPr>
        <p:spPr bwMode="gray">
          <a:xfrm>
            <a:off x="7430814" y="4128507"/>
            <a:ext cx="748657"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1000" b="1" dirty="0" smtClean="0"/>
              <a:t>Unsecured Funding</a:t>
            </a:r>
            <a:endParaRPr lang="en-US" sz="1000" b="1" dirty="0"/>
          </a:p>
        </p:txBody>
      </p:sp>
      <p:cxnSp>
        <p:nvCxnSpPr>
          <p:cNvPr id="105" name="AutoShape 18"/>
          <p:cNvCxnSpPr>
            <a:cxnSpLocks noChangeShapeType="1"/>
            <a:stCxn id="36" idx="2"/>
            <a:endCxn id="100" idx="0"/>
          </p:cNvCxnSpPr>
          <p:nvPr/>
        </p:nvCxnSpPr>
        <p:spPr bwMode="gray">
          <a:xfrm rot="16200000" flipH="1">
            <a:off x="7263135" y="3586499"/>
            <a:ext cx="339770" cy="744246"/>
          </a:xfrm>
          <a:prstGeom prst="bentConnector3">
            <a:avLst>
              <a:gd name="adj1" fmla="val 50000"/>
            </a:avLst>
          </a:prstGeom>
          <a:noFill/>
          <a:ln w="12700">
            <a:solidFill>
              <a:srgbClr val="666666"/>
            </a:solidFill>
            <a:miter lim="800000"/>
            <a:headEnd/>
            <a:tailEnd/>
          </a:ln>
          <a:effectLst/>
        </p:spPr>
      </p:cxnSp>
      <p:cxnSp>
        <p:nvCxnSpPr>
          <p:cNvPr id="108" name="AutoShape 18"/>
          <p:cNvCxnSpPr>
            <a:cxnSpLocks noChangeShapeType="1"/>
            <a:stCxn id="36" idx="2"/>
            <a:endCxn id="99" idx="0"/>
          </p:cNvCxnSpPr>
          <p:nvPr/>
        </p:nvCxnSpPr>
        <p:spPr bwMode="gray">
          <a:xfrm rot="16200000" flipH="1">
            <a:off x="6891301" y="3958332"/>
            <a:ext cx="339770" cy="579"/>
          </a:xfrm>
          <a:prstGeom prst="bentConnector3">
            <a:avLst>
              <a:gd name="adj1" fmla="val 50000"/>
            </a:avLst>
          </a:prstGeom>
          <a:noFill/>
          <a:ln w="12700">
            <a:solidFill>
              <a:srgbClr val="666666"/>
            </a:solidFill>
            <a:miter lim="800000"/>
            <a:headEnd/>
            <a:tailEnd/>
          </a:ln>
          <a:effectLst/>
        </p:spPr>
      </p:cxnSp>
      <p:cxnSp>
        <p:nvCxnSpPr>
          <p:cNvPr id="112" name="AutoShape 18"/>
          <p:cNvCxnSpPr>
            <a:cxnSpLocks noChangeShapeType="1"/>
            <a:stCxn id="36" idx="2"/>
            <a:endCxn id="98" idx="0"/>
          </p:cNvCxnSpPr>
          <p:nvPr/>
        </p:nvCxnSpPr>
        <p:spPr bwMode="gray">
          <a:xfrm rot="5400000">
            <a:off x="6406385" y="3473995"/>
            <a:ext cx="339770" cy="969254"/>
          </a:xfrm>
          <a:prstGeom prst="bentConnector3">
            <a:avLst>
              <a:gd name="adj1" fmla="val 50000"/>
            </a:avLst>
          </a:prstGeom>
          <a:noFill/>
          <a:ln w="12700">
            <a:solidFill>
              <a:srgbClr val="666666"/>
            </a:solidFill>
            <a:miter lim="800000"/>
            <a:headEnd/>
            <a:tailEnd/>
          </a:ln>
          <a:effectLst/>
        </p:spPr>
      </p:cxnSp>
      <p:cxnSp>
        <p:nvCxnSpPr>
          <p:cNvPr id="118" name="AutoShape 15"/>
          <p:cNvCxnSpPr>
            <a:cxnSpLocks noChangeShapeType="1"/>
            <a:stCxn id="33" idx="2"/>
            <a:endCxn id="38" idx="0"/>
          </p:cNvCxnSpPr>
          <p:nvPr/>
        </p:nvCxnSpPr>
        <p:spPr bwMode="gray">
          <a:xfrm rot="16200000" flipH="1">
            <a:off x="3429842" y="3955972"/>
            <a:ext cx="337388" cy="2917"/>
          </a:xfrm>
          <a:prstGeom prst="bentConnector3">
            <a:avLst>
              <a:gd name="adj1" fmla="val 50000"/>
            </a:avLst>
          </a:prstGeom>
          <a:noFill/>
          <a:ln w="12700">
            <a:solidFill>
              <a:srgbClr val="666666"/>
            </a:solidFill>
            <a:miter lim="800000"/>
            <a:headEnd/>
            <a:tailEnd/>
          </a:ln>
          <a:effectLst/>
        </p:spPr>
      </p:cxnSp>
      <p:cxnSp>
        <p:nvCxnSpPr>
          <p:cNvPr id="125" name="Elbow Connector 124"/>
          <p:cNvCxnSpPr>
            <a:stCxn id="19" idx="3"/>
            <a:endCxn id="40" idx="1"/>
          </p:cNvCxnSpPr>
          <p:nvPr/>
        </p:nvCxnSpPr>
        <p:spPr>
          <a:xfrm>
            <a:off x="5175257" y="2533791"/>
            <a:ext cx="1547086" cy="2881321"/>
          </a:xfrm>
          <a:prstGeom prst="bentConnector3">
            <a:avLst>
              <a:gd name="adj1" fmla="val 90762"/>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9" idx="3"/>
            <a:endCxn id="99" idx="1"/>
          </p:cNvCxnSpPr>
          <p:nvPr/>
        </p:nvCxnSpPr>
        <p:spPr>
          <a:xfrm>
            <a:off x="5175257" y="2533791"/>
            <a:ext cx="1579942" cy="1894754"/>
          </a:xfrm>
          <a:prstGeom prst="bentConnector3">
            <a:avLst>
              <a:gd name="adj1" fmla="val 89249"/>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43" name="Footer"/>
          <p:cNvSpPr txBox="1"/>
          <p:nvPr/>
        </p:nvSpPr>
        <p:spPr>
          <a:xfrm>
            <a:off x="330200" y="6254750"/>
            <a:ext cx="7502525" cy="153888"/>
          </a:xfrm>
          <a:prstGeom prst="rect">
            <a:avLst/>
          </a:prstGeom>
          <a:noFill/>
        </p:spPr>
        <p:txBody>
          <a:bodyPr vert="horz" wrap="square" lIns="0" tIns="0" rIns="0" bIns="0" rtlCol="0" anchor="b">
            <a:spAutoFit/>
          </a:bodyPr>
          <a:lstStyle/>
          <a:p>
            <a:pPr fontAlgn="base">
              <a:spcBef>
                <a:spcPct val="50000"/>
              </a:spcBef>
              <a:spcAft>
                <a:spcPct val="0"/>
              </a:spcAft>
              <a:buClr>
                <a:srgbClr val="F0AB00"/>
              </a:buClr>
              <a:buSzPct val="80000"/>
            </a:pPr>
            <a:r>
              <a:rPr lang="en-US" sz="1000" kern="0" smtClean="0">
                <a:solidFill>
                  <a:srgbClr val="000000"/>
                </a:solidFill>
                <a:latin typeface="Arial"/>
                <a:ea typeface="Arial Unicode MS" pitchFamily="34" charset="-128"/>
                <a:cs typeface="Arial Unicode MS" pitchFamily="34" charset="-128"/>
              </a:rPr>
              <a:t>* more exactly these are 'polyhierarchies' as each node may have several parents</a:t>
            </a:r>
            <a:endParaRPr lang="en-US" sz="1000" kern="0" dirty="0" err="1" smtClean="0">
              <a:solidFill>
                <a:srgbClr val="000000"/>
              </a:solidFill>
              <a:latin typeface="Arial"/>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Groups: Basic Properties</a:t>
            </a:r>
            <a:endParaRPr lang="en-US" dirty="0"/>
          </a:p>
        </p:txBody>
      </p:sp>
      <p:sp>
        <p:nvSpPr>
          <p:cNvPr id="4" name="Text Placeholder 3"/>
          <p:cNvSpPr>
            <a:spLocks noGrp="1"/>
          </p:cNvSpPr>
          <p:nvPr>
            <p:ph type="body" sz="quarter" idx="11"/>
          </p:nvPr>
        </p:nvSpPr>
        <p:spPr>
          <a:xfrm>
            <a:off x="324001" y="1604912"/>
            <a:ext cx="3311828" cy="4392000"/>
          </a:xfrm>
        </p:spPr>
        <p:txBody>
          <a:bodyPr/>
          <a:lstStyle/>
          <a:p>
            <a:pPr>
              <a:buSzPct val="100000"/>
              <a:buFont typeface="Wingdings" pitchFamily="2" charset="2"/>
              <a:buChar char="§"/>
            </a:pPr>
            <a:r>
              <a:rPr lang="en-US" dirty="0" smtClean="0"/>
              <a:t> Parameters</a:t>
            </a:r>
          </a:p>
          <a:p>
            <a:pPr lvl="2">
              <a:buFont typeface="Wingdings" pitchFamily="2" charset="2"/>
              <a:buChar char="§"/>
            </a:pPr>
            <a:r>
              <a:rPr lang="en-US" dirty="0" smtClean="0"/>
              <a:t>Several Input Parameters</a:t>
            </a:r>
          </a:p>
          <a:p>
            <a:pPr lvl="2">
              <a:buFont typeface="Wingdings" pitchFamily="2" charset="2"/>
              <a:buChar char="§"/>
            </a:pPr>
            <a:r>
              <a:rPr lang="en-US" dirty="0" smtClean="0"/>
              <a:t>One single Output Parameter</a:t>
            </a:r>
          </a:p>
          <a:p>
            <a:pPr>
              <a:buSzPct val="100000"/>
              <a:buFont typeface="Wingdings" pitchFamily="2" charset="2"/>
              <a:buChar char="§"/>
            </a:pPr>
            <a:r>
              <a:rPr lang="en-US" dirty="0" smtClean="0"/>
              <a:t> Calculation Rules, e.g.</a:t>
            </a:r>
          </a:p>
          <a:p>
            <a:pPr lvl="2">
              <a:buFont typeface="Wingdings" pitchFamily="2" charset="2"/>
              <a:buChar char="§"/>
            </a:pPr>
            <a:r>
              <a:rPr lang="en-US" dirty="0" smtClean="0"/>
              <a:t>Aggregate</a:t>
            </a:r>
          </a:p>
          <a:p>
            <a:pPr lvl="2">
              <a:buFont typeface="Wingdings" pitchFamily="2" charset="2"/>
              <a:buChar char="§"/>
            </a:pPr>
            <a:r>
              <a:rPr lang="en-US" dirty="0" smtClean="0"/>
              <a:t>Accumulate</a:t>
            </a:r>
          </a:p>
          <a:p>
            <a:pPr lvl="2">
              <a:buFont typeface="Wingdings" pitchFamily="2" charset="2"/>
              <a:buChar char="§"/>
            </a:pPr>
            <a:r>
              <a:rPr lang="en-US" dirty="0" smtClean="0"/>
              <a:t>Divide</a:t>
            </a:r>
          </a:p>
          <a:p>
            <a:pPr marL="88900" lvl="2" indent="0">
              <a:buNone/>
            </a:pPr>
            <a:r>
              <a:rPr lang="en-US" i="1" dirty="0" smtClean="0">
                <a:solidFill>
                  <a:srgbClr val="00B0F0"/>
                </a:solidFill>
              </a:rPr>
              <a:t>New rules can be added via extension concept!</a:t>
            </a:r>
          </a:p>
          <a:p>
            <a:pPr>
              <a:buSzPct val="100000"/>
              <a:buFont typeface="Wingdings" pitchFamily="2" charset="2"/>
              <a:buChar char="§"/>
            </a:pPr>
            <a:r>
              <a:rPr lang="en-US" dirty="0" smtClean="0"/>
              <a:t>Variables, e.g.</a:t>
            </a:r>
          </a:p>
          <a:p>
            <a:pPr lvl="2">
              <a:buFont typeface="Wingdings" pitchFamily="2" charset="2"/>
              <a:buChar char="§"/>
            </a:pPr>
            <a:r>
              <a:rPr lang="en-US" dirty="0" smtClean="0"/>
              <a:t>Haircuts</a:t>
            </a:r>
          </a:p>
          <a:p>
            <a:pPr lvl="2">
              <a:buFont typeface="Wingdings" pitchFamily="2" charset="2"/>
              <a:buChar char="§"/>
            </a:pPr>
            <a:r>
              <a:rPr lang="en-US" dirty="0" smtClean="0"/>
              <a:t>Run-off rates</a:t>
            </a:r>
          </a:p>
          <a:p>
            <a:pPr lvl="2">
              <a:buNone/>
            </a:pPr>
            <a:r>
              <a:rPr lang="en-US" dirty="0" smtClean="0"/>
              <a:t>Note: variables are scenario-dependent (see below)</a:t>
            </a:r>
          </a:p>
          <a:p>
            <a:endParaRPr lang="en-US" dirty="0"/>
          </a:p>
        </p:txBody>
      </p:sp>
      <p:sp>
        <p:nvSpPr>
          <p:cNvPr id="5" name="Rectangle 4"/>
          <p:cNvSpPr/>
          <p:nvPr/>
        </p:nvSpPr>
        <p:spPr bwMode="gray">
          <a:xfrm>
            <a:off x="3984156" y="3287503"/>
            <a:ext cx="3951525" cy="164374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kern="0" dirty="0" smtClean="0">
                <a:ea typeface="Arial Unicode MS" pitchFamily="34" charset="-128"/>
                <a:cs typeface="Arial Unicode MS" pitchFamily="34" charset="-128"/>
              </a:rPr>
              <a:t>LG </a:t>
            </a: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‘Basel III Net Outflows’</a:t>
            </a:r>
          </a:p>
          <a:p>
            <a:pPr marR="0" algn="ctr" defTabSz="914400" eaLnBrk="1" fontAlgn="base" latinLnBrk="0" hangingPunct="1">
              <a:lnSpc>
                <a:spcPct val="100000"/>
              </a:lnSpc>
              <a:spcBef>
                <a:spcPct val="50000"/>
              </a:spcBef>
              <a:spcAft>
                <a:spcPct val="0"/>
              </a:spcAft>
              <a:buClr>
                <a:srgbClr val="F0AB00"/>
              </a:buClr>
              <a:buSzPct val="80000"/>
              <a:tabLst/>
            </a:pPr>
            <a:r>
              <a:rPr lang="en-US" kern="0" dirty="0" smtClean="0">
                <a:ea typeface="Arial Unicode MS" pitchFamily="34" charset="-128"/>
                <a:cs typeface="Arial Unicode MS" pitchFamily="34" charset="-128"/>
              </a:rPr>
              <a:t>Calculation Rule: ‘subtract (and cap)’</a:t>
            </a:r>
          </a:p>
          <a:p>
            <a:pPr marR="0" algn="ctr" defTabSz="914400" eaLnBrk="1" fontAlgn="base" latinLnBrk="0" hangingPunct="1">
              <a:lnSpc>
                <a:spcPct val="100000"/>
              </a:lnSpc>
              <a:spcBef>
                <a:spcPct val="50000"/>
              </a:spcBef>
              <a:spcAft>
                <a:spcPct val="0"/>
              </a:spcAft>
              <a:buClr>
                <a:srgbClr val="F0AB00"/>
              </a:buClr>
              <a:buSzPct val="80000"/>
              <a:tabLst/>
            </a:pPr>
            <a:r>
              <a:rPr lang="en-US" kern="0" dirty="0" smtClean="0">
                <a:ea typeface="Arial Unicode MS" pitchFamily="34" charset="-128"/>
                <a:cs typeface="Arial Unicode MS" pitchFamily="34" charset="-128"/>
              </a:rPr>
              <a:t>Variable: ‘</a:t>
            </a:r>
            <a:r>
              <a:rPr lang="en-US" kern="0" dirty="0" err="1" smtClean="0">
                <a:ea typeface="Arial Unicode MS" pitchFamily="34" charset="-128"/>
                <a:cs typeface="Arial Unicode MS" pitchFamily="34" charset="-128"/>
              </a:rPr>
              <a:t>MaxInflow</a:t>
            </a:r>
            <a:r>
              <a:rPr lang="en-US" kern="0" dirty="0" smtClean="0">
                <a:ea typeface="Arial Unicode MS" pitchFamily="34" charset="-128"/>
                <a:cs typeface="Arial Unicode MS" pitchFamily="34" charset="-128"/>
              </a:rPr>
              <a:t>’ = 75%</a:t>
            </a:r>
          </a:p>
        </p:txBody>
      </p:sp>
      <p:sp>
        <p:nvSpPr>
          <p:cNvPr id="6" name="Up Arrow 5"/>
          <p:cNvSpPr/>
          <p:nvPr/>
        </p:nvSpPr>
        <p:spPr bwMode="gray">
          <a:xfrm>
            <a:off x="3831762" y="4985678"/>
            <a:ext cx="1502229" cy="631368"/>
          </a:xfrm>
          <a:prstGeom prst="upArrow">
            <a:avLst>
              <a:gd name="adj1" fmla="val 71739"/>
              <a:gd name="adj2" fmla="val 50000"/>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Outflow</a:t>
            </a:r>
          </a:p>
        </p:txBody>
      </p:sp>
      <p:sp>
        <p:nvSpPr>
          <p:cNvPr id="7" name="Up Arrow 6"/>
          <p:cNvSpPr/>
          <p:nvPr/>
        </p:nvSpPr>
        <p:spPr bwMode="gray">
          <a:xfrm>
            <a:off x="6509655" y="4985678"/>
            <a:ext cx="1502229" cy="631368"/>
          </a:xfrm>
          <a:prstGeom prst="upArrow">
            <a:avLst>
              <a:gd name="adj1" fmla="val 71739"/>
              <a:gd name="adj2" fmla="val 50000"/>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Inflow</a:t>
            </a:r>
          </a:p>
        </p:txBody>
      </p:sp>
      <p:sp>
        <p:nvSpPr>
          <p:cNvPr id="8" name="Rectangle 7"/>
          <p:cNvSpPr/>
          <p:nvPr/>
        </p:nvSpPr>
        <p:spPr bwMode="gray">
          <a:xfrm>
            <a:off x="3254825" y="5725882"/>
            <a:ext cx="827314" cy="500742"/>
          </a:xfrm>
          <a:prstGeom prst="rect">
            <a:avLst/>
          </a:prstGeom>
          <a:solidFill>
            <a:schemeClr val="accent5">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9" name="Rectangle 8"/>
          <p:cNvSpPr/>
          <p:nvPr/>
        </p:nvSpPr>
        <p:spPr bwMode="gray">
          <a:xfrm>
            <a:off x="4169223" y="5725882"/>
            <a:ext cx="827314" cy="500742"/>
          </a:xfrm>
          <a:prstGeom prst="rect">
            <a:avLst/>
          </a:prstGeom>
          <a:solidFill>
            <a:schemeClr val="accent5">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0" name="Rectangle 9"/>
          <p:cNvSpPr/>
          <p:nvPr/>
        </p:nvSpPr>
        <p:spPr bwMode="gray">
          <a:xfrm>
            <a:off x="5072736" y="5725882"/>
            <a:ext cx="827314" cy="500742"/>
          </a:xfrm>
          <a:prstGeom prst="rect">
            <a:avLst/>
          </a:prstGeom>
          <a:solidFill>
            <a:schemeClr val="accent5">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1" name="Rectangle 10"/>
          <p:cNvSpPr/>
          <p:nvPr/>
        </p:nvSpPr>
        <p:spPr bwMode="gray">
          <a:xfrm>
            <a:off x="6030677" y="5725882"/>
            <a:ext cx="827314" cy="500742"/>
          </a:xfrm>
          <a:prstGeom prst="rect">
            <a:avLst/>
          </a:prstGeom>
          <a:solidFill>
            <a:schemeClr val="accent4">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2" name="Rectangle 11"/>
          <p:cNvSpPr/>
          <p:nvPr/>
        </p:nvSpPr>
        <p:spPr bwMode="gray">
          <a:xfrm>
            <a:off x="6934189" y="5725882"/>
            <a:ext cx="827314" cy="500742"/>
          </a:xfrm>
          <a:prstGeom prst="rect">
            <a:avLst/>
          </a:prstGeom>
          <a:solidFill>
            <a:schemeClr val="accent4">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3" name="Rectangle 12"/>
          <p:cNvSpPr/>
          <p:nvPr/>
        </p:nvSpPr>
        <p:spPr bwMode="gray">
          <a:xfrm>
            <a:off x="7826816" y="5725882"/>
            <a:ext cx="827314" cy="500742"/>
          </a:xfrm>
          <a:prstGeom prst="rect">
            <a:avLst/>
          </a:prstGeom>
          <a:solidFill>
            <a:schemeClr val="accent4">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4" name="Up Arrow 13"/>
          <p:cNvSpPr/>
          <p:nvPr/>
        </p:nvSpPr>
        <p:spPr bwMode="gray">
          <a:xfrm>
            <a:off x="5181589" y="2329557"/>
            <a:ext cx="1502229" cy="925290"/>
          </a:xfrm>
          <a:prstGeom prst="upArrow">
            <a:avLst>
              <a:gd name="adj1" fmla="val 71739"/>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Net Outflow</a:t>
            </a:r>
          </a:p>
        </p:txBody>
      </p:sp>
      <p:sp>
        <p:nvSpPr>
          <p:cNvPr id="15" name="Rectangle 14"/>
          <p:cNvSpPr/>
          <p:nvPr/>
        </p:nvSpPr>
        <p:spPr bwMode="gray">
          <a:xfrm>
            <a:off x="4604648" y="1796140"/>
            <a:ext cx="827314" cy="500742"/>
          </a:xfrm>
          <a:prstGeom prst="rect">
            <a:avLst/>
          </a:prstGeom>
          <a:solidFill>
            <a:schemeClr val="accent3">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6" name="Rectangle 15"/>
          <p:cNvSpPr/>
          <p:nvPr/>
        </p:nvSpPr>
        <p:spPr bwMode="gray">
          <a:xfrm>
            <a:off x="5508160" y="1796140"/>
            <a:ext cx="827314" cy="500742"/>
          </a:xfrm>
          <a:prstGeom prst="rect">
            <a:avLst/>
          </a:prstGeom>
          <a:solidFill>
            <a:schemeClr val="accent3">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
        <p:nvSpPr>
          <p:cNvPr id="17" name="Rectangle 16"/>
          <p:cNvSpPr/>
          <p:nvPr/>
        </p:nvSpPr>
        <p:spPr bwMode="gray">
          <a:xfrm>
            <a:off x="6400787" y="1796140"/>
            <a:ext cx="827314" cy="500742"/>
          </a:xfrm>
          <a:prstGeom prst="rect">
            <a:avLst/>
          </a:prstGeom>
          <a:solidFill>
            <a:schemeClr val="accent3">
              <a:alpha val="2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lang="en-US" kern="0" dirty="0" smtClean="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Risk Management 1.0,</a:t>
            </a:r>
            <a:br>
              <a:rPr lang="en-US" dirty="0" smtClean="0"/>
            </a:br>
            <a:r>
              <a:rPr lang="en-US" dirty="0" smtClean="0"/>
              <a:t>powered by SAP HANA</a:t>
            </a:r>
            <a:endParaRPr lang="en-US" dirty="0"/>
          </a:p>
        </p:txBody>
      </p:sp>
      <p:sp>
        <p:nvSpPr>
          <p:cNvPr id="3" name="Text Placeholder 2"/>
          <p:cNvSpPr>
            <a:spLocks noGrp="1"/>
          </p:cNvSpPr>
          <p:nvPr>
            <p:ph type="body" sz="quarter" idx="10"/>
          </p:nvPr>
        </p:nvSpPr>
        <p:spPr/>
        <p:txBody>
          <a:bodyPr/>
          <a:lstStyle/>
          <a:p>
            <a:r>
              <a:rPr lang="en-US" b="1" dirty="0" smtClean="0"/>
              <a:t>What is HANA?</a:t>
            </a:r>
          </a:p>
          <a:p>
            <a:r>
              <a:rPr lang="en-US" dirty="0" smtClean="0">
                <a:solidFill>
                  <a:schemeClr val="bg1">
                    <a:lumMod val="65000"/>
                  </a:schemeClr>
                </a:solidFill>
              </a:rPr>
              <a:t>Challenges in Liquidity Risk Management</a:t>
            </a:r>
          </a:p>
          <a:p>
            <a:r>
              <a:rPr lang="en-US" dirty="0" smtClean="0">
                <a:solidFill>
                  <a:schemeClr val="bg1">
                    <a:lumMod val="65000"/>
                  </a:schemeClr>
                </a:solidFill>
              </a:rPr>
              <a:t>LRM@HANA Overview</a:t>
            </a:r>
          </a:p>
          <a:p>
            <a:r>
              <a:rPr lang="en-US" dirty="0" smtClean="0">
                <a:solidFill>
                  <a:schemeClr val="bg1">
                    <a:lumMod val="65000"/>
                  </a:schemeClr>
                </a:solidFill>
              </a:rPr>
              <a:t>Detailed Scope of LRM@HANA 1.0</a:t>
            </a:r>
            <a:endParaRPr lang="en-US" dirty="0">
              <a:solidFill>
                <a:schemeClr val="bg1">
                  <a:lumMod val="6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bwMode="gray">
          <a:xfrm>
            <a:off x="261259" y="1970303"/>
            <a:ext cx="3984172" cy="3113335"/>
          </a:xfrm>
          <a:prstGeom prst="rect">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chemeClr val="tx1"/>
              </a:buClr>
              <a:buSzPct val="80000"/>
              <a:buFont typeface="Wingdings" pitchFamily="2" charset="2"/>
              <a:buChar char="§"/>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Liquidity Group Types</a:t>
            </a:r>
            <a:endParaRPr lang="en-US" dirty="0"/>
          </a:p>
        </p:txBody>
      </p:sp>
      <p:grpSp>
        <p:nvGrpSpPr>
          <p:cNvPr id="44" name="Group 43"/>
          <p:cNvGrpSpPr/>
          <p:nvPr/>
        </p:nvGrpSpPr>
        <p:grpSpPr>
          <a:xfrm>
            <a:off x="4550228" y="2010683"/>
            <a:ext cx="4350931" cy="3007632"/>
            <a:chOff x="2549032" y="1444625"/>
            <a:chExt cx="6504528" cy="4270524"/>
          </a:xfrm>
        </p:grpSpPr>
        <p:sp>
          <p:nvSpPr>
            <p:cNvPr id="5" name="Rectangle 4"/>
            <p:cNvSpPr>
              <a:spLocks noChangeArrowheads="1"/>
            </p:cNvSpPr>
            <p:nvPr/>
          </p:nvSpPr>
          <p:spPr bwMode="gray">
            <a:xfrm>
              <a:off x="5387968" y="1444625"/>
              <a:ext cx="1306513" cy="600075"/>
            </a:xfrm>
            <a:prstGeom prst="rect">
              <a:avLst/>
            </a:prstGeom>
            <a:solidFill>
              <a:schemeClr val="tx2"/>
            </a:solidFill>
            <a:ln w="9525">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Basel III LCR</a:t>
              </a:r>
              <a:endParaRPr lang="en-US" sz="800" b="1" dirty="0">
                <a:solidFill>
                  <a:schemeClr val="bg1"/>
                </a:solidFill>
              </a:endParaRPr>
            </a:p>
          </p:txBody>
        </p:sp>
        <p:sp>
          <p:nvSpPr>
            <p:cNvPr id="6" name="Rectangle 5"/>
            <p:cNvSpPr>
              <a:spLocks noChangeArrowheads="1"/>
            </p:cNvSpPr>
            <p:nvPr/>
          </p:nvSpPr>
          <p:spPr bwMode="gray">
            <a:xfrm>
              <a:off x="3867157" y="2232959"/>
              <a:ext cx="1308100" cy="601663"/>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High Quality Liquid Assets</a:t>
              </a:r>
              <a:endParaRPr lang="en-US" sz="800" b="1" dirty="0">
                <a:solidFill>
                  <a:schemeClr val="bg1"/>
                </a:solidFill>
              </a:endParaRPr>
            </a:p>
          </p:txBody>
        </p:sp>
        <p:sp>
          <p:nvSpPr>
            <p:cNvPr id="7" name="Rectangle 6"/>
            <p:cNvSpPr>
              <a:spLocks noChangeArrowheads="1"/>
            </p:cNvSpPr>
            <p:nvPr/>
          </p:nvSpPr>
          <p:spPr bwMode="gray">
            <a:xfrm>
              <a:off x="6799916" y="2222073"/>
              <a:ext cx="1308100" cy="601663"/>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Net Outflows</a:t>
              </a:r>
              <a:endParaRPr lang="en-US" sz="800" b="1" dirty="0">
                <a:solidFill>
                  <a:schemeClr val="bg1"/>
                </a:solidFill>
              </a:endParaRPr>
            </a:p>
          </p:txBody>
        </p:sp>
        <p:cxnSp>
          <p:nvCxnSpPr>
            <p:cNvPr id="8" name="AutoShape 7"/>
            <p:cNvCxnSpPr>
              <a:cxnSpLocks noChangeShapeType="1"/>
              <a:stCxn id="5" idx="2"/>
              <a:endCxn id="6" idx="0"/>
            </p:cNvCxnSpPr>
            <p:nvPr/>
          </p:nvCxnSpPr>
          <p:spPr bwMode="gray">
            <a:xfrm rot="5400000">
              <a:off x="5187087" y="1378820"/>
              <a:ext cx="188259" cy="1520018"/>
            </a:xfrm>
            <a:prstGeom prst="bentConnector3">
              <a:avLst>
                <a:gd name="adj1" fmla="val 50000"/>
              </a:avLst>
            </a:prstGeom>
            <a:noFill/>
            <a:ln w="12700">
              <a:solidFill>
                <a:srgbClr val="666666"/>
              </a:solidFill>
              <a:miter lim="800000"/>
              <a:headEnd/>
              <a:tailEnd/>
            </a:ln>
            <a:effectLst/>
          </p:spPr>
        </p:cxnSp>
        <p:cxnSp>
          <p:nvCxnSpPr>
            <p:cNvPr id="9" name="AutoShape 8"/>
            <p:cNvCxnSpPr>
              <a:cxnSpLocks noChangeShapeType="1"/>
              <a:stCxn id="5" idx="2"/>
              <a:endCxn id="7" idx="0"/>
            </p:cNvCxnSpPr>
            <p:nvPr/>
          </p:nvCxnSpPr>
          <p:spPr bwMode="gray">
            <a:xfrm rot="16200000" flipH="1">
              <a:off x="6658909" y="1427015"/>
              <a:ext cx="177373" cy="1412741"/>
            </a:xfrm>
            <a:prstGeom prst="bentConnector3">
              <a:avLst>
                <a:gd name="adj1" fmla="val 50000"/>
              </a:avLst>
            </a:prstGeom>
            <a:noFill/>
            <a:ln w="12700">
              <a:solidFill>
                <a:srgbClr val="666666"/>
              </a:solidFill>
              <a:miter lim="800000"/>
              <a:headEnd/>
              <a:tailEnd/>
            </a:ln>
            <a:effectLst/>
          </p:spPr>
        </p:cxnSp>
        <p:cxnSp>
          <p:nvCxnSpPr>
            <p:cNvPr id="10" name="AutoShape 9"/>
            <p:cNvCxnSpPr>
              <a:cxnSpLocks noChangeShapeType="1"/>
              <a:stCxn id="6" idx="2"/>
              <a:endCxn id="19" idx="0"/>
            </p:cNvCxnSpPr>
            <p:nvPr/>
          </p:nvCxnSpPr>
          <p:spPr bwMode="gray">
            <a:xfrm rot="5400000">
              <a:off x="3882123" y="2549578"/>
              <a:ext cx="354040" cy="924129"/>
            </a:xfrm>
            <a:prstGeom prst="bentConnector3">
              <a:avLst>
                <a:gd name="adj1" fmla="val 50000"/>
              </a:avLst>
            </a:prstGeom>
            <a:noFill/>
            <a:ln w="12700">
              <a:solidFill>
                <a:srgbClr val="666666"/>
              </a:solidFill>
              <a:miter lim="800000"/>
              <a:headEnd/>
              <a:tailEnd/>
            </a:ln>
            <a:effectLst/>
          </p:spPr>
        </p:cxnSp>
        <p:cxnSp>
          <p:nvCxnSpPr>
            <p:cNvPr id="11" name="AutoShape 10"/>
            <p:cNvCxnSpPr>
              <a:cxnSpLocks noChangeShapeType="1"/>
              <a:stCxn id="6" idx="2"/>
              <a:endCxn id="21" idx="0"/>
            </p:cNvCxnSpPr>
            <p:nvPr/>
          </p:nvCxnSpPr>
          <p:spPr bwMode="gray">
            <a:xfrm rot="16200000" flipH="1">
              <a:off x="4810119" y="2545709"/>
              <a:ext cx="354040" cy="931865"/>
            </a:xfrm>
            <a:prstGeom prst="bentConnector3">
              <a:avLst>
                <a:gd name="adj1" fmla="val 50000"/>
              </a:avLst>
            </a:prstGeom>
            <a:noFill/>
            <a:ln w="12700">
              <a:solidFill>
                <a:srgbClr val="666666"/>
              </a:solidFill>
              <a:miter lim="800000"/>
              <a:headEnd/>
              <a:tailEnd/>
            </a:ln>
            <a:effectLst/>
          </p:spPr>
        </p:cxnSp>
        <p:cxnSp>
          <p:nvCxnSpPr>
            <p:cNvPr id="12" name="AutoShape 11"/>
            <p:cNvCxnSpPr>
              <a:cxnSpLocks noChangeShapeType="1"/>
              <a:stCxn id="7" idx="2"/>
              <a:endCxn id="22" idx="0"/>
            </p:cNvCxnSpPr>
            <p:nvPr/>
          </p:nvCxnSpPr>
          <p:spPr bwMode="gray">
            <a:xfrm rot="5400000">
              <a:off x="7074969" y="2809665"/>
              <a:ext cx="364926" cy="393069"/>
            </a:xfrm>
            <a:prstGeom prst="bentConnector3">
              <a:avLst>
                <a:gd name="adj1" fmla="val 50000"/>
              </a:avLst>
            </a:prstGeom>
            <a:noFill/>
            <a:ln w="12700">
              <a:solidFill>
                <a:srgbClr val="666666"/>
              </a:solidFill>
              <a:miter lim="800000"/>
              <a:headEnd/>
              <a:tailEnd/>
            </a:ln>
            <a:effectLst/>
          </p:spPr>
        </p:cxnSp>
        <p:cxnSp>
          <p:nvCxnSpPr>
            <p:cNvPr id="13" name="AutoShape 12"/>
            <p:cNvCxnSpPr>
              <a:cxnSpLocks noChangeShapeType="1"/>
              <a:stCxn id="7" idx="2"/>
              <a:endCxn id="20" idx="0"/>
            </p:cNvCxnSpPr>
            <p:nvPr/>
          </p:nvCxnSpPr>
          <p:spPr bwMode="gray">
            <a:xfrm rot="16200000" flipH="1">
              <a:off x="7662491" y="2615211"/>
              <a:ext cx="364926" cy="781976"/>
            </a:xfrm>
            <a:prstGeom prst="bentConnector3">
              <a:avLst>
                <a:gd name="adj1" fmla="val 50000"/>
              </a:avLst>
            </a:prstGeom>
            <a:noFill/>
            <a:ln w="12700">
              <a:solidFill>
                <a:srgbClr val="666666"/>
              </a:solidFill>
              <a:miter lim="800000"/>
              <a:headEnd/>
              <a:tailEnd/>
            </a:ln>
            <a:effectLst/>
          </p:spPr>
        </p:cxnSp>
        <p:cxnSp>
          <p:nvCxnSpPr>
            <p:cNvPr id="14" name="AutoShape 13"/>
            <p:cNvCxnSpPr>
              <a:cxnSpLocks noChangeShapeType="1"/>
              <a:stCxn id="19" idx="2"/>
              <a:endCxn id="23" idx="0"/>
            </p:cNvCxnSpPr>
            <p:nvPr/>
          </p:nvCxnSpPr>
          <p:spPr bwMode="gray">
            <a:xfrm rot="5400000">
              <a:off x="3042474" y="3571521"/>
              <a:ext cx="337388" cy="771821"/>
            </a:xfrm>
            <a:prstGeom prst="bentConnector3">
              <a:avLst>
                <a:gd name="adj1" fmla="val 50000"/>
              </a:avLst>
            </a:prstGeom>
            <a:noFill/>
            <a:ln w="12700">
              <a:solidFill>
                <a:srgbClr val="666666"/>
              </a:solidFill>
              <a:miter lim="800000"/>
              <a:headEnd/>
              <a:tailEnd/>
            </a:ln>
            <a:effectLst/>
          </p:spPr>
        </p:cxnSp>
        <p:cxnSp>
          <p:nvCxnSpPr>
            <p:cNvPr id="15" name="AutoShape 15"/>
            <p:cNvCxnSpPr>
              <a:cxnSpLocks noChangeShapeType="1"/>
              <a:stCxn id="19" idx="2"/>
              <a:endCxn id="25" idx="0"/>
            </p:cNvCxnSpPr>
            <p:nvPr/>
          </p:nvCxnSpPr>
          <p:spPr bwMode="gray">
            <a:xfrm rot="16200000" flipH="1">
              <a:off x="3895783" y="3490032"/>
              <a:ext cx="337388" cy="934798"/>
            </a:xfrm>
            <a:prstGeom prst="bentConnector3">
              <a:avLst>
                <a:gd name="adj1" fmla="val 50000"/>
              </a:avLst>
            </a:prstGeom>
            <a:noFill/>
            <a:ln w="12700">
              <a:solidFill>
                <a:srgbClr val="666666"/>
              </a:solidFill>
              <a:miter lim="800000"/>
              <a:headEnd/>
              <a:tailEnd/>
            </a:ln>
            <a:effectLst/>
          </p:spPr>
        </p:cxnSp>
        <p:cxnSp>
          <p:nvCxnSpPr>
            <p:cNvPr id="16" name="AutoShape 16"/>
            <p:cNvCxnSpPr>
              <a:cxnSpLocks noChangeShapeType="1"/>
              <a:stCxn id="20" idx="2"/>
              <a:endCxn id="26" idx="0"/>
            </p:cNvCxnSpPr>
            <p:nvPr/>
          </p:nvCxnSpPr>
          <p:spPr bwMode="gray">
            <a:xfrm rot="5400000">
              <a:off x="6972862" y="3851993"/>
              <a:ext cx="1326337" cy="1199824"/>
            </a:xfrm>
            <a:prstGeom prst="bentConnector3">
              <a:avLst>
                <a:gd name="adj1" fmla="val 81062"/>
              </a:avLst>
            </a:prstGeom>
            <a:noFill/>
            <a:ln w="12700">
              <a:solidFill>
                <a:srgbClr val="666666"/>
              </a:solidFill>
              <a:miter lim="800000"/>
              <a:headEnd/>
              <a:tailEnd/>
            </a:ln>
            <a:effectLst/>
          </p:spPr>
        </p:cxnSp>
        <p:cxnSp>
          <p:nvCxnSpPr>
            <p:cNvPr id="17" name="AutoShape 17"/>
            <p:cNvCxnSpPr>
              <a:cxnSpLocks noChangeShapeType="1"/>
              <a:stCxn id="20" idx="2"/>
              <a:endCxn id="27" idx="0"/>
            </p:cNvCxnSpPr>
            <p:nvPr/>
          </p:nvCxnSpPr>
          <p:spPr bwMode="gray">
            <a:xfrm rot="5400000">
              <a:off x="7359309" y="4238440"/>
              <a:ext cx="1326337" cy="426930"/>
            </a:xfrm>
            <a:prstGeom prst="bentConnector3">
              <a:avLst>
                <a:gd name="adj1" fmla="val 81061"/>
              </a:avLst>
            </a:prstGeom>
            <a:noFill/>
            <a:ln w="12700">
              <a:solidFill>
                <a:srgbClr val="666666"/>
              </a:solidFill>
              <a:miter lim="800000"/>
              <a:headEnd/>
              <a:tailEnd/>
            </a:ln>
            <a:effectLst/>
          </p:spPr>
        </p:cxnSp>
        <p:cxnSp>
          <p:nvCxnSpPr>
            <p:cNvPr id="18" name="AutoShape 18"/>
            <p:cNvCxnSpPr>
              <a:cxnSpLocks noChangeShapeType="1"/>
              <a:stCxn id="20" idx="2"/>
              <a:endCxn id="28" idx="0"/>
            </p:cNvCxnSpPr>
            <p:nvPr/>
          </p:nvCxnSpPr>
          <p:spPr bwMode="gray">
            <a:xfrm rot="16200000" flipH="1">
              <a:off x="7793176" y="4231502"/>
              <a:ext cx="1326337" cy="440805"/>
            </a:xfrm>
            <a:prstGeom prst="bentConnector3">
              <a:avLst>
                <a:gd name="adj1" fmla="val 50000"/>
              </a:avLst>
            </a:prstGeom>
            <a:noFill/>
            <a:ln w="12700">
              <a:solidFill>
                <a:srgbClr val="666666"/>
              </a:solidFill>
              <a:miter lim="800000"/>
              <a:headEnd/>
              <a:tailEnd/>
            </a:ln>
            <a:effectLst/>
          </p:spPr>
        </p:cxnSp>
        <p:sp>
          <p:nvSpPr>
            <p:cNvPr id="19" name="Rectangle 19"/>
            <p:cNvSpPr>
              <a:spLocks noChangeArrowheads="1"/>
            </p:cNvSpPr>
            <p:nvPr/>
          </p:nvSpPr>
          <p:spPr bwMode="gray">
            <a:xfrm>
              <a:off x="3195440" y="3188662"/>
              <a:ext cx="803275"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Level 1 HQLAs</a:t>
              </a:r>
              <a:endParaRPr lang="en-US" sz="800" b="1" dirty="0">
                <a:solidFill>
                  <a:schemeClr val="bg1"/>
                </a:solidFill>
              </a:endParaRPr>
            </a:p>
          </p:txBody>
        </p:sp>
        <p:sp>
          <p:nvSpPr>
            <p:cNvPr id="20" name="Rectangle 20"/>
            <p:cNvSpPr>
              <a:spLocks noChangeArrowheads="1"/>
            </p:cNvSpPr>
            <p:nvPr/>
          </p:nvSpPr>
          <p:spPr bwMode="gray">
            <a:xfrm>
              <a:off x="7834304" y="3188662"/>
              <a:ext cx="803275"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Inflows</a:t>
              </a:r>
              <a:endParaRPr lang="en-US" sz="800" b="1" dirty="0">
                <a:solidFill>
                  <a:schemeClr val="bg1"/>
                </a:solidFill>
              </a:endParaRPr>
            </a:p>
          </p:txBody>
        </p:sp>
        <p:sp>
          <p:nvSpPr>
            <p:cNvPr id="21" name="Rectangle 21"/>
            <p:cNvSpPr>
              <a:spLocks noChangeArrowheads="1"/>
            </p:cNvSpPr>
            <p:nvPr/>
          </p:nvSpPr>
          <p:spPr bwMode="gray">
            <a:xfrm>
              <a:off x="5050640" y="3188662"/>
              <a:ext cx="804863"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Level 2 HQLAs</a:t>
              </a:r>
              <a:endParaRPr lang="en-US" sz="800" b="1" dirty="0">
                <a:solidFill>
                  <a:schemeClr val="bg1"/>
                </a:solidFill>
              </a:endParaRPr>
            </a:p>
          </p:txBody>
        </p:sp>
        <p:sp>
          <p:nvSpPr>
            <p:cNvPr id="22" name="Rectangle 22"/>
            <p:cNvSpPr>
              <a:spLocks noChangeArrowheads="1"/>
            </p:cNvSpPr>
            <p:nvPr/>
          </p:nvSpPr>
          <p:spPr bwMode="gray">
            <a:xfrm>
              <a:off x="6659259" y="3188662"/>
              <a:ext cx="803275" cy="600075"/>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Outflows</a:t>
              </a:r>
              <a:endParaRPr lang="en-US" sz="800" b="1" dirty="0">
                <a:solidFill>
                  <a:schemeClr val="bg1"/>
                </a:solidFill>
              </a:endParaRPr>
            </a:p>
          </p:txBody>
        </p:sp>
        <p:sp>
          <p:nvSpPr>
            <p:cNvPr id="23" name="Rectangle 23"/>
            <p:cNvSpPr>
              <a:spLocks noChangeArrowheads="1"/>
            </p:cNvSpPr>
            <p:nvPr/>
          </p:nvSpPr>
          <p:spPr bwMode="gray">
            <a:xfrm>
              <a:off x="2549032" y="4126125"/>
              <a:ext cx="552450" cy="604838"/>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Cash</a:t>
              </a:r>
              <a:endParaRPr lang="en-US" sz="500" b="1" dirty="0"/>
            </a:p>
          </p:txBody>
        </p:sp>
        <p:sp>
          <p:nvSpPr>
            <p:cNvPr id="24" name="Rectangle 24"/>
            <p:cNvSpPr>
              <a:spLocks noChangeArrowheads="1"/>
            </p:cNvSpPr>
            <p:nvPr/>
          </p:nvSpPr>
          <p:spPr bwMode="gray">
            <a:xfrm>
              <a:off x="3262097" y="4126125"/>
              <a:ext cx="675796" cy="604838"/>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Central Bank Reserves</a:t>
              </a:r>
              <a:endParaRPr lang="en-US" sz="500" b="1" dirty="0"/>
            </a:p>
          </p:txBody>
        </p:sp>
        <p:sp>
          <p:nvSpPr>
            <p:cNvPr id="25" name="Rectangle 25"/>
            <p:cNvSpPr>
              <a:spLocks noChangeArrowheads="1"/>
            </p:cNvSpPr>
            <p:nvPr/>
          </p:nvSpPr>
          <p:spPr bwMode="gray">
            <a:xfrm>
              <a:off x="4092359" y="4126125"/>
              <a:ext cx="879034" cy="604838"/>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Domestic Sovereign 0%-risk Debt</a:t>
              </a:r>
              <a:endParaRPr lang="en-US" sz="500" b="1" dirty="0"/>
            </a:p>
          </p:txBody>
        </p:sp>
        <p:sp>
          <p:nvSpPr>
            <p:cNvPr id="26" name="Rectangle 26"/>
            <p:cNvSpPr>
              <a:spLocks noChangeArrowheads="1"/>
            </p:cNvSpPr>
            <p:nvPr/>
          </p:nvSpPr>
          <p:spPr bwMode="gray">
            <a:xfrm>
              <a:off x="6722343" y="5115074"/>
              <a:ext cx="627549"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Reverse Repos</a:t>
              </a:r>
              <a:endParaRPr lang="en-US" sz="500" b="1" dirty="0"/>
            </a:p>
          </p:txBody>
        </p:sp>
        <p:sp>
          <p:nvSpPr>
            <p:cNvPr id="27" name="Rectangle 27"/>
            <p:cNvSpPr>
              <a:spLocks noChangeArrowheads="1"/>
            </p:cNvSpPr>
            <p:nvPr/>
          </p:nvSpPr>
          <p:spPr bwMode="gray">
            <a:xfrm>
              <a:off x="7475969" y="5115074"/>
              <a:ext cx="666086"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Retail Counter-parties</a:t>
              </a:r>
              <a:endParaRPr lang="en-US" sz="500" b="1" dirty="0"/>
            </a:p>
          </p:txBody>
        </p:sp>
        <p:sp>
          <p:nvSpPr>
            <p:cNvPr id="28" name="Rectangle 28"/>
            <p:cNvSpPr>
              <a:spLocks noChangeArrowheads="1"/>
            </p:cNvSpPr>
            <p:nvPr/>
          </p:nvSpPr>
          <p:spPr bwMode="gray">
            <a:xfrm>
              <a:off x="8299934" y="5115074"/>
              <a:ext cx="753626"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Wholesale counter-parties</a:t>
              </a:r>
              <a:endParaRPr lang="en-US" sz="500" b="1" dirty="0"/>
            </a:p>
          </p:txBody>
        </p:sp>
        <p:sp>
          <p:nvSpPr>
            <p:cNvPr id="29" name="Rectangle 30"/>
            <p:cNvSpPr>
              <a:spLocks noChangeArrowheads="1"/>
            </p:cNvSpPr>
            <p:nvPr/>
          </p:nvSpPr>
          <p:spPr bwMode="gray">
            <a:xfrm>
              <a:off x="4210249" y="5104984"/>
              <a:ext cx="786790"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Sovereign 20%-risk debt</a:t>
              </a:r>
              <a:endParaRPr lang="en-US" sz="500" b="1" dirty="0"/>
            </a:p>
          </p:txBody>
        </p:sp>
        <p:sp>
          <p:nvSpPr>
            <p:cNvPr id="30" name="Rectangle 31"/>
            <p:cNvSpPr>
              <a:spLocks noChangeArrowheads="1"/>
            </p:cNvSpPr>
            <p:nvPr/>
          </p:nvSpPr>
          <p:spPr bwMode="gray">
            <a:xfrm>
              <a:off x="5089193" y="5104984"/>
              <a:ext cx="727756"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AA- corporate binds</a:t>
              </a:r>
              <a:endParaRPr lang="en-US" sz="500" b="1" dirty="0"/>
            </a:p>
          </p:txBody>
        </p:sp>
        <p:sp>
          <p:nvSpPr>
            <p:cNvPr id="31" name="Rectangle 32"/>
            <p:cNvSpPr>
              <a:spLocks noChangeArrowheads="1"/>
            </p:cNvSpPr>
            <p:nvPr/>
          </p:nvSpPr>
          <p:spPr bwMode="gray">
            <a:xfrm>
              <a:off x="5906814" y="5104984"/>
              <a:ext cx="622944"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AA- covered bonds</a:t>
              </a:r>
              <a:endParaRPr lang="en-US" sz="500" b="1" dirty="0"/>
            </a:p>
          </p:txBody>
        </p:sp>
        <p:cxnSp>
          <p:nvCxnSpPr>
            <p:cNvPr id="32" name="AutoShape 34"/>
            <p:cNvCxnSpPr>
              <a:cxnSpLocks noChangeShapeType="1"/>
              <a:stCxn id="21" idx="2"/>
              <a:endCxn id="29" idx="0"/>
            </p:cNvCxnSpPr>
            <p:nvPr/>
          </p:nvCxnSpPr>
          <p:spPr bwMode="gray">
            <a:xfrm rot="5400000">
              <a:off x="4370235" y="4022146"/>
              <a:ext cx="1316247" cy="849428"/>
            </a:xfrm>
            <a:prstGeom prst="bentConnector3">
              <a:avLst>
                <a:gd name="adj1" fmla="val 81141"/>
              </a:avLst>
            </a:prstGeom>
            <a:noFill/>
            <a:ln w="12700">
              <a:solidFill>
                <a:srgbClr val="666666"/>
              </a:solidFill>
              <a:miter lim="800000"/>
              <a:headEnd/>
              <a:tailEnd/>
            </a:ln>
            <a:effectLst/>
          </p:spPr>
        </p:cxnSp>
        <p:cxnSp>
          <p:nvCxnSpPr>
            <p:cNvPr id="33" name="AutoShape 35"/>
            <p:cNvCxnSpPr>
              <a:cxnSpLocks noChangeShapeType="1"/>
              <a:stCxn id="21" idx="2"/>
              <a:endCxn id="30" idx="0"/>
            </p:cNvCxnSpPr>
            <p:nvPr/>
          </p:nvCxnSpPr>
          <p:spPr bwMode="gray">
            <a:xfrm rot="5400000">
              <a:off x="4794949" y="4446860"/>
              <a:ext cx="1316247" cy="1"/>
            </a:xfrm>
            <a:prstGeom prst="bentConnector3">
              <a:avLst>
                <a:gd name="adj1" fmla="val 50000"/>
              </a:avLst>
            </a:prstGeom>
            <a:noFill/>
            <a:ln w="12700">
              <a:solidFill>
                <a:srgbClr val="666666"/>
              </a:solidFill>
              <a:miter lim="800000"/>
              <a:headEnd/>
              <a:tailEnd/>
            </a:ln>
            <a:effectLst/>
          </p:spPr>
        </p:cxnSp>
        <p:cxnSp>
          <p:nvCxnSpPr>
            <p:cNvPr id="34" name="AutoShape 36"/>
            <p:cNvCxnSpPr>
              <a:cxnSpLocks noChangeShapeType="1"/>
              <a:stCxn id="21" idx="2"/>
              <a:endCxn id="31" idx="0"/>
            </p:cNvCxnSpPr>
            <p:nvPr/>
          </p:nvCxnSpPr>
          <p:spPr bwMode="gray">
            <a:xfrm rot="16200000" flipH="1">
              <a:off x="5177556" y="4064253"/>
              <a:ext cx="1316247" cy="765214"/>
            </a:xfrm>
            <a:prstGeom prst="bentConnector3">
              <a:avLst>
                <a:gd name="adj1" fmla="val 81142"/>
              </a:avLst>
            </a:prstGeom>
            <a:noFill/>
            <a:ln w="12700">
              <a:solidFill>
                <a:srgbClr val="666666"/>
              </a:solidFill>
              <a:miter lim="800000"/>
              <a:headEnd/>
              <a:tailEnd/>
            </a:ln>
            <a:effectLst/>
          </p:spPr>
        </p:cxnSp>
        <p:sp>
          <p:nvSpPr>
            <p:cNvPr id="35" name="Rectangle 30"/>
            <p:cNvSpPr>
              <a:spLocks noChangeArrowheads="1"/>
            </p:cNvSpPr>
            <p:nvPr/>
          </p:nvSpPr>
          <p:spPr bwMode="gray">
            <a:xfrm>
              <a:off x="5767754" y="4128507"/>
              <a:ext cx="647778"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Retail Deposits</a:t>
              </a:r>
              <a:endParaRPr lang="en-US" sz="500" b="1" dirty="0"/>
            </a:p>
          </p:txBody>
        </p:sp>
        <p:sp>
          <p:nvSpPr>
            <p:cNvPr id="36" name="Rectangle 31"/>
            <p:cNvSpPr>
              <a:spLocks noChangeArrowheads="1"/>
            </p:cNvSpPr>
            <p:nvPr/>
          </p:nvSpPr>
          <p:spPr bwMode="gray">
            <a:xfrm>
              <a:off x="6755199" y="4128507"/>
              <a:ext cx="612554"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Secured Funding</a:t>
              </a:r>
              <a:endParaRPr lang="en-US" sz="500" b="1" dirty="0"/>
            </a:p>
          </p:txBody>
        </p:sp>
        <p:sp>
          <p:nvSpPr>
            <p:cNvPr id="37" name="Rectangle 32"/>
            <p:cNvSpPr>
              <a:spLocks noChangeArrowheads="1"/>
            </p:cNvSpPr>
            <p:nvPr/>
          </p:nvSpPr>
          <p:spPr bwMode="gray">
            <a:xfrm>
              <a:off x="7430814" y="4128507"/>
              <a:ext cx="748657" cy="600075"/>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Unsecured Funding</a:t>
              </a:r>
              <a:endParaRPr lang="en-US" sz="500" b="1" dirty="0"/>
            </a:p>
          </p:txBody>
        </p:sp>
        <p:cxnSp>
          <p:nvCxnSpPr>
            <p:cNvPr id="38" name="AutoShape 18"/>
            <p:cNvCxnSpPr>
              <a:cxnSpLocks noChangeShapeType="1"/>
              <a:stCxn id="22" idx="2"/>
              <a:endCxn id="37" idx="0"/>
            </p:cNvCxnSpPr>
            <p:nvPr/>
          </p:nvCxnSpPr>
          <p:spPr bwMode="gray">
            <a:xfrm rot="16200000" flipH="1">
              <a:off x="7263135" y="3586499"/>
              <a:ext cx="339770" cy="744246"/>
            </a:xfrm>
            <a:prstGeom prst="bentConnector3">
              <a:avLst>
                <a:gd name="adj1" fmla="val 50000"/>
              </a:avLst>
            </a:prstGeom>
            <a:noFill/>
            <a:ln w="12700">
              <a:solidFill>
                <a:srgbClr val="666666"/>
              </a:solidFill>
              <a:miter lim="800000"/>
              <a:headEnd/>
              <a:tailEnd/>
            </a:ln>
            <a:effectLst/>
          </p:spPr>
        </p:cxnSp>
        <p:cxnSp>
          <p:nvCxnSpPr>
            <p:cNvPr id="39" name="AutoShape 18"/>
            <p:cNvCxnSpPr>
              <a:cxnSpLocks noChangeShapeType="1"/>
              <a:stCxn id="22" idx="2"/>
              <a:endCxn id="36" idx="0"/>
            </p:cNvCxnSpPr>
            <p:nvPr/>
          </p:nvCxnSpPr>
          <p:spPr bwMode="gray">
            <a:xfrm rot="16200000" flipH="1">
              <a:off x="6891301" y="3958332"/>
              <a:ext cx="339770" cy="579"/>
            </a:xfrm>
            <a:prstGeom prst="bentConnector3">
              <a:avLst>
                <a:gd name="adj1" fmla="val 50000"/>
              </a:avLst>
            </a:prstGeom>
            <a:noFill/>
            <a:ln w="12700">
              <a:solidFill>
                <a:srgbClr val="666666"/>
              </a:solidFill>
              <a:miter lim="800000"/>
              <a:headEnd/>
              <a:tailEnd/>
            </a:ln>
            <a:effectLst/>
          </p:spPr>
        </p:cxnSp>
        <p:cxnSp>
          <p:nvCxnSpPr>
            <p:cNvPr id="40" name="AutoShape 18"/>
            <p:cNvCxnSpPr>
              <a:cxnSpLocks noChangeShapeType="1"/>
              <a:stCxn id="22" idx="2"/>
              <a:endCxn id="35" idx="0"/>
            </p:cNvCxnSpPr>
            <p:nvPr/>
          </p:nvCxnSpPr>
          <p:spPr bwMode="gray">
            <a:xfrm rot="5400000">
              <a:off x="6406385" y="3473995"/>
              <a:ext cx="339770" cy="969254"/>
            </a:xfrm>
            <a:prstGeom prst="bentConnector3">
              <a:avLst>
                <a:gd name="adj1" fmla="val 50000"/>
              </a:avLst>
            </a:prstGeom>
            <a:noFill/>
            <a:ln w="12700">
              <a:solidFill>
                <a:srgbClr val="666666"/>
              </a:solidFill>
              <a:miter lim="800000"/>
              <a:headEnd/>
              <a:tailEnd/>
            </a:ln>
            <a:effectLst/>
          </p:spPr>
        </p:cxnSp>
        <p:cxnSp>
          <p:nvCxnSpPr>
            <p:cNvPr id="41" name="AutoShape 15"/>
            <p:cNvCxnSpPr>
              <a:cxnSpLocks noChangeShapeType="1"/>
              <a:stCxn id="19" idx="2"/>
              <a:endCxn id="24" idx="0"/>
            </p:cNvCxnSpPr>
            <p:nvPr/>
          </p:nvCxnSpPr>
          <p:spPr bwMode="gray">
            <a:xfrm rot="16200000" flipH="1">
              <a:off x="3429842" y="3955972"/>
              <a:ext cx="337388" cy="2917"/>
            </a:xfrm>
            <a:prstGeom prst="bentConnector3">
              <a:avLst>
                <a:gd name="adj1" fmla="val 50000"/>
              </a:avLst>
            </a:prstGeom>
            <a:noFill/>
            <a:ln w="12700">
              <a:solidFill>
                <a:srgbClr val="666666"/>
              </a:solidFill>
              <a:miter lim="800000"/>
              <a:headEnd/>
              <a:tailEnd/>
            </a:ln>
            <a:effectLst/>
          </p:spPr>
        </p:cxnSp>
        <p:cxnSp>
          <p:nvCxnSpPr>
            <p:cNvPr id="42" name="Elbow Connector 41"/>
            <p:cNvCxnSpPr>
              <a:stCxn id="6" idx="3"/>
              <a:endCxn id="26" idx="1"/>
            </p:cNvCxnSpPr>
            <p:nvPr/>
          </p:nvCxnSpPr>
          <p:spPr>
            <a:xfrm>
              <a:off x="5175257" y="2533791"/>
              <a:ext cx="1547086" cy="2881321"/>
            </a:xfrm>
            <a:prstGeom prst="bentConnector3">
              <a:avLst>
                <a:gd name="adj1" fmla="val 90762"/>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6" idx="3"/>
              <a:endCxn id="36" idx="1"/>
            </p:cNvCxnSpPr>
            <p:nvPr/>
          </p:nvCxnSpPr>
          <p:spPr>
            <a:xfrm>
              <a:off x="5175257" y="2533791"/>
              <a:ext cx="1579942" cy="1894754"/>
            </a:xfrm>
            <a:prstGeom prst="bentConnector3">
              <a:avLst>
                <a:gd name="adj1" fmla="val 89249"/>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bwMode="gray">
          <a:xfrm>
            <a:off x="261258" y="4896214"/>
            <a:ext cx="3984172" cy="936173"/>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chemeClr val="tx1"/>
              </a:buClr>
              <a:buSzPct val="80000"/>
              <a:buFont typeface="Wingdings" pitchFamily="2" charset="2"/>
              <a:buChar char="§"/>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Text Placeholder 3"/>
          <p:cNvSpPr>
            <a:spLocks noGrp="1"/>
          </p:cNvSpPr>
          <p:nvPr>
            <p:ph type="body" sz="quarter" idx="11"/>
          </p:nvPr>
        </p:nvSpPr>
        <p:spPr>
          <a:xfrm>
            <a:off x="324000" y="1387192"/>
            <a:ext cx="3801686" cy="4798018"/>
          </a:xfrm>
        </p:spPr>
        <p:txBody>
          <a:bodyPr/>
          <a:lstStyle/>
          <a:p>
            <a:pPr>
              <a:buClr>
                <a:schemeClr val="tx1"/>
              </a:buClr>
            </a:pPr>
            <a:r>
              <a:rPr lang="en-US" dirty="0" smtClean="0"/>
              <a:t>Liquidity Groups provide two basic services:</a:t>
            </a:r>
          </a:p>
          <a:p>
            <a:pPr lvl="1">
              <a:buClr>
                <a:schemeClr val="tx1"/>
              </a:buClr>
              <a:buSzPct val="100000"/>
              <a:buFont typeface="Wingdings" pitchFamily="2" charset="2"/>
              <a:buChar char="§"/>
            </a:pPr>
            <a:r>
              <a:rPr lang="en-US" dirty="0" smtClean="0"/>
              <a:t> DB Selection: High-speed selection and aggregation of cashflows from the database</a:t>
            </a:r>
            <a:r>
              <a:rPr lang="en-US" smtClean="0"/>
              <a:t>, plus…</a:t>
            </a:r>
            <a:endParaRPr lang="en-US" dirty="0" smtClean="0"/>
          </a:p>
          <a:p>
            <a:pPr lvl="3">
              <a:buClr>
                <a:schemeClr val="tx1"/>
              </a:buClr>
              <a:buFont typeface="Wingdings" pitchFamily="2" charset="2"/>
              <a:buChar char="§"/>
            </a:pPr>
            <a:r>
              <a:rPr lang="en-US" dirty="0" smtClean="0"/>
              <a:t>Definition of selection criteria, e.g. Product Category = ‘Bond’ and Rating = ‘AAA’</a:t>
            </a:r>
          </a:p>
          <a:p>
            <a:pPr lvl="3">
              <a:buClr>
                <a:schemeClr val="tx1"/>
              </a:buClr>
              <a:buFont typeface="Wingdings" pitchFamily="2" charset="2"/>
              <a:buChar char="§"/>
            </a:pPr>
            <a:r>
              <a:rPr lang="en-US" dirty="0" smtClean="0"/>
              <a:t>Choice of cashflow scenario and view</a:t>
            </a:r>
          </a:p>
          <a:p>
            <a:pPr lvl="4">
              <a:buClr>
                <a:schemeClr val="tx1"/>
              </a:buClr>
              <a:buFont typeface="Wingdings" pitchFamily="2" charset="2"/>
              <a:buChar char="§"/>
            </a:pPr>
            <a:r>
              <a:rPr lang="en-US" sz="1200" dirty="0" smtClean="0"/>
              <a:t>Cashflow scenario on database is determined by origin ID as defined in the liquidity scenario</a:t>
            </a:r>
          </a:p>
          <a:p>
            <a:pPr lvl="4">
              <a:buClr>
                <a:schemeClr val="tx1"/>
              </a:buClr>
              <a:buFont typeface="Wingdings" pitchFamily="2" charset="2"/>
              <a:buChar char="§"/>
            </a:pPr>
            <a:r>
              <a:rPr lang="en-US" sz="1200" dirty="0" smtClean="0"/>
              <a:t>View is a fixed property of the DB-</a:t>
            </a:r>
            <a:r>
              <a:rPr lang="en-US" sz="1200" dirty="0" err="1" smtClean="0"/>
              <a:t>LiquiGroup</a:t>
            </a:r>
            <a:endParaRPr lang="en-US" sz="1200" dirty="0" smtClean="0"/>
          </a:p>
          <a:p>
            <a:pPr lvl="3">
              <a:buClr>
                <a:schemeClr val="tx1"/>
              </a:buClr>
              <a:buFont typeface="Wingdings" pitchFamily="2" charset="2"/>
              <a:buChar char="§"/>
            </a:pPr>
            <a:r>
              <a:rPr lang="en-US" dirty="0" smtClean="0"/>
              <a:t>Conversion of items into target currency</a:t>
            </a:r>
          </a:p>
          <a:p>
            <a:pPr lvl="3">
              <a:buClr>
                <a:schemeClr val="tx1"/>
              </a:buClr>
              <a:buFont typeface="Wingdings" pitchFamily="2" charset="2"/>
              <a:buChar char="§"/>
            </a:pPr>
            <a:r>
              <a:rPr lang="en-US" dirty="0" smtClean="0"/>
              <a:t>Pack cashflow items into maturity buckets</a:t>
            </a:r>
          </a:p>
          <a:p>
            <a:pPr>
              <a:buClr>
                <a:schemeClr val="tx1"/>
              </a:buClr>
              <a:buSzPct val="100000"/>
              <a:buFont typeface="Wingdings" pitchFamily="2" charset="2"/>
              <a:buChar char="§"/>
            </a:pPr>
            <a:r>
              <a:rPr lang="en-US" dirty="0" smtClean="0"/>
              <a:t> Calculation: Calculations on aggregated cashflows based on a toolset of calculation rules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 </a:t>
            </a:r>
            <a:r>
              <a:rPr lang="en-US" dirty="0" smtClean="0"/>
              <a:t>Rules: the ‘heart’ of liquidity groups</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4206060434"/>
              </p:ext>
            </p:extLst>
          </p:nvPr>
        </p:nvGraphicFramePr>
        <p:xfrm>
          <a:off x="323528" y="996602"/>
          <a:ext cx="8496944" cy="5516194"/>
        </p:xfrm>
        <a:graphic>
          <a:graphicData uri="http://schemas.openxmlformats.org/drawingml/2006/table">
            <a:tbl>
              <a:tblPr firstRow="1" bandRow="1">
                <a:tableStyleId>{5C22544A-7EE6-4342-B048-85BDC9FD1C3A}</a:tableStyleId>
              </a:tblPr>
              <a:tblGrid>
                <a:gridCol w="1646521"/>
                <a:gridCol w="669073"/>
                <a:gridCol w="6181350"/>
              </a:tblGrid>
              <a:tr h="370840">
                <a:tc>
                  <a:txBody>
                    <a:bodyPr/>
                    <a:lstStyle/>
                    <a:p>
                      <a:r>
                        <a:rPr lang="en-US" sz="1200" dirty="0" smtClean="0"/>
                        <a:t>Name</a:t>
                      </a:r>
                      <a:endParaRPr lang="en-US" sz="1200" dirty="0"/>
                    </a:p>
                  </a:txBody>
                  <a:tcPr/>
                </a:tc>
                <a:tc>
                  <a:txBody>
                    <a:bodyPr/>
                    <a:lstStyle/>
                    <a:p>
                      <a:r>
                        <a:rPr lang="en-US" sz="900" dirty="0" smtClean="0"/>
                        <a:t>liquidity group type</a:t>
                      </a:r>
                      <a:endParaRPr lang="en-US" sz="900" dirty="0"/>
                    </a:p>
                  </a:txBody>
                  <a:tcPr marL="36000" marR="36000" marT="0" marB="0"/>
                </a:tc>
                <a:tc>
                  <a:txBody>
                    <a:bodyPr/>
                    <a:lstStyle/>
                    <a:p>
                      <a:r>
                        <a:rPr lang="en-US" sz="1200" dirty="0" smtClean="0"/>
                        <a:t>Description</a:t>
                      </a:r>
                      <a:endParaRPr lang="en-US" sz="1200" dirty="0"/>
                    </a:p>
                  </a:txBody>
                  <a:tcPr/>
                </a:tc>
              </a:tr>
              <a:tr h="370840">
                <a:tc>
                  <a:txBody>
                    <a:bodyPr/>
                    <a:lstStyle/>
                    <a:p>
                      <a:r>
                        <a:rPr lang="en-US" sz="1050" dirty="0" smtClean="0"/>
                        <a:t>AGGREGATE</a:t>
                      </a:r>
                      <a:endParaRPr lang="en-US" sz="1050" dirty="0"/>
                    </a:p>
                  </a:txBody>
                  <a:tcPr/>
                </a:tc>
                <a:tc>
                  <a:txBody>
                    <a:bodyPr/>
                    <a:lstStyle/>
                    <a:p>
                      <a:r>
                        <a:rPr lang="en-US" sz="1050" dirty="0" err="1" smtClean="0"/>
                        <a:t>Calc</a:t>
                      </a:r>
                      <a:endParaRPr lang="en-US" sz="1050" dirty="0"/>
                    </a:p>
                  </a:txBody>
                  <a:tcPr/>
                </a:tc>
                <a:tc>
                  <a:txBody>
                    <a:bodyPr/>
                    <a:lstStyle/>
                    <a:p>
                      <a:r>
                        <a:rPr lang="en-US" sz="1050" dirty="0" smtClean="0"/>
                        <a:t>the default rule and basis of all other rules: it aggregates all cashflow</a:t>
                      </a:r>
                      <a:r>
                        <a:rPr lang="en-US" sz="1050" baseline="0" dirty="0" smtClean="0"/>
                        <a:t> per the requested granularity; (other rules’ input parameters are all pre-processed according to this rule)</a:t>
                      </a:r>
                      <a:endParaRPr lang="en-US" sz="1050" dirty="0"/>
                    </a:p>
                  </a:txBody>
                  <a:tcPr/>
                </a:tc>
              </a:tr>
              <a:tr h="261557">
                <a:tc>
                  <a:txBody>
                    <a:bodyPr/>
                    <a:lstStyle/>
                    <a:p>
                      <a:r>
                        <a:rPr lang="en-US" sz="1050" dirty="0" smtClean="0"/>
                        <a:t>ACCUMULATE</a:t>
                      </a:r>
                      <a:endParaRPr lang="en-US" sz="1050" dirty="0"/>
                    </a:p>
                  </a:txBody>
                  <a:tcPr/>
                </a:tc>
                <a:tc>
                  <a:txBody>
                    <a:bodyPr/>
                    <a:lstStyle/>
                    <a:p>
                      <a:r>
                        <a:rPr lang="en-US" sz="1050" smtClean="0"/>
                        <a:t>Calc</a:t>
                      </a:r>
                      <a:endParaRPr lang="en-US" sz="1050" dirty="0"/>
                    </a:p>
                  </a:txBody>
                  <a:tcPr/>
                </a:tc>
                <a:tc>
                  <a:txBody>
                    <a:bodyPr/>
                    <a:lstStyle/>
                    <a:p>
                      <a:r>
                        <a:rPr lang="en-US" sz="1050" dirty="0" smtClean="0"/>
                        <a:t>accumulates previous buckets into the into each bucket</a:t>
                      </a:r>
                      <a:endParaRPr lang="en-US" sz="1050" dirty="0"/>
                    </a:p>
                  </a:txBody>
                  <a:tcPr/>
                </a:tc>
              </a:tr>
              <a:tr h="262301">
                <a:tc>
                  <a:txBody>
                    <a:bodyPr/>
                    <a:lstStyle/>
                    <a:p>
                      <a:r>
                        <a:rPr lang="en-US" sz="1050" dirty="0" smtClean="0"/>
                        <a:t>SUBTRACT</a:t>
                      </a:r>
                      <a:endParaRPr lang="en-US" sz="1050" dirty="0"/>
                    </a:p>
                  </a:txBody>
                  <a:tcPr/>
                </a:tc>
                <a:tc>
                  <a:txBody>
                    <a:bodyPr/>
                    <a:lstStyle/>
                    <a:p>
                      <a:r>
                        <a:rPr lang="en-US" sz="1050" smtClean="0"/>
                        <a:t>Calc</a:t>
                      </a:r>
                      <a:endParaRPr lang="en-US" sz="1050" dirty="0"/>
                    </a:p>
                  </a:txBody>
                  <a:tcPr/>
                </a:tc>
                <a:tc>
                  <a:txBody>
                    <a:bodyPr/>
                    <a:lstStyle/>
                    <a:p>
                      <a:r>
                        <a:rPr lang="en-US" sz="1050" dirty="0" smtClean="0"/>
                        <a:t>subtracts</a:t>
                      </a:r>
                      <a:r>
                        <a:rPr lang="en-US" sz="1050" baseline="0" dirty="0" smtClean="0"/>
                        <a:t> one parameter’s values from the other parameter’s values (per bucket and granularity)</a:t>
                      </a:r>
                      <a:endParaRPr lang="en-US" sz="1050" dirty="0"/>
                    </a:p>
                  </a:txBody>
                  <a:tcPr/>
                </a:tc>
              </a:tr>
              <a:tr h="270478">
                <a:tc>
                  <a:txBody>
                    <a:bodyPr/>
                    <a:lstStyle/>
                    <a:p>
                      <a:r>
                        <a:rPr lang="en-US" sz="1050" dirty="0" smtClean="0"/>
                        <a:t>MULTIPLY</a:t>
                      </a:r>
                      <a:endParaRPr lang="en-US" sz="1050" dirty="0"/>
                    </a:p>
                  </a:txBody>
                  <a:tcPr/>
                </a:tc>
                <a:tc>
                  <a:txBody>
                    <a:bodyPr/>
                    <a:lstStyle/>
                    <a:p>
                      <a:r>
                        <a:rPr lang="en-US" sz="1050" dirty="0" err="1" smtClean="0"/>
                        <a:t>Calc</a:t>
                      </a:r>
                      <a:endParaRPr lang="en-US" sz="1050" dirty="0"/>
                    </a:p>
                  </a:txBody>
                  <a:tcPr/>
                </a:tc>
                <a:tc>
                  <a:txBody>
                    <a:bodyPr/>
                    <a:lstStyle/>
                    <a:p>
                      <a:r>
                        <a:rPr lang="en-US" sz="1050" dirty="0" smtClean="0"/>
                        <a:t>multiplies aggregated cashflows with a scalar value</a:t>
                      </a:r>
                      <a:endParaRPr lang="en-US" sz="1050" dirty="0"/>
                    </a:p>
                  </a:txBody>
                  <a:tcPr/>
                </a:tc>
              </a:tr>
              <a:tr h="256353">
                <a:tc>
                  <a:txBody>
                    <a:bodyPr/>
                    <a:lstStyle/>
                    <a:p>
                      <a:r>
                        <a:rPr lang="en-US" sz="1050" dirty="0" smtClean="0"/>
                        <a:t>DIVIDE</a:t>
                      </a:r>
                      <a:endParaRPr lang="en-US" sz="1050" dirty="0"/>
                    </a:p>
                  </a:txBody>
                  <a:tcPr/>
                </a:tc>
                <a:tc>
                  <a:txBody>
                    <a:bodyPr/>
                    <a:lstStyle/>
                    <a:p>
                      <a:r>
                        <a:rPr lang="en-US" sz="1050" smtClean="0"/>
                        <a:t>Calc</a:t>
                      </a:r>
                      <a:endParaRPr lang="en-US" sz="1050" dirty="0"/>
                    </a:p>
                  </a:txBody>
                  <a:tcPr/>
                </a:tc>
                <a:tc>
                  <a:txBody>
                    <a:bodyPr/>
                    <a:lstStyle/>
                    <a:p>
                      <a:r>
                        <a:rPr lang="en-US" sz="1050" dirty="0" smtClean="0"/>
                        <a:t>divides aggregated cashflows</a:t>
                      </a:r>
                      <a:endParaRPr lang="en-US" sz="1050" dirty="0"/>
                    </a:p>
                  </a:txBody>
                  <a:tcPr/>
                </a:tc>
              </a:tr>
              <a:tr h="271965">
                <a:tc>
                  <a:txBody>
                    <a:bodyPr/>
                    <a:lstStyle/>
                    <a:p>
                      <a:r>
                        <a:rPr lang="en-US" sz="1050" dirty="0" smtClean="0"/>
                        <a:t>MAX (and MIN)</a:t>
                      </a:r>
                      <a:endParaRPr lang="en-US" sz="1050" dirty="0"/>
                    </a:p>
                  </a:txBody>
                  <a:tcPr/>
                </a:tc>
                <a:tc>
                  <a:txBody>
                    <a:bodyPr/>
                    <a:lstStyle/>
                    <a:p>
                      <a:r>
                        <a:rPr lang="en-US" sz="1050" dirty="0" err="1" smtClean="0"/>
                        <a:t>Calc</a:t>
                      </a:r>
                      <a:endParaRPr lang="en-US" sz="1050" dirty="0"/>
                    </a:p>
                  </a:txBody>
                  <a:tcPr/>
                </a:tc>
                <a:tc>
                  <a:txBody>
                    <a:bodyPr/>
                    <a:lstStyle/>
                    <a:p>
                      <a:r>
                        <a:rPr lang="en-US" sz="1050" dirty="0" smtClean="0"/>
                        <a:t>compares</a:t>
                      </a:r>
                      <a:r>
                        <a:rPr lang="en-US" sz="1050" baseline="0" dirty="0" smtClean="0"/>
                        <a:t> two input parameters and d</a:t>
                      </a:r>
                      <a:r>
                        <a:rPr lang="en-US" sz="1050" dirty="0" smtClean="0"/>
                        <a:t>etermines maximum</a:t>
                      </a:r>
                      <a:r>
                        <a:rPr lang="en-US" sz="1050" baseline="0" dirty="0" smtClean="0"/>
                        <a:t> (or minimum) value</a:t>
                      </a:r>
                      <a:endParaRPr lang="en-US" sz="1050" dirty="0"/>
                    </a:p>
                  </a:txBody>
                  <a:tcPr/>
                </a:tc>
              </a:tr>
              <a:tr h="370840">
                <a:tc>
                  <a:txBody>
                    <a:bodyPr/>
                    <a:lstStyle/>
                    <a:p>
                      <a:r>
                        <a:rPr lang="en-US" sz="1050" dirty="0" smtClean="0"/>
                        <a:t>MULT_EVALRATE</a:t>
                      </a:r>
                      <a:endParaRPr lang="en-US" sz="1050" dirty="0"/>
                    </a:p>
                  </a:txBody>
                  <a:tcPr/>
                </a:tc>
                <a:tc>
                  <a:txBody>
                    <a:bodyPr/>
                    <a:lstStyle/>
                    <a:p>
                      <a:r>
                        <a:rPr lang="en-US" sz="1050" dirty="0" err="1" smtClean="0"/>
                        <a:t>Calc</a:t>
                      </a:r>
                      <a:endParaRPr lang="en-US" sz="1050" dirty="0"/>
                    </a:p>
                  </a:txBody>
                  <a:tcPr/>
                </a:tc>
                <a:tc>
                  <a:txBody>
                    <a:bodyPr/>
                    <a:lstStyle/>
                    <a:p>
                      <a:r>
                        <a:rPr lang="en-US" sz="1050" dirty="0" smtClean="0"/>
                        <a:t>multiplies cashflow items with the value in the items’ field ‘evaluation rate’,</a:t>
                      </a:r>
                      <a:r>
                        <a:rPr lang="en-US" sz="1050" baseline="0" dirty="0" smtClean="0"/>
                        <a:t> thus allows applying haircuts delivered from the source systems</a:t>
                      </a:r>
                      <a:endParaRPr lang="en-US" sz="105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REVERT_SIGN</a:t>
                      </a:r>
                    </a:p>
                  </a:txBody>
                  <a:tcPr/>
                </a:tc>
                <a:tc>
                  <a:txBody>
                    <a:bodyPr/>
                    <a:lstStyle/>
                    <a:p>
                      <a:r>
                        <a:rPr lang="en-US" sz="1050" dirty="0" err="1" smtClean="0"/>
                        <a:t>Calc</a:t>
                      </a:r>
                      <a:endParaRPr lang="en-US" sz="1050" dirty="0"/>
                    </a:p>
                  </a:txBody>
                  <a:tcPr/>
                </a:tc>
                <a:tc>
                  <a:txBody>
                    <a:bodyPr/>
                    <a:lstStyle/>
                    <a:p>
                      <a:r>
                        <a:rPr lang="en-US" sz="1050" dirty="0" smtClean="0"/>
                        <a:t>reverts the sign of cashflows</a:t>
                      </a:r>
                      <a:endParaRPr lang="en-US" sz="105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NET_OUTFLOW</a:t>
                      </a:r>
                    </a:p>
                  </a:txBody>
                  <a:tcPr/>
                </a:tc>
                <a:tc>
                  <a:txBody>
                    <a:bodyPr/>
                    <a:lstStyle/>
                    <a:p>
                      <a:r>
                        <a:rPr lang="en-US" sz="1050" dirty="0" err="1" smtClean="0"/>
                        <a:t>Calc</a:t>
                      </a:r>
                      <a:endParaRPr lang="en-US" sz="1050" dirty="0"/>
                    </a:p>
                  </a:txBody>
                  <a:tcPr/>
                </a:tc>
                <a:tc>
                  <a:txBody>
                    <a:bodyPr/>
                    <a:lstStyle/>
                    <a:p>
                      <a:r>
                        <a:rPr lang="en-US" sz="1050" dirty="0" smtClean="0"/>
                        <a:t>calculates the net outflow as defined in the Basel III definition of LCR by capping inflows at 75% of outflows (the percentage is a variable parameter)</a:t>
                      </a:r>
                      <a:endParaRPr lang="en-US" sz="1050" dirty="0"/>
                    </a:p>
                  </a:txBody>
                  <a:tcPr/>
                </a:tc>
              </a:tr>
              <a:tr h="370840">
                <a:tc>
                  <a:txBody>
                    <a:bodyPr/>
                    <a:lstStyle/>
                    <a:p>
                      <a:r>
                        <a:rPr lang="en-US" sz="1050" dirty="0" smtClean="0"/>
                        <a:t>HQLA</a:t>
                      </a:r>
                      <a:endParaRPr lang="en-US" sz="1050" dirty="0"/>
                    </a:p>
                  </a:txBody>
                  <a:tcPr/>
                </a:tc>
                <a:tc>
                  <a:txBody>
                    <a:bodyPr/>
                    <a:lstStyle/>
                    <a:p>
                      <a:r>
                        <a:rPr lang="en-US" sz="1050" dirty="0" err="1" smtClean="0"/>
                        <a:t>Calc</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calculates</a:t>
                      </a:r>
                      <a:r>
                        <a:rPr lang="en-US" sz="1050" baseline="0" dirty="0" smtClean="0"/>
                        <a:t> high quality liquid assets as defined in Basel III definition of LCR by capping level 2 assets at 60% of level 1 assets </a:t>
                      </a:r>
                      <a:r>
                        <a:rPr lang="en-US" sz="1050" dirty="0" smtClean="0"/>
                        <a:t>(the percentage is a variable parameter)</a:t>
                      </a:r>
                    </a:p>
                  </a:txBody>
                  <a:tcPr/>
                </a:tc>
              </a:tr>
              <a:tr h="370840">
                <a:tc>
                  <a:txBody>
                    <a:bodyPr/>
                    <a:lstStyle/>
                    <a:p>
                      <a:r>
                        <a:rPr lang="en-US" sz="1050" dirty="0" smtClean="0"/>
                        <a:t>DB_SELECT</a:t>
                      </a:r>
                      <a:endParaRPr lang="en-US" sz="1050" dirty="0"/>
                    </a:p>
                  </a:txBody>
                  <a:tcPr/>
                </a:tc>
                <a:tc>
                  <a:txBody>
                    <a:bodyPr/>
                    <a:lstStyle/>
                    <a:p>
                      <a:r>
                        <a:rPr lang="en-US" sz="1050" dirty="0" smtClean="0"/>
                        <a:t>DB</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the default</a:t>
                      </a:r>
                      <a:r>
                        <a:rPr lang="en-US" sz="1050" baseline="0" dirty="0" smtClean="0"/>
                        <a:t> rule for database liquidity rules</a:t>
                      </a:r>
                      <a:r>
                        <a:rPr lang="en-US" sz="1050" dirty="0" smtClean="0"/>
                        <a:t>: it allocates cashflow items to maturity buckets, and aggregates all cashflow</a:t>
                      </a:r>
                      <a:r>
                        <a:rPr lang="en-US" sz="1050" baseline="0" dirty="0" smtClean="0"/>
                        <a:t> according to the granularity  requested</a:t>
                      </a:r>
                      <a:endParaRPr lang="en-US" sz="1050"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DB_COLLECT_STOCK</a:t>
                      </a:r>
                    </a:p>
                  </a:txBody>
                  <a:tcPr/>
                </a:tc>
                <a:tc>
                  <a:txBody>
                    <a:bodyPr/>
                    <a:lstStyle/>
                    <a:p>
                      <a:r>
                        <a:rPr lang="en-US" sz="1050" dirty="0" smtClean="0"/>
                        <a:t>DB</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like</a:t>
                      </a:r>
                      <a:r>
                        <a:rPr lang="en-US" sz="1050" baseline="0" dirty="0" smtClean="0"/>
                        <a:t> DB_SELECT, but collects cashflow items older than the start date of the first maturity bucket and allocates them to the bucket that contains the </a:t>
                      </a:r>
                      <a:r>
                        <a:rPr lang="en-US" sz="1050" baseline="0" smtClean="0"/>
                        <a:t>date equal to “start </a:t>
                      </a:r>
                      <a:r>
                        <a:rPr lang="en-US" sz="1050" baseline="0" dirty="0" smtClean="0"/>
                        <a:t>date + the respective cashflow’s liquidation period”. This rule is used for cashflows representing stocks and that are not updated daily</a:t>
                      </a:r>
                      <a:endParaRPr lang="en-US" sz="1050" dirty="0" smtClean="0"/>
                    </a:p>
                  </a:txBody>
                  <a:tcPr/>
                </a:tc>
              </a:tr>
              <a:tr h="370840">
                <a:tc>
                  <a:txBody>
                    <a:bodyPr/>
                    <a:lstStyle/>
                    <a:p>
                      <a:r>
                        <a:rPr lang="en-US" sz="1050" dirty="0" smtClean="0"/>
                        <a:t>DB_BALANCE</a:t>
                      </a:r>
                      <a:endParaRPr lang="en-US" sz="1050" dirty="0"/>
                    </a:p>
                  </a:txBody>
                  <a:tcPr/>
                </a:tc>
                <a:tc>
                  <a:txBody>
                    <a:bodyPr/>
                    <a:lstStyle/>
                    <a:p>
                      <a:r>
                        <a:rPr lang="en-US" sz="1050" dirty="0" smtClean="0"/>
                        <a:t>DB</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like DB_COLLECT_STOCK, but accumulating the items from previous buckets into each bucket (cf.</a:t>
                      </a:r>
                      <a:r>
                        <a:rPr lang="en-US" sz="1050" baseline="0" dirty="0" smtClean="0"/>
                        <a:t> rule ACCUMULATE)</a:t>
                      </a:r>
                      <a:endParaRPr lang="en-US" sz="1050" dirty="0" smtClean="0"/>
                    </a:p>
                  </a:txBody>
                  <a:tcPr/>
                </a:tc>
              </a:tr>
              <a:tr h="370840">
                <a:tc>
                  <a:txBody>
                    <a:bodyPr/>
                    <a:lstStyle/>
                    <a:p>
                      <a:r>
                        <a:rPr lang="en-US" sz="1050" dirty="0" smtClean="0"/>
                        <a:t>DB_CD</a:t>
                      </a:r>
                      <a:endParaRPr lang="en-US" sz="1050" dirty="0"/>
                    </a:p>
                  </a:txBody>
                  <a:tcPr/>
                </a:tc>
                <a:tc>
                  <a:txBody>
                    <a:bodyPr/>
                    <a:lstStyle/>
                    <a:p>
                      <a:r>
                        <a:rPr lang="en-US" sz="1050" dirty="0" smtClean="0"/>
                        <a:t>DB</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converts a cashflow’s maturity view into a liquidation view by re-allocating future payments to the liquidation </a:t>
                      </a:r>
                      <a:r>
                        <a:rPr lang="en-US" sz="1050" baseline="0" dirty="0" smtClean="0"/>
                        <a:t>date = start date + the respective cashflow’s liquidation period</a:t>
                      </a:r>
                      <a:endParaRPr lang="en-US" sz="1050" dirty="0" smtClean="0"/>
                    </a:p>
                  </a:txBody>
                  <a:tcPr/>
                </a:tc>
              </a:tr>
            </a:tbl>
          </a:graphicData>
        </a:graphic>
      </p:graphicFrame>
    </p:spTree>
    <p:extLst>
      <p:ext uri="{BB962C8B-B14F-4D97-AF65-F5344CB8AC3E}">
        <p14:creationId xmlns:p14="http://schemas.microsoft.com/office/powerpoint/2010/main" val="17805420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Up Arrow 52"/>
          <p:cNvSpPr/>
          <p:nvPr/>
        </p:nvSpPr>
        <p:spPr bwMode="gray">
          <a:xfrm>
            <a:off x="2362200" y="3614738"/>
            <a:ext cx="3208724" cy="2823941"/>
          </a:xfrm>
          <a:prstGeom prst="upArrow">
            <a:avLst>
              <a:gd name="adj1" fmla="val 76192"/>
              <a:gd name="adj2" fmla="val 22726"/>
            </a:avLst>
          </a:prstGeom>
          <a:solidFill>
            <a:schemeClr val="accent5"/>
          </a:solidFill>
          <a:ln w="57150" algn="ctr">
            <a:solidFill>
              <a:schemeClr val="accent5"/>
            </a:solidFill>
            <a:miter lim="800000"/>
            <a:headEnd/>
            <a:tailEnd/>
          </a:ln>
        </p:spPr>
        <p:txBody>
          <a:bodyPr lIns="90000" tIns="0" rIns="90000" bIns="72000" rtlCol="0" anchor="t" anchorCtr="0"/>
          <a:lstStyle/>
          <a:p>
            <a:pPr algn="ctr">
              <a:spcBef>
                <a:spcPct val="50000"/>
              </a:spcBef>
              <a:buClr>
                <a:srgbClr val="F0AB00"/>
              </a:buClr>
              <a:buSzPct val="80000"/>
            </a:pPr>
            <a:r>
              <a:rPr lang="en-US" sz="1600" b="1" kern="0" dirty="0">
                <a:ea typeface="Arial Unicode MS" pitchFamily="34" charset="-128"/>
                <a:cs typeface="Arial Unicode MS" pitchFamily="34" charset="-128"/>
              </a:rPr>
              <a:t>Recourse Quota</a:t>
            </a:r>
          </a:p>
        </p:txBody>
      </p:sp>
      <p:sp>
        <p:nvSpPr>
          <p:cNvPr id="57" name="Rectangle 56"/>
          <p:cNvSpPr/>
          <p:nvPr/>
        </p:nvSpPr>
        <p:spPr bwMode="gray">
          <a:xfrm>
            <a:off x="2814638" y="4423537"/>
            <a:ext cx="2326241" cy="1921600"/>
          </a:xfrm>
          <a:prstGeom prst="rect">
            <a:avLst/>
          </a:prstGeom>
          <a:solidFill>
            <a:schemeClr val="accent5">
              <a:lumMod val="5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rPr>
              <a:t>Quota</a:t>
            </a:r>
            <a:r>
              <a:rPr kumimoji="0" lang="en-US" sz="1400" b="0" i="0" u="none" strike="noStrike" kern="0" cap="none" spc="0" normalizeH="0" noProof="0" smtClean="0">
                <a:ln>
                  <a:noFill/>
                </a:ln>
                <a:solidFill>
                  <a:schemeClr val="bg1"/>
                </a:solidFill>
                <a:effectLst/>
                <a:uLnTx/>
                <a:uFillTx/>
                <a:ea typeface="Arial Unicode MS" pitchFamily="34" charset="-128"/>
                <a:cs typeface="Arial Unicode MS" pitchFamily="34" charset="-128"/>
              </a:rPr>
              <a:t> Generation based on Matrix</a:t>
            </a:r>
            <a:endPar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17" name="Up Arrow 16"/>
          <p:cNvSpPr/>
          <p:nvPr/>
        </p:nvSpPr>
        <p:spPr bwMode="gray">
          <a:xfrm>
            <a:off x="5832182" y="3607594"/>
            <a:ext cx="3158137" cy="2823941"/>
          </a:xfrm>
          <a:prstGeom prst="upArrow">
            <a:avLst>
              <a:gd name="adj1" fmla="val 74453"/>
              <a:gd name="adj2" fmla="val 23086"/>
            </a:avLst>
          </a:prstGeom>
          <a:solidFill>
            <a:schemeClr val="accent4"/>
          </a:solidFill>
          <a:ln w="57150" algn="ctr">
            <a:solidFill>
              <a:schemeClr val="accent4"/>
            </a:solidFill>
            <a:miter lim="800000"/>
            <a:headEnd/>
            <a:tailEnd/>
          </a:ln>
        </p:spPr>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effectLst/>
                <a:uLnTx/>
                <a:uFillTx/>
                <a:ea typeface="Arial Unicode MS" pitchFamily="34" charset="-128"/>
                <a:cs typeface="Arial Unicode MS" pitchFamily="34" charset="-128"/>
              </a:rPr>
              <a:t>Facilities</a:t>
            </a: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Cash Flow Modeling in Liquidity Groups</a:t>
            </a:r>
            <a:br>
              <a:rPr lang="en-US" dirty="0" smtClean="0"/>
            </a:br>
            <a:r>
              <a:rPr lang="en-US" sz="2000" dirty="0" smtClean="0"/>
              <a:t>Example: Facilities</a:t>
            </a:r>
            <a:endParaRPr lang="en-US" sz="2000" dirty="0"/>
          </a:p>
        </p:txBody>
      </p:sp>
      <p:sp>
        <p:nvSpPr>
          <p:cNvPr id="18" name="Text Placeholder 3"/>
          <p:cNvSpPr>
            <a:spLocks noGrp="1"/>
          </p:cNvSpPr>
          <p:nvPr>
            <p:ph type="body" sz="quarter" idx="11"/>
          </p:nvPr>
        </p:nvSpPr>
        <p:spPr>
          <a:xfrm>
            <a:off x="324000" y="1692000"/>
            <a:ext cx="3078000" cy="4392000"/>
          </a:xfrm>
        </p:spPr>
        <p:txBody>
          <a:bodyPr/>
          <a:lstStyle/>
          <a:p>
            <a:r>
              <a:rPr lang="en-US" sz="1400" smtClean="0"/>
              <a:t>Future Cash Flows</a:t>
            </a:r>
            <a:r>
              <a:rPr lang="en-US" sz="1400" b="0" smtClean="0"/>
              <a:t> for non-maturing products (e.g. facilities) computed via </a:t>
            </a:r>
            <a:r>
              <a:rPr lang="en-US" sz="1400" smtClean="0"/>
              <a:t>recourse quotas:</a:t>
            </a:r>
            <a:endParaRPr lang="en-US" sz="1400" b="0" smtClean="0"/>
          </a:p>
          <a:p>
            <a:pPr marL="285750" indent="-285750">
              <a:spcBef>
                <a:spcPts val="600"/>
              </a:spcBef>
              <a:buFont typeface="Wingdings" pitchFamily="2" charset="2"/>
              <a:buChar char="§"/>
            </a:pPr>
            <a:r>
              <a:rPr lang="en-US" sz="1400" b="0" smtClean="0"/>
              <a:t>different periodicities (daily, monthly, yearly)</a:t>
            </a:r>
          </a:p>
          <a:p>
            <a:pPr marL="285750" indent="-285750">
              <a:spcBef>
                <a:spcPts val="600"/>
              </a:spcBef>
              <a:buFont typeface="Wingdings" pitchFamily="2" charset="2"/>
              <a:buChar char="§"/>
            </a:pPr>
            <a:r>
              <a:rPr lang="en-US" sz="1400" b="0" smtClean="0"/>
              <a:t>scenario-dependent</a:t>
            </a:r>
          </a:p>
          <a:p>
            <a:pPr marL="285750" indent="-285750">
              <a:spcBef>
                <a:spcPts val="600"/>
              </a:spcBef>
              <a:buFont typeface="Wingdings" pitchFamily="2" charset="2"/>
              <a:buChar char="§"/>
            </a:pPr>
            <a:r>
              <a:rPr lang="en-US" sz="1400" b="0" smtClean="0"/>
              <a:t>analysis for changes in rating</a:t>
            </a:r>
            <a:endParaRPr lang="en-US" sz="1400" b="0" dirty="0" smtClean="0"/>
          </a:p>
        </p:txBody>
      </p:sp>
      <p:graphicFrame>
        <p:nvGraphicFramePr>
          <p:cNvPr id="19" name="Table 18"/>
          <p:cNvGraphicFramePr>
            <a:graphicFrameLocks noGrp="1"/>
          </p:cNvGraphicFramePr>
          <p:nvPr>
            <p:extLst>
              <p:ext uri="{D42A27DB-BD31-4B8C-83A1-F6EECF244321}">
                <p14:modId xmlns:p14="http://schemas.microsoft.com/office/powerpoint/2010/main" val="3926633899"/>
              </p:ext>
            </p:extLst>
          </p:nvPr>
        </p:nvGraphicFramePr>
        <p:xfrm>
          <a:off x="329829" y="5338360"/>
          <a:ext cx="1860118" cy="822132"/>
        </p:xfrm>
        <a:graphic>
          <a:graphicData uri="http://schemas.openxmlformats.org/drawingml/2006/table">
            <a:tbl>
              <a:tblPr>
                <a:tableStyleId>{3B4B98B0-60AC-42C2-AFA5-B58CD77FA1E5}</a:tableStyleId>
              </a:tblPr>
              <a:tblGrid>
                <a:gridCol w="285811"/>
                <a:gridCol w="224901"/>
                <a:gridCol w="224901"/>
                <a:gridCol w="224901"/>
                <a:gridCol w="224901"/>
                <a:gridCol w="224901"/>
                <a:gridCol w="224901"/>
                <a:gridCol w="224901"/>
              </a:tblGrid>
              <a:tr h="106572">
                <a:tc>
                  <a:txBody>
                    <a:bodyPr/>
                    <a:lstStyle/>
                    <a:p>
                      <a:pPr algn="l" fontAlgn="b"/>
                      <a:endParaRPr lang="en-US" sz="500" b="1" i="0" u="none" strike="noStrike" dirty="0">
                        <a:solidFill>
                          <a:srgbClr val="000000"/>
                        </a:solidFill>
                        <a:effectLst/>
                        <a:latin typeface="Calibri"/>
                      </a:endParaRPr>
                    </a:p>
                  </a:txBody>
                  <a:tcPr marL="0" marR="0" marT="0" marB="0" anchor="b"/>
                </a:tc>
                <a:tc>
                  <a:txBody>
                    <a:bodyPr/>
                    <a:lstStyle/>
                    <a:p>
                      <a:pPr algn="l" fontAlgn="b"/>
                      <a:r>
                        <a:rPr lang="en-US" sz="500" u="none" strike="noStrike" smtClean="0">
                          <a:effectLst/>
                        </a:rPr>
                        <a:t>AAA</a:t>
                      </a:r>
                      <a:endParaRPr lang="en-US" sz="500" b="1" i="0" u="none" strike="noStrike">
                        <a:solidFill>
                          <a:srgbClr val="000000"/>
                        </a:solidFill>
                        <a:effectLst/>
                        <a:latin typeface="Calibri"/>
                      </a:endParaRPr>
                    </a:p>
                  </a:txBody>
                  <a:tcPr marL="0" marR="0" marT="0" marB="0" anchor="b"/>
                </a:tc>
                <a:tc>
                  <a:txBody>
                    <a:bodyPr/>
                    <a:lstStyle/>
                    <a:p>
                      <a:pPr algn="l" fontAlgn="b"/>
                      <a:r>
                        <a:rPr lang="en-US" sz="500" u="none" strike="noStrike" smtClean="0">
                          <a:effectLst/>
                        </a:rPr>
                        <a:t>AA</a:t>
                      </a:r>
                      <a:endParaRPr lang="en-US" sz="500" b="1" i="0" u="none" strike="noStrike">
                        <a:solidFill>
                          <a:srgbClr val="000000"/>
                        </a:solidFill>
                        <a:effectLst/>
                        <a:latin typeface="Calibri"/>
                      </a:endParaRPr>
                    </a:p>
                  </a:txBody>
                  <a:tcPr marL="0" marR="0" marT="0" marB="0" anchor="b"/>
                </a:tc>
                <a:tc>
                  <a:txBody>
                    <a:bodyPr/>
                    <a:lstStyle/>
                    <a:p>
                      <a:pPr algn="l" fontAlgn="b"/>
                      <a:r>
                        <a:rPr lang="en-US" sz="500" u="none" strike="noStrike" smtClean="0">
                          <a:effectLst/>
                        </a:rPr>
                        <a:t>A</a:t>
                      </a:r>
                      <a:endParaRPr lang="en-US" sz="500" b="1" i="0" u="none" strike="noStrike">
                        <a:solidFill>
                          <a:srgbClr val="000000"/>
                        </a:solidFill>
                        <a:effectLst/>
                        <a:latin typeface="Calibri"/>
                      </a:endParaRPr>
                    </a:p>
                  </a:txBody>
                  <a:tcPr marL="0" marR="0" marT="0" marB="0" anchor="b"/>
                </a:tc>
                <a:tc>
                  <a:txBody>
                    <a:bodyPr/>
                    <a:lstStyle/>
                    <a:p>
                      <a:pPr algn="l" fontAlgn="b"/>
                      <a:r>
                        <a:rPr lang="en-US" sz="500" u="none" strike="noStrike" smtClean="0">
                          <a:effectLst/>
                        </a:rPr>
                        <a:t>BBB</a:t>
                      </a:r>
                      <a:endParaRPr lang="en-US" sz="500" b="1" i="0" u="none" strike="noStrike">
                        <a:solidFill>
                          <a:srgbClr val="000000"/>
                        </a:solidFill>
                        <a:effectLst/>
                        <a:latin typeface="Calibri"/>
                      </a:endParaRPr>
                    </a:p>
                  </a:txBody>
                  <a:tcPr marL="0" marR="0" marT="0" marB="0" anchor="b"/>
                </a:tc>
                <a:tc>
                  <a:txBody>
                    <a:bodyPr/>
                    <a:lstStyle/>
                    <a:p>
                      <a:pPr algn="l" fontAlgn="b"/>
                      <a:r>
                        <a:rPr lang="en-US" sz="500" u="none" strike="noStrike" smtClean="0">
                          <a:effectLst/>
                        </a:rPr>
                        <a:t>BB</a:t>
                      </a:r>
                      <a:endParaRPr lang="en-US" sz="500" b="1" i="0" u="none" strike="noStrike">
                        <a:solidFill>
                          <a:srgbClr val="000000"/>
                        </a:solidFill>
                        <a:effectLst/>
                        <a:latin typeface="Calibri"/>
                      </a:endParaRPr>
                    </a:p>
                  </a:txBody>
                  <a:tcPr marL="0" marR="0" marT="0" marB="0" anchor="b"/>
                </a:tc>
                <a:tc>
                  <a:txBody>
                    <a:bodyPr/>
                    <a:lstStyle/>
                    <a:p>
                      <a:pPr algn="l" fontAlgn="b"/>
                      <a:r>
                        <a:rPr lang="en-US" sz="500" u="none" strike="noStrike" smtClean="0">
                          <a:effectLst/>
                        </a:rPr>
                        <a:t>B</a:t>
                      </a:r>
                      <a:endParaRPr lang="en-US" sz="500" b="1" i="0" u="none" strike="noStrike">
                        <a:solidFill>
                          <a:srgbClr val="000000"/>
                        </a:solidFill>
                        <a:effectLst/>
                        <a:latin typeface="Calibri"/>
                      </a:endParaRPr>
                    </a:p>
                  </a:txBody>
                  <a:tcPr marL="0" marR="0" marT="0" marB="0" anchor="b"/>
                </a:tc>
                <a:tc>
                  <a:txBody>
                    <a:bodyPr/>
                    <a:lstStyle/>
                    <a:p>
                      <a:pPr algn="l" fontAlgn="b"/>
                      <a:r>
                        <a:rPr lang="en-US" sz="500" u="none" strike="noStrike" smtClean="0">
                          <a:effectLst/>
                        </a:rPr>
                        <a:t>CCC/C</a:t>
                      </a:r>
                      <a:endParaRPr lang="en-US" sz="500" b="1" i="0" u="none" strike="noStrike" dirty="0">
                        <a:solidFill>
                          <a:srgbClr val="000000"/>
                        </a:solidFill>
                        <a:effectLst/>
                        <a:latin typeface="Calibri"/>
                      </a:endParaRPr>
                    </a:p>
                  </a:txBody>
                  <a:tcPr marL="0" marR="0" marT="0" marB="0" anchor="b"/>
                </a:tc>
              </a:tr>
              <a:tr h="101498">
                <a:tc>
                  <a:txBody>
                    <a:bodyPr/>
                    <a:lstStyle/>
                    <a:p>
                      <a:pPr algn="l" fontAlgn="b"/>
                      <a:r>
                        <a:rPr lang="en-US" sz="500" u="none" strike="noStrike" smtClean="0">
                          <a:effectLst/>
                        </a:rPr>
                        <a:t>AAA</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88,39%</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7,63%</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0,53%</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0,06%</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0,08%</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0,03%</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0,06%</a:t>
                      </a:r>
                      <a:endParaRPr lang="en-US" sz="500" b="0" i="0" u="none" strike="noStrike">
                        <a:solidFill>
                          <a:srgbClr val="000000"/>
                        </a:solidFill>
                        <a:effectLst/>
                        <a:latin typeface="Calibri"/>
                      </a:endParaRPr>
                    </a:p>
                  </a:txBody>
                  <a:tcPr marL="0" marR="0" marT="0" marB="0" anchor="b"/>
                </a:tc>
              </a:tr>
              <a:tr h="101498">
                <a:tc>
                  <a:txBody>
                    <a:bodyPr/>
                    <a:lstStyle/>
                    <a:p>
                      <a:pPr algn="l" fontAlgn="b"/>
                      <a:r>
                        <a:rPr lang="en-US" sz="500" u="none" strike="noStrike" smtClean="0">
                          <a:effectLst/>
                        </a:rPr>
                        <a:t>AA</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0,58%</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87,02%</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7,79%</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0,54%</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0,06%</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0,09%</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0,03%</a:t>
                      </a:r>
                      <a:endParaRPr lang="en-US" sz="500" b="0" i="0" u="none" strike="noStrike">
                        <a:solidFill>
                          <a:srgbClr val="000000"/>
                        </a:solidFill>
                        <a:effectLst/>
                        <a:latin typeface="Calibri"/>
                      </a:endParaRPr>
                    </a:p>
                  </a:txBody>
                  <a:tcPr marL="0" marR="0" marT="0" marB="0" anchor="b"/>
                </a:tc>
              </a:tr>
              <a:tr h="101498">
                <a:tc>
                  <a:txBody>
                    <a:bodyPr/>
                    <a:lstStyle/>
                    <a:p>
                      <a:pPr algn="l" fontAlgn="b"/>
                      <a:r>
                        <a:rPr lang="en-US" sz="500" u="none" strike="noStrike" smtClean="0">
                          <a:effectLst/>
                        </a:rPr>
                        <a:t>A</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0,04%</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2,04%</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87,19%</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5,35%</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0,40%</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0,16%</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0,03%</a:t>
                      </a:r>
                      <a:endParaRPr lang="en-US" sz="500" b="0" i="0" u="none" strike="noStrike">
                        <a:solidFill>
                          <a:srgbClr val="000000"/>
                        </a:solidFill>
                        <a:effectLst/>
                        <a:latin typeface="Calibri"/>
                      </a:endParaRPr>
                    </a:p>
                  </a:txBody>
                  <a:tcPr marL="0" marR="0" marT="0" marB="0" anchor="b"/>
                </a:tc>
              </a:tr>
              <a:tr h="101498">
                <a:tc>
                  <a:txBody>
                    <a:bodyPr/>
                    <a:lstStyle/>
                    <a:p>
                      <a:pPr algn="l" fontAlgn="b"/>
                      <a:r>
                        <a:rPr lang="en-US" sz="500" u="none" strike="noStrike" smtClean="0">
                          <a:effectLst/>
                        </a:rPr>
                        <a:t>BBB</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0,01%</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0,15%</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3,87%</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84,28%</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4,00%</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0,69%</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0,16%</a:t>
                      </a:r>
                      <a:endParaRPr lang="en-US" sz="500" b="0" i="0" u="none" strike="noStrike">
                        <a:solidFill>
                          <a:srgbClr val="000000"/>
                        </a:solidFill>
                        <a:effectLst/>
                        <a:latin typeface="Calibri"/>
                      </a:endParaRPr>
                    </a:p>
                  </a:txBody>
                  <a:tcPr marL="0" marR="0" marT="0" marB="0" anchor="b"/>
                </a:tc>
              </a:tr>
              <a:tr h="101498">
                <a:tc>
                  <a:txBody>
                    <a:bodyPr/>
                    <a:lstStyle/>
                    <a:p>
                      <a:pPr algn="l" fontAlgn="b"/>
                      <a:r>
                        <a:rPr lang="en-US" sz="500" u="none" strike="noStrike" smtClean="0">
                          <a:effectLst/>
                        </a:rPr>
                        <a:t>BB</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0,02%</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0,05%</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0,19%</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5,30%</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75,74%</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7,22%</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0,80%</a:t>
                      </a:r>
                      <a:endParaRPr lang="en-US" sz="500" b="0" i="0" u="none" strike="noStrike">
                        <a:solidFill>
                          <a:srgbClr val="000000"/>
                        </a:solidFill>
                        <a:effectLst/>
                        <a:latin typeface="Calibri"/>
                      </a:endParaRPr>
                    </a:p>
                  </a:txBody>
                  <a:tcPr marL="0" marR="0" marT="0" marB="0" anchor="b"/>
                </a:tc>
              </a:tr>
              <a:tr h="101498">
                <a:tc>
                  <a:txBody>
                    <a:bodyPr/>
                    <a:lstStyle/>
                    <a:p>
                      <a:pPr algn="l" fontAlgn="b"/>
                      <a:r>
                        <a:rPr lang="en-US" sz="500" u="none" strike="noStrike" smtClean="0">
                          <a:effectLst/>
                        </a:rPr>
                        <a:t>B</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0,00%</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0,05%</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0,15%</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0,26%</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5,68%</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73,02%</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4,34%</a:t>
                      </a:r>
                      <a:endParaRPr lang="en-US" sz="500" b="0" i="0" u="none" strike="noStrike">
                        <a:solidFill>
                          <a:srgbClr val="000000"/>
                        </a:solidFill>
                        <a:effectLst/>
                        <a:latin typeface="Calibri"/>
                      </a:endParaRPr>
                    </a:p>
                  </a:txBody>
                  <a:tcPr marL="0" marR="0" marT="0" marB="0" anchor="b"/>
                </a:tc>
              </a:tr>
              <a:tr h="106572">
                <a:tc>
                  <a:txBody>
                    <a:bodyPr/>
                    <a:lstStyle/>
                    <a:p>
                      <a:pPr algn="l" fontAlgn="b"/>
                      <a:r>
                        <a:rPr lang="en-US" sz="500" u="none" strike="noStrike" smtClean="0">
                          <a:effectLst/>
                        </a:rPr>
                        <a:t>CCC/C</a:t>
                      </a:r>
                      <a:endParaRPr lang="en-US" sz="500" b="1"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0,00%</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0,00%</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0,23%</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0,34%</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0,97%</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11,84%</a:t>
                      </a:r>
                      <a:endParaRPr lang="en-US" sz="500" b="0" i="0" u="none" strike="noStrike">
                        <a:solidFill>
                          <a:srgbClr val="000000"/>
                        </a:solidFill>
                        <a:effectLst/>
                        <a:latin typeface="Calibri"/>
                      </a:endParaRPr>
                    </a:p>
                  </a:txBody>
                  <a:tcPr marL="0" marR="0" marT="0" marB="0" anchor="b"/>
                </a:tc>
                <a:tc>
                  <a:txBody>
                    <a:bodyPr/>
                    <a:lstStyle/>
                    <a:p>
                      <a:pPr algn="r" fontAlgn="b"/>
                      <a:r>
                        <a:rPr lang="en-US" sz="500" u="none" strike="noStrike" smtClean="0">
                          <a:effectLst/>
                        </a:rPr>
                        <a:t>46,96%</a:t>
                      </a:r>
                      <a:endParaRPr lang="en-US" sz="500" b="0" i="0" u="none" strike="noStrike" dirty="0">
                        <a:solidFill>
                          <a:srgbClr val="000000"/>
                        </a:solidFill>
                        <a:effectLst/>
                        <a:latin typeface="Calibri"/>
                      </a:endParaRPr>
                    </a:p>
                  </a:txBody>
                  <a:tcPr marL="0" marR="0" marT="0" marB="0" anchor="b"/>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812720012"/>
              </p:ext>
            </p:extLst>
          </p:nvPr>
        </p:nvGraphicFramePr>
        <p:xfrm>
          <a:off x="738466" y="3442645"/>
          <a:ext cx="1072890" cy="1667237"/>
        </p:xfrm>
        <a:graphic>
          <a:graphicData uri="http://schemas.openxmlformats.org/drawingml/2006/table">
            <a:tbl>
              <a:tblPr>
                <a:tableStyleId>{3B4B98B0-60AC-42C2-AFA5-B58CD77FA1E5}</a:tableStyleId>
              </a:tblPr>
              <a:tblGrid>
                <a:gridCol w="375799"/>
                <a:gridCol w="343626"/>
                <a:gridCol w="161364"/>
                <a:gridCol w="192101"/>
              </a:tblGrid>
              <a:tr h="110771">
                <a:tc>
                  <a:txBody>
                    <a:bodyPr/>
                    <a:lstStyle/>
                    <a:p>
                      <a:r>
                        <a:rPr lang="en-US" sz="500" smtClean="0"/>
                        <a:t>Japan</a:t>
                      </a:r>
                      <a:endParaRPr lang="en-US" sz="500" dirty="0"/>
                    </a:p>
                  </a:txBody>
                  <a:tcPr marL="4934" marR="4934" marT="4934" marB="4934" anchor="ctr"/>
                </a:tc>
                <a:tc>
                  <a:txBody>
                    <a:bodyPr/>
                    <a:lstStyle/>
                    <a:p>
                      <a:r>
                        <a:rPr lang="en-US" sz="500" smtClean="0"/>
                        <a:t>122 (0%)</a:t>
                      </a:r>
                      <a:endParaRPr lang="en-US" sz="500" dirty="0"/>
                    </a:p>
                  </a:txBody>
                  <a:tcPr marL="4934" marR="4934" marT="4934" marB="4934" anchor="ctr"/>
                </a:tc>
                <a:tc>
                  <a:txBody>
                    <a:bodyPr/>
                    <a:lstStyle/>
                    <a:p>
                      <a:pPr algn="r"/>
                      <a:r>
                        <a:rPr lang="en-US" sz="500" smtClean="0"/>
                        <a:t>22%</a:t>
                      </a:r>
                      <a:endParaRPr lang="en-US" sz="500"/>
                    </a:p>
                  </a:txBody>
                  <a:tcPr marL="4934" marR="4934" marT="4934" marB="4934" anchor="ctr"/>
                </a:tc>
                <a:tc>
                  <a:txBody>
                    <a:bodyPr/>
                    <a:lstStyle/>
                    <a:p>
                      <a:r>
                        <a:rPr lang="en-US" sz="500" smtClean="0"/>
                        <a:t>AA-</a:t>
                      </a:r>
                      <a:endParaRPr lang="en-US" sz="500" dirty="0"/>
                    </a:p>
                  </a:txBody>
                  <a:tcPr marL="4934" marR="4934" marT="4934" marB="4934" anchor="ctr"/>
                </a:tc>
              </a:tr>
              <a:tr h="110771">
                <a:tc>
                  <a:txBody>
                    <a:bodyPr/>
                    <a:lstStyle/>
                    <a:p>
                      <a:r>
                        <a:rPr lang="en-US" sz="500" smtClean="0"/>
                        <a:t>Austria</a:t>
                      </a:r>
                      <a:endParaRPr lang="en-US" sz="500"/>
                    </a:p>
                  </a:txBody>
                  <a:tcPr marL="4934" marR="4934" marT="4934" marB="4934" anchor="ctr"/>
                </a:tc>
                <a:tc>
                  <a:txBody>
                    <a:bodyPr/>
                    <a:lstStyle/>
                    <a:p>
                      <a:r>
                        <a:rPr lang="en-US" sz="500" smtClean="0"/>
                        <a:t>117 (39%)</a:t>
                      </a:r>
                      <a:endParaRPr lang="en-US" sz="500"/>
                    </a:p>
                  </a:txBody>
                  <a:tcPr marL="4934" marR="4934" marT="4934" marB="4934" anchor="ctr"/>
                </a:tc>
                <a:tc>
                  <a:txBody>
                    <a:bodyPr/>
                    <a:lstStyle/>
                    <a:p>
                      <a:pPr algn="r"/>
                      <a:r>
                        <a:rPr lang="en-US" sz="500" smtClean="0"/>
                        <a:t>21%</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10771">
                <a:tc>
                  <a:txBody>
                    <a:bodyPr/>
                    <a:lstStyle/>
                    <a:p>
                      <a:r>
                        <a:rPr lang="en-US" sz="500" smtClean="0"/>
                        <a:t>Denmark</a:t>
                      </a:r>
                      <a:endParaRPr lang="en-US" sz="500"/>
                    </a:p>
                  </a:txBody>
                  <a:tcPr marL="4934" marR="4934" marT="4934" marB="4934" anchor="ctr"/>
                </a:tc>
                <a:tc>
                  <a:txBody>
                    <a:bodyPr/>
                    <a:lstStyle/>
                    <a:p>
                      <a:r>
                        <a:rPr lang="en-US" sz="500" smtClean="0"/>
                        <a:t>101 (63%)</a:t>
                      </a:r>
                      <a:endParaRPr lang="en-US" sz="500"/>
                    </a:p>
                  </a:txBody>
                  <a:tcPr marL="4934" marR="4934" marT="4934" marB="4934" anchor="ctr"/>
                </a:tc>
                <a:tc>
                  <a:txBody>
                    <a:bodyPr/>
                    <a:lstStyle/>
                    <a:p>
                      <a:pPr algn="r"/>
                      <a:r>
                        <a:rPr lang="en-US" sz="500" smtClean="0"/>
                        <a:t>19%</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64297">
                <a:tc>
                  <a:txBody>
                    <a:bodyPr/>
                    <a:lstStyle/>
                    <a:p>
                      <a:r>
                        <a:rPr lang="en-US" sz="500" smtClean="0"/>
                        <a:t>Saudi Arabia</a:t>
                      </a:r>
                      <a:endParaRPr lang="en-US" sz="500"/>
                    </a:p>
                  </a:txBody>
                  <a:tcPr marL="4934" marR="4934" marT="4934" marB="4934" anchor="ctr"/>
                </a:tc>
                <a:tc>
                  <a:txBody>
                    <a:bodyPr/>
                    <a:lstStyle/>
                    <a:p>
                      <a:r>
                        <a:rPr lang="en-US" sz="500" smtClean="0"/>
                        <a:t>96 (1%)</a:t>
                      </a:r>
                      <a:endParaRPr lang="en-US" sz="500"/>
                    </a:p>
                  </a:txBody>
                  <a:tcPr marL="4934" marR="4934" marT="4934" marB="4934" anchor="ctr"/>
                </a:tc>
                <a:tc>
                  <a:txBody>
                    <a:bodyPr/>
                    <a:lstStyle/>
                    <a:p>
                      <a:pPr algn="r"/>
                      <a:r>
                        <a:rPr lang="en-US" sz="500" smtClean="0"/>
                        <a:t>18%</a:t>
                      </a:r>
                      <a:endParaRPr lang="en-US" sz="500"/>
                    </a:p>
                  </a:txBody>
                  <a:tcPr marL="4934" marR="4934" marT="4934" marB="4934" anchor="ctr"/>
                </a:tc>
                <a:tc>
                  <a:txBody>
                    <a:bodyPr/>
                    <a:lstStyle/>
                    <a:p>
                      <a:r>
                        <a:rPr lang="en-US" sz="500" smtClean="0"/>
                        <a:t>AA-</a:t>
                      </a:r>
                      <a:endParaRPr lang="en-US" sz="500"/>
                    </a:p>
                  </a:txBody>
                  <a:tcPr marL="4934" marR="4934" marT="4934" marB="4934" anchor="ctr"/>
                </a:tc>
              </a:tr>
              <a:tr h="217824">
                <a:tc>
                  <a:txBody>
                    <a:bodyPr/>
                    <a:lstStyle/>
                    <a:p>
                      <a:r>
                        <a:rPr lang="en-US" sz="500" smtClean="0"/>
                        <a:t>United Kingdom</a:t>
                      </a:r>
                      <a:endParaRPr lang="en-US" sz="500"/>
                    </a:p>
                  </a:txBody>
                  <a:tcPr marL="4934" marR="4934" marT="4934" marB="4934" anchor="ctr"/>
                </a:tc>
                <a:tc>
                  <a:txBody>
                    <a:bodyPr/>
                    <a:lstStyle/>
                    <a:p>
                      <a:r>
                        <a:rPr lang="en-US" sz="500" smtClean="0"/>
                        <a:t>95 (12%)</a:t>
                      </a:r>
                      <a:endParaRPr lang="en-US" sz="500"/>
                    </a:p>
                  </a:txBody>
                  <a:tcPr marL="4934" marR="4934" marT="4934" marB="4934" anchor="ctr"/>
                </a:tc>
                <a:tc>
                  <a:txBody>
                    <a:bodyPr/>
                    <a:lstStyle/>
                    <a:p>
                      <a:pPr algn="r"/>
                      <a:r>
                        <a:rPr lang="en-US" sz="500" smtClean="0"/>
                        <a:t>17%</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10771">
                <a:tc>
                  <a:txBody>
                    <a:bodyPr/>
                    <a:lstStyle/>
                    <a:p>
                      <a:r>
                        <a:rPr lang="en-US" sz="500" smtClean="0"/>
                        <a:t>Chile</a:t>
                      </a:r>
                      <a:endParaRPr lang="en-US" sz="500"/>
                    </a:p>
                  </a:txBody>
                  <a:tcPr marL="4934" marR="4934" marT="4934" marB="4934" anchor="ctr"/>
                </a:tc>
                <a:tc>
                  <a:txBody>
                    <a:bodyPr/>
                    <a:lstStyle/>
                    <a:p>
                      <a:r>
                        <a:rPr lang="en-US" sz="500" smtClean="0"/>
                        <a:t>95 (1%)</a:t>
                      </a:r>
                      <a:endParaRPr lang="en-US" sz="500"/>
                    </a:p>
                  </a:txBody>
                  <a:tcPr marL="4934" marR="4934" marT="4934" marB="4934" anchor="ctr"/>
                </a:tc>
                <a:tc>
                  <a:txBody>
                    <a:bodyPr/>
                    <a:lstStyle/>
                    <a:p>
                      <a:pPr algn="r"/>
                      <a:r>
                        <a:rPr lang="en-US" sz="500" smtClean="0"/>
                        <a:t>17%</a:t>
                      </a:r>
                      <a:endParaRPr lang="en-US" sz="500"/>
                    </a:p>
                  </a:txBody>
                  <a:tcPr marL="4934" marR="4934" marT="4934" marB="4934" anchor="ctr"/>
                </a:tc>
                <a:tc>
                  <a:txBody>
                    <a:bodyPr/>
                    <a:lstStyle/>
                    <a:p>
                      <a:r>
                        <a:rPr lang="en-US" sz="500" smtClean="0"/>
                        <a:t>A+</a:t>
                      </a:r>
                      <a:endParaRPr lang="en-US" sz="500"/>
                    </a:p>
                  </a:txBody>
                  <a:tcPr marL="4934" marR="4934" marT="4934" marB="4934" anchor="ctr"/>
                </a:tc>
              </a:tr>
              <a:tr h="110771">
                <a:tc>
                  <a:txBody>
                    <a:bodyPr/>
                    <a:lstStyle/>
                    <a:p>
                      <a:r>
                        <a:rPr lang="en-US" sz="500" smtClean="0"/>
                        <a:t>Germany</a:t>
                      </a:r>
                      <a:endParaRPr lang="en-US" sz="500"/>
                    </a:p>
                  </a:txBody>
                  <a:tcPr marL="4934" marR="4934" marT="4934" marB="4934" anchor="ctr"/>
                </a:tc>
                <a:tc>
                  <a:txBody>
                    <a:bodyPr/>
                    <a:lstStyle/>
                    <a:p>
                      <a:r>
                        <a:rPr lang="en-US" sz="500" smtClean="0"/>
                        <a:t>89 (38%)</a:t>
                      </a:r>
                      <a:endParaRPr lang="en-US" sz="500"/>
                    </a:p>
                  </a:txBody>
                  <a:tcPr marL="4934" marR="4934" marT="4934" marB="4934" anchor="ctr"/>
                </a:tc>
                <a:tc>
                  <a:txBody>
                    <a:bodyPr/>
                    <a:lstStyle/>
                    <a:p>
                      <a:pPr algn="r"/>
                      <a:r>
                        <a:rPr lang="en-US" sz="500" smtClean="0"/>
                        <a:t>17%</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23880">
                <a:tc>
                  <a:txBody>
                    <a:bodyPr/>
                    <a:lstStyle/>
                    <a:p>
                      <a:r>
                        <a:rPr lang="en-US" sz="500" smtClean="0"/>
                        <a:t>Netherlands</a:t>
                      </a:r>
                      <a:endParaRPr lang="en-US" sz="500"/>
                    </a:p>
                  </a:txBody>
                  <a:tcPr marL="4934" marR="4934" marT="4934" marB="4934" anchor="ctr"/>
                </a:tc>
                <a:tc>
                  <a:txBody>
                    <a:bodyPr/>
                    <a:lstStyle/>
                    <a:p>
                      <a:r>
                        <a:rPr lang="en-US" sz="500" smtClean="0"/>
                        <a:t>78 (40%)</a:t>
                      </a:r>
                      <a:endParaRPr lang="en-US" sz="500"/>
                    </a:p>
                  </a:txBody>
                  <a:tcPr marL="4934" marR="4934" marT="4934" marB="4934" anchor="ctr"/>
                </a:tc>
                <a:tc>
                  <a:txBody>
                    <a:bodyPr/>
                    <a:lstStyle/>
                    <a:p>
                      <a:pPr algn="r"/>
                      <a:r>
                        <a:rPr lang="en-US" sz="500" smtClean="0"/>
                        <a:t>15%</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10771">
                <a:tc>
                  <a:txBody>
                    <a:bodyPr/>
                    <a:lstStyle/>
                    <a:p>
                      <a:r>
                        <a:rPr lang="en-US" sz="500" smtClean="0"/>
                        <a:t>Finland</a:t>
                      </a:r>
                      <a:endParaRPr lang="en-US" sz="500"/>
                    </a:p>
                  </a:txBody>
                  <a:tcPr marL="4934" marR="4934" marT="4934" marB="4934" anchor="ctr"/>
                </a:tc>
                <a:tc>
                  <a:txBody>
                    <a:bodyPr/>
                    <a:lstStyle/>
                    <a:p>
                      <a:r>
                        <a:rPr lang="en-US" sz="500" smtClean="0"/>
                        <a:t>75 (41%)</a:t>
                      </a:r>
                      <a:endParaRPr lang="en-US" sz="500"/>
                    </a:p>
                  </a:txBody>
                  <a:tcPr marL="4934" marR="4934" marT="4934" marB="4934" anchor="ctr"/>
                </a:tc>
                <a:tc>
                  <a:txBody>
                    <a:bodyPr/>
                    <a:lstStyle/>
                    <a:p>
                      <a:pPr algn="r"/>
                      <a:r>
                        <a:rPr lang="en-US" sz="500" smtClean="0"/>
                        <a:t>14%</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10771">
                <a:tc>
                  <a:txBody>
                    <a:bodyPr/>
                    <a:lstStyle/>
                    <a:p>
                      <a:r>
                        <a:rPr lang="en-US" sz="500" smtClean="0"/>
                        <a:t>Hong Kong</a:t>
                      </a:r>
                      <a:endParaRPr lang="en-US" sz="500"/>
                    </a:p>
                  </a:txBody>
                  <a:tcPr marL="4934" marR="4934" marT="4934" marB="4934" anchor="ctr"/>
                </a:tc>
                <a:tc>
                  <a:txBody>
                    <a:bodyPr/>
                    <a:lstStyle/>
                    <a:p>
                      <a:r>
                        <a:rPr lang="en-US" sz="500" smtClean="0"/>
                        <a:t>73 (9%)</a:t>
                      </a:r>
                      <a:endParaRPr lang="en-US" sz="500"/>
                    </a:p>
                  </a:txBody>
                  <a:tcPr marL="4934" marR="4934" marT="4934" marB="4934" anchor="ctr"/>
                </a:tc>
                <a:tc>
                  <a:txBody>
                    <a:bodyPr/>
                    <a:lstStyle/>
                    <a:p>
                      <a:pPr algn="r"/>
                      <a:r>
                        <a:rPr lang="en-US" sz="500" smtClean="0"/>
                        <a:t>14%</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10771">
                <a:tc>
                  <a:txBody>
                    <a:bodyPr/>
                    <a:lstStyle/>
                    <a:p>
                      <a:r>
                        <a:rPr lang="en-US" sz="500" smtClean="0"/>
                        <a:t>Singapore</a:t>
                      </a:r>
                      <a:endParaRPr lang="en-US" sz="500"/>
                    </a:p>
                  </a:txBody>
                  <a:tcPr marL="4934" marR="4934" marT="4934" marB="4934" anchor="ctr"/>
                </a:tc>
                <a:tc>
                  <a:txBody>
                    <a:bodyPr/>
                    <a:lstStyle/>
                    <a:p>
                      <a:r>
                        <a:rPr lang="en-US" sz="500" smtClean="0"/>
                        <a:t>73 (6%)</a:t>
                      </a:r>
                      <a:endParaRPr lang="en-US" sz="500"/>
                    </a:p>
                  </a:txBody>
                  <a:tcPr marL="4934" marR="4934" marT="4934" marB="4934" anchor="ctr"/>
                </a:tc>
                <a:tc>
                  <a:txBody>
                    <a:bodyPr/>
                    <a:lstStyle/>
                    <a:p>
                      <a:pPr algn="r"/>
                      <a:r>
                        <a:rPr lang="en-US" sz="500" smtClean="0"/>
                        <a:t>14%</a:t>
                      </a:r>
                      <a:endParaRPr lang="en-US" sz="500"/>
                    </a:p>
                  </a:txBody>
                  <a:tcPr marL="4934" marR="4934" marT="4934" marB="4934" anchor="ctr"/>
                </a:tc>
                <a:tc>
                  <a:txBody>
                    <a:bodyPr/>
                    <a:lstStyle/>
                    <a:p>
                      <a:r>
                        <a:rPr lang="en-US" sz="500" smtClean="0"/>
                        <a:t>AAA</a:t>
                      </a:r>
                      <a:endParaRPr lang="en-US" sz="500"/>
                    </a:p>
                  </a:txBody>
                  <a:tcPr marL="4934" marR="4934" marT="4934" marB="4934" anchor="ctr"/>
                </a:tc>
              </a:tr>
              <a:tr h="164297">
                <a:tc>
                  <a:txBody>
                    <a:bodyPr/>
                    <a:lstStyle/>
                    <a:p>
                      <a:r>
                        <a:rPr lang="en-US" sz="500" smtClean="0"/>
                        <a:t>New Zealand</a:t>
                      </a:r>
                      <a:endParaRPr lang="en-US" sz="500"/>
                    </a:p>
                  </a:txBody>
                  <a:tcPr marL="4934" marR="4934" marT="4934" marB="4934" anchor="ctr"/>
                </a:tc>
                <a:tc>
                  <a:txBody>
                    <a:bodyPr/>
                    <a:lstStyle/>
                    <a:p>
                      <a:r>
                        <a:rPr lang="en-US" sz="500" smtClean="0"/>
                        <a:t>70 (0%)</a:t>
                      </a:r>
                      <a:endParaRPr lang="en-US" sz="500"/>
                    </a:p>
                  </a:txBody>
                  <a:tcPr marL="4934" marR="4934" marT="4934" marB="4934" anchor="ctr"/>
                </a:tc>
                <a:tc>
                  <a:txBody>
                    <a:bodyPr/>
                    <a:lstStyle/>
                    <a:p>
                      <a:pPr algn="r"/>
                      <a:r>
                        <a:rPr lang="en-US" sz="500" smtClean="0"/>
                        <a:t>13%</a:t>
                      </a:r>
                      <a:endParaRPr lang="en-US" sz="500"/>
                    </a:p>
                  </a:txBody>
                  <a:tcPr marL="4934" marR="4934" marT="4934" marB="4934" anchor="ctr"/>
                </a:tc>
                <a:tc>
                  <a:txBody>
                    <a:bodyPr/>
                    <a:lstStyle/>
                    <a:p>
                      <a:r>
                        <a:rPr lang="en-US" sz="500" smtClean="0"/>
                        <a:t>AA+</a:t>
                      </a:r>
                      <a:endParaRPr lang="en-US" sz="500"/>
                    </a:p>
                  </a:txBody>
                  <a:tcPr marL="4934" marR="4934" marT="4934" marB="4934" anchor="ctr"/>
                </a:tc>
              </a:tr>
              <a:tr h="110771">
                <a:tc>
                  <a:txBody>
                    <a:bodyPr/>
                    <a:lstStyle/>
                    <a:p>
                      <a:r>
                        <a:rPr lang="en-US" sz="500" smtClean="0"/>
                        <a:t>USA</a:t>
                      </a:r>
                      <a:endParaRPr lang="en-US" sz="500"/>
                    </a:p>
                  </a:txBody>
                  <a:tcPr marL="4934" marR="4934" marT="4934" marB="4934" anchor="ctr"/>
                </a:tc>
                <a:tc>
                  <a:txBody>
                    <a:bodyPr/>
                    <a:lstStyle/>
                    <a:p>
                      <a:r>
                        <a:rPr lang="en-US" sz="500" smtClean="0"/>
                        <a:t>65 (2%)</a:t>
                      </a:r>
                      <a:endParaRPr lang="en-US" sz="500"/>
                    </a:p>
                  </a:txBody>
                  <a:tcPr marL="4934" marR="4934" marT="4934" marB="4934" anchor="ctr"/>
                </a:tc>
                <a:tc>
                  <a:txBody>
                    <a:bodyPr/>
                    <a:lstStyle/>
                    <a:p>
                      <a:pPr algn="r"/>
                      <a:r>
                        <a:rPr lang="en-US" sz="500" smtClean="0"/>
                        <a:t>12%</a:t>
                      </a:r>
                      <a:endParaRPr lang="en-US" sz="500" dirty="0"/>
                    </a:p>
                  </a:txBody>
                  <a:tcPr marL="4934" marR="4934" marT="4934" marB="4934" anchor="ctr"/>
                </a:tc>
                <a:tc>
                  <a:txBody>
                    <a:bodyPr/>
                    <a:lstStyle/>
                    <a:p>
                      <a:r>
                        <a:rPr lang="en-US" sz="500" smtClean="0"/>
                        <a:t>AA+</a:t>
                      </a:r>
                      <a:endParaRPr lang="en-US" sz="500" dirty="0"/>
                    </a:p>
                  </a:txBody>
                  <a:tcPr marL="4934" marR="4934" marT="4934" marB="4934" anchor="ctr"/>
                </a:tc>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45616549"/>
              </p:ext>
            </p:extLst>
          </p:nvPr>
        </p:nvGraphicFramePr>
        <p:xfrm>
          <a:off x="2894099" y="5246194"/>
          <a:ext cx="2161134" cy="983421"/>
        </p:xfrm>
        <a:graphic>
          <a:graphicData uri="http://schemas.openxmlformats.org/drawingml/2006/table">
            <a:tbl>
              <a:tblPr>
                <a:tableStyleId>{69012ECD-51FC-41F1-AA8D-1B2483CD663E}</a:tableStyleId>
              </a:tblPr>
              <a:tblGrid>
                <a:gridCol w="360189"/>
                <a:gridCol w="360189"/>
                <a:gridCol w="360189"/>
                <a:gridCol w="360189"/>
                <a:gridCol w="360189"/>
                <a:gridCol w="360189"/>
              </a:tblGrid>
              <a:tr h="122164">
                <a:tc>
                  <a:txBody>
                    <a:bodyPr/>
                    <a:lstStyle/>
                    <a:p>
                      <a:pPr algn="r" fontAlgn="b"/>
                      <a:r>
                        <a:rPr lang="en-US" sz="700" b="1" u="none" strike="noStrike" smtClean="0">
                          <a:solidFill>
                            <a:schemeClr val="bg1"/>
                          </a:solidFill>
                          <a:effectLst/>
                        </a:rPr>
                        <a:t>Rat./Y.</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w="10000" cap="flat" cmpd="sng" algn="ctr">
                      <a:noFill/>
                      <a:prstDash val="solid"/>
                    </a:lnT>
                    <a:lnB>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700" b="0" u="none" strike="noStrike" smtClean="0">
                          <a:solidFill>
                            <a:schemeClr val="bg1"/>
                          </a:solidFill>
                          <a:effectLst/>
                        </a:rPr>
                        <a:t>1</a:t>
                      </a:r>
                      <a:endParaRPr lang="en-US" sz="700" b="0" i="0" u="none" strike="noStrike" dirty="0">
                        <a:solidFill>
                          <a:schemeClr val="bg1"/>
                        </a:solidFill>
                        <a:effectLst/>
                        <a:latin typeface="Calibri" pitchFamily="34" charset="0"/>
                        <a:cs typeface="Calibri" pitchFamily="34" charset="0"/>
                      </a:endParaRPr>
                    </a:p>
                  </a:txBody>
                  <a:tcPr marL="9525" marR="9525" marT="9525" marB="0" anchor="b">
                    <a:lnL>
                      <a:noFill/>
                    </a:lnL>
                    <a:lnR>
                      <a:noFill/>
                    </a:lnR>
                    <a:lnT w="10000" cap="flat" cmpd="sng" algn="ctr">
                      <a:noFill/>
                      <a:prstDash val="solid"/>
                    </a:lnT>
                    <a:lnB>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700" b="1" u="none" strike="noStrike" smtClean="0">
                          <a:solidFill>
                            <a:schemeClr val="bg1"/>
                          </a:solidFill>
                          <a:effectLst/>
                        </a:rPr>
                        <a:t>2</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a:noFill/>
                    </a:lnL>
                    <a:lnR>
                      <a:noFill/>
                    </a:lnR>
                    <a:lnT w="10000" cap="flat" cmpd="sng" algn="ctr">
                      <a:noFill/>
                      <a:prstDash val="solid"/>
                    </a:lnT>
                    <a:lnB>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700" b="1" u="none" strike="noStrike" smtClean="0">
                          <a:solidFill>
                            <a:schemeClr val="bg1"/>
                          </a:solidFill>
                          <a:effectLst/>
                        </a:rPr>
                        <a:t>3</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a:noFill/>
                    </a:lnL>
                    <a:lnR>
                      <a:noFill/>
                    </a:lnR>
                    <a:lnT w="10000" cap="flat" cmpd="sng" algn="ctr">
                      <a:noFill/>
                      <a:prstDash val="solid"/>
                    </a:lnT>
                    <a:lnB>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700" b="1" u="none" strike="noStrike" smtClean="0">
                          <a:solidFill>
                            <a:schemeClr val="bg1"/>
                          </a:solidFill>
                          <a:effectLst/>
                        </a:rPr>
                        <a:t>4</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a:noFill/>
                    </a:lnL>
                    <a:lnR>
                      <a:noFill/>
                    </a:lnR>
                    <a:lnT w="10000" cap="flat" cmpd="sng" algn="ctr">
                      <a:noFill/>
                      <a:prstDash val="solid"/>
                    </a:lnT>
                    <a:lnB>
                      <a:noFill/>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en-US" sz="700" b="1" u="none" strike="noStrike" smtClean="0">
                          <a:solidFill>
                            <a:schemeClr val="bg1"/>
                          </a:solidFill>
                          <a:effectLst/>
                        </a:rPr>
                        <a:t>5</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w="10000" cap="flat" cmpd="sng" algn="ctr">
                      <a:noFill/>
                      <a:prstDash val="solid"/>
                    </a:lnT>
                    <a:lnB>
                      <a:noFill/>
                    </a:lnB>
                    <a:lnTlToBr w="12700" cmpd="sng">
                      <a:noFill/>
                      <a:prstDash val="solid"/>
                    </a:lnTlToBr>
                    <a:lnBlToTr w="12700" cmpd="sng">
                      <a:noFill/>
                      <a:prstDash val="solid"/>
                    </a:lnBlToTr>
                    <a:solidFill>
                      <a:schemeClr val="accent1">
                        <a:lumMod val="75000"/>
                      </a:schemeClr>
                    </a:solidFill>
                  </a:tcPr>
                </a:tc>
              </a:tr>
              <a:tr h="122164">
                <a:tc>
                  <a:txBody>
                    <a:bodyPr/>
                    <a:lstStyle/>
                    <a:p>
                      <a:pPr algn="r" fontAlgn="b"/>
                      <a:r>
                        <a:rPr lang="en-US" sz="700" b="1" u="none" strike="noStrike" smtClean="0">
                          <a:solidFill>
                            <a:schemeClr val="bg1"/>
                          </a:solidFill>
                          <a:effectLst/>
                        </a:rPr>
                        <a:t>AAA</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0,48%</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0,55%</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0,61%</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0,68%</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0,75%</a:t>
                      </a:r>
                      <a:endParaRPr lang="en-US" sz="700" b="0" i="0" u="none" strike="noStrike" dirty="0">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a:noFill/>
                    </a:lnB>
                    <a:lnTlToBr w="12700" cmpd="sng">
                      <a:noFill/>
                      <a:prstDash val="solid"/>
                    </a:lnTlToBr>
                    <a:lnBlToTr w="12700" cmpd="sng">
                      <a:noFill/>
                      <a:prstDash val="solid"/>
                    </a:lnBlToTr>
                    <a:solidFill>
                      <a:schemeClr val="accent1">
                        <a:lumMod val="75000"/>
                      </a:schemeClr>
                    </a:solidFill>
                  </a:tcPr>
                </a:tc>
              </a:tr>
              <a:tr h="122164">
                <a:tc>
                  <a:txBody>
                    <a:bodyPr/>
                    <a:lstStyle/>
                    <a:p>
                      <a:pPr algn="r" fontAlgn="b"/>
                      <a:r>
                        <a:rPr lang="en-US" sz="700" b="1" u="none" strike="noStrike" smtClean="0">
                          <a:solidFill>
                            <a:schemeClr val="bg1"/>
                          </a:solidFill>
                          <a:effectLst/>
                        </a:rPr>
                        <a:t>AA</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0,61%</a:t>
                      </a:r>
                      <a:endParaRPr lang="en-US" sz="700" b="0" i="0" u="none" strike="noStrike" dirty="0">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0,83%</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1,04%</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1,24%</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1,44%</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a:noFill/>
                    </a:lnB>
                    <a:lnTlToBr w="12700" cmpd="sng">
                      <a:noFill/>
                      <a:prstDash val="solid"/>
                    </a:lnTlToBr>
                    <a:lnBlToTr w="12700" cmpd="sng">
                      <a:noFill/>
                      <a:prstDash val="solid"/>
                    </a:lnBlToTr>
                    <a:solidFill>
                      <a:schemeClr val="accent1">
                        <a:lumMod val="75000"/>
                      </a:schemeClr>
                    </a:solidFill>
                  </a:tcPr>
                </a:tc>
              </a:tr>
              <a:tr h="122164">
                <a:tc>
                  <a:txBody>
                    <a:bodyPr/>
                    <a:lstStyle/>
                    <a:p>
                      <a:pPr algn="r" fontAlgn="b"/>
                      <a:r>
                        <a:rPr lang="en-US" sz="700" b="1" u="none" strike="noStrike" smtClean="0">
                          <a:solidFill>
                            <a:schemeClr val="bg1"/>
                          </a:solidFill>
                          <a:effectLst/>
                        </a:rPr>
                        <a:t>A</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2,19%</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2,68%</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3,07%</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3,38%</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3,62%</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a:noFill/>
                    </a:lnB>
                    <a:lnTlToBr w="12700" cmpd="sng">
                      <a:noFill/>
                      <a:prstDash val="solid"/>
                    </a:lnTlToBr>
                    <a:lnBlToTr w="12700" cmpd="sng">
                      <a:noFill/>
                      <a:prstDash val="solid"/>
                    </a:lnBlToTr>
                    <a:solidFill>
                      <a:schemeClr val="accent1">
                        <a:lumMod val="75000"/>
                      </a:schemeClr>
                    </a:solidFill>
                  </a:tcPr>
                </a:tc>
              </a:tr>
              <a:tr h="122164">
                <a:tc>
                  <a:txBody>
                    <a:bodyPr/>
                    <a:lstStyle/>
                    <a:p>
                      <a:pPr algn="r" fontAlgn="b"/>
                      <a:r>
                        <a:rPr lang="en-US" sz="700" b="1" u="none" strike="noStrike" smtClean="0">
                          <a:solidFill>
                            <a:schemeClr val="bg1"/>
                          </a:solidFill>
                          <a:effectLst/>
                        </a:rPr>
                        <a:t>BBB</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10,63%</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10,53%</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10,25%</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9,85%</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9,37%</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a:noFill/>
                    </a:lnB>
                    <a:lnTlToBr w="12700" cmpd="sng">
                      <a:noFill/>
                      <a:prstDash val="solid"/>
                    </a:lnTlToBr>
                    <a:lnBlToTr w="12700" cmpd="sng">
                      <a:noFill/>
                      <a:prstDash val="solid"/>
                    </a:lnBlToTr>
                    <a:solidFill>
                      <a:schemeClr val="accent1">
                        <a:lumMod val="75000"/>
                      </a:schemeClr>
                    </a:solidFill>
                  </a:tcPr>
                </a:tc>
              </a:tr>
              <a:tr h="122164">
                <a:tc>
                  <a:txBody>
                    <a:bodyPr/>
                    <a:lstStyle/>
                    <a:p>
                      <a:pPr algn="r" fontAlgn="b"/>
                      <a:r>
                        <a:rPr lang="en-US" sz="700" b="1" u="none" strike="noStrike" smtClean="0">
                          <a:solidFill>
                            <a:schemeClr val="bg1"/>
                          </a:solidFill>
                          <a:effectLst/>
                        </a:rPr>
                        <a:t>BB</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28,80%</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25,46%</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22,29%</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19,38%</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16,77%</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a:noFill/>
                    </a:lnB>
                    <a:lnTlToBr w="12700" cmpd="sng">
                      <a:noFill/>
                      <a:prstDash val="solid"/>
                    </a:lnTlToBr>
                    <a:lnBlToTr w="12700" cmpd="sng">
                      <a:noFill/>
                      <a:prstDash val="solid"/>
                    </a:lnBlToTr>
                    <a:solidFill>
                      <a:schemeClr val="accent1">
                        <a:lumMod val="75000"/>
                      </a:schemeClr>
                    </a:solidFill>
                  </a:tcPr>
                </a:tc>
              </a:tr>
              <a:tr h="122164">
                <a:tc>
                  <a:txBody>
                    <a:bodyPr/>
                    <a:lstStyle/>
                    <a:p>
                      <a:pPr algn="r" fontAlgn="b"/>
                      <a:r>
                        <a:rPr lang="en-US" sz="700" b="1" u="none" strike="noStrike" smtClean="0">
                          <a:solidFill>
                            <a:schemeClr val="bg1"/>
                          </a:solidFill>
                          <a:effectLst/>
                        </a:rPr>
                        <a:t>B</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38,05%</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31,22%</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25,32%</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20,45%</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16,52%</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a:noFill/>
                    </a:lnB>
                    <a:lnTlToBr w="12700" cmpd="sng">
                      <a:noFill/>
                      <a:prstDash val="solid"/>
                    </a:lnTlToBr>
                    <a:lnBlToTr w="12700" cmpd="sng">
                      <a:noFill/>
                      <a:prstDash val="solid"/>
                    </a:lnBlToTr>
                    <a:solidFill>
                      <a:schemeClr val="accent1">
                        <a:lumMod val="75000"/>
                      </a:schemeClr>
                    </a:solidFill>
                  </a:tcPr>
                </a:tc>
              </a:tr>
              <a:tr h="128273">
                <a:tc>
                  <a:txBody>
                    <a:bodyPr/>
                    <a:lstStyle/>
                    <a:p>
                      <a:pPr algn="r" fontAlgn="b"/>
                      <a:r>
                        <a:rPr lang="en-US" sz="700" b="1" u="none" strike="noStrike" smtClean="0">
                          <a:solidFill>
                            <a:schemeClr val="bg1"/>
                          </a:solidFill>
                          <a:effectLst/>
                        </a:rPr>
                        <a:t>CCC/C</a:t>
                      </a:r>
                      <a:endParaRPr lang="en-US" sz="700" b="1" i="0" u="none" strike="noStrike" dirty="0">
                        <a:solidFill>
                          <a:schemeClr val="bg1"/>
                        </a:solidFill>
                        <a:effectLst/>
                        <a:latin typeface="Calibri" pitchFamily="34" charset="0"/>
                        <a:cs typeface="Calibri" pitchFamily="34" charset="0"/>
                      </a:endParaRPr>
                    </a:p>
                  </a:txBody>
                  <a:tcPr marL="9525" marR="9525" marT="9525" marB="0" anchor="b">
                    <a:lnL w="10000" cap="flat" cmpd="sng" algn="ctr">
                      <a:noFill/>
                      <a:prstDash val="solid"/>
                    </a:lnL>
                    <a:lnR>
                      <a:noFill/>
                    </a:lnR>
                    <a:lnT>
                      <a:noFill/>
                    </a:lnT>
                    <a:lnB w="10000" cap="flat" cmpd="sng" algn="ctr">
                      <a:noFill/>
                      <a:prstDash val="solid"/>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40,91%</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w="10000" cap="flat" cmpd="sng" algn="ctr">
                      <a:noFill/>
                      <a:prstDash val="solid"/>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24,04%</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w="10000" cap="flat" cmpd="sng" algn="ctr">
                      <a:noFill/>
                      <a:prstDash val="solid"/>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15,27%</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w="10000" cap="flat" cmpd="sng" algn="ctr">
                      <a:noFill/>
                      <a:prstDash val="solid"/>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10,43%</a:t>
                      </a:r>
                      <a:endParaRPr lang="en-US" sz="700" b="0" i="0" u="none" strike="noStrike">
                        <a:solidFill>
                          <a:schemeClr val="bg1"/>
                        </a:solidFill>
                        <a:effectLst/>
                        <a:latin typeface="Calibri" pitchFamily="34" charset="0"/>
                        <a:cs typeface="Calibri" pitchFamily="34" charset="0"/>
                      </a:endParaRPr>
                    </a:p>
                  </a:txBody>
                  <a:tcPr marL="9525" marR="9525" marT="9525" marB="0" anchor="b">
                    <a:lnL>
                      <a:noFill/>
                    </a:lnL>
                    <a:lnR>
                      <a:noFill/>
                    </a:lnR>
                    <a:lnT>
                      <a:noFill/>
                    </a:lnT>
                    <a:lnB w="10000" cap="flat" cmpd="sng" algn="ctr">
                      <a:noFill/>
                      <a:prstDash val="solid"/>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700" u="none" strike="noStrike" smtClean="0">
                          <a:solidFill>
                            <a:schemeClr val="bg1"/>
                          </a:solidFill>
                          <a:effectLst/>
                        </a:rPr>
                        <a:t>7,55%</a:t>
                      </a:r>
                      <a:endParaRPr lang="en-US" sz="700" b="0" i="0" u="none" strike="noStrike" dirty="0">
                        <a:solidFill>
                          <a:schemeClr val="bg1"/>
                        </a:solidFill>
                        <a:effectLst/>
                        <a:latin typeface="Calibri" pitchFamily="34" charset="0"/>
                        <a:cs typeface="Calibri" pitchFamily="34" charset="0"/>
                      </a:endParaRPr>
                    </a:p>
                  </a:txBody>
                  <a:tcPr marL="9525" marR="9525" marT="9525" marB="0" anchor="b">
                    <a:lnL>
                      <a:noFill/>
                    </a:lnL>
                    <a:lnR w="10000" cap="flat" cmpd="sng" algn="ctr">
                      <a:noFill/>
                      <a:prstDash val="solid"/>
                    </a:lnR>
                    <a:lnT>
                      <a:noFill/>
                    </a:lnT>
                    <a:lnB w="10000" cap="flat" cmpd="sng" algn="ctr">
                      <a:noFill/>
                      <a:prstDash val="solid"/>
                    </a:lnB>
                    <a:lnTlToBr w="12700" cmpd="sng">
                      <a:noFill/>
                      <a:prstDash val="solid"/>
                    </a:lnTlToBr>
                    <a:lnBlToTr w="12700" cmpd="sng">
                      <a:noFill/>
                      <a:prstDash val="solid"/>
                    </a:lnBlToTr>
                    <a:solidFill>
                      <a:schemeClr val="accent1">
                        <a:lumMod val="75000"/>
                      </a:schemeClr>
                    </a:solidFill>
                  </a:tcPr>
                </a:tc>
              </a:tr>
            </a:tbl>
          </a:graphicData>
        </a:graphic>
      </p:graphicFrame>
      <p:cxnSp>
        <p:nvCxnSpPr>
          <p:cNvPr id="25" name="Straight Arrow Connector 24"/>
          <p:cNvCxnSpPr>
            <a:stCxn id="21" idx="3"/>
            <a:endCxn id="23" idx="1"/>
          </p:cNvCxnSpPr>
          <p:nvPr/>
        </p:nvCxnSpPr>
        <p:spPr>
          <a:xfrm>
            <a:off x="1811356" y="4276263"/>
            <a:ext cx="1082743" cy="1461641"/>
          </a:xfrm>
          <a:prstGeom prst="straightConnector1">
            <a:avLst/>
          </a:prstGeom>
          <a:ln w="190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3"/>
            <a:endCxn id="23" idx="1"/>
          </p:cNvCxnSpPr>
          <p:nvPr/>
        </p:nvCxnSpPr>
        <p:spPr>
          <a:xfrm flipV="1">
            <a:off x="2189947" y="5737904"/>
            <a:ext cx="704152" cy="11522"/>
          </a:xfrm>
          <a:prstGeom prst="straightConnector1">
            <a:avLst/>
          </a:prstGeom>
          <a:ln w="190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gray">
          <a:xfrm>
            <a:off x="2894098" y="5058033"/>
            <a:ext cx="729270" cy="183470"/>
          </a:xfrm>
          <a:prstGeom prst="rect">
            <a:avLst/>
          </a:prstGeom>
          <a:solidFill>
            <a:schemeClr val="accent1">
              <a:lumMod val="75000"/>
            </a:schemeClr>
          </a:solidFill>
          <a:ln w="6350" algn="ctr">
            <a:solidFill>
              <a:schemeClr val="accent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b="1" i="0" u="none" strike="noStrike" kern="0" cap="none" spc="0" normalizeH="0" baseline="0" noProof="0" smtClean="0">
                <a:ln>
                  <a:noFill/>
                </a:ln>
                <a:solidFill>
                  <a:schemeClr val="bg1"/>
                </a:solidFill>
                <a:effectLst/>
                <a:uLnTx/>
                <a:uFillTx/>
                <a:ea typeface="Arial Unicode MS" pitchFamily="34" charset="-128"/>
                <a:cs typeface="Arial Unicode MS" pitchFamily="34" charset="-128"/>
              </a:rPr>
              <a:t>Baseline</a:t>
            </a:r>
            <a:endParaRPr kumimoji="0" lang="en-US" sz="1000" b="1"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45" name="Rectangle 44"/>
          <p:cNvSpPr/>
          <p:nvPr/>
        </p:nvSpPr>
        <p:spPr bwMode="gray">
          <a:xfrm>
            <a:off x="3623368" y="5058033"/>
            <a:ext cx="563153" cy="18347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6350" algn="ctr">
            <a:solidFill>
              <a:schemeClr val="accent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i="0" u="none" strike="noStrike" kern="0" cap="none" spc="0" normalizeH="0" baseline="0" noProof="0" smtClean="0">
                <a:ln>
                  <a:noFill/>
                </a:ln>
                <a:effectLst/>
                <a:uLnTx/>
                <a:uFillTx/>
                <a:ea typeface="Arial Unicode MS" pitchFamily="34" charset="-128"/>
                <a:cs typeface="Arial Unicode MS" pitchFamily="34" charset="-128"/>
              </a:rPr>
              <a:t>Crisis</a:t>
            </a:r>
            <a:endParaRPr kumimoji="0" lang="en-US" sz="9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7" name="Rectangle 46"/>
          <p:cNvSpPr/>
          <p:nvPr/>
        </p:nvSpPr>
        <p:spPr bwMode="gray">
          <a:xfrm>
            <a:off x="4185953" y="5058033"/>
            <a:ext cx="634440" cy="18347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6350" algn="ctr">
            <a:solidFill>
              <a:schemeClr val="accent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800" i="0" u="none" strike="noStrike" kern="0" cap="none" spc="0" normalizeH="0" baseline="0" noProof="0" smtClean="0">
                <a:ln>
                  <a:noFill/>
                </a:ln>
                <a:effectLst/>
                <a:uLnTx/>
                <a:uFillTx/>
                <a:ea typeface="Arial Unicode MS" pitchFamily="34" charset="-128"/>
                <a:cs typeface="Arial Unicode MS" pitchFamily="34" charset="-128"/>
              </a:rPr>
              <a:t>Extreme</a:t>
            </a:r>
            <a:endParaRPr kumimoji="0" lang="en-US" sz="9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8" name="Rectangle 47"/>
          <p:cNvSpPr/>
          <p:nvPr/>
        </p:nvSpPr>
        <p:spPr bwMode="gray">
          <a:xfrm>
            <a:off x="4769659" y="5058033"/>
            <a:ext cx="277423" cy="183470"/>
          </a:xfrm>
          <a:prstGeom prst="rect">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a:ln w="6350" algn="ctr">
            <a:solidFill>
              <a:schemeClr val="accent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900" i="0" u="none" strike="noStrike" kern="0" cap="none" spc="0" normalizeH="0" baseline="0" noProof="0" smtClean="0">
                <a:ln>
                  <a:noFill/>
                </a:ln>
                <a:effectLst/>
                <a:uLnTx/>
                <a:uFillTx/>
                <a:ea typeface="Arial Unicode MS" pitchFamily="34" charset="-128"/>
                <a:cs typeface="Arial Unicode MS" pitchFamily="34" charset="-128"/>
              </a:rPr>
              <a:t>…</a:t>
            </a:r>
            <a:endParaRPr kumimoji="0" lang="en-US" sz="90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5" name="Up Arrow 54"/>
          <p:cNvSpPr/>
          <p:nvPr/>
        </p:nvSpPr>
        <p:spPr bwMode="gray">
          <a:xfrm>
            <a:off x="4891997" y="2327631"/>
            <a:ext cx="1483992" cy="381022"/>
          </a:xfrm>
          <a:prstGeom prst="upArrow">
            <a:avLst>
              <a:gd name="adj1" fmla="val 71739"/>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In-/ Outflows</a:t>
            </a:r>
          </a:p>
        </p:txBody>
      </p:sp>
      <p:grpSp>
        <p:nvGrpSpPr>
          <p:cNvPr id="59" name="Group 58"/>
          <p:cNvGrpSpPr/>
          <p:nvPr/>
        </p:nvGrpSpPr>
        <p:grpSpPr>
          <a:xfrm>
            <a:off x="3963236" y="1302348"/>
            <a:ext cx="3396482" cy="1137994"/>
            <a:chOff x="5294019" y="2570299"/>
            <a:chExt cx="1918741" cy="737529"/>
          </a:xfrm>
        </p:grpSpPr>
        <p:cxnSp>
          <p:nvCxnSpPr>
            <p:cNvPr id="60" name="Straight Connector 59"/>
            <p:cNvCxnSpPr/>
            <p:nvPr/>
          </p:nvCxnSpPr>
          <p:spPr>
            <a:xfrm>
              <a:off x="5294019" y="3090471"/>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541358" y="2698228"/>
              <a:ext cx="4998" cy="609600"/>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gray">
            <a:xfrm>
              <a:off x="5637910" y="3098156"/>
              <a:ext cx="89941" cy="554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ectangle 62"/>
            <p:cNvSpPr/>
            <p:nvPr/>
          </p:nvSpPr>
          <p:spPr bwMode="gray">
            <a:xfrm>
              <a:off x="6804074" y="2873754"/>
              <a:ext cx="89929" cy="2115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4" name="Straight Connector 63"/>
            <p:cNvCxnSpPr/>
            <p:nvPr/>
          </p:nvCxnSpPr>
          <p:spPr>
            <a:xfrm>
              <a:off x="5518859" y="2805664"/>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527456" y="2570299"/>
              <a:ext cx="450253" cy="11968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Economic</a:t>
              </a:r>
              <a:endParaRPr lang="en-US" sz="1200" kern="0" dirty="0" smtClean="0">
                <a:ea typeface="Arial Unicode MS" pitchFamily="34" charset="-128"/>
                <a:cs typeface="Arial Unicode MS" pitchFamily="34" charset="-128"/>
              </a:endParaRPr>
            </a:p>
          </p:txBody>
        </p:sp>
        <p:sp>
          <p:nvSpPr>
            <p:cNvPr id="66" name="Rectangle 65"/>
            <p:cNvSpPr/>
            <p:nvPr/>
          </p:nvSpPr>
          <p:spPr bwMode="gray">
            <a:xfrm>
              <a:off x="5753971" y="3098156"/>
              <a:ext cx="89941" cy="554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7" name="Rectangle 66"/>
            <p:cNvSpPr/>
            <p:nvPr/>
          </p:nvSpPr>
          <p:spPr bwMode="gray">
            <a:xfrm>
              <a:off x="5869353" y="3098155"/>
              <a:ext cx="89941" cy="5540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bwMode="gray">
            <a:xfrm>
              <a:off x="6354545" y="3095796"/>
              <a:ext cx="89941" cy="7529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Rectangle 68"/>
            <p:cNvSpPr/>
            <p:nvPr/>
          </p:nvSpPr>
          <p:spPr bwMode="gray">
            <a:xfrm>
              <a:off x="6463234" y="3095796"/>
              <a:ext cx="89941" cy="7529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6581050" y="3095796"/>
              <a:ext cx="89941" cy="7529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1" name="Rectangle 70"/>
            <p:cNvSpPr/>
            <p:nvPr/>
          </p:nvSpPr>
          <p:spPr bwMode="gray">
            <a:xfrm>
              <a:off x="6690692" y="3095796"/>
              <a:ext cx="89941" cy="75294"/>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7" name="Rectangle 76"/>
            <p:cNvSpPr/>
            <p:nvPr/>
          </p:nvSpPr>
          <p:spPr bwMode="gray">
            <a:xfrm>
              <a:off x="6228131" y="3039567"/>
              <a:ext cx="89929" cy="45719"/>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8" name="Rectangle 77"/>
            <p:cNvSpPr/>
            <p:nvPr/>
          </p:nvSpPr>
          <p:spPr bwMode="gray">
            <a:xfrm>
              <a:off x="6106696" y="3039567"/>
              <a:ext cx="89929" cy="45719"/>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5985830" y="3039567"/>
              <a:ext cx="89929" cy="45719"/>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3" name="Rectangle 2"/>
          <p:cNvSpPr/>
          <p:nvPr/>
        </p:nvSpPr>
        <p:spPr bwMode="gray">
          <a:xfrm>
            <a:off x="6338399" y="4423537"/>
            <a:ext cx="2165925" cy="1921600"/>
          </a:xfrm>
          <a:prstGeom prst="rect">
            <a:avLst/>
          </a:prstGeom>
          <a:solidFill>
            <a:schemeClr val="accent4">
              <a:lumMod val="5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rPr>
              <a:t>Selection of Cashflows</a:t>
            </a:r>
            <a:endPar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83" name="TextBox 82"/>
          <p:cNvSpPr txBox="1"/>
          <p:nvPr/>
        </p:nvSpPr>
        <p:spPr>
          <a:xfrm>
            <a:off x="315045" y="6175860"/>
            <a:ext cx="1611018"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b="1" kern="0" smtClean="0">
                <a:ea typeface="Arial Unicode MS" pitchFamily="34" charset="-128"/>
                <a:cs typeface="Arial Unicode MS" pitchFamily="34" charset="-128"/>
              </a:rPr>
              <a:t>Rating Transition Matrix</a:t>
            </a:r>
            <a:endParaRPr lang="en-US" sz="1100" b="1" kern="0" dirty="0" smtClean="0">
              <a:ea typeface="Arial Unicode MS" pitchFamily="34" charset="-128"/>
              <a:cs typeface="Arial Unicode MS" pitchFamily="34" charset="-128"/>
            </a:endParaRPr>
          </a:p>
        </p:txBody>
      </p:sp>
      <p:sp>
        <p:nvSpPr>
          <p:cNvPr id="46" name="TextBox 45"/>
          <p:cNvSpPr txBox="1"/>
          <p:nvPr/>
        </p:nvSpPr>
        <p:spPr>
          <a:xfrm rot="16200000">
            <a:off x="-108857" y="4315118"/>
            <a:ext cx="1418658" cy="16927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100" b="1" kern="0" smtClean="0">
                <a:ea typeface="Arial Unicode MS" pitchFamily="34" charset="-128"/>
                <a:cs typeface="Arial Unicode MS" pitchFamily="34" charset="-128"/>
              </a:rPr>
              <a:t>Credit Spread Values</a:t>
            </a:r>
            <a:endParaRPr lang="en-US" sz="1100" b="1" kern="0" dirty="0" smtClean="0">
              <a:ea typeface="Arial Unicode MS" pitchFamily="34" charset="-128"/>
              <a:cs typeface="Arial Unicode MS" pitchFamily="34" charset="-128"/>
            </a:endParaRPr>
          </a:p>
        </p:txBody>
      </p:sp>
      <p:sp>
        <p:nvSpPr>
          <p:cNvPr id="56" name="Rectangle 55"/>
          <p:cNvSpPr/>
          <p:nvPr/>
        </p:nvSpPr>
        <p:spPr bwMode="gray">
          <a:xfrm>
            <a:off x="3757611" y="2757488"/>
            <a:ext cx="3886200" cy="77152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en-US" sz="1600" kern="0" dirty="0" smtClean="0">
                <a:ea typeface="Arial Unicode MS" pitchFamily="34" charset="-128"/>
                <a:cs typeface="Arial Unicode MS" pitchFamily="34" charset="-128"/>
              </a:rPr>
              <a:t>Database Liquidity Group</a:t>
            </a:r>
          </a:p>
          <a:p>
            <a:pPr marR="0" algn="ctr" defTabSz="914400" eaLnBrk="1" fontAlgn="base" latinLnBrk="0" hangingPunct="1">
              <a:lnSpc>
                <a:spcPct val="100000"/>
              </a:lnSpc>
              <a:spcBef>
                <a:spcPts val="600"/>
              </a:spcBef>
              <a:spcAft>
                <a:spcPct val="0"/>
              </a:spcAft>
              <a:buClr>
                <a:srgbClr val="F0AB00"/>
              </a:buClr>
              <a:buSzPct val="80000"/>
              <a:tabLst/>
            </a:pPr>
            <a:r>
              <a:rPr lang="en-US" sz="1200" kern="0" dirty="0" smtClean="0">
                <a:ea typeface="Arial Unicode MS" pitchFamily="34" charset="-128"/>
                <a:cs typeface="Arial Unicode MS" pitchFamily="34" charset="-128"/>
              </a:rPr>
              <a:t>consumes HANA Analytical View</a:t>
            </a:r>
          </a:p>
        </p:txBody>
      </p:sp>
      <p:sp>
        <p:nvSpPr>
          <p:cNvPr id="80" name="Rectangle 79"/>
          <p:cNvSpPr/>
          <p:nvPr/>
        </p:nvSpPr>
        <p:spPr bwMode="gray">
          <a:xfrm>
            <a:off x="6435573" y="5113539"/>
            <a:ext cx="1945160" cy="103933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6" name="Group 15"/>
          <p:cNvGrpSpPr/>
          <p:nvPr/>
        </p:nvGrpSpPr>
        <p:grpSpPr>
          <a:xfrm>
            <a:off x="6461992" y="5251662"/>
            <a:ext cx="1918741" cy="901213"/>
            <a:chOff x="5294019" y="2481755"/>
            <a:chExt cx="1918741" cy="901213"/>
          </a:xfrm>
        </p:grpSpPr>
        <p:cxnSp>
          <p:nvCxnSpPr>
            <p:cNvPr id="7" name="Straight Connector 6"/>
            <p:cNvCxnSpPr/>
            <p:nvPr/>
          </p:nvCxnSpPr>
          <p:spPr>
            <a:xfrm>
              <a:off x="5294019" y="3090471"/>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5541358" y="2698228"/>
              <a:ext cx="4998" cy="609600"/>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gray">
            <a:xfrm>
              <a:off x="5637910" y="3098155"/>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6804074" y="2728023"/>
              <a:ext cx="89929" cy="35726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1" name="Straight Connector 10"/>
            <p:cNvCxnSpPr/>
            <p:nvPr/>
          </p:nvCxnSpPr>
          <p:spPr>
            <a:xfrm>
              <a:off x="5518859" y="2805664"/>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507282" y="2481755"/>
              <a:ext cx="73898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Liquidation</a:t>
              </a:r>
              <a:endParaRPr lang="en-US" sz="1200" kern="0" dirty="0" smtClean="0">
                <a:ea typeface="Arial Unicode MS" pitchFamily="34" charset="-128"/>
                <a:cs typeface="Arial Unicode MS" pitchFamily="34" charset="-128"/>
              </a:endParaRPr>
            </a:p>
          </p:txBody>
        </p:sp>
      </p:grpSp>
      <p:sp>
        <p:nvSpPr>
          <p:cNvPr id="50" name="Rounded Rectangle 49"/>
          <p:cNvSpPr/>
          <p:nvPr/>
        </p:nvSpPr>
        <p:spPr bwMode="gray">
          <a:xfrm rot="600000">
            <a:off x="7226337" y="1144705"/>
            <a:ext cx="1669039" cy="773809"/>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dirty="0" smtClean="0">
                <a:solidFill>
                  <a:schemeClr val="bg1"/>
                </a:solidFill>
                <a:ea typeface="Arial Unicode MS" pitchFamily="34" charset="-128"/>
                <a:cs typeface="Arial Unicode MS" pitchFamily="34" charset="-128"/>
                <a:sym typeface="Arial"/>
              </a:rPr>
              <a:t>Prototype</a:t>
            </a:r>
          </a:p>
          <a:p>
            <a:pPr algn="ctr" fontAlgn="base">
              <a:spcBef>
                <a:spcPct val="50000"/>
              </a:spcBef>
              <a:spcAft>
                <a:spcPct val="0"/>
              </a:spcAft>
              <a:buClr>
                <a:srgbClr val="F0AB00"/>
              </a:buClr>
              <a:buSzPct val="80000"/>
            </a:pPr>
            <a:r>
              <a:rPr lang="en-US" sz="1200" kern="0" dirty="0" smtClean="0">
                <a:solidFill>
                  <a:schemeClr val="bg1"/>
                </a:solidFill>
                <a:ea typeface="Arial Unicode MS" pitchFamily="34" charset="-128"/>
                <a:cs typeface="Arial Unicode MS" pitchFamily="34" charset="-128"/>
                <a:sym typeface="Arial"/>
              </a:rPr>
              <a:t>not part of LRM 1.0</a:t>
            </a:r>
          </a:p>
        </p:txBody>
      </p:sp>
    </p:spTree>
    <p:extLst>
      <p:ext uri="{BB962C8B-B14F-4D97-AF65-F5344CB8AC3E}">
        <p14:creationId xmlns:p14="http://schemas.microsoft.com/office/powerpoint/2010/main" val="261424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Up Arrow 16"/>
          <p:cNvSpPr/>
          <p:nvPr/>
        </p:nvSpPr>
        <p:spPr bwMode="gray">
          <a:xfrm>
            <a:off x="6241489" y="3742123"/>
            <a:ext cx="2748830" cy="2681728"/>
          </a:xfrm>
          <a:prstGeom prst="upArrow">
            <a:avLst>
              <a:gd name="adj1" fmla="val 71739"/>
              <a:gd name="adj2" fmla="val 23086"/>
            </a:avLst>
          </a:prstGeom>
          <a:solidFill>
            <a:schemeClr val="accent4"/>
          </a:solidFill>
          <a:ln w="57150" algn="ctr">
            <a:solidFill>
              <a:schemeClr val="accent4"/>
            </a:solidFill>
            <a:miter lim="800000"/>
            <a:headEnd/>
            <a:tailEnd/>
          </a:ln>
        </p:spPr>
        <p:txBody>
          <a:bodyPr lIns="90000" tIns="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smtClean="0">
                <a:ln>
                  <a:noFill/>
                </a:ln>
                <a:effectLst/>
                <a:uLnTx/>
                <a:uFillTx/>
                <a:ea typeface="Arial Unicode MS" pitchFamily="34" charset="-128"/>
                <a:cs typeface="Arial Unicode MS" pitchFamily="34" charset="-128"/>
              </a:rPr>
              <a:t>Sight Deposits</a:t>
            </a:r>
            <a:endParaRPr kumimoji="0" lang="en-US" b="1"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smtClean="0"/>
              <a:t>Cash Flow Modeling in Liquidity Groups</a:t>
            </a:r>
            <a:br>
              <a:rPr lang="en-US" smtClean="0"/>
            </a:br>
            <a:r>
              <a:rPr lang="en-US" sz="2000" smtClean="0"/>
              <a:t>Example: Sight Deposits</a:t>
            </a:r>
            <a:endParaRPr lang="en-US" sz="2000" dirty="0"/>
          </a:p>
        </p:txBody>
      </p:sp>
      <p:sp>
        <p:nvSpPr>
          <p:cNvPr id="18" name="Text Placeholder 3"/>
          <p:cNvSpPr>
            <a:spLocks noGrp="1"/>
          </p:cNvSpPr>
          <p:nvPr>
            <p:ph type="body" sz="quarter" idx="11"/>
          </p:nvPr>
        </p:nvSpPr>
        <p:spPr>
          <a:xfrm>
            <a:off x="324000" y="1692000"/>
            <a:ext cx="3078000" cy="4392000"/>
          </a:xfrm>
        </p:spPr>
        <p:txBody>
          <a:bodyPr/>
          <a:lstStyle/>
          <a:p>
            <a:r>
              <a:rPr lang="en-US" sz="1400" b="0" smtClean="0"/>
              <a:t>Cash flow modeling for sight deposits based on </a:t>
            </a:r>
            <a:r>
              <a:rPr lang="en-US" sz="1400" smtClean="0"/>
              <a:t>planning data </a:t>
            </a:r>
            <a:r>
              <a:rPr lang="en-US" sz="1400" b="0" smtClean="0"/>
              <a:t>and </a:t>
            </a:r>
            <a:r>
              <a:rPr lang="en-US" sz="1400" smtClean="0"/>
              <a:t>conditions</a:t>
            </a:r>
            <a:r>
              <a:rPr lang="en-US" sz="1400" b="0" smtClean="0"/>
              <a:t>:</a:t>
            </a:r>
          </a:p>
          <a:p>
            <a:pPr marL="285750" indent="-285750">
              <a:spcBef>
                <a:spcPts val="600"/>
              </a:spcBef>
              <a:buFont typeface="Wingdings" pitchFamily="2" charset="2"/>
              <a:buChar char="§"/>
            </a:pPr>
            <a:endParaRPr lang="en-US" sz="1400" b="0" smtClean="0"/>
          </a:p>
          <a:p>
            <a:pPr marL="285750" indent="-285750">
              <a:spcBef>
                <a:spcPts val="600"/>
              </a:spcBef>
              <a:buFont typeface="Wingdings" pitchFamily="2" charset="2"/>
              <a:buChar char="§"/>
            </a:pPr>
            <a:r>
              <a:rPr lang="en-US" sz="1400" b="0" smtClean="0"/>
              <a:t>definition of time periods and</a:t>
            </a:r>
          </a:p>
          <a:p>
            <a:pPr marL="285750" indent="-285750">
              <a:spcBef>
                <a:spcPts val="600"/>
              </a:spcBef>
              <a:buFont typeface="Wingdings" pitchFamily="2" charset="2"/>
              <a:buChar char="§"/>
            </a:pPr>
            <a:r>
              <a:rPr lang="en-US" sz="1400" b="0" smtClean="0"/>
              <a:t>… different periodicities </a:t>
            </a:r>
          </a:p>
          <a:p>
            <a:pPr marL="285750" indent="-285750">
              <a:spcBef>
                <a:spcPts val="600"/>
              </a:spcBef>
              <a:buFont typeface="Wingdings" pitchFamily="2" charset="2"/>
              <a:buChar char="§"/>
            </a:pPr>
            <a:r>
              <a:rPr lang="en-US" sz="1400" b="0" smtClean="0"/>
              <a:t>scenario-dependent</a:t>
            </a:r>
            <a:endParaRPr lang="en-US" sz="1400" b="0" dirty="0" smtClean="0"/>
          </a:p>
        </p:txBody>
      </p:sp>
      <p:sp>
        <p:nvSpPr>
          <p:cNvPr id="55" name="Up Arrow 54"/>
          <p:cNvSpPr/>
          <p:nvPr/>
        </p:nvSpPr>
        <p:spPr bwMode="gray">
          <a:xfrm>
            <a:off x="5245205" y="2507815"/>
            <a:ext cx="1483992" cy="381022"/>
          </a:xfrm>
          <a:prstGeom prst="upArrow">
            <a:avLst>
              <a:gd name="adj1" fmla="val 71739"/>
              <a:gd name="adj2" fmla="val 50000"/>
            </a:avLst>
          </a:prstGeom>
          <a:solidFill>
            <a:schemeClr val="accent3"/>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In-/ Outflows</a:t>
            </a:r>
          </a:p>
        </p:txBody>
      </p:sp>
      <p:grpSp>
        <p:nvGrpSpPr>
          <p:cNvPr id="59" name="Group 58"/>
          <p:cNvGrpSpPr/>
          <p:nvPr/>
        </p:nvGrpSpPr>
        <p:grpSpPr>
          <a:xfrm>
            <a:off x="4327195" y="1441453"/>
            <a:ext cx="3396482" cy="1161046"/>
            <a:chOff x="5294019" y="2555359"/>
            <a:chExt cx="1918741" cy="752469"/>
          </a:xfrm>
        </p:grpSpPr>
        <p:cxnSp>
          <p:nvCxnSpPr>
            <p:cNvPr id="60" name="Straight Connector 59"/>
            <p:cNvCxnSpPr/>
            <p:nvPr/>
          </p:nvCxnSpPr>
          <p:spPr>
            <a:xfrm>
              <a:off x="5294019" y="3090471"/>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541358" y="2698228"/>
              <a:ext cx="4998" cy="609600"/>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gray">
            <a:xfrm>
              <a:off x="5637910" y="3098156"/>
              <a:ext cx="89941" cy="9477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3" name="Rectangle 62"/>
            <p:cNvSpPr/>
            <p:nvPr/>
          </p:nvSpPr>
          <p:spPr bwMode="gray">
            <a:xfrm>
              <a:off x="5420263" y="2878939"/>
              <a:ext cx="89929" cy="2115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64" name="Straight Connector 63"/>
            <p:cNvCxnSpPr/>
            <p:nvPr/>
          </p:nvCxnSpPr>
          <p:spPr>
            <a:xfrm>
              <a:off x="5518859" y="2805664"/>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527456" y="2555359"/>
              <a:ext cx="450253" cy="11968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Economic</a:t>
              </a:r>
              <a:endParaRPr lang="en-US" sz="1200" kern="0" dirty="0" smtClean="0">
                <a:ea typeface="Arial Unicode MS" pitchFamily="34" charset="-128"/>
                <a:cs typeface="Arial Unicode MS" pitchFamily="34" charset="-128"/>
              </a:endParaRPr>
            </a:p>
          </p:txBody>
        </p:sp>
        <p:sp>
          <p:nvSpPr>
            <p:cNvPr id="66" name="Rectangle 65"/>
            <p:cNvSpPr/>
            <p:nvPr/>
          </p:nvSpPr>
          <p:spPr bwMode="gray">
            <a:xfrm>
              <a:off x="5753971" y="3098156"/>
              <a:ext cx="89941" cy="7293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7" name="Rectangle 66"/>
            <p:cNvSpPr/>
            <p:nvPr/>
          </p:nvSpPr>
          <p:spPr bwMode="gray">
            <a:xfrm>
              <a:off x="5869353" y="3098155"/>
              <a:ext cx="89941" cy="5540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8" name="Rectangle 67"/>
            <p:cNvSpPr/>
            <p:nvPr/>
          </p:nvSpPr>
          <p:spPr bwMode="gray">
            <a:xfrm>
              <a:off x="6354545" y="3095796"/>
              <a:ext cx="89941" cy="30059"/>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9" name="Rectangle 68"/>
            <p:cNvSpPr/>
            <p:nvPr/>
          </p:nvSpPr>
          <p:spPr bwMode="gray">
            <a:xfrm>
              <a:off x="6463234" y="3095796"/>
              <a:ext cx="89941" cy="49746"/>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6581050" y="3095796"/>
              <a:ext cx="89941" cy="9713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1" name="Rectangle 70"/>
            <p:cNvSpPr/>
            <p:nvPr/>
          </p:nvSpPr>
          <p:spPr bwMode="gray">
            <a:xfrm>
              <a:off x="6690692" y="3095796"/>
              <a:ext cx="89941" cy="5776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7" name="Rectangle 76"/>
            <p:cNvSpPr/>
            <p:nvPr/>
          </p:nvSpPr>
          <p:spPr bwMode="gray">
            <a:xfrm>
              <a:off x="6228131" y="3003028"/>
              <a:ext cx="89929" cy="8225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8" name="Rectangle 77"/>
            <p:cNvSpPr/>
            <p:nvPr/>
          </p:nvSpPr>
          <p:spPr bwMode="gray">
            <a:xfrm>
              <a:off x="6106696" y="3039567"/>
              <a:ext cx="89929" cy="45719"/>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9" name="Rectangle 78"/>
            <p:cNvSpPr/>
            <p:nvPr/>
          </p:nvSpPr>
          <p:spPr bwMode="gray">
            <a:xfrm>
              <a:off x="5985830" y="3055655"/>
              <a:ext cx="89929" cy="29630"/>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9" name="Rectangle 48"/>
            <p:cNvSpPr/>
            <p:nvPr/>
          </p:nvSpPr>
          <p:spPr bwMode="gray">
            <a:xfrm>
              <a:off x="6814569" y="3055656"/>
              <a:ext cx="89929" cy="29630"/>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1" name="Rectangle 50"/>
            <p:cNvSpPr/>
            <p:nvPr/>
          </p:nvSpPr>
          <p:spPr bwMode="gray">
            <a:xfrm>
              <a:off x="6927773" y="3003028"/>
              <a:ext cx="89929" cy="82258"/>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56" name="Rectangle 55"/>
            <p:cNvSpPr/>
            <p:nvPr/>
          </p:nvSpPr>
          <p:spPr bwMode="gray">
            <a:xfrm>
              <a:off x="7043636" y="3039567"/>
              <a:ext cx="89929" cy="45719"/>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58" name="Up Arrow 57"/>
          <p:cNvSpPr/>
          <p:nvPr/>
        </p:nvSpPr>
        <p:spPr bwMode="gray">
          <a:xfrm>
            <a:off x="3036095" y="3742123"/>
            <a:ext cx="2888859" cy="2681728"/>
          </a:xfrm>
          <a:prstGeom prst="upArrow">
            <a:avLst>
              <a:gd name="adj1" fmla="val 77179"/>
              <a:gd name="adj2" fmla="val 23388"/>
            </a:avLst>
          </a:prstGeom>
          <a:solidFill>
            <a:schemeClr val="accent5"/>
          </a:solidFill>
          <a:ln w="57150" algn="ctr">
            <a:solidFill>
              <a:schemeClr val="accent5"/>
            </a:solidFill>
            <a:miter lim="800000"/>
            <a:headEnd/>
            <a:tailEnd/>
          </a:ln>
        </p:spPr>
        <p:txBody>
          <a:bodyPr lIns="90000" tIns="0" rIns="90000" bIns="72000" rtlCol="0" anchor="t" anchorCtr="0"/>
          <a:lstStyle/>
          <a:p>
            <a:pPr algn="ctr">
              <a:spcBef>
                <a:spcPct val="50000"/>
              </a:spcBef>
              <a:buClr>
                <a:srgbClr val="F0AB00"/>
              </a:buClr>
              <a:buSzPct val="80000"/>
            </a:pPr>
            <a:r>
              <a:rPr lang="en-US" sz="1600" b="1" kern="0" dirty="0">
                <a:ea typeface="Arial Unicode MS" pitchFamily="34" charset="-128"/>
                <a:cs typeface="Arial Unicode MS" pitchFamily="34" charset="-128"/>
              </a:rPr>
              <a:t>Quota Generation</a:t>
            </a:r>
          </a:p>
        </p:txBody>
      </p:sp>
      <p:sp>
        <p:nvSpPr>
          <p:cNvPr id="72" name="Rectangle 71"/>
          <p:cNvSpPr/>
          <p:nvPr/>
        </p:nvSpPr>
        <p:spPr bwMode="gray">
          <a:xfrm>
            <a:off x="6674800" y="4752759"/>
            <a:ext cx="1885213" cy="1671091"/>
          </a:xfrm>
          <a:prstGeom prst="rect">
            <a:avLst/>
          </a:prstGeom>
          <a:solidFill>
            <a:schemeClr val="accent4">
              <a:lumMod val="50000"/>
            </a:schemeClr>
          </a:solidFill>
          <a:ln w="6350" algn="ctr">
            <a:noFill/>
            <a:miter lim="800000"/>
            <a:headEnd/>
            <a:tailEnd/>
          </a:ln>
        </p:spPr>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smtClean="0">
                <a:ln>
                  <a:noFill/>
                </a:ln>
                <a:solidFill>
                  <a:schemeClr val="bg1"/>
                </a:solidFill>
                <a:effectLst/>
                <a:uLnTx/>
                <a:uFillTx/>
                <a:ea typeface="Arial Unicode MS" pitchFamily="34" charset="-128"/>
                <a:cs typeface="Arial Unicode MS" pitchFamily="34" charset="-128"/>
              </a:rPr>
              <a:t>Selection of Cashflows</a:t>
            </a:r>
            <a:endPar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endParaRPr>
          </a:p>
        </p:txBody>
      </p:sp>
      <p:sp>
        <p:nvSpPr>
          <p:cNvPr id="41" name="Rounded Rectangle 40"/>
          <p:cNvSpPr/>
          <p:nvPr/>
        </p:nvSpPr>
        <p:spPr bwMode="gray">
          <a:xfrm rot="600000">
            <a:off x="7226337" y="1144705"/>
            <a:ext cx="1669039" cy="773809"/>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dirty="0" smtClean="0">
                <a:solidFill>
                  <a:schemeClr val="bg1"/>
                </a:solidFill>
                <a:ea typeface="Arial Unicode MS" pitchFamily="34" charset="-128"/>
                <a:cs typeface="Arial Unicode MS" pitchFamily="34" charset="-128"/>
                <a:sym typeface="Arial"/>
              </a:rPr>
              <a:t>Prototype</a:t>
            </a:r>
          </a:p>
          <a:p>
            <a:pPr algn="ctr" fontAlgn="base">
              <a:spcBef>
                <a:spcPct val="50000"/>
              </a:spcBef>
              <a:spcAft>
                <a:spcPct val="0"/>
              </a:spcAft>
              <a:buClr>
                <a:srgbClr val="F0AB00"/>
              </a:buClr>
              <a:buSzPct val="80000"/>
            </a:pPr>
            <a:r>
              <a:rPr lang="en-US" sz="1200" kern="0" dirty="0" smtClean="0">
                <a:solidFill>
                  <a:schemeClr val="bg1"/>
                </a:solidFill>
                <a:ea typeface="Arial Unicode MS" pitchFamily="34" charset="-128"/>
                <a:cs typeface="Arial Unicode MS" pitchFamily="34" charset="-128"/>
                <a:sym typeface="Arial"/>
              </a:rPr>
              <a:t>not part of LRM 1.0</a:t>
            </a:r>
          </a:p>
        </p:txBody>
      </p:sp>
      <p:sp>
        <p:nvSpPr>
          <p:cNvPr id="42" name="Rectangle 41"/>
          <p:cNvSpPr/>
          <p:nvPr/>
        </p:nvSpPr>
        <p:spPr bwMode="gray">
          <a:xfrm>
            <a:off x="3414713" y="4752759"/>
            <a:ext cx="2137099" cy="1671090"/>
          </a:xfrm>
          <a:prstGeom prst="rect">
            <a:avLst/>
          </a:prstGeom>
          <a:solidFill>
            <a:schemeClr val="accent5">
              <a:lumMod val="50000"/>
            </a:schemeClr>
          </a:solidFill>
          <a:ln w="6350" algn="ctr">
            <a:noFill/>
            <a:miter lim="800000"/>
            <a:headEnd/>
            <a:tailEnd/>
          </a:ln>
        </p:spPr>
        <p:txBody>
          <a:bodyPr lIns="90000" tIns="72000" rIns="90000" bIns="72000" rtlCol="0" anchor="t"/>
          <a:lstStyle/>
          <a:p>
            <a:pPr algn="ctr">
              <a:spcBef>
                <a:spcPct val="50000"/>
              </a:spcBef>
              <a:buClr>
                <a:srgbClr val="F0AB00"/>
              </a:buClr>
              <a:buSzPct val="80000"/>
            </a:pPr>
            <a:r>
              <a:rPr lang="en-US" sz="1400" kern="0" smtClean="0">
                <a:solidFill>
                  <a:schemeClr val="bg1"/>
                </a:solidFill>
                <a:ea typeface="Arial Unicode MS" pitchFamily="34" charset="-128"/>
                <a:cs typeface="Arial Unicode MS" pitchFamily="34" charset="-128"/>
              </a:rPr>
              <a:t>Parameter Matrix</a:t>
            </a:r>
            <a:endParaRPr lang="en-US" sz="1400" kern="0" dirty="0">
              <a:solidFill>
                <a:schemeClr val="bg1"/>
              </a:solidFill>
              <a:ea typeface="Arial Unicode MS" pitchFamily="34" charset="-128"/>
              <a:cs typeface="Arial Unicode MS" pitchFamily="34" charset="-128"/>
            </a:endParaRPr>
          </a:p>
        </p:txBody>
      </p:sp>
      <p:graphicFrame>
        <p:nvGraphicFramePr>
          <p:cNvPr id="57" name="Table 56"/>
          <p:cNvGraphicFramePr>
            <a:graphicFrameLocks noGrp="1"/>
          </p:cNvGraphicFramePr>
          <p:nvPr>
            <p:extLst>
              <p:ext uri="{D42A27DB-BD31-4B8C-83A1-F6EECF244321}">
                <p14:modId xmlns:p14="http://schemas.microsoft.com/office/powerpoint/2010/main" val="3582457825"/>
              </p:ext>
            </p:extLst>
          </p:nvPr>
        </p:nvGraphicFramePr>
        <p:xfrm>
          <a:off x="3485082" y="5285743"/>
          <a:ext cx="2002347" cy="1099983"/>
        </p:xfrm>
        <a:graphic>
          <a:graphicData uri="http://schemas.openxmlformats.org/drawingml/2006/table">
            <a:tbl>
              <a:tblPr firstRow="1" bandRow="1">
                <a:tableStyleId>{5C22544A-7EE6-4342-B048-85BDC9FD1C3A}</a:tableStyleId>
              </a:tblPr>
              <a:tblGrid>
                <a:gridCol w="643086"/>
                <a:gridCol w="406348"/>
                <a:gridCol w="436868"/>
                <a:gridCol w="516045"/>
              </a:tblGrid>
              <a:tr h="222760">
                <a:tc>
                  <a:txBody>
                    <a:bodyPr/>
                    <a:lstStyle/>
                    <a:p>
                      <a:pPr algn="ctr"/>
                      <a:r>
                        <a:rPr lang="en-US" sz="600" smtClean="0"/>
                        <a:t>Time Period</a:t>
                      </a:r>
                      <a:endParaRPr lang="en-US" sz="600" dirty="0"/>
                    </a:p>
                  </a:txBody>
                  <a:tcPr marL="36000" marR="36000" marT="36000" marB="36000" anchor="ctr"/>
                </a:tc>
                <a:tc>
                  <a:txBody>
                    <a:bodyPr/>
                    <a:lstStyle/>
                    <a:p>
                      <a:pPr algn="ctr"/>
                      <a:r>
                        <a:rPr lang="en-US" sz="600" smtClean="0"/>
                        <a:t>Delta Value</a:t>
                      </a:r>
                      <a:endParaRPr lang="en-US" sz="600" dirty="0"/>
                    </a:p>
                  </a:txBody>
                  <a:tcPr marL="36000" marR="36000" marT="36000" marB="36000" anchor="ctr"/>
                </a:tc>
                <a:tc>
                  <a:txBody>
                    <a:bodyPr/>
                    <a:lstStyle/>
                    <a:p>
                      <a:pPr algn="ctr"/>
                      <a:r>
                        <a:rPr lang="en-US" sz="600" smtClean="0"/>
                        <a:t>Calc.</a:t>
                      </a:r>
                      <a:br>
                        <a:rPr lang="en-US" sz="600" smtClean="0"/>
                      </a:br>
                      <a:r>
                        <a:rPr lang="en-US" sz="600" smtClean="0"/>
                        <a:t>Type</a:t>
                      </a:r>
                      <a:endParaRPr lang="en-US" sz="600" dirty="0"/>
                    </a:p>
                  </a:txBody>
                  <a:tcPr marL="36000" marR="36000" marT="36000" marB="36000" anchor="ctr"/>
                </a:tc>
                <a:tc>
                  <a:txBody>
                    <a:bodyPr/>
                    <a:lstStyle/>
                    <a:p>
                      <a:pPr marL="0" algn="ctr" defTabSz="914400" rtl="0" eaLnBrk="1" latinLnBrk="0" hangingPunct="1"/>
                      <a:r>
                        <a:rPr lang="en-US" sz="600" kern="1200" smtClean="0"/>
                        <a:t>Scenario</a:t>
                      </a:r>
                      <a:endParaRPr lang="en-US" sz="600" kern="1200" dirty="0">
                        <a:solidFill>
                          <a:schemeClr val="dk1"/>
                        </a:solidFill>
                        <a:latin typeface="+mn-lt"/>
                        <a:ea typeface="+mn-ea"/>
                        <a:cs typeface="+mn-cs"/>
                      </a:endParaRPr>
                    </a:p>
                  </a:txBody>
                  <a:tcPr marL="36000" marR="36000" marT="36000" marB="36000" anchor="ctr"/>
                </a:tc>
              </a:tr>
              <a:tr h="281701">
                <a:tc>
                  <a:txBody>
                    <a:bodyPr/>
                    <a:lstStyle/>
                    <a:p>
                      <a:pPr algn="l"/>
                      <a:r>
                        <a:rPr lang="en-US" sz="600" smtClean="0"/>
                        <a:t>01.01.2012 – 31.12.2016</a:t>
                      </a:r>
                      <a:endParaRPr lang="en-US" sz="600" b="1" dirty="0"/>
                    </a:p>
                  </a:txBody>
                  <a:tcPr marL="36000" marR="36000" marT="36000" marB="36000" anchor="ctr"/>
                </a:tc>
                <a:tc>
                  <a:txBody>
                    <a:bodyPr/>
                    <a:lstStyle/>
                    <a:p>
                      <a:pPr algn="ctr"/>
                      <a:r>
                        <a:rPr lang="en-US" sz="600" smtClean="0"/>
                        <a:t>+5%</a:t>
                      </a:r>
                      <a:endParaRPr lang="en-US" sz="600" b="1" dirty="0"/>
                    </a:p>
                  </a:txBody>
                  <a:tcPr marL="36000" marR="36000" marT="36000" marB="36000" anchor="ctr"/>
                </a:tc>
                <a:tc>
                  <a:txBody>
                    <a:bodyPr/>
                    <a:lstStyle/>
                    <a:p>
                      <a:pPr algn="ctr"/>
                      <a:r>
                        <a:rPr lang="en-US" sz="600" smtClean="0"/>
                        <a:t>Lin.</a:t>
                      </a:r>
                      <a:endParaRPr lang="en-US" sz="600" b="1" dirty="0"/>
                    </a:p>
                  </a:txBody>
                  <a:tcPr marL="36000" marR="36000" marT="36000" marB="36000" anchor="ctr"/>
                </a:tc>
                <a:tc>
                  <a:txBody>
                    <a:bodyPr/>
                    <a:lstStyle/>
                    <a:p>
                      <a:pPr marL="0" algn="ctr" defTabSz="914400" rtl="0" eaLnBrk="1" latinLnBrk="0" hangingPunct="1"/>
                      <a:r>
                        <a:rPr lang="en-US" sz="600" kern="1200" smtClean="0"/>
                        <a:t>Baseline</a:t>
                      </a:r>
                      <a:endParaRPr lang="en-US" sz="600" kern="1200" dirty="0">
                        <a:solidFill>
                          <a:schemeClr val="dk1"/>
                        </a:solidFill>
                        <a:latin typeface="+mn-lt"/>
                        <a:ea typeface="+mn-ea"/>
                        <a:cs typeface="+mn-cs"/>
                      </a:endParaRPr>
                    </a:p>
                  </a:txBody>
                  <a:tcPr marL="36000" marR="36000" marT="36000" marB="36000" anchor="ctr"/>
                </a:tc>
              </a:tr>
              <a:tr h="281701">
                <a:tc>
                  <a:txBody>
                    <a:bodyPr/>
                    <a:lstStyle/>
                    <a:p>
                      <a:pPr algn="l"/>
                      <a:r>
                        <a:rPr lang="en-US" sz="600" smtClean="0"/>
                        <a:t>01.12.2011 – 14.02.2012</a:t>
                      </a:r>
                      <a:endParaRPr lang="en-US" sz="600" b="0" dirty="0"/>
                    </a:p>
                  </a:txBody>
                  <a:tcPr marL="36000" marR="36000" marT="36000" marB="36000" anchor="ctr"/>
                </a:tc>
                <a:tc>
                  <a:txBody>
                    <a:bodyPr/>
                    <a:lstStyle/>
                    <a:p>
                      <a:pPr algn="ctr"/>
                      <a:r>
                        <a:rPr lang="en-US" sz="600" b="0" smtClean="0"/>
                        <a:t>+10%</a:t>
                      </a:r>
                      <a:endParaRPr lang="en-US" sz="600" b="0" dirty="0"/>
                    </a:p>
                  </a:txBody>
                  <a:tcPr marL="36000" marR="36000" marT="36000" marB="36000" anchor="ctr"/>
                </a:tc>
                <a:tc>
                  <a:txBody>
                    <a:bodyPr/>
                    <a:lstStyle/>
                    <a:p>
                      <a:pPr algn="ctr"/>
                      <a:r>
                        <a:rPr lang="en-US" sz="600" smtClean="0"/>
                        <a:t>Log.</a:t>
                      </a:r>
                      <a:endParaRPr lang="en-US" sz="600" b="0" dirty="0"/>
                    </a:p>
                  </a:txBody>
                  <a:tcPr marL="36000" marR="36000" marT="36000" marB="36000" anchor="ctr"/>
                </a:tc>
                <a:tc>
                  <a:txBody>
                    <a:bodyPr/>
                    <a:lstStyle/>
                    <a:p>
                      <a:pPr marL="0" algn="ctr" defTabSz="914400" rtl="0" eaLnBrk="1" latinLnBrk="0" hangingPunct="1"/>
                      <a:r>
                        <a:rPr lang="en-US" sz="600" kern="1200" smtClean="0"/>
                        <a:t>Expansion</a:t>
                      </a:r>
                      <a:endParaRPr lang="en-US" sz="600" kern="1200" dirty="0">
                        <a:solidFill>
                          <a:schemeClr val="dk1"/>
                        </a:solidFill>
                        <a:latin typeface="+mn-lt"/>
                        <a:ea typeface="+mn-ea"/>
                        <a:cs typeface="+mn-cs"/>
                      </a:endParaRPr>
                    </a:p>
                  </a:txBody>
                  <a:tcPr marL="36000" marR="36000" marT="36000" marB="36000" anchor="ctr"/>
                </a:tc>
              </a:tr>
              <a:tr h="281701">
                <a:tc>
                  <a:txBody>
                    <a:bodyPr/>
                    <a:lstStyle/>
                    <a:p>
                      <a:pPr algn="l"/>
                      <a:r>
                        <a:rPr lang="en-US" sz="600" smtClean="0"/>
                        <a:t>01.01.2012</a:t>
                      </a:r>
                      <a:r>
                        <a:rPr lang="en-US" sz="600" baseline="0" smtClean="0"/>
                        <a:t> – 31.12.2012</a:t>
                      </a:r>
                      <a:endParaRPr lang="en-US" sz="600" dirty="0"/>
                    </a:p>
                  </a:txBody>
                  <a:tcPr marL="36000" marR="36000" marT="36000" marB="36000" anchor="ctr"/>
                </a:tc>
                <a:tc>
                  <a:txBody>
                    <a:bodyPr/>
                    <a:lstStyle/>
                    <a:p>
                      <a:pPr algn="ctr"/>
                      <a:r>
                        <a:rPr lang="en-US" sz="600" smtClean="0"/>
                        <a:t>-20%</a:t>
                      </a:r>
                      <a:endParaRPr lang="en-US" sz="600" dirty="0"/>
                    </a:p>
                  </a:txBody>
                  <a:tcPr marL="36000" marR="36000" marT="36000" marB="36000" anchor="ctr"/>
                </a:tc>
                <a:tc>
                  <a:txBody>
                    <a:bodyPr/>
                    <a:lstStyle/>
                    <a:p>
                      <a:pPr algn="ctr"/>
                      <a:r>
                        <a:rPr lang="en-US" sz="600" smtClean="0"/>
                        <a:t>Exp.</a:t>
                      </a:r>
                      <a:endParaRPr lang="en-US" sz="600" dirty="0"/>
                    </a:p>
                  </a:txBody>
                  <a:tcPr marL="36000" marR="36000" marT="36000" marB="36000" anchor="ctr"/>
                </a:tc>
                <a:tc>
                  <a:txBody>
                    <a:bodyPr/>
                    <a:lstStyle/>
                    <a:p>
                      <a:pPr marL="0" algn="ctr" defTabSz="914400" rtl="0" eaLnBrk="1" latinLnBrk="0" hangingPunct="1"/>
                      <a:r>
                        <a:rPr lang="en-US" sz="600" kern="1200" smtClean="0"/>
                        <a:t>Stress</a:t>
                      </a:r>
                      <a:endParaRPr lang="en-US" sz="600" kern="1200" dirty="0">
                        <a:solidFill>
                          <a:schemeClr val="dk1"/>
                        </a:solidFill>
                        <a:latin typeface="+mn-lt"/>
                        <a:ea typeface="+mn-ea"/>
                        <a:cs typeface="+mn-cs"/>
                      </a:endParaRPr>
                    </a:p>
                  </a:txBody>
                  <a:tcPr marL="36000" marR="36000" marT="36000" marB="36000" anchor="ctr"/>
                </a:tc>
              </a:tr>
            </a:tbl>
          </a:graphicData>
        </a:graphic>
      </p:graphicFrame>
      <p:sp>
        <p:nvSpPr>
          <p:cNvPr id="43" name="Rectangle 42"/>
          <p:cNvSpPr/>
          <p:nvPr/>
        </p:nvSpPr>
        <p:spPr bwMode="gray">
          <a:xfrm>
            <a:off x="3976317" y="2913446"/>
            <a:ext cx="3886200" cy="77152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ts val="600"/>
              </a:spcBef>
              <a:spcAft>
                <a:spcPct val="0"/>
              </a:spcAft>
              <a:buClr>
                <a:srgbClr val="F0AB00"/>
              </a:buClr>
              <a:buSzPct val="80000"/>
              <a:tabLst/>
            </a:pPr>
            <a:r>
              <a:rPr lang="en-US" sz="1600" kern="0" dirty="0" smtClean="0">
                <a:ea typeface="Arial Unicode MS" pitchFamily="34" charset="-128"/>
                <a:cs typeface="Arial Unicode MS" pitchFamily="34" charset="-128"/>
              </a:rPr>
              <a:t>Database Liquidity Group</a:t>
            </a:r>
          </a:p>
          <a:p>
            <a:pPr marR="0" algn="ctr" defTabSz="914400" eaLnBrk="1" fontAlgn="base" latinLnBrk="0" hangingPunct="1">
              <a:lnSpc>
                <a:spcPct val="100000"/>
              </a:lnSpc>
              <a:spcBef>
                <a:spcPts val="600"/>
              </a:spcBef>
              <a:spcAft>
                <a:spcPct val="0"/>
              </a:spcAft>
              <a:buClr>
                <a:srgbClr val="F0AB00"/>
              </a:buClr>
              <a:buSzPct val="80000"/>
              <a:tabLst/>
            </a:pPr>
            <a:r>
              <a:rPr lang="en-US" sz="1200" kern="0" dirty="0" smtClean="0">
                <a:ea typeface="Arial Unicode MS" pitchFamily="34" charset="-128"/>
                <a:cs typeface="Arial Unicode MS" pitchFamily="34" charset="-128"/>
              </a:rPr>
              <a:t>consumes HANA Analytical View</a:t>
            </a:r>
          </a:p>
        </p:txBody>
      </p:sp>
      <p:sp>
        <p:nvSpPr>
          <p:cNvPr id="80" name="Rectangle 79"/>
          <p:cNvSpPr/>
          <p:nvPr/>
        </p:nvSpPr>
        <p:spPr bwMode="gray">
          <a:xfrm>
            <a:off x="6779825" y="5263563"/>
            <a:ext cx="1728382" cy="1058656"/>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7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nvGrpSpPr>
          <p:cNvPr id="16" name="Group 15"/>
          <p:cNvGrpSpPr/>
          <p:nvPr/>
        </p:nvGrpSpPr>
        <p:grpSpPr>
          <a:xfrm>
            <a:off x="6779824" y="5370950"/>
            <a:ext cx="1670065" cy="896928"/>
            <a:chOff x="5294019" y="2481755"/>
            <a:chExt cx="1918741" cy="896928"/>
          </a:xfrm>
        </p:grpSpPr>
        <p:cxnSp>
          <p:nvCxnSpPr>
            <p:cNvPr id="7" name="Straight Connector 6"/>
            <p:cNvCxnSpPr/>
            <p:nvPr/>
          </p:nvCxnSpPr>
          <p:spPr>
            <a:xfrm>
              <a:off x="5294019" y="3090471"/>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036851" y="2698228"/>
              <a:ext cx="4998" cy="609600"/>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bwMode="gray">
            <a:xfrm>
              <a:off x="6109954" y="309387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p:nvSpPr>
          <p:spPr bwMode="gray">
            <a:xfrm>
              <a:off x="5892369" y="2802259"/>
              <a:ext cx="89929" cy="28481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5" name="TextBox 14"/>
            <p:cNvSpPr txBox="1"/>
            <p:nvPr/>
          </p:nvSpPr>
          <p:spPr>
            <a:xfrm>
              <a:off x="5646072" y="2481755"/>
              <a:ext cx="849021"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Liquidation</a:t>
              </a:r>
              <a:endParaRPr lang="en-US" sz="1200" kern="0" dirty="0" smtClean="0">
                <a:ea typeface="Arial Unicode MS" pitchFamily="34" charset="-128"/>
                <a:cs typeface="Arial Unicode MS" pitchFamily="34" charset="-128"/>
              </a:endParaRPr>
            </a:p>
          </p:txBody>
        </p:sp>
      </p:grpSp>
      <p:sp>
        <p:nvSpPr>
          <p:cNvPr id="3" name="TextBox 2"/>
          <p:cNvSpPr txBox="1"/>
          <p:nvPr/>
        </p:nvSpPr>
        <p:spPr>
          <a:xfrm>
            <a:off x="6925195" y="5804781"/>
            <a:ext cx="322204" cy="10772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700" kern="0" smtClean="0">
                <a:ea typeface="Arial Unicode MS" pitchFamily="34" charset="-128"/>
                <a:cs typeface="Arial Unicode MS" pitchFamily="34" charset="-128"/>
              </a:rPr>
              <a:t>Balance</a:t>
            </a:r>
            <a:endParaRPr lang="en-US" sz="700" kern="0" dirty="0" smtClean="0">
              <a:ea typeface="Arial Unicode MS" pitchFamily="34" charset="-128"/>
              <a:cs typeface="Arial Unicode MS" pitchFamily="34" charset="-128"/>
            </a:endParaRPr>
          </a:p>
        </p:txBody>
      </p:sp>
      <p:sp>
        <p:nvSpPr>
          <p:cNvPr id="46" name="TextBox 45"/>
          <p:cNvSpPr txBox="1"/>
          <p:nvPr/>
        </p:nvSpPr>
        <p:spPr>
          <a:xfrm>
            <a:off x="7582793" y="6079304"/>
            <a:ext cx="559449" cy="107722"/>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700" kern="0" smtClean="0">
                <a:ea typeface="Arial Unicode MS" pitchFamily="34" charset="-128"/>
                <a:cs typeface="Arial Unicode MS" pitchFamily="34" charset="-128"/>
              </a:rPr>
              <a:t>100% Outflow</a:t>
            </a:r>
            <a:endParaRPr lang="en-US" sz="700"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866964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Maturity bands</a:t>
            </a:r>
            <a:endParaRPr lang="en-US" dirty="0"/>
          </a:p>
        </p:txBody>
      </p:sp>
      <p:sp>
        <p:nvSpPr>
          <p:cNvPr id="4" name="Text Placeholder 3"/>
          <p:cNvSpPr>
            <a:spLocks noGrp="1"/>
          </p:cNvSpPr>
          <p:nvPr>
            <p:ph type="body" sz="quarter" idx="11"/>
          </p:nvPr>
        </p:nvSpPr>
        <p:spPr>
          <a:xfrm>
            <a:off x="324000" y="1692000"/>
            <a:ext cx="8145086" cy="1464857"/>
          </a:xfrm>
        </p:spPr>
        <p:txBody>
          <a:bodyPr/>
          <a:lstStyle/>
          <a:p>
            <a:r>
              <a:rPr lang="en-US" dirty="0" smtClean="0"/>
              <a:t>Maturity bands structure the time axis into maturity buckets starting from any given key date. They are used to pre-aggregate cashflow items when feeding the calculation engine.</a:t>
            </a:r>
          </a:p>
          <a:p>
            <a:r>
              <a:rPr lang="en-US" dirty="0" smtClean="0"/>
              <a:t>A report or calculation is always executed for exactly one maturity band – which (in general) can be chosen by the user at runtime.</a:t>
            </a:r>
          </a:p>
          <a:p>
            <a:endParaRPr lang="en-US" dirty="0" smtClean="0"/>
          </a:p>
          <a:p>
            <a:endParaRPr lang="en-US" dirty="0" smtClean="0"/>
          </a:p>
          <a:p>
            <a:r>
              <a:rPr lang="en-US" dirty="0" smtClean="0"/>
              <a:t>Each bucket can consist of one or more base periods, e.g. ‘7 days’ or ‘3 months’.</a:t>
            </a:r>
          </a:p>
          <a:p>
            <a:endParaRPr lang="en-US" dirty="0"/>
          </a:p>
        </p:txBody>
      </p:sp>
      <p:sp>
        <p:nvSpPr>
          <p:cNvPr id="5" name="Rectangle 4"/>
          <p:cNvSpPr/>
          <p:nvPr/>
        </p:nvSpPr>
        <p:spPr bwMode="gray">
          <a:xfrm>
            <a:off x="838215" y="3733787"/>
            <a:ext cx="805543" cy="381000"/>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Day(s)</a:t>
            </a:r>
          </a:p>
        </p:txBody>
      </p:sp>
      <p:sp>
        <p:nvSpPr>
          <p:cNvPr id="11" name="Rectangle 10"/>
          <p:cNvSpPr/>
          <p:nvPr/>
        </p:nvSpPr>
        <p:spPr bwMode="gray">
          <a:xfrm>
            <a:off x="2275139" y="3733787"/>
            <a:ext cx="751114" cy="381000"/>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Day(s)</a:t>
            </a:r>
          </a:p>
        </p:txBody>
      </p:sp>
      <p:sp>
        <p:nvSpPr>
          <p:cNvPr id="17" name="Rectangle 16"/>
          <p:cNvSpPr/>
          <p:nvPr/>
        </p:nvSpPr>
        <p:spPr bwMode="gray">
          <a:xfrm>
            <a:off x="3048049" y="3733787"/>
            <a:ext cx="914360" cy="381000"/>
          </a:xfrm>
          <a:prstGeom prst="rect">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Month(s)</a:t>
            </a:r>
          </a:p>
        </p:txBody>
      </p:sp>
      <p:sp>
        <p:nvSpPr>
          <p:cNvPr id="18" name="Rectangle 17"/>
          <p:cNvSpPr/>
          <p:nvPr/>
        </p:nvSpPr>
        <p:spPr bwMode="gray">
          <a:xfrm>
            <a:off x="4637315" y="3733787"/>
            <a:ext cx="914400" cy="381000"/>
          </a:xfrm>
          <a:prstGeom prst="rect">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Month(s)</a:t>
            </a:r>
          </a:p>
        </p:txBody>
      </p:sp>
      <p:sp>
        <p:nvSpPr>
          <p:cNvPr id="19" name="Rectangle 18"/>
          <p:cNvSpPr/>
          <p:nvPr/>
        </p:nvSpPr>
        <p:spPr bwMode="gray">
          <a:xfrm>
            <a:off x="5573528" y="3733787"/>
            <a:ext cx="772845" cy="381000"/>
          </a:xfrm>
          <a:prstGeom prst="rect">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Year(s)</a:t>
            </a:r>
          </a:p>
        </p:txBody>
      </p:sp>
      <p:sp>
        <p:nvSpPr>
          <p:cNvPr id="20" name="Rectangle 19"/>
          <p:cNvSpPr/>
          <p:nvPr/>
        </p:nvSpPr>
        <p:spPr bwMode="gray">
          <a:xfrm>
            <a:off x="7173720" y="3733787"/>
            <a:ext cx="794617" cy="381000"/>
          </a:xfrm>
          <a:prstGeom prst="rect">
            <a:avLst/>
          </a:prstGeom>
          <a:solidFill>
            <a:schemeClr val="accent5"/>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smtClean="0">
                <a:ln>
                  <a:noFill/>
                </a:ln>
                <a:effectLst/>
                <a:uLnTx/>
                <a:uFillTx/>
                <a:ea typeface="Arial Unicode MS" pitchFamily="34" charset="-128"/>
                <a:cs typeface="Arial Unicode MS" pitchFamily="34" charset="-128"/>
              </a:rPr>
              <a:t>Year(s)</a:t>
            </a:r>
          </a:p>
        </p:txBody>
      </p:sp>
      <p:cxnSp>
        <p:nvCxnSpPr>
          <p:cNvPr id="22" name="Straight Connector 21"/>
          <p:cNvCxnSpPr/>
          <p:nvPr/>
        </p:nvCxnSpPr>
        <p:spPr>
          <a:xfrm>
            <a:off x="1676415" y="3927008"/>
            <a:ext cx="566042" cy="272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16828" y="3921564"/>
            <a:ext cx="576943" cy="544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379026" y="3907971"/>
            <a:ext cx="707574" cy="13592"/>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smtClean="0"/>
              <a:t>Liquidity Scenarios</a:t>
            </a:r>
          </a:p>
        </p:txBody>
      </p:sp>
      <p:sp>
        <p:nvSpPr>
          <p:cNvPr id="5" name="Text Placeholder 3"/>
          <p:cNvSpPr>
            <a:spLocks noGrp="1"/>
          </p:cNvSpPr>
          <p:nvPr>
            <p:ph type="body" sz="quarter" idx="4294967295"/>
          </p:nvPr>
        </p:nvSpPr>
        <p:spPr>
          <a:xfrm>
            <a:off x="324000" y="1550482"/>
            <a:ext cx="8547857" cy="4392000"/>
          </a:xfrm>
          <a:prstGeom prst="rect">
            <a:avLst/>
          </a:prstGeom>
          <a:solidFill>
            <a:schemeClr val="bg1"/>
          </a:solidFill>
        </p:spPr>
        <p:txBody>
          <a:bodyPr/>
          <a:lstStyle/>
          <a:p>
            <a:r>
              <a:rPr lang="en-US" sz="1600" dirty="0" smtClean="0"/>
              <a:t>Liquidity Risk Management wants to simulate future scenarios. Calculating such an outlook requires making assumptions on market data that influence cashflows, e.g.</a:t>
            </a:r>
          </a:p>
          <a:p>
            <a:pPr lvl="2">
              <a:buFont typeface="Wingdings" pitchFamily="2" charset="2"/>
              <a:buChar char="§"/>
            </a:pPr>
            <a:r>
              <a:rPr lang="en-US" sz="1400" dirty="0" smtClean="0"/>
              <a:t>Stock prices, FX rates, Interest curves</a:t>
            </a:r>
          </a:p>
          <a:p>
            <a:pPr lvl="2">
              <a:buFont typeface="Wingdings" pitchFamily="2" charset="2"/>
              <a:buChar char="§"/>
            </a:pPr>
            <a:r>
              <a:rPr lang="en-US" sz="1400" dirty="0" smtClean="0"/>
              <a:t>Haircuts</a:t>
            </a:r>
          </a:p>
          <a:p>
            <a:pPr lvl="2">
              <a:buFont typeface="Wingdings" pitchFamily="2" charset="2"/>
              <a:buChar char="§"/>
            </a:pPr>
            <a:r>
              <a:rPr lang="en-US" sz="1400" dirty="0" smtClean="0"/>
              <a:t>Counterparty data (ratings)</a:t>
            </a:r>
          </a:p>
          <a:p>
            <a:pPr lvl="2">
              <a:buFont typeface="Wingdings" pitchFamily="2" charset="2"/>
              <a:buChar char="§"/>
            </a:pPr>
            <a:r>
              <a:rPr lang="en-US" sz="1400" dirty="0" smtClean="0"/>
              <a:t>Behavioral assumptions (Run-off and </a:t>
            </a:r>
            <a:br>
              <a:rPr lang="en-US" sz="1400" dirty="0" smtClean="0"/>
            </a:br>
            <a:r>
              <a:rPr lang="en-US" sz="1400" dirty="0" smtClean="0"/>
              <a:t>renewal rates)</a:t>
            </a:r>
          </a:p>
          <a:p>
            <a:r>
              <a:rPr lang="en-US" sz="1600" dirty="0" smtClean="0"/>
              <a:t>These risk parameters’ values are </a:t>
            </a:r>
            <a:br>
              <a:rPr lang="en-US" sz="1600" dirty="0" smtClean="0"/>
            </a:br>
            <a:r>
              <a:rPr lang="en-US" sz="1600" dirty="0" smtClean="0"/>
              <a:t>managed as ‘Liquidity Scenarios’ </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6312" y="2713854"/>
            <a:ext cx="4996690" cy="2810638"/>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smtClean="0"/>
              <a:t>Liquidity Scenarios</a:t>
            </a:r>
          </a:p>
        </p:txBody>
      </p:sp>
      <p:sp>
        <p:nvSpPr>
          <p:cNvPr id="6" name="Text Placeholder 3"/>
          <p:cNvSpPr>
            <a:spLocks noGrp="1"/>
          </p:cNvSpPr>
          <p:nvPr>
            <p:ph type="body" sz="quarter" idx="4294967295"/>
          </p:nvPr>
        </p:nvSpPr>
        <p:spPr>
          <a:xfrm>
            <a:off x="337457" y="1550482"/>
            <a:ext cx="8240487" cy="1464857"/>
          </a:xfrm>
          <a:prstGeom prst="rect">
            <a:avLst/>
          </a:prstGeom>
          <a:solidFill>
            <a:schemeClr val="bg1"/>
          </a:solidFill>
        </p:spPr>
        <p:txBody>
          <a:bodyPr/>
          <a:lstStyle/>
          <a:p>
            <a:r>
              <a:rPr lang="en-US" sz="1600" dirty="0" smtClean="0"/>
              <a:t>In its first release, LRM@HANA focuses on reporting and high-speed aggregation and less on simulation.</a:t>
            </a:r>
          </a:p>
          <a:p>
            <a:r>
              <a:rPr lang="en-US" sz="1600" dirty="0" smtClean="0"/>
              <a:t>Thus the support for scenarios is restricted to some essential dimensions:</a:t>
            </a:r>
          </a:p>
        </p:txBody>
      </p:sp>
      <p:sp>
        <p:nvSpPr>
          <p:cNvPr id="7" name="Rectangle 6"/>
          <p:cNvSpPr/>
          <p:nvPr/>
        </p:nvSpPr>
        <p:spPr bwMode="gray">
          <a:xfrm>
            <a:off x="3799862" y="2950027"/>
            <a:ext cx="1273628" cy="576943"/>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LRM Scenario</a:t>
            </a:r>
          </a:p>
        </p:txBody>
      </p:sp>
      <p:sp>
        <p:nvSpPr>
          <p:cNvPr id="8" name="Rectangle 7"/>
          <p:cNvSpPr/>
          <p:nvPr/>
        </p:nvSpPr>
        <p:spPr bwMode="gray">
          <a:xfrm>
            <a:off x="2504459" y="3918853"/>
            <a:ext cx="1137920" cy="79465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FX rates</a:t>
            </a:r>
          </a:p>
        </p:txBody>
      </p:sp>
      <p:sp>
        <p:nvSpPr>
          <p:cNvPr id="11" name="Rectangle 10"/>
          <p:cNvSpPr/>
          <p:nvPr/>
        </p:nvSpPr>
        <p:spPr bwMode="gray">
          <a:xfrm>
            <a:off x="3827076" y="3918853"/>
            <a:ext cx="1219200" cy="79465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Liquidity Group Variables</a:t>
            </a:r>
          </a:p>
        </p:txBody>
      </p:sp>
      <p:sp>
        <p:nvSpPr>
          <p:cNvPr id="12" name="Rectangle 11"/>
          <p:cNvSpPr/>
          <p:nvPr/>
        </p:nvSpPr>
        <p:spPr bwMode="gray">
          <a:xfrm>
            <a:off x="5280315" y="3929739"/>
            <a:ext cx="1447802" cy="794653"/>
          </a:xfrm>
          <a:prstGeom prst="rect">
            <a:avLst/>
          </a:prstGeom>
          <a:solidFill>
            <a:schemeClr val="tx2">
              <a:lumMod val="20000"/>
              <a:lumOff val="8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600" kern="0" dirty="0" smtClean="0">
                <a:ea typeface="Arial Unicode MS" pitchFamily="34" charset="-128"/>
                <a:cs typeface="Arial Unicode MS" pitchFamily="34" charset="-128"/>
              </a:rPr>
              <a:t>Scenario IDs for cashflows </a:t>
            </a:r>
            <a:r>
              <a:rPr lang="en-US" sz="1400" kern="0" dirty="0" smtClean="0">
                <a:ea typeface="Arial Unicode MS" pitchFamily="34" charset="-128"/>
                <a:cs typeface="Arial Unicode MS" pitchFamily="34" charset="-128"/>
              </a:rPr>
              <a:t>per Origin ID</a:t>
            </a:r>
            <a:endParaRPr kumimoji="0" lang="en-US" sz="14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4" name="Shape 13"/>
          <p:cNvCxnSpPr>
            <a:stCxn id="7" idx="2"/>
            <a:endCxn id="8" idx="0"/>
          </p:cNvCxnSpPr>
          <p:nvPr/>
        </p:nvCxnSpPr>
        <p:spPr>
          <a:xfrm rot="5400000">
            <a:off x="3559107" y="3041283"/>
            <a:ext cx="391883" cy="1363257"/>
          </a:xfrm>
          <a:prstGeom prst="bent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13"/>
          <p:cNvCxnSpPr>
            <a:stCxn id="7" idx="2"/>
            <a:endCxn id="12" idx="0"/>
          </p:cNvCxnSpPr>
          <p:nvPr/>
        </p:nvCxnSpPr>
        <p:spPr>
          <a:xfrm rot="16200000" flipH="1">
            <a:off x="5019062" y="2944584"/>
            <a:ext cx="402769" cy="1567540"/>
          </a:xfrm>
          <a:prstGeom prst="bent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hape 13"/>
          <p:cNvCxnSpPr>
            <a:stCxn id="7" idx="2"/>
            <a:endCxn id="11" idx="0"/>
          </p:cNvCxnSpPr>
          <p:nvPr/>
        </p:nvCxnSpPr>
        <p:spPr>
          <a:xfrm rot="5400000">
            <a:off x="4240735" y="3722911"/>
            <a:ext cx="391883" cy="12700"/>
          </a:xfrm>
          <a:prstGeom prst="bentConnector3">
            <a:avLst>
              <a:gd name="adj1" fmla="val 50000"/>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323861" y="5091495"/>
            <a:ext cx="1110343" cy="73866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Which Cashflow Scenario to select from the DB?</a:t>
            </a:r>
          </a:p>
        </p:txBody>
      </p:sp>
      <p:sp>
        <p:nvSpPr>
          <p:cNvPr id="25" name="TextBox 24"/>
          <p:cNvSpPr txBox="1"/>
          <p:nvPr/>
        </p:nvSpPr>
        <p:spPr>
          <a:xfrm>
            <a:off x="3854289" y="4952996"/>
            <a:ext cx="1197428" cy="83099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How to adjust a certain cashflow (item)?</a:t>
            </a:r>
          </a:p>
          <a:p>
            <a:pPr algn="ct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Example: Haircut</a:t>
            </a:r>
          </a:p>
        </p:txBody>
      </p:sp>
      <p:sp>
        <p:nvSpPr>
          <p:cNvPr id="26" name="TextBox 25"/>
          <p:cNvSpPr txBox="1"/>
          <p:nvPr/>
        </p:nvSpPr>
        <p:spPr>
          <a:xfrm>
            <a:off x="2526232" y="4999162"/>
            <a:ext cx="1110343" cy="738664"/>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200" kern="0" dirty="0" smtClean="0">
                <a:ea typeface="Arial Unicode MS" pitchFamily="34" charset="-128"/>
                <a:cs typeface="Arial Unicode MS" pitchFamily="34" charset="-128"/>
              </a:rPr>
              <a:t>How to convert transactional into target currency?</a:t>
            </a:r>
            <a:endParaRPr lang="en-US" sz="1200" kern="0" dirty="0" err="1" smtClean="0">
              <a:ea typeface="Arial Unicode MS" pitchFamily="34" charset="-128"/>
              <a:cs typeface="Arial Unicode MS" pitchFamily="34" charset="-128"/>
            </a:endParaRPr>
          </a:p>
        </p:txBody>
      </p:sp>
    </p:spTree>
    <p:extLst>
      <p:ext uri="{BB962C8B-B14F-4D97-AF65-F5344CB8AC3E}">
        <p14:creationId xmlns:p14="http://schemas.microsoft.com/office/powerpoint/2010/main" val="4091486196"/>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Engine Runtime</a:t>
            </a:r>
            <a:endParaRPr lang="en-US" dirty="0"/>
          </a:p>
        </p:txBody>
      </p:sp>
      <p:sp>
        <p:nvSpPr>
          <p:cNvPr id="4" name="Text Placeholder 3"/>
          <p:cNvSpPr>
            <a:spLocks noGrp="1"/>
          </p:cNvSpPr>
          <p:nvPr>
            <p:ph type="body" sz="quarter" idx="11"/>
          </p:nvPr>
        </p:nvSpPr>
        <p:spPr>
          <a:xfrm>
            <a:off x="323999" y="1692000"/>
            <a:ext cx="3997629" cy="4392000"/>
          </a:xfrm>
        </p:spPr>
        <p:txBody>
          <a:bodyPr/>
          <a:lstStyle/>
          <a:p>
            <a:r>
              <a:rPr lang="en-US" dirty="0" smtClean="0"/>
              <a:t>The calculation engine is called with a set of runtime parameters:</a:t>
            </a:r>
          </a:p>
          <a:p>
            <a:pPr lvl="2">
              <a:buFont typeface="Wingdings" pitchFamily="2" charset="2"/>
              <a:buChar char="§"/>
            </a:pPr>
            <a:r>
              <a:rPr lang="en-US" dirty="0" smtClean="0"/>
              <a:t> One or several pairs of Liquidity Groups and Scenarios</a:t>
            </a:r>
          </a:p>
          <a:p>
            <a:pPr lvl="2">
              <a:buFont typeface="Wingdings" pitchFamily="2" charset="2"/>
              <a:buChar char="§"/>
            </a:pPr>
            <a:r>
              <a:rPr lang="en-US" dirty="0" smtClean="0"/>
              <a:t> Key date</a:t>
            </a:r>
          </a:p>
          <a:p>
            <a:pPr lvl="2">
              <a:buFont typeface="Wingdings" pitchFamily="2" charset="2"/>
              <a:buChar char="§"/>
            </a:pPr>
            <a:r>
              <a:rPr lang="en-US" dirty="0" smtClean="0"/>
              <a:t> Maturity band</a:t>
            </a:r>
          </a:p>
          <a:p>
            <a:pPr lvl="2">
              <a:buFont typeface="Wingdings" pitchFamily="2" charset="2"/>
              <a:buChar char="§"/>
            </a:pPr>
            <a:r>
              <a:rPr lang="en-US" dirty="0" smtClean="0"/>
              <a:t> Target Currency</a:t>
            </a:r>
          </a:p>
          <a:p>
            <a:r>
              <a:rPr lang="en-US" dirty="0" smtClean="0"/>
              <a:t>The calc engine’s results are provided by the requested groups’ output parameters and consumed by analytical UIs or persisted as files.</a:t>
            </a:r>
          </a:p>
          <a:p>
            <a:pPr>
              <a:buSzPct val="100000"/>
              <a:buFont typeface="Wingdings" pitchFamily="2" charset="2"/>
              <a:buChar char="§"/>
            </a:pPr>
            <a:endParaRPr lang="en-US" dirty="0"/>
          </a:p>
        </p:txBody>
      </p:sp>
      <p:sp>
        <p:nvSpPr>
          <p:cNvPr id="6" name="Rectangle 5"/>
          <p:cNvSpPr>
            <a:spLocks noChangeArrowheads="1"/>
          </p:cNvSpPr>
          <p:nvPr/>
        </p:nvSpPr>
        <p:spPr bwMode="gray">
          <a:xfrm>
            <a:off x="6329489" y="3360524"/>
            <a:ext cx="873937" cy="422619"/>
          </a:xfrm>
          <a:prstGeom prst="rect">
            <a:avLst/>
          </a:prstGeom>
          <a:solidFill>
            <a:schemeClr val="tx2"/>
          </a:solidFill>
          <a:ln w="28575">
            <a:solidFill>
              <a:srgbClr val="FF0000"/>
            </a:solid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Basel III LCR</a:t>
            </a:r>
            <a:endParaRPr lang="en-US" sz="800" b="1" dirty="0">
              <a:solidFill>
                <a:schemeClr val="bg1"/>
              </a:solidFill>
            </a:endParaRPr>
          </a:p>
        </p:txBody>
      </p:sp>
      <p:sp>
        <p:nvSpPr>
          <p:cNvPr id="7" name="Rectangle 6"/>
          <p:cNvSpPr>
            <a:spLocks noChangeArrowheads="1"/>
          </p:cNvSpPr>
          <p:nvPr/>
        </p:nvSpPr>
        <p:spPr bwMode="gray">
          <a:xfrm>
            <a:off x="5312206" y="3915730"/>
            <a:ext cx="874999" cy="423737"/>
          </a:xfrm>
          <a:prstGeom prst="rect">
            <a:avLst/>
          </a:prstGeom>
          <a:solidFill>
            <a:schemeClr val="tx2"/>
          </a:solidFill>
          <a:ln w="28575" algn="ctr">
            <a:solidFill>
              <a:srgbClr val="FF0000"/>
            </a:solid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High Quality Liquid Assets</a:t>
            </a:r>
            <a:endParaRPr lang="en-US" sz="800" b="1" dirty="0">
              <a:solidFill>
                <a:schemeClr val="bg1"/>
              </a:solidFill>
            </a:endParaRPr>
          </a:p>
        </p:txBody>
      </p:sp>
      <p:sp>
        <p:nvSpPr>
          <p:cNvPr id="8" name="Rectangle 7"/>
          <p:cNvSpPr>
            <a:spLocks noChangeArrowheads="1"/>
          </p:cNvSpPr>
          <p:nvPr/>
        </p:nvSpPr>
        <p:spPr bwMode="gray">
          <a:xfrm>
            <a:off x="7273952" y="3908063"/>
            <a:ext cx="874999" cy="423737"/>
          </a:xfrm>
          <a:prstGeom prst="rect">
            <a:avLst/>
          </a:prstGeom>
          <a:solidFill>
            <a:schemeClr val="tx2"/>
          </a:solidFill>
          <a:ln w="28575" algn="ctr">
            <a:solidFill>
              <a:srgbClr val="FF0000"/>
            </a:solid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Net Outflows</a:t>
            </a:r>
            <a:endParaRPr lang="en-US" sz="800" b="1" dirty="0">
              <a:solidFill>
                <a:schemeClr val="bg1"/>
              </a:solidFill>
            </a:endParaRPr>
          </a:p>
        </p:txBody>
      </p:sp>
      <p:cxnSp>
        <p:nvCxnSpPr>
          <p:cNvPr id="9" name="AutoShape 7"/>
          <p:cNvCxnSpPr>
            <a:cxnSpLocks noChangeShapeType="1"/>
            <a:stCxn id="6" idx="2"/>
            <a:endCxn id="7" idx="0"/>
          </p:cNvCxnSpPr>
          <p:nvPr/>
        </p:nvCxnSpPr>
        <p:spPr bwMode="gray">
          <a:xfrm rot="5400000">
            <a:off x="6191789" y="3341060"/>
            <a:ext cx="132586" cy="1016752"/>
          </a:xfrm>
          <a:prstGeom prst="bentConnector3">
            <a:avLst>
              <a:gd name="adj1" fmla="val 50000"/>
            </a:avLst>
          </a:prstGeom>
          <a:noFill/>
          <a:ln w="12700">
            <a:solidFill>
              <a:srgbClr val="666666"/>
            </a:solidFill>
            <a:miter lim="800000"/>
            <a:headEnd/>
            <a:tailEnd/>
          </a:ln>
          <a:effectLst/>
        </p:spPr>
      </p:cxnSp>
      <p:cxnSp>
        <p:nvCxnSpPr>
          <p:cNvPr id="10" name="AutoShape 8"/>
          <p:cNvCxnSpPr>
            <a:cxnSpLocks noChangeShapeType="1"/>
            <a:stCxn id="6" idx="2"/>
            <a:endCxn id="8" idx="0"/>
          </p:cNvCxnSpPr>
          <p:nvPr/>
        </p:nvCxnSpPr>
        <p:spPr bwMode="gray">
          <a:xfrm rot="16200000" flipH="1">
            <a:off x="7176495" y="3373105"/>
            <a:ext cx="124920" cy="944994"/>
          </a:xfrm>
          <a:prstGeom prst="bentConnector3">
            <a:avLst>
              <a:gd name="adj1" fmla="val 50000"/>
            </a:avLst>
          </a:prstGeom>
          <a:noFill/>
          <a:ln w="12700">
            <a:solidFill>
              <a:srgbClr val="666666"/>
            </a:solidFill>
            <a:miter lim="800000"/>
            <a:headEnd/>
            <a:tailEnd/>
          </a:ln>
          <a:effectLst/>
        </p:spPr>
      </p:cxnSp>
      <p:cxnSp>
        <p:nvCxnSpPr>
          <p:cNvPr id="11" name="AutoShape 9"/>
          <p:cNvCxnSpPr>
            <a:cxnSpLocks noChangeShapeType="1"/>
            <a:stCxn id="7" idx="2"/>
            <a:endCxn id="20" idx="0"/>
          </p:cNvCxnSpPr>
          <p:nvPr/>
        </p:nvCxnSpPr>
        <p:spPr bwMode="gray">
          <a:xfrm rot="5400000">
            <a:off x="5315956" y="4155060"/>
            <a:ext cx="249342" cy="618157"/>
          </a:xfrm>
          <a:prstGeom prst="bentConnector3">
            <a:avLst>
              <a:gd name="adj1" fmla="val 50000"/>
            </a:avLst>
          </a:prstGeom>
          <a:noFill/>
          <a:ln w="12700">
            <a:solidFill>
              <a:srgbClr val="666666"/>
            </a:solidFill>
            <a:miter lim="800000"/>
            <a:headEnd/>
            <a:tailEnd/>
          </a:ln>
          <a:effectLst/>
        </p:spPr>
      </p:cxnSp>
      <p:cxnSp>
        <p:nvCxnSpPr>
          <p:cNvPr id="12" name="AutoShape 10"/>
          <p:cNvCxnSpPr>
            <a:cxnSpLocks noChangeShapeType="1"/>
            <a:stCxn id="7" idx="2"/>
            <a:endCxn id="22" idx="0"/>
          </p:cNvCxnSpPr>
          <p:nvPr/>
        </p:nvCxnSpPr>
        <p:spPr bwMode="gray">
          <a:xfrm rot="16200000" flipH="1">
            <a:off x="5936700" y="4152472"/>
            <a:ext cx="249342" cy="623332"/>
          </a:xfrm>
          <a:prstGeom prst="bentConnector3">
            <a:avLst>
              <a:gd name="adj1" fmla="val 50000"/>
            </a:avLst>
          </a:prstGeom>
          <a:noFill/>
          <a:ln w="12700">
            <a:solidFill>
              <a:srgbClr val="666666"/>
            </a:solidFill>
            <a:miter lim="800000"/>
            <a:headEnd/>
            <a:tailEnd/>
          </a:ln>
          <a:effectLst/>
        </p:spPr>
      </p:cxnSp>
      <p:cxnSp>
        <p:nvCxnSpPr>
          <p:cNvPr id="13" name="AutoShape 11"/>
          <p:cNvCxnSpPr>
            <a:cxnSpLocks noChangeShapeType="1"/>
            <a:stCxn id="8" idx="2"/>
            <a:endCxn id="23" idx="0"/>
          </p:cNvCxnSpPr>
          <p:nvPr/>
        </p:nvCxnSpPr>
        <p:spPr bwMode="gray">
          <a:xfrm rot="5400000">
            <a:off x="7451484" y="4328842"/>
            <a:ext cx="257009" cy="262927"/>
          </a:xfrm>
          <a:prstGeom prst="bentConnector3">
            <a:avLst>
              <a:gd name="adj1" fmla="val 50000"/>
            </a:avLst>
          </a:prstGeom>
          <a:noFill/>
          <a:ln w="12700">
            <a:solidFill>
              <a:srgbClr val="666666"/>
            </a:solidFill>
            <a:miter lim="800000"/>
            <a:headEnd/>
            <a:tailEnd/>
          </a:ln>
          <a:effectLst/>
        </p:spPr>
      </p:cxnSp>
      <p:cxnSp>
        <p:nvCxnSpPr>
          <p:cNvPr id="14" name="AutoShape 12"/>
          <p:cNvCxnSpPr>
            <a:cxnSpLocks noChangeShapeType="1"/>
            <a:stCxn id="8" idx="2"/>
            <a:endCxn id="21" idx="0"/>
          </p:cNvCxnSpPr>
          <p:nvPr/>
        </p:nvCxnSpPr>
        <p:spPr bwMode="gray">
          <a:xfrm rot="16200000" flipH="1">
            <a:off x="7844482" y="4198770"/>
            <a:ext cx="257009" cy="523070"/>
          </a:xfrm>
          <a:prstGeom prst="bentConnector3">
            <a:avLst>
              <a:gd name="adj1" fmla="val 50000"/>
            </a:avLst>
          </a:prstGeom>
          <a:noFill/>
          <a:ln w="12700">
            <a:solidFill>
              <a:srgbClr val="666666"/>
            </a:solidFill>
            <a:miter lim="800000"/>
            <a:headEnd/>
            <a:tailEnd/>
          </a:ln>
          <a:effectLst/>
        </p:spPr>
      </p:cxnSp>
      <p:cxnSp>
        <p:nvCxnSpPr>
          <p:cNvPr id="15" name="AutoShape 13"/>
          <p:cNvCxnSpPr>
            <a:cxnSpLocks noChangeShapeType="1"/>
            <a:stCxn id="20" idx="2"/>
            <a:endCxn id="24" idx="0"/>
          </p:cNvCxnSpPr>
          <p:nvPr/>
        </p:nvCxnSpPr>
        <p:spPr bwMode="gray">
          <a:xfrm rot="5400000">
            <a:off x="4754603" y="4872097"/>
            <a:ext cx="237615" cy="516277"/>
          </a:xfrm>
          <a:prstGeom prst="bentConnector3">
            <a:avLst>
              <a:gd name="adj1" fmla="val 50000"/>
            </a:avLst>
          </a:prstGeom>
          <a:noFill/>
          <a:ln w="12700">
            <a:solidFill>
              <a:srgbClr val="666666"/>
            </a:solidFill>
            <a:miter lim="800000"/>
            <a:headEnd/>
            <a:tailEnd/>
          </a:ln>
          <a:effectLst/>
        </p:spPr>
      </p:cxnSp>
      <p:cxnSp>
        <p:nvCxnSpPr>
          <p:cNvPr id="16" name="AutoShape 15"/>
          <p:cNvCxnSpPr>
            <a:cxnSpLocks noChangeShapeType="1"/>
            <a:stCxn id="20" idx="2"/>
            <a:endCxn id="26" idx="0"/>
          </p:cNvCxnSpPr>
          <p:nvPr/>
        </p:nvCxnSpPr>
        <p:spPr bwMode="gray">
          <a:xfrm rot="16200000" flipH="1">
            <a:off x="5325388" y="4817589"/>
            <a:ext cx="237615" cy="625294"/>
          </a:xfrm>
          <a:prstGeom prst="bentConnector3">
            <a:avLst>
              <a:gd name="adj1" fmla="val 50000"/>
            </a:avLst>
          </a:prstGeom>
          <a:noFill/>
          <a:ln w="12700">
            <a:solidFill>
              <a:srgbClr val="666666"/>
            </a:solidFill>
            <a:miter lim="800000"/>
            <a:headEnd/>
            <a:tailEnd/>
          </a:ln>
          <a:effectLst/>
        </p:spPr>
      </p:cxnSp>
      <p:cxnSp>
        <p:nvCxnSpPr>
          <p:cNvPr id="17" name="AutoShape 16"/>
          <p:cNvCxnSpPr>
            <a:cxnSpLocks noChangeShapeType="1"/>
            <a:stCxn id="21" idx="2"/>
            <a:endCxn id="27" idx="0"/>
          </p:cNvCxnSpPr>
          <p:nvPr/>
        </p:nvCxnSpPr>
        <p:spPr bwMode="gray">
          <a:xfrm rot="5400000">
            <a:off x="7366182" y="5077196"/>
            <a:ext cx="934109" cy="802572"/>
          </a:xfrm>
          <a:prstGeom prst="bentConnector3">
            <a:avLst>
              <a:gd name="adj1" fmla="val 81062"/>
            </a:avLst>
          </a:prstGeom>
          <a:noFill/>
          <a:ln w="12700">
            <a:solidFill>
              <a:srgbClr val="666666"/>
            </a:solidFill>
            <a:miter lim="800000"/>
            <a:headEnd/>
            <a:tailEnd/>
          </a:ln>
          <a:effectLst/>
        </p:spPr>
      </p:cxnSp>
      <p:cxnSp>
        <p:nvCxnSpPr>
          <p:cNvPr id="18" name="AutoShape 17"/>
          <p:cNvCxnSpPr>
            <a:cxnSpLocks noChangeShapeType="1"/>
            <a:stCxn id="21" idx="2"/>
            <a:endCxn id="28" idx="0"/>
          </p:cNvCxnSpPr>
          <p:nvPr/>
        </p:nvCxnSpPr>
        <p:spPr bwMode="gray">
          <a:xfrm rot="5400000">
            <a:off x="7624679" y="5335694"/>
            <a:ext cx="934109" cy="285577"/>
          </a:xfrm>
          <a:prstGeom prst="bentConnector3">
            <a:avLst>
              <a:gd name="adj1" fmla="val 81061"/>
            </a:avLst>
          </a:prstGeom>
          <a:noFill/>
          <a:ln w="12700">
            <a:solidFill>
              <a:srgbClr val="666666"/>
            </a:solidFill>
            <a:miter lim="800000"/>
            <a:headEnd/>
            <a:tailEnd/>
          </a:ln>
          <a:effectLst/>
        </p:spPr>
      </p:cxnSp>
      <p:cxnSp>
        <p:nvCxnSpPr>
          <p:cNvPr id="19" name="AutoShape 18"/>
          <p:cNvCxnSpPr>
            <a:cxnSpLocks noChangeShapeType="1"/>
            <a:stCxn id="21" idx="2"/>
            <a:endCxn id="29" idx="0"/>
          </p:cNvCxnSpPr>
          <p:nvPr/>
        </p:nvCxnSpPr>
        <p:spPr bwMode="gray">
          <a:xfrm rot="16200000" flipH="1">
            <a:off x="7914896" y="5331053"/>
            <a:ext cx="934109" cy="294858"/>
          </a:xfrm>
          <a:prstGeom prst="bentConnector3">
            <a:avLst>
              <a:gd name="adj1" fmla="val 50000"/>
            </a:avLst>
          </a:prstGeom>
          <a:noFill/>
          <a:ln w="12700">
            <a:solidFill>
              <a:srgbClr val="666666"/>
            </a:solidFill>
            <a:miter lim="800000"/>
            <a:headEnd/>
            <a:tailEnd/>
          </a:ln>
          <a:effectLst/>
        </p:spPr>
      </p:cxnSp>
      <p:sp>
        <p:nvSpPr>
          <p:cNvPr id="20" name="Rectangle 19"/>
          <p:cNvSpPr>
            <a:spLocks noChangeArrowheads="1"/>
          </p:cNvSpPr>
          <p:nvPr/>
        </p:nvSpPr>
        <p:spPr bwMode="gray">
          <a:xfrm>
            <a:off x="4862890" y="4588809"/>
            <a:ext cx="537317" cy="422619"/>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Level 1 HQLAs</a:t>
            </a:r>
            <a:endParaRPr lang="en-US" sz="800" b="1" dirty="0">
              <a:solidFill>
                <a:schemeClr val="bg1"/>
              </a:solidFill>
            </a:endParaRPr>
          </a:p>
        </p:txBody>
      </p:sp>
      <p:sp>
        <p:nvSpPr>
          <p:cNvPr id="21" name="Rectangle 20"/>
          <p:cNvSpPr>
            <a:spLocks noChangeArrowheads="1"/>
          </p:cNvSpPr>
          <p:nvPr/>
        </p:nvSpPr>
        <p:spPr bwMode="gray">
          <a:xfrm>
            <a:off x="7965863" y="4588809"/>
            <a:ext cx="537317" cy="422619"/>
          </a:xfrm>
          <a:prstGeom prst="rect">
            <a:avLst/>
          </a:prstGeom>
          <a:solidFill>
            <a:schemeClr val="tx2"/>
          </a:solidFill>
          <a:ln w="28575" algn="ctr">
            <a:solidFill>
              <a:srgbClr val="FF0000"/>
            </a:solid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Inflows</a:t>
            </a:r>
            <a:endParaRPr lang="en-US" sz="800" b="1" dirty="0">
              <a:solidFill>
                <a:schemeClr val="bg1"/>
              </a:solidFill>
            </a:endParaRPr>
          </a:p>
        </p:txBody>
      </p:sp>
      <p:sp>
        <p:nvSpPr>
          <p:cNvPr id="22" name="Rectangle 21"/>
          <p:cNvSpPr>
            <a:spLocks noChangeArrowheads="1"/>
          </p:cNvSpPr>
          <p:nvPr/>
        </p:nvSpPr>
        <p:spPr bwMode="gray">
          <a:xfrm>
            <a:off x="6103848" y="4588809"/>
            <a:ext cx="538379" cy="422619"/>
          </a:xfrm>
          <a:prstGeom prst="rect">
            <a:avLst/>
          </a:prstGeom>
          <a:solidFill>
            <a:schemeClr val="tx2"/>
          </a:solidFill>
          <a:ln w="9525" algn="ctr">
            <a:no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Level 2 HQLAs</a:t>
            </a:r>
            <a:endParaRPr lang="en-US" sz="800" b="1" dirty="0">
              <a:solidFill>
                <a:schemeClr val="bg1"/>
              </a:solidFill>
            </a:endParaRPr>
          </a:p>
        </p:txBody>
      </p:sp>
      <p:sp>
        <p:nvSpPr>
          <p:cNvPr id="23" name="Rectangle 22"/>
          <p:cNvSpPr>
            <a:spLocks noChangeArrowheads="1"/>
          </p:cNvSpPr>
          <p:nvPr/>
        </p:nvSpPr>
        <p:spPr bwMode="gray">
          <a:xfrm>
            <a:off x="7179866" y="4588809"/>
            <a:ext cx="537317" cy="422619"/>
          </a:xfrm>
          <a:prstGeom prst="rect">
            <a:avLst/>
          </a:prstGeom>
          <a:solidFill>
            <a:schemeClr val="tx2"/>
          </a:solidFill>
          <a:ln w="28575" algn="ctr">
            <a:solidFill>
              <a:srgbClr val="FF0000"/>
            </a:solidFill>
            <a:miter lim="800000"/>
            <a:headEnd/>
            <a:tailEnd/>
          </a:ln>
          <a:effectLst/>
        </p:spPr>
        <p:txBody>
          <a:bodyPr lIns="45720" rIns="45720" anchor="ctr"/>
          <a:lstStyle/>
          <a:p>
            <a:pPr algn="ctr" eaLnBrk="0" hangingPunct="0">
              <a:buClr>
                <a:schemeClr val="tx2"/>
              </a:buClr>
              <a:buSzTx/>
            </a:pPr>
            <a:r>
              <a:rPr lang="en-US" sz="800" b="1" dirty="0" smtClean="0">
                <a:solidFill>
                  <a:schemeClr val="bg1"/>
                </a:solidFill>
              </a:rPr>
              <a:t>Outflows</a:t>
            </a:r>
            <a:endParaRPr lang="en-US" sz="800" b="1" dirty="0">
              <a:solidFill>
                <a:schemeClr val="bg1"/>
              </a:solidFill>
            </a:endParaRPr>
          </a:p>
        </p:txBody>
      </p:sp>
      <p:sp>
        <p:nvSpPr>
          <p:cNvPr id="24" name="Rectangle 23"/>
          <p:cNvSpPr>
            <a:spLocks noChangeArrowheads="1"/>
          </p:cNvSpPr>
          <p:nvPr/>
        </p:nvSpPr>
        <p:spPr bwMode="gray">
          <a:xfrm>
            <a:off x="4430502" y="5249043"/>
            <a:ext cx="369538" cy="425974"/>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Cash</a:t>
            </a:r>
            <a:endParaRPr lang="en-US" sz="500" b="1" dirty="0"/>
          </a:p>
        </p:txBody>
      </p:sp>
      <p:sp>
        <p:nvSpPr>
          <p:cNvPr id="25" name="Rectangle 24"/>
          <p:cNvSpPr>
            <a:spLocks noChangeArrowheads="1"/>
          </p:cNvSpPr>
          <p:nvPr/>
        </p:nvSpPr>
        <p:spPr bwMode="gray">
          <a:xfrm>
            <a:off x="4907477" y="5249043"/>
            <a:ext cx="452045" cy="425974"/>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Central Bank Reserves</a:t>
            </a:r>
            <a:endParaRPr lang="en-US" sz="500" b="1" dirty="0"/>
          </a:p>
        </p:txBody>
      </p:sp>
      <p:sp>
        <p:nvSpPr>
          <p:cNvPr id="26" name="Rectangle 25"/>
          <p:cNvSpPr>
            <a:spLocks noChangeArrowheads="1"/>
          </p:cNvSpPr>
          <p:nvPr/>
        </p:nvSpPr>
        <p:spPr bwMode="gray">
          <a:xfrm>
            <a:off x="5462846" y="5249043"/>
            <a:ext cx="587993" cy="425974"/>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Domestic Sovereign 0%-risk Debt</a:t>
            </a:r>
            <a:endParaRPr lang="en-US" sz="500" b="1" dirty="0"/>
          </a:p>
        </p:txBody>
      </p:sp>
      <p:sp>
        <p:nvSpPr>
          <p:cNvPr id="27" name="Rectangle 26"/>
          <p:cNvSpPr>
            <a:spLocks noChangeArrowheads="1"/>
          </p:cNvSpPr>
          <p:nvPr/>
        </p:nvSpPr>
        <p:spPr bwMode="gray">
          <a:xfrm>
            <a:off x="7222063" y="5945537"/>
            <a:ext cx="419773"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Reverse Repos</a:t>
            </a:r>
            <a:endParaRPr lang="en-US" sz="500" b="1" dirty="0"/>
          </a:p>
        </p:txBody>
      </p:sp>
      <p:sp>
        <p:nvSpPr>
          <p:cNvPr id="28" name="Rectangle 27"/>
          <p:cNvSpPr>
            <a:spLocks noChangeArrowheads="1"/>
          </p:cNvSpPr>
          <p:nvPr/>
        </p:nvSpPr>
        <p:spPr bwMode="gray">
          <a:xfrm>
            <a:off x="7726170" y="5945537"/>
            <a:ext cx="445550"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Retail Counter-parties</a:t>
            </a:r>
            <a:endParaRPr lang="en-US" sz="500" b="1" dirty="0"/>
          </a:p>
        </p:txBody>
      </p:sp>
      <p:sp>
        <p:nvSpPr>
          <p:cNvPr id="29" name="Rectangle 28"/>
          <p:cNvSpPr>
            <a:spLocks noChangeArrowheads="1"/>
          </p:cNvSpPr>
          <p:nvPr/>
        </p:nvSpPr>
        <p:spPr bwMode="gray">
          <a:xfrm>
            <a:off x="8277327" y="5945537"/>
            <a:ext cx="504106" cy="422619"/>
          </a:xfrm>
          <a:prstGeom prst="rect">
            <a:avLst/>
          </a:prstGeom>
          <a:solidFill>
            <a:schemeClr val="accent4"/>
          </a:solidFill>
          <a:ln w="28575">
            <a:solidFill>
              <a:srgbClr val="FF0000"/>
            </a:solidFill>
            <a:miter lim="800000"/>
            <a:headEnd/>
            <a:tailEnd/>
          </a:ln>
          <a:effectLst/>
        </p:spPr>
        <p:txBody>
          <a:bodyPr lIns="45720" rIns="45720" anchor="ctr"/>
          <a:lstStyle/>
          <a:p>
            <a:pPr algn="ctr" eaLnBrk="0" hangingPunct="0">
              <a:buClr>
                <a:schemeClr val="tx2"/>
              </a:buClr>
              <a:buSzTx/>
            </a:pPr>
            <a:r>
              <a:rPr lang="en-US" sz="500" b="1" dirty="0" smtClean="0"/>
              <a:t>Wholesale counter-parties</a:t>
            </a:r>
            <a:endParaRPr lang="en-US" sz="500" b="1" dirty="0"/>
          </a:p>
        </p:txBody>
      </p:sp>
      <p:sp>
        <p:nvSpPr>
          <p:cNvPr id="30" name="Rectangle 30"/>
          <p:cNvSpPr>
            <a:spLocks noChangeArrowheads="1"/>
          </p:cNvSpPr>
          <p:nvPr/>
        </p:nvSpPr>
        <p:spPr bwMode="gray">
          <a:xfrm>
            <a:off x="5541703" y="5938431"/>
            <a:ext cx="526290"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Sovereign 20%-risk debt</a:t>
            </a:r>
            <a:endParaRPr lang="en-US" sz="500" b="1" dirty="0"/>
          </a:p>
        </p:txBody>
      </p:sp>
      <p:sp>
        <p:nvSpPr>
          <p:cNvPr id="31" name="Rectangle 31"/>
          <p:cNvSpPr>
            <a:spLocks noChangeArrowheads="1"/>
          </p:cNvSpPr>
          <p:nvPr/>
        </p:nvSpPr>
        <p:spPr bwMode="gray">
          <a:xfrm>
            <a:off x="6129636" y="5938431"/>
            <a:ext cx="486802"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AA- corporate binds</a:t>
            </a:r>
            <a:endParaRPr lang="en-US" sz="500" b="1" dirty="0"/>
          </a:p>
        </p:txBody>
      </p:sp>
      <p:sp>
        <p:nvSpPr>
          <p:cNvPr id="32" name="Rectangle 32"/>
          <p:cNvSpPr>
            <a:spLocks noChangeArrowheads="1"/>
          </p:cNvSpPr>
          <p:nvPr/>
        </p:nvSpPr>
        <p:spPr bwMode="gray">
          <a:xfrm>
            <a:off x="6676549" y="5938431"/>
            <a:ext cx="416692"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AA- covered bonds</a:t>
            </a:r>
            <a:endParaRPr lang="en-US" sz="500" b="1" dirty="0"/>
          </a:p>
        </p:txBody>
      </p:sp>
      <p:cxnSp>
        <p:nvCxnSpPr>
          <p:cNvPr id="33" name="AutoShape 34"/>
          <p:cNvCxnSpPr>
            <a:cxnSpLocks noChangeShapeType="1"/>
            <a:stCxn id="22" idx="2"/>
            <a:endCxn id="30" idx="0"/>
          </p:cNvCxnSpPr>
          <p:nvPr/>
        </p:nvCxnSpPr>
        <p:spPr bwMode="gray">
          <a:xfrm rot="5400000">
            <a:off x="5625442" y="5190835"/>
            <a:ext cx="927003" cy="568189"/>
          </a:xfrm>
          <a:prstGeom prst="bentConnector3">
            <a:avLst>
              <a:gd name="adj1" fmla="val 81141"/>
            </a:avLst>
          </a:prstGeom>
          <a:noFill/>
          <a:ln w="12700">
            <a:solidFill>
              <a:srgbClr val="666666"/>
            </a:solidFill>
            <a:miter lim="800000"/>
            <a:headEnd/>
            <a:tailEnd/>
          </a:ln>
          <a:effectLst/>
        </p:spPr>
      </p:cxnSp>
      <p:cxnSp>
        <p:nvCxnSpPr>
          <p:cNvPr id="34" name="AutoShape 35"/>
          <p:cNvCxnSpPr>
            <a:cxnSpLocks noChangeShapeType="1"/>
            <a:stCxn id="22" idx="2"/>
            <a:endCxn id="31" idx="0"/>
          </p:cNvCxnSpPr>
          <p:nvPr/>
        </p:nvCxnSpPr>
        <p:spPr bwMode="gray">
          <a:xfrm rot="5400000">
            <a:off x="5909537" y="5474929"/>
            <a:ext cx="927003" cy="1"/>
          </a:xfrm>
          <a:prstGeom prst="bentConnector3">
            <a:avLst>
              <a:gd name="adj1" fmla="val 50000"/>
            </a:avLst>
          </a:prstGeom>
          <a:noFill/>
          <a:ln w="12700">
            <a:solidFill>
              <a:srgbClr val="666666"/>
            </a:solidFill>
            <a:miter lim="800000"/>
            <a:headEnd/>
            <a:tailEnd/>
          </a:ln>
          <a:effectLst/>
        </p:spPr>
      </p:cxnSp>
      <p:cxnSp>
        <p:nvCxnSpPr>
          <p:cNvPr id="35" name="AutoShape 36"/>
          <p:cNvCxnSpPr>
            <a:cxnSpLocks noChangeShapeType="1"/>
            <a:stCxn id="22" idx="2"/>
            <a:endCxn id="32" idx="0"/>
          </p:cNvCxnSpPr>
          <p:nvPr/>
        </p:nvCxnSpPr>
        <p:spPr bwMode="gray">
          <a:xfrm rot="16200000" flipH="1">
            <a:off x="6165466" y="5219000"/>
            <a:ext cx="927003" cy="511858"/>
          </a:xfrm>
          <a:prstGeom prst="bentConnector3">
            <a:avLst>
              <a:gd name="adj1" fmla="val 81142"/>
            </a:avLst>
          </a:prstGeom>
          <a:noFill/>
          <a:ln w="12700">
            <a:solidFill>
              <a:srgbClr val="666666"/>
            </a:solidFill>
            <a:miter lim="800000"/>
            <a:headEnd/>
            <a:tailEnd/>
          </a:ln>
          <a:effectLst/>
        </p:spPr>
      </p:cxnSp>
      <p:sp>
        <p:nvSpPr>
          <p:cNvPr id="36" name="Rectangle 30"/>
          <p:cNvSpPr>
            <a:spLocks noChangeArrowheads="1"/>
          </p:cNvSpPr>
          <p:nvPr/>
        </p:nvSpPr>
        <p:spPr bwMode="gray">
          <a:xfrm>
            <a:off x="6583531" y="5250720"/>
            <a:ext cx="433304"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Retail Deposits</a:t>
            </a:r>
            <a:endParaRPr lang="en-US" sz="500" b="1" dirty="0"/>
          </a:p>
        </p:txBody>
      </p:sp>
      <p:sp>
        <p:nvSpPr>
          <p:cNvPr id="37" name="Rectangle 31"/>
          <p:cNvSpPr>
            <a:spLocks noChangeArrowheads="1"/>
          </p:cNvSpPr>
          <p:nvPr/>
        </p:nvSpPr>
        <p:spPr bwMode="gray">
          <a:xfrm>
            <a:off x="7244041" y="5250720"/>
            <a:ext cx="409742"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Secured Funding</a:t>
            </a:r>
            <a:endParaRPr lang="en-US" sz="500" b="1" dirty="0"/>
          </a:p>
        </p:txBody>
      </p:sp>
      <p:sp>
        <p:nvSpPr>
          <p:cNvPr id="38" name="Rectangle 32"/>
          <p:cNvSpPr>
            <a:spLocks noChangeArrowheads="1"/>
          </p:cNvSpPr>
          <p:nvPr/>
        </p:nvSpPr>
        <p:spPr bwMode="gray">
          <a:xfrm>
            <a:off x="7695965" y="5250720"/>
            <a:ext cx="500783" cy="422619"/>
          </a:xfrm>
          <a:prstGeom prst="rect">
            <a:avLst/>
          </a:prstGeom>
          <a:solidFill>
            <a:schemeClr val="accent4"/>
          </a:solidFill>
          <a:ln w="9525">
            <a:noFill/>
            <a:miter lim="800000"/>
            <a:headEnd/>
            <a:tailEnd/>
          </a:ln>
          <a:effectLst/>
        </p:spPr>
        <p:txBody>
          <a:bodyPr lIns="45720" rIns="45720" anchor="ctr"/>
          <a:lstStyle/>
          <a:p>
            <a:pPr algn="ctr" eaLnBrk="0" hangingPunct="0">
              <a:buClr>
                <a:schemeClr val="tx2"/>
              </a:buClr>
              <a:buSzTx/>
            </a:pPr>
            <a:r>
              <a:rPr lang="en-US" sz="500" b="1" dirty="0" smtClean="0"/>
              <a:t>Unsecured Funding</a:t>
            </a:r>
            <a:endParaRPr lang="en-US" sz="500" b="1" dirty="0"/>
          </a:p>
        </p:txBody>
      </p:sp>
      <p:cxnSp>
        <p:nvCxnSpPr>
          <p:cNvPr id="39" name="AutoShape 18"/>
          <p:cNvCxnSpPr>
            <a:cxnSpLocks noChangeShapeType="1"/>
            <a:stCxn id="23" idx="2"/>
            <a:endCxn id="38" idx="0"/>
          </p:cNvCxnSpPr>
          <p:nvPr/>
        </p:nvCxnSpPr>
        <p:spPr bwMode="gray">
          <a:xfrm rot="16200000" flipH="1">
            <a:off x="7577795" y="4882158"/>
            <a:ext cx="239292" cy="497832"/>
          </a:xfrm>
          <a:prstGeom prst="bentConnector3">
            <a:avLst>
              <a:gd name="adj1" fmla="val 50000"/>
            </a:avLst>
          </a:prstGeom>
          <a:noFill/>
          <a:ln w="12700">
            <a:solidFill>
              <a:srgbClr val="666666"/>
            </a:solidFill>
            <a:miter lim="800000"/>
            <a:headEnd/>
            <a:tailEnd/>
          </a:ln>
          <a:effectLst/>
        </p:spPr>
      </p:cxnSp>
      <p:cxnSp>
        <p:nvCxnSpPr>
          <p:cNvPr id="40" name="AutoShape 18"/>
          <p:cNvCxnSpPr>
            <a:cxnSpLocks noChangeShapeType="1"/>
            <a:stCxn id="23" idx="2"/>
            <a:endCxn id="37" idx="0"/>
          </p:cNvCxnSpPr>
          <p:nvPr/>
        </p:nvCxnSpPr>
        <p:spPr bwMode="gray">
          <a:xfrm rot="16200000" flipH="1">
            <a:off x="7329072" y="5130880"/>
            <a:ext cx="239292" cy="387"/>
          </a:xfrm>
          <a:prstGeom prst="bentConnector3">
            <a:avLst>
              <a:gd name="adj1" fmla="val 50000"/>
            </a:avLst>
          </a:prstGeom>
          <a:noFill/>
          <a:ln w="12700">
            <a:solidFill>
              <a:srgbClr val="666666"/>
            </a:solidFill>
            <a:miter lim="800000"/>
            <a:headEnd/>
            <a:tailEnd/>
          </a:ln>
          <a:effectLst/>
        </p:spPr>
      </p:cxnSp>
      <p:cxnSp>
        <p:nvCxnSpPr>
          <p:cNvPr id="41" name="AutoShape 18"/>
          <p:cNvCxnSpPr>
            <a:cxnSpLocks noChangeShapeType="1"/>
            <a:stCxn id="23" idx="2"/>
            <a:endCxn id="36" idx="0"/>
          </p:cNvCxnSpPr>
          <p:nvPr/>
        </p:nvCxnSpPr>
        <p:spPr bwMode="gray">
          <a:xfrm rot="5400000">
            <a:off x="7004708" y="4806903"/>
            <a:ext cx="239292" cy="648342"/>
          </a:xfrm>
          <a:prstGeom prst="bentConnector3">
            <a:avLst>
              <a:gd name="adj1" fmla="val 50000"/>
            </a:avLst>
          </a:prstGeom>
          <a:noFill/>
          <a:ln w="12700">
            <a:solidFill>
              <a:srgbClr val="666666"/>
            </a:solidFill>
            <a:miter lim="800000"/>
            <a:headEnd/>
            <a:tailEnd/>
          </a:ln>
          <a:effectLst/>
        </p:spPr>
      </p:cxnSp>
      <p:cxnSp>
        <p:nvCxnSpPr>
          <p:cNvPr id="42" name="AutoShape 15"/>
          <p:cNvCxnSpPr>
            <a:cxnSpLocks noChangeShapeType="1"/>
            <a:stCxn id="20" idx="2"/>
            <a:endCxn id="25" idx="0"/>
          </p:cNvCxnSpPr>
          <p:nvPr/>
        </p:nvCxnSpPr>
        <p:spPr bwMode="gray">
          <a:xfrm rot="16200000" flipH="1">
            <a:off x="5013716" y="5129260"/>
            <a:ext cx="237615" cy="1951"/>
          </a:xfrm>
          <a:prstGeom prst="bentConnector3">
            <a:avLst>
              <a:gd name="adj1" fmla="val 50000"/>
            </a:avLst>
          </a:prstGeom>
          <a:noFill/>
          <a:ln w="12700">
            <a:solidFill>
              <a:srgbClr val="666666"/>
            </a:solidFill>
            <a:miter lim="800000"/>
            <a:headEnd/>
            <a:tailEnd/>
          </a:ln>
          <a:effectLst/>
        </p:spPr>
      </p:cxnSp>
      <p:cxnSp>
        <p:nvCxnSpPr>
          <p:cNvPr id="43" name="Elbow Connector 42"/>
          <p:cNvCxnSpPr>
            <a:stCxn id="7" idx="3"/>
            <a:endCxn id="27" idx="1"/>
          </p:cNvCxnSpPr>
          <p:nvPr/>
        </p:nvCxnSpPr>
        <p:spPr>
          <a:xfrm>
            <a:off x="6187205" y="4127599"/>
            <a:ext cx="1034858" cy="2029248"/>
          </a:xfrm>
          <a:prstGeom prst="bentConnector3">
            <a:avLst>
              <a:gd name="adj1" fmla="val 90762"/>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3"/>
            <a:endCxn id="37" idx="1"/>
          </p:cNvCxnSpPr>
          <p:nvPr/>
        </p:nvCxnSpPr>
        <p:spPr>
          <a:xfrm>
            <a:off x="6187205" y="4127599"/>
            <a:ext cx="1056836" cy="1334432"/>
          </a:xfrm>
          <a:prstGeom prst="bentConnector3">
            <a:avLst>
              <a:gd name="adj1" fmla="val 89249"/>
            </a:avLst>
          </a:prstGeom>
          <a:ln w="635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45" name="Picture 44" descr="LRM_mock_up_4.png"/>
          <p:cNvPicPr>
            <a:picLocks noChangeAspect="1"/>
          </p:cNvPicPr>
          <p:nvPr/>
        </p:nvPicPr>
        <p:blipFill>
          <a:blip r:embed="rId3" cstate="print"/>
          <a:srcRect l="19167" t="27140" r="8690" b="22983"/>
          <a:stretch>
            <a:fillRect/>
          </a:stretch>
        </p:blipFill>
        <p:spPr>
          <a:xfrm>
            <a:off x="4474029" y="261251"/>
            <a:ext cx="4299857" cy="2043496"/>
          </a:xfrm>
          <a:prstGeom prst="rect">
            <a:avLst/>
          </a:prstGeom>
        </p:spPr>
      </p:pic>
      <p:sp>
        <p:nvSpPr>
          <p:cNvPr id="46" name="Up Arrow 45"/>
          <p:cNvSpPr/>
          <p:nvPr/>
        </p:nvSpPr>
        <p:spPr bwMode="gray">
          <a:xfrm>
            <a:off x="5040088" y="2177141"/>
            <a:ext cx="3592289" cy="1121227"/>
          </a:xfrm>
          <a:prstGeom prst="upArrow">
            <a:avLst>
              <a:gd name="adj1" fmla="val 82950"/>
              <a:gd name="adj2" fmla="val 30000"/>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0" u="none" strike="noStrike" kern="0" cap="none" spc="0" normalizeH="0" baseline="0" noProof="0" dirty="0" smtClean="0">
                <a:ln>
                  <a:noFill/>
                </a:ln>
                <a:effectLst/>
                <a:uLnTx/>
                <a:uFillTx/>
                <a:ea typeface="Arial Unicode MS" pitchFamily="34" charset="-128"/>
                <a:cs typeface="Arial Unicode MS" pitchFamily="34" charset="-128"/>
              </a:rPr>
              <a:t>“Calculate </a:t>
            </a:r>
            <a:r>
              <a:rPr kumimoji="0" lang="en-US" sz="1400" b="1" i="0" u="none" strike="noStrike" kern="0" cap="none" spc="0" normalizeH="0" baseline="0" noProof="0" dirty="0" smtClean="0">
                <a:ln>
                  <a:noFill/>
                </a:ln>
                <a:solidFill>
                  <a:srgbClr val="FF0000"/>
                </a:solidFill>
                <a:effectLst/>
                <a:uLnTx/>
                <a:uFillTx/>
                <a:ea typeface="Arial Unicode MS" pitchFamily="34" charset="-128"/>
                <a:cs typeface="Arial Unicode MS" pitchFamily="34" charset="-128"/>
              </a:rPr>
              <a:t>Red</a:t>
            </a:r>
            <a:r>
              <a:rPr kumimoji="0" lang="en-US" sz="1400" b="1" i="0" u="none" strike="noStrike" kern="0" cap="none" spc="0" normalizeH="0" baseline="0" noProof="0" dirty="0" smtClean="0">
                <a:ln>
                  <a:noFill/>
                </a:ln>
                <a:effectLst/>
                <a:uLnTx/>
                <a:uFillTx/>
                <a:ea typeface="Arial Unicode MS" pitchFamily="34" charset="-128"/>
                <a:cs typeface="Arial Unicode MS" pitchFamily="34" charset="-128"/>
              </a:rPr>
              <a:t> </a:t>
            </a:r>
            <a:r>
              <a:rPr kumimoji="0" lang="en-US" sz="1400" b="1" i="0" u="none" strike="noStrike" kern="0" cap="none" spc="0" normalizeH="0" baseline="0" noProof="0" dirty="0" err="1" smtClean="0">
                <a:ln>
                  <a:noFill/>
                </a:ln>
                <a:effectLst/>
                <a:uLnTx/>
                <a:uFillTx/>
                <a:ea typeface="Arial Unicode MS" pitchFamily="34" charset="-128"/>
                <a:cs typeface="Arial Unicode MS" pitchFamily="34" charset="-128"/>
              </a:rPr>
              <a:t>Liqui</a:t>
            </a:r>
            <a:r>
              <a:rPr kumimoji="0" lang="en-US" sz="1400" b="1" i="0" u="none" strike="noStrike" kern="0" cap="none" spc="0" normalizeH="0" baseline="0" noProof="0" dirty="0" smtClean="0">
                <a:ln>
                  <a:noFill/>
                </a:ln>
                <a:effectLst/>
                <a:uLnTx/>
                <a:uFillTx/>
                <a:ea typeface="Arial Unicode MS" pitchFamily="34" charset="-128"/>
                <a:cs typeface="Arial Unicode MS" pitchFamily="34" charset="-128"/>
              </a:rPr>
              <a:t> Groups for Mat Band ‘A’ / Key </a:t>
            </a:r>
            <a:r>
              <a:rPr lang="en-US" sz="1400" b="1" kern="0" dirty="0" smtClean="0">
                <a:ea typeface="Arial Unicode MS" pitchFamily="34" charset="-128"/>
                <a:cs typeface="Arial Unicode MS" pitchFamily="34" charset="-128"/>
              </a:rPr>
              <a:t>D</a:t>
            </a:r>
            <a:r>
              <a:rPr kumimoji="0" lang="en-US" sz="1400" b="1" i="0" u="none" strike="noStrike" kern="0" cap="none" spc="0" normalizeH="0" baseline="0" noProof="0" dirty="0" smtClean="0">
                <a:ln>
                  <a:noFill/>
                </a:ln>
                <a:effectLst/>
                <a:uLnTx/>
                <a:uFillTx/>
                <a:ea typeface="Arial Unicode MS" pitchFamily="34" charset="-128"/>
                <a:cs typeface="Arial Unicode MS" pitchFamily="34" charset="-128"/>
              </a:rPr>
              <a:t>ate ’01.08.2011’ / scenario</a:t>
            </a:r>
            <a:r>
              <a:rPr kumimoji="0" lang="en-US" sz="1400" b="1" i="0" u="none" strike="noStrike" kern="0" cap="none" spc="0" normalizeH="0" noProof="0" dirty="0" smtClean="0">
                <a:ln>
                  <a:noFill/>
                </a:ln>
                <a:effectLst/>
                <a:uLnTx/>
                <a:uFillTx/>
                <a:ea typeface="Arial Unicode MS" pitchFamily="34" charset="-128"/>
                <a:cs typeface="Arial Unicode MS" pitchFamily="34" charset="-128"/>
              </a:rPr>
              <a:t> ‘Basel III’ / target currency ‘EUR’”</a:t>
            </a:r>
            <a:endParaRPr kumimoji="0" lang="en-US" sz="1400" b="1" i="0" u="none" strike="noStrike" kern="0" cap="none" spc="0" normalizeH="0" baseline="0" noProof="0" dirty="0" smtClean="0">
              <a:ln>
                <a:noFill/>
              </a:ln>
              <a:effectLst/>
              <a:uLnTx/>
              <a:uFillTx/>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smtClean="0"/>
              <a:t>LRM Liquidity Limits</a:t>
            </a:r>
          </a:p>
        </p:txBody>
      </p:sp>
      <p:sp>
        <p:nvSpPr>
          <p:cNvPr id="5" name="Text Placeholder 3"/>
          <p:cNvSpPr>
            <a:spLocks noGrp="1"/>
          </p:cNvSpPr>
          <p:nvPr>
            <p:ph type="body" sz="quarter" idx="4294967295"/>
          </p:nvPr>
        </p:nvSpPr>
        <p:spPr>
          <a:xfrm>
            <a:off x="324000" y="1550482"/>
            <a:ext cx="8362800" cy="4392000"/>
          </a:xfrm>
          <a:prstGeom prst="rect">
            <a:avLst/>
          </a:prstGeom>
          <a:solidFill>
            <a:schemeClr val="bg1"/>
          </a:solidFill>
        </p:spPr>
        <p:txBody>
          <a:bodyPr/>
          <a:lstStyle/>
          <a:p>
            <a:r>
              <a:rPr lang="en-US" sz="1600" dirty="0" smtClean="0"/>
              <a:t>The LRM Liquidity Limit is used as a graphical indicator in charts as well as an indicator during the automatically monitoring of key figures and curves</a:t>
            </a:r>
            <a:endParaRPr lang="en-US" sz="1400" dirty="0" smtClean="0"/>
          </a:p>
          <a:p>
            <a:pPr lvl="2">
              <a:buFont typeface="Wingdings" pitchFamily="2" charset="2"/>
              <a:buChar char="§"/>
            </a:pPr>
            <a:r>
              <a:rPr lang="en-US" sz="1400" dirty="0" smtClean="0"/>
              <a:t>Limits can be maintained time window-based for the following combinations of attributes (wild cards are possible):</a:t>
            </a:r>
          </a:p>
          <a:p>
            <a:pPr lvl="3">
              <a:buFont typeface="Wingdings" pitchFamily="2" charset="2"/>
              <a:buChar char="§"/>
            </a:pPr>
            <a:r>
              <a:rPr lang="en-US" sz="1200" dirty="0" smtClean="0"/>
              <a:t>Organizational Units</a:t>
            </a:r>
          </a:p>
          <a:p>
            <a:pPr lvl="3">
              <a:buFont typeface="Wingdings" pitchFamily="2" charset="2"/>
              <a:buChar char="§"/>
            </a:pPr>
            <a:r>
              <a:rPr lang="en-US" sz="1200" dirty="0" smtClean="0"/>
              <a:t>Legal entities</a:t>
            </a:r>
          </a:p>
          <a:p>
            <a:pPr lvl="3">
              <a:buFont typeface="Wingdings" pitchFamily="2" charset="2"/>
              <a:buChar char="§"/>
            </a:pPr>
            <a:r>
              <a:rPr lang="en-US" sz="1200" dirty="0" smtClean="0"/>
              <a:t>Products and product types</a:t>
            </a:r>
          </a:p>
          <a:p>
            <a:pPr lvl="3">
              <a:buFont typeface="Wingdings" pitchFamily="2" charset="2"/>
              <a:buChar char="§"/>
            </a:pPr>
            <a:r>
              <a:rPr lang="en-US" sz="1200" dirty="0" smtClean="0"/>
              <a:t>Ratings</a:t>
            </a:r>
          </a:p>
          <a:p>
            <a:pPr lvl="3">
              <a:buFont typeface="Wingdings" pitchFamily="2" charset="2"/>
              <a:buChar char="§"/>
            </a:pPr>
            <a:r>
              <a:rPr lang="en-US" sz="1200" dirty="0" smtClean="0"/>
              <a:t>Transaction currencies</a:t>
            </a:r>
          </a:p>
          <a:p>
            <a:pPr lvl="2">
              <a:buFont typeface="Wingdings" pitchFamily="2" charset="2"/>
              <a:buChar char="§"/>
            </a:pPr>
            <a:r>
              <a:rPr lang="en-US" dirty="0" smtClean="0"/>
              <a:t>Limits can be imported </a:t>
            </a:r>
            <a:br>
              <a:rPr lang="en-US" dirty="0" smtClean="0"/>
            </a:br>
            <a:r>
              <a:rPr lang="en-US" dirty="0" smtClean="0"/>
              <a:t>from central systems via </a:t>
            </a:r>
            <a:br>
              <a:rPr lang="en-US" dirty="0" smtClean="0"/>
            </a:br>
            <a:r>
              <a:rPr lang="en-US" dirty="0" smtClean="0"/>
              <a:t>an interface</a:t>
            </a:r>
          </a:p>
          <a:p>
            <a:pPr marL="88900" lvl="2" indent="0">
              <a:buNone/>
            </a:pPr>
            <a:endParaRPr lang="en-US" sz="1400" dirty="0" smtClean="0"/>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2783" y="2443971"/>
            <a:ext cx="3356744" cy="2517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2646" y="3123692"/>
            <a:ext cx="4383209" cy="3287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18392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smtClean="0"/>
              <a:t>LRM Ticker</a:t>
            </a:r>
          </a:p>
        </p:txBody>
      </p:sp>
      <p:sp>
        <p:nvSpPr>
          <p:cNvPr id="5" name="Text Placeholder 3"/>
          <p:cNvSpPr>
            <a:spLocks noGrp="1"/>
          </p:cNvSpPr>
          <p:nvPr>
            <p:ph type="body" sz="quarter" idx="4294967295"/>
          </p:nvPr>
        </p:nvSpPr>
        <p:spPr>
          <a:xfrm>
            <a:off x="323999" y="1550482"/>
            <a:ext cx="8559805" cy="4392000"/>
          </a:xfrm>
          <a:prstGeom prst="rect">
            <a:avLst/>
          </a:prstGeom>
          <a:solidFill>
            <a:schemeClr val="bg1"/>
          </a:solidFill>
        </p:spPr>
        <p:txBody>
          <a:bodyPr/>
          <a:lstStyle/>
          <a:p>
            <a:r>
              <a:rPr lang="en-US" sz="1600" dirty="0" smtClean="0"/>
              <a:t>The LRM Ticker tool is able to evaluate and monitor the results of the calculation engine</a:t>
            </a:r>
            <a:endParaRPr lang="en-US" sz="1400" dirty="0" smtClean="0"/>
          </a:p>
          <a:p>
            <a:pPr lvl="2">
              <a:buFont typeface="Wingdings" pitchFamily="2" charset="2"/>
              <a:buChar char="§"/>
            </a:pPr>
            <a:r>
              <a:rPr lang="en-US" sz="1400" dirty="0" smtClean="0"/>
              <a:t>Results are show on the </a:t>
            </a:r>
            <a:r>
              <a:rPr lang="en-US" sz="1400" dirty="0" err="1" smtClean="0"/>
              <a:t>Homescreen</a:t>
            </a:r>
            <a:r>
              <a:rPr lang="en-US" sz="1400" dirty="0" smtClean="0"/>
              <a:t>, the user’s starting point into the LRM application</a:t>
            </a:r>
          </a:p>
          <a:p>
            <a:pPr lvl="2">
              <a:buFont typeface="Wingdings" pitchFamily="2" charset="2"/>
              <a:buChar char="§"/>
            </a:pPr>
            <a:r>
              <a:rPr lang="en-US" sz="1400" dirty="0" smtClean="0"/>
              <a:t>Define </a:t>
            </a:r>
            <a:r>
              <a:rPr lang="en-US" sz="1400" dirty="0"/>
              <a:t>limits for key figures and result </a:t>
            </a:r>
            <a:r>
              <a:rPr lang="en-US" sz="1400" dirty="0" smtClean="0"/>
              <a:t>curves</a:t>
            </a:r>
          </a:p>
          <a:p>
            <a:pPr lvl="2">
              <a:buFont typeface="Wingdings" pitchFamily="2" charset="2"/>
              <a:buChar char="§"/>
            </a:pPr>
            <a:r>
              <a:rPr lang="en-US" sz="1400" dirty="0" smtClean="0"/>
              <a:t>Combine calculation engine results with limits and define them as a new alert (e.g. LCR)</a:t>
            </a:r>
          </a:p>
          <a:p>
            <a:pPr lvl="2">
              <a:buFont typeface="Wingdings" pitchFamily="2" charset="2"/>
              <a:buChar char="§"/>
            </a:pPr>
            <a:r>
              <a:rPr lang="en-US" sz="1400" dirty="0" smtClean="0"/>
              <a:t>Define custom specific rules for the evaluation or use predefined LRM rules</a:t>
            </a:r>
          </a:p>
          <a:p>
            <a:pPr lvl="2">
              <a:buFont typeface="Wingdings" pitchFamily="2" charset="2"/>
              <a:buChar char="§"/>
            </a:pPr>
            <a:r>
              <a:rPr lang="en-US" sz="1400" dirty="0"/>
              <a:t>Alerts are visualized in green or </a:t>
            </a:r>
            <a:r>
              <a:rPr lang="en-US" sz="1400" dirty="0" smtClean="0"/>
              <a:t>red according to evaluation result</a:t>
            </a:r>
          </a:p>
          <a:p>
            <a:pPr lvl="2">
              <a:buFont typeface="Wingdings" pitchFamily="2" charset="2"/>
              <a:buChar char="§"/>
            </a:pPr>
            <a:r>
              <a:rPr lang="en-US" sz="1400" dirty="0" smtClean="0"/>
              <a:t>Automatically actualization of alerts can be defined in a range between minutes up to hours</a:t>
            </a:r>
          </a:p>
          <a:p>
            <a:pPr lvl="2">
              <a:buFont typeface="Wingdings" pitchFamily="2" charset="2"/>
              <a:buChar char="§"/>
            </a:pPr>
            <a:r>
              <a:rPr lang="en-US" sz="1400" dirty="0" smtClean="0"/>
              <a:t>Support of drilldown into result charts</a:t>
            </a: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446" y="4008014"/>
            <a:ext cx="4100111" cy="230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186" y="3920188"/>
            <a:ext cx="6019800" cy="1676400"/>
          </a:xfrm>
          <a:prstGeom prst="rect">
            <a:avLst/>
          </a:prstGeom>
          <a:noFill/>
          <a:ln>
            <a:noFill/>
          </a:ln>
          <a:effectLst>
            <a:glow rad="1397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04012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ounded Rectangle 150"/>
          <p:cNvSpPr/>
          <p:nvPr/>
        </p:nvSpPr>
        <p:spPr bwMode="gray">
          <a:xfrm>
            <a:off x="4619905" y="2260898"/>
            <a:ext cx="3931920" cy="4011219"/>
          </a:xfrm>
          <a:prstGeom prst="roundRect">
            <a:avLst>
              <a:gd name="adj" fmla="val 4036"/>
            </a:avLst>
          </a:prstGeom>
          <a:noFill/>
          <a:ln w="12700" algn="ctr">
            <a:solidFill>
              <a:schemeClr val="accent2"/>
            </a:solidFill>
            <a:prstDash val="solid"/>
            <a:miter lim="800000"/>
            <a:headEnd/>
            <a:tailEnd/>
          </a:ln>
        </p:spPr>
        <p:txBody>
          <a:bodyPr lIns="90000" tIns="72000" rIns="90000" bIns="72000" rtlCol="0" anchor="ctr"/>
          <a:lstStyle/>
          <a:p>
            <a:pPr marL="184150" indent="-184150" algn="ctr">
              <a:spcBef>
                <a:spcPct val="50000"/>
              </a:spcBef>
              <a:buClr>
                <a:srgbClr val="F0AB00"/>
              </a:buClr>
              <a:buSzPct val="80000"/>
            </a:pPr>
            <a:endParaRPr lang="en-US" sz="1600" kern="0" dirty="0"/>
          </a:p>
        </p:txBody>
      </p:sp>
      <p:sp>
        <p:nvSpPr>
          <p:cNvPr id="149" name="Rounded Rectangle 148"/>
          <p:cNvSpPr/>
          <p:nvPr/>
        </p:nvSpPr>
        <p:spPr bwMode="gray">
          <a:xfrm>
            <a:off x="690281" y="2260899"/>
            <a:ext cx="3929623" cy="4023508"/>
          </a:xfrm>
          <a:prstGeom prst="roundRect">
            <a:avLst>
              <a:gd name="adj" fmla="val 4036"/>
            </a:avLst>
          </a:prstGeom>
          <a:noFill/>
          <a:ln w="12700" algn="ctr">
            <a:solidFill>
              <a:schemeClr val="accent2"/>
            </a:solidFill>
            <a:prstDash val="solid"/>
            <a:miter lim="800000"/>
            <a:headEnd/>
            <a:tailEnd/>
          </a:ln>
        </p:spPr>
        <p:txBody>
          <a:bodyPr lIns="90000" tIns="72000" rIns="90000" bIns="72000" rtlCol="0" anchor="ctr"/>
          <a:lstStyle/>
          <a:p>
            <a:pPr marL="184150" marR="0" indent="-18415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0" name="Oval 149"/>
          <p:cNvSpPr/>
          <p:nvPr/>
        </p:nvSpPr>
        <p:spPr bwMode="gray">
          <a:xfrm>
            <a:off x="4324583" y="3926446"/>
            <a:ext cx="603119" cy="583212"/>
          </a:xfrm>
          <a:prstGeom prst="ellipse">
            <a:avLst/>
          </a:prstGeom>
          <a:solidFill>
            <a:schemeClr val="bg1"/>
          </a:solidFill>
          <a:ln w="12700" algn="ctr">
            <a:solidFill>
              <a:schemeClr val="accent2"/>
            </a:solidFill>
            <a:prstDash val="solid"/>
            <a:miter lim="800000"/>
            <a:headEnd/>
            <a:tailEnd/>
          </a:ln>
        </p:spPr>
        <p:txBody>
          <a:bodyPr lIns="90000" tIns="72000" rIns="90000" bIns="72000" rtlCol="0" anchor="ctr"/>
          <a:lstStyle/>
          <a:p>
            <a:pPr marL="184150" indent="-184150" algn="ctr">
              <a:spcBef>
                <a:spcPct val="50000"/>
              </a:spcBef>
              <a:buClr>
                <a:srgbClr val="F0AB00"/>
              </a:buClr>
              <a:buSzPct val="80000"/>
            </a:pPr>
            <a:endParaRPr lang="en-US" sz="1600" kern="0" dirty="0"/>
          </a:p>
        </p:txBody>
      </p:sp>
      <p:sp>
        <p:nvSpPr>
          <p:cNvPr id="3" name="TextBox 2"/>
          <p:cNvSpPr txBox="1"/>
          <p:nvPr/>
        </p:nvSpPr>
        <p:spPr>
          <a:xfrm>
            <a:off x="980581" y="2448111"/>
            <a:ext cx="2941831" cy="338554"/>
          </a:xfrm>
          <a:prstGeom prst="rect">
            <a:avLst/>
          </a:prstGeom>
          <a:noFill/>
        </p:spPr>
        <p:txBody>
          <a:bodyPr wrap="none" rtlCol="0">
            <a:spAutoFit/>
          </a:bodyPr>
          <a:lstStyle/>
          <a:p>
            <a:pPr marL="157163" indent="-157163" fontAlgn="base">
              <a:spcBef>
                <a:spcPct val="50000"/>
              </a:spcBef>
              <a:spcAft>
                <a:spcPct val="0"/>
              </a:spcAft>
              <a:buClr>
                <a:srgbClr val="F0AB00"/>
              </a:buClr>
              <a:buSzPct val="80000"/>
            </a:pPr>
            <a:r>
              <a:rPr lang="en-US" sz="1600" b="1" kern="0" smtClean="0">
                <a:solidFill>
                  <a:schemeClr val="accent3"/>
                </a:solidFill>
                <a:ea typeface="Arial Unicode MS" pitchFamily="34" charset="-128"/>
                <a:cs typeface="Arial Unicode MS" pitchFamily="34" charset="-128"/>
              </a:rPr>
              <a:t>HW Technology Innovations</a:t>
            </a:r>
            <a:endParaRPr lang="en-US" sz="1600" b="1" kern="0" dirty="0">
              <a:solidFill>
                <a:schemeClr val="accent3"/>
              </a:solidFill>
              <a:ea typeface="Arial Unicode MS" pitchFamily="34" charset="-128"/>
              <a:cs typeface="Arial Unicode MS" pitchFamily="34" charset="-128"/>
            </a:endParaRPr>
          </a:p>
        </p:txBody>
      </p:sp>
      <p:grpSp>
        <p:nvGrpSpPr>
          <p:cNvPr id="2" name="Group 132"/>
          <p:cNvGrpSpPr/>
          <p:nvPr/>
        </p:nvGrpSpPr>
        <p:grpSpPr>
          <a:xfrm>
            <a:off x="1097074" y="3227711"/>
            <a:ext cx="600796" cy="644609"/>
            <a:chOff x="7654943" y="1847030"/>
            <a:chExt cx="848973" cy="854592"/>
          </a:xfrm>
        </p:grpSpPr>
        <p:grpSp>
          <p:nvGrpSpPr>
            <p:cNvPr id="4" name="Group 402"/>
            <p:cNvGrpSpPr/>
            <p:nvPr/>
          </p:nvGrpSpPr>
          <p:grpSpPr>
            <a:xfrm>
              <a:off x="8376325" y="1936512"/>
              <a:ext cx="127591" cy="666301"/>
              <a:chOff x="19028701" y="1467290"/>
              <a:chExt cx="127591" cy="666301"/>
            </a:xfrm>
            <a:solidFill>
              <a:sysClr val="windowText" lastClr="000000"/>
            </a:solidFill>
          </p:grpSpPr>
          <p:sp>
            <p:nvSpPr>
              <p:cNvPr id="68" name="Rectangle 67"/>
              <p:cNvSpPr/>
              <p:nvPr/>
            </p:nvSpPr>
            <p:spPr bwMode="auto">
              <a:xfrm>
                <a:off x="19028701" y="1467290"/>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9" name="Rectangle 68"/>
              <p:cNvSpPr/>
              <p:nvPr/>
            </p:nvSpPr>
            <p:spPr bwMode="auto">
              <a:xfrm>
                <a:off x="19028701" y="1587791"/>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70" name="Rectangle 69"/>
              <p:cNvSpPr/>
              <p:nvPr/>
            </p:nvSpPr>
            <p:spPr bwMode="auto">
              <a:xfrm>
                <a:off x="19028701" y="1708292"/>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71" name="Rectangle 70"/>
              <p:cNvSpPr/>
              <p:nvPr/>
            </p:nvSpPr>
            <p:spPr bwMode="auto">
              <a:xfrm>
                <a:off x="19028701" y="1828793"/>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72" name="Rectangle 71"/>
              <p:cNvSpPr/>
              <p:nvPr/>
            </p:nvSpPr>
            <p:spPr bwMode="auto">
              <a:xfrm>
                <a:off x="19028701" y="1949294"/>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73" name="Rectangle 72"/>
              <p:cNvSpPr/>
              <p:nvPr/>
            </p:nvSpPr>
            <p:spPr bwMode="auto">
              <a:xfrm>
                <a:off x="19028701" y="2069795"/>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grpSp>
        <p:grpSp>
          <p:nvGrpSpPr>
            <p:cNvPr id="5" name="Group 403"/>
            <p:cNvGrpSpPr/>
            <p:nvPr/>
          </p:nvGrpSpPr>
          <p:grpSpPr>
            <a:xfrm>
              <a:off x="7654943" y="1936512"/>
              <a:ext cx="127591" cy="666301"/>
              <a:chOff x="19028701" y="1467290"/>
              <a:chExt cx="127591" cy="666301"/>
            </a:xfrm>
            <a:solidFill>
              <a:sysClr val="windowText" lastClr="000000"/>
            </a:solidFill>
          </p:grpSpPr>
          <p:sp>
            <p:nvSpPr>
              <p:cNvPr id="62" name="Rectangle 61"/>
              <p:cNvSpPr/>
              <p:nvPr/>
            </p:nvSpPr>
            <p:spPr bwMode="auto">
              <a:xfrm>
                <a:off x="19028701" y="1467290"/>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3" name="Rectangle 62"/>
              <p:cNvSpPr/>
              <p:nvPr/>
            </p:nvSpPr>
            <p:spPr bwMode="auto">
              <a:xfrm>
                <a:off x="19028701" y="1587791"/>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4" name="Rectangle 63"/>
              <p:cNvSpPr/>
              <p:nvPr/>
            </p:nvSpPr>
            <p:spPr bwMode="auto">
              <a:xfrm>
                <a:off x="19028701" y="1708292"/>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5" name="Rectangle 64"/>
              <p:cNvSpPr/>
              <p:nvPr/>
            </p:nvSpPr>
            <p:spPr bwMode="auto">
              <a:xfrm>
                <a:off x="19028701" y="1828793"/>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6" name="Rectangle 65"/>
              <p:cNvSpPr/>
              <p:nvPr/>
            </p:nvSpPr>
            <p:spPr bwMode="auto">
              <a:xfrm>
                <a:off x="19028701" y="1949294"/>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7" name="Rectangle 66"/>
              <p:cNvSpPr/>
              <p:nvPr/>
            </p:nvSpPr>
            <p:spPr bwMode="auto">
              <a:xfrm>
                <a:off x="19028701" y="2069795"/>
                <a:ext cx="127591" cy="63796"/>
              </a:xfrm>
              <a:prstGeom prst="rect">
                <a:avLst/>
              </a:prstGeom>
              <a:grp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grpSp>
        <p:sp>
          <p:nvSpPr>
            <p:cNvPr id="56" name="Rectangle 55"/>
            <p:cNvSpPr/>
            <p:nvPr/>
          </p:nvSpPr>
          <p:spPr bwMode="auto">
            <a:xfrm rot="16200000">
              <a:off x="7715874" y="1878928"/>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7" name="Rectangle 56"/>
            <p:cNvSpPr/>
            <p:nvPr/>
          </p:nvSpPr>
          <p:spPr bwMode="auto">
            <a:xfrm rot="16200000">
              <a:off x="7834647" y="1878928"/>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8" name="Rectangle 57"/>
            <p:cNvSpPr/>
            <p:nvPr/>
          </p:nvSpPr>
          <p:spPr bwMode="auto">
            <a:xfrm rot="16200000">
              <a:off x="7953420" y="1878928"/>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9" name="Rectangle 58"/>
            <p:cNvSpPr/>
            <p:nvPr/>
          </p:nvSpPr>
          <p:spPr bwMode="auto">
            <a:xfrm rot="16200000">
              <a:off x="8072193" y="1878928"/>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0" name="Rectangle 59"/>
            <p:cNvSpPr/>
            <p:nvPr/>
          </p:nvSpPr>
          <p:spPr bwMode="auto">
            <a:xfrm rot="16200000">
              <a:off x="8190966" y="1878928"/>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61" name="Rectangle 60"/>
            <p:cNvSpPr/>
            <p:nvPr/>
          </p:nvSpPr>
          <p:spPr bwMode="auto">
            <a:xfrm rot="16200000">
              <a:off x="8309739" y="1878928"/>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0" name="Rectangle 49"/>
            <p:cNvSpPr/>
            <p:nvPr/>
          </p:nvSpPr>
          <p:spPr bwMode="auto">
            <a:xfrm rot="16200000">
              <a:off x="7712773" y="2605929"/>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1" name="Rectangle 50"/>
            <p:cNvSpPr/>
            <p:nvPr/>
          </p:nvSpPr>
          <p:spPr bwMode="auto">
            <a:xfrm rot="16200000">
              <a:off x="7832166" y="2605929"/>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2" name="Rectangle 51"/>
            <p:cNvSpPr/>
            <p:nvPr/>
          </p:nvSpPr>
          <p:spPr bwMode="auto">
            <a:xfrm rot="16200000">
              <a:off x="7951559" y="2605929"/>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3" name="Rectangle 52"/>
            <p:cNvSpPr/>
            <p:nvPr/>
          </p:nvSpPr>
          <p:spPr bwMode="auto">
            <a:xfrm rot="16200000">
              <a:off x="8070952" y="2605929"/>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4" name="Rectangle 53"/>
            <p:cNvSpPr/>
            <p:nvPr/>
          </p:nvSpPr>
          <p:spPr bwMode="auto">
            <a:xfrm rot="16200000">
              <a:off x="8190345" y="2605929"/>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55" name="Rectangle 54"/>
            <p:cNvSpPr/>
            <p:nvPr/>
          </p:nvSpPr>
          <p:spPr bwMode="auto">
            <a:xfrm rot="16200000">
              <a:off x="8309739" y="2605929"/>
              <a:ext cx="127591" cy="63796"/>
            </a:xfrm>
            <a:prstGeom prst="rect">
              <a:avLst/>
            </a:prstGeom>
            <a:solidFill>
              <a:sysClr val="windowText" lastClr="000000"/>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44" name="Rectangle 43"/>
            <p:cNvSpPr/>
            <p:nvPr/>
          </p:nvSpPr>
          <p:spPr bwMode="auto">
            <a:xfrm>
              <a:off x="7700829" y="1886890"/>
              <a:ext cx="755383" cy="765544"/>
            </a:xfrm>
            <a:prstGeom prst="rect">
              <a:avLst/>
            </a:prstGeom>
            <a:solidFill>
              <a:srgbClr val="D4D2D0">
                <a:lumMod val="90000"/>
              </a:srgbClr>
            </a:solidFill>
            <a:ln w="9525" cap="flat" cmpd="sng" algn="ctr">
              <a:solidFill>
                <a:srgbClr val="14385D"/>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grpSp>
          <p:nvGrpSpPr>
            <p:cNvPr id="6" name="Group 131"/>
            <p:cNvGrpSpPr/>
            <p:nvPr/>
          </p:nvGrpSpPr>
          <p:grpSpPr>
            <a:xfrm>
              <a:off x="7827078" y="2138685"/>
              <a:ext cx="509099" cy="254658"/>
              <a:chOff x="8964115" y="1951829"/>
              <a:chExt cx="509099" cy="254658"/>
            </a:xfrm>
          </p:grpSpPr>
          <p:sp>
            <p:nvSpPr>
              <p:cNvPr id="118" name="Rectangle 117"/>
              <p:cNvSpPr/>
              <p:nvPr/>
            </p:nvSpPr>
            <p:spPr bwMode="auto">
              <a:xfrm>
                <a:off x="8964115" y="1951829"/>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25" name="Rectangle 124"/>
              <p:cNvSpPr/>
              <p:nvPr/>
            </p:nvSpPr>
            <p:spPr bwMode="auto">
              <a:xfrm>
                <a:off x="9091336" y="1951829"/>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26" name="Rectangle 125"/>
              <p:cNvSpPr/>
              <p:nvPr/>
            </p:nvSpPr>
            <p:spPr bwMode="auto">
              <a:xfrm>
                <a:off x="9218557" y="1951829"/>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27" name="Rectangle 126"/>
              <p:cNvSpPr/>
              <p:nvPr/>
            </p:nvSpPr>
            <p:spPr bwMode="auto">
              <a:xfrm>
                <a:off x="9345777" y="1951829"/>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28" name="Rectangle 127"/>
              <p:cNvSpPr/>
              <p:nvPr/>
            </p:nvSpPr>
            <p:spPr bwMode="auto">
              <a:xfrm>
                <a:off x="8964115" y="2079050"/>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29" name="Rectangle 128"/>
              <p:cNvSpPr/>
              <p:nvPr/>
            </p:nvSpPr>
            <p:spPr bwMode="auto">
              <a:xfrm>
                <a:off x="9091336" y="2079050"/>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30" name="Rectangle 129"/>
              <p:cNvSpPr/>
              <p:nvPr/>
            </p:nvSpPr>
            <p:spPr bwMode="auto">
              <a:xfrm>
                <a:off x="9218557" y="2079050"/>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sp>
            <p:nvSpPr>
              <p:cNvPr id="131" name="Rectangle 130"/>
              <p:cNvSpPr/>
              <p:nvPr/>
            </p:nvSpPr>
            <p:spPr bwMode="auto">
              <a:xfrm>
                <a:off x="9345777" y="2079050"/>
                <a:ext cx="127437" cy="127437"/>
              </a:xfrm>
              <a:prstGeom prst="rect">
                <a:avLst/>
              </a:prstGeom>
              <a:solidFill>
                <a:sysClr val="windowText" lastClr="000000"/>
              </a:solidFill>
              <a:ln w="9525" cap="flat" cmpd="sng" algn="ctr">
                <a:solidFill>
                  <a:sysClr val="window" lastClr="FFFFFF">
                    <a:lumMod val="95000"/>
                  </a:sysClr>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algn="l" defTabSz="935038" rtl="0" eaLnBrk="1" fontAlgn="base" latinLnBrk="0" hangingPunct="1">
                  <a:lnSpc>
                    <a:spcPct val="95000"/>
                  </a:lnSpc>
                  <a:spcBef>
                    <a:spcPct val="0"/>
                  </a:spcBef>
                  <a:spcAft>
                    <a:spcPct val="0"/>
                  </a:spcAft>
                  <a:buClrTx/>
                  <a:buSzTx/>
                  <a:buFontTx/>
                  <a:buNone/>
                  <a:tabLst/>
                  <a:defRPr/>
                </a:pPr>
                <a:endParaRPr kumimoji="0" lang="en-US" sz="5400" b="0" i="0" u="none" strike="noStrike" kern="0" cap="none" spc="0" normalizeH="0" baseline="0" noProof="0" dirty="0">
                  <a:ln>
                    <a:noFill/>
                  </a:ln>
                  <a:solidFill>
                    <a:sysClr val="windowText" lastClr="000000"/>
                  </a:solidFill>
                  <a:effectLst/>
                  <a:uLnTx/>
                  <a:uFillTx/>
                  <a:latin typeface="Yank" pitchFamily="2" charset="0"/>
                  <a:cs typeface="Arial" charset="0"/>
                </a:endParaRPr>
              </a:p>
            </p:txBody>
          </p:sp>
        </p:grpSp>
      </p:grpSp>
      <p:sp>
        <p:nvSpPr>
          <p:cNvPr id="135" name="TextBox 134"/>
          <p:cNvSpPr txBox="1"/>
          <p:nvPr/>
        </p:nvSpPr>
        <p:spPr>
          <a:xfrm>
            <a:off x="1872605" y="4731440"/>
            <a:ext cx="2260140" cy="1200329"/>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64bit address space </a:t>
            </a:r>
            <a:br>
              <a:rPr lang="en-US" sz="1200" kern="0" smtClean="0">
                <a:ea typeface="Arial Unicode MS" pitchFamily="34" charset="-128"/>
                <a:cs typeface="Arial Unicode MS" pitchFamily="34" charset="-128"/>
              </a:rPr>
            </a:br>
            <a:r>
              <a:rPr lang="en-US" sz="1200" kern="0" smtClean="0">
                <a:ea typeface="Arial Unicode MS" pitchFamily="34" charset="-128"/>
                <a:cs typeface="Arial Unicode MS" pitchFamily="34" charset="-128"/>
              </a:rPr>
              <a:t>max at 2TB in current servers</a:t>
            </a:r>
          </a:p>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100GB/s data throughput</a:t>
            </a:r>
          </a:p>
          <a:p>
            <a:pPr fontAlgn="base">
              <a:spcBef>
                <a:spcPct val="50000"/>
              </a:spcBef>
              <a:spcAft>
                <a:spcPct val="0"/>
              </a:spcAft>
              <a:buClr>
                <a:srgbClr val="F0AB00"/>
              </a:buClr>
              <a:buSzPct val="80000"/>
            </a:pPr>
            <a:r>
              <a:rPr lang="en-US" sz="1200" kern="0" smtClean="0">
                <a:ea typeface="Arial Unicode MS" pitchFamily="34" charset="-128"/>
                <a:cs typeface="Arial Unicode MS" pitchFamily="34" charset="-128"/>
              </a:rPr>
              <a:t>Dramatic decline in price/performance</a:t>
            </a:r>
            <a:endParaRPr lang="en-US" sz="1200" kern="0" dirty="0">
              <a:ea typeface="Arial Unicode MS" pitchFamily="34" charset="-128"/>
              <a:cs typeface="Arial Unicode MS" pitchFamily="34" charset="-128"/>
            </a:endParaRPr>
          </a:p>
        </p:txBody>
      </p:sp>
      <p:sp>
        <p:nvSpPr>
          <p:cNvPr id="136" name="TextBox 135"/>
          <p:cNvSpPr txBox="1"/>
          <p:nvPr/>
        </p:nvSpPr>
        <p:spPr>
          <a:xfrm>
            <a:off x="1872605" y="3057855"/>
            <a:ext cx="2524952" cy="1384995"/>
          </a:xfrm>
          <a:prstGeom prst="rect">
            <a:avLst/>
          </a:prstGeom>
          <a:noFill/>
        </p:spPr>
        <p:txBody>
          <a:bodyPr wrap="square" rtlCol="0">
            <a:spAutoFit/>
          </a:bodyPr>
          <a:lstStyle/>
          <a:p>
            <a:pPr fontAlgn="base">
              <a:spcBef>
                <a:spcPct val="50000"/>
              </a:spcBef>
              <a:spcAft>
                <a:spcPct val="0"/>
              </a:spcAft>
              <a:buClr>
                <a:schemeClr val="tx2"/>
              </a:buClr>
              <a:buSzPct val="100000"/>
            </a:pPr>
            <a:r>
              <a:rPr lang="en-US" sz="1200" kern="0" smtClean="0">
                <a:ea typeface="Arial Unicode MS" pitchFamily="34" charset="-128"/>
                <a:cs typeface="Arial Unicode MS" pitchFamily="34" charset="-128"/>
              </a:rPr>
              <a:t>Multi-Core Architecture </a:t>
            </a:r>
            <a:br>
              <a:rPr lang="en-US" sz="1200" kern="0" smtClean="0">
                <a:ea typeface="Arial Unicode MS" pitchFamily="34" charset="-128"/>
                <a:cs typeface="Arial Unicode MS" pitchFamily="34" charset="-128"/>
              </a:rPr>
            </a:br>
            <a:r>
              <a:rPr lang="en-US" sz="1200" kern="0" smtClean="0">
                <a:ea typeface="Arial Unicode MS" pitchFamily="34" charset="-128"/>
                <a:cs typeface="Arial Unicode MS" pitchFamily="34" charset="-128"/>
              </a:rPr>
              <a:t>(8 x 8core CPU in one server)</a:t>
            </a:r>
          </a:p>
          <a:p>
            <a:pPr fontAlgn="base">
              <a:spcBef>
                <a:spcPct val="50000"/>
              </a:spcBef>
              <a:spcAft>
                <a:spcPct val="0"/>
              </a:spcAft>
              <a:buClr>
                <a:schemeClr val="tx2"/>
              </a:buClr>
              <a:buSzPct val="100000"/>
            </a:pPr>
            <a:r>
              <a:rPr lang="en-US" sz="1200" kern="0" smtClean="0">
                <a:ea typeface="Arial Unicode MS" pitchFamily="34" charset="-128"/>
                <a:cs typeface="Arial Unicode MS" pitchFamily="34" charset="-128"/>
              </a:rPr>
              <a:t>Massive parallel scaling with many blades</a:t>
            </a:r>
          </a:p>
          <a:p>
            <a:pPr fontAlgn="base">
              <a:spcBef>
                <a:spcPct val="50000"/>
              </a:spcBef>
              <a:spcAft>
                <a:spcPct val="0"/>
              </a:spcAft>
              <a:buClr>
                <a:schemeClr val="tx2"/>
              </a:buClr>
              <a:buSzPct val="100000"/>
            </a:pPr>
            <a:r>
              <a:rPr lang="en-US" sz="1200" kern="0" smtClean="0">
                <a:ea typeface="Arial Unicode MS" pitchFamily="34" charset="-128"/>
                <a:cs typeface="Arial Unicode MS" pitchFamily="34" charset="-128"/>
              </a:rPr>
              <a:t>One blade ~$50.000 = 1 Enterprise Class Server</a:t>
            </a:r>
            <a:endParaRPr lang="en-US" sz="1200" kern="0" dirty="0">
              <a:ea typeface="Arial Unicode MS" pitchFamily="34" charset="-128"/>
              <a:cs typeface="Arial Unicode MS" pitchFamily="34" charset="-128"/>
            </a:endParaRPr>
          </a:p>
        </p:txBody>
      </p:sp>
      <p:sp>
        <p:nvSpPr>
          <p:cNvPr id="164" name="TextBox 163"/>
          <p:cNvSpPr txBox="1"/>
          <p:nvPr/>
        </p:nvSpPr>
        <p:spPr>
          <a:xfrm>
            <a:off x="6257070" y="2964760"/>
            <a:ext cx="2303836"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1600" kern="0" smtClean="0">
                <a:ea typeface="Arial Unicode MS" pitchFamily="34" charset="-128"/>
                <a:cs typeface="Arial Unicode MS" pitchFamily="34" charset="-128"/>
              </a:rPr>
              <a:t>Row and Column Store</a:t>
            </a:r>
            <a:endParaRPr lang="en-US" sz="1600" kern="0" dirty="0">
              <a:ea typeface="Arial Unicode MS" pitchFamily="34" charset="-128"/>
              <a:cs typeface="Arial Unicode MS" pitchFamily="34" charset="-128"/>
            </a:endParaRPr>
          </a:p>
        </p:txBody>
      </p:sp>
      <p:sp>
        <p:nvSpPr>
          <p:cNvPr id="177" name="TextBox 176"/>
          <p:cNvSpPr txBox="1"/>
          <p:nvPr/>
        </p:nvSpPr>
        <p:spPr>
          <a:xfrm>
            <a:off x="6257070" y="3684452"/>
            <a:ext cx="1391728"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1600" kern="0" smtClean="0">
                <a:ea typeface="Arial Unicode MS" pitchFamily="34" charset="-128"/>
                <a:cs typeface="Arial Unicode MS" pitchFamily="34" charset="-128"/>
              </a:rPr>
              <a:t>Compression</a:t>
            </a:r>
            <a:endParaRPr lang="en-US" sz="1600" kern="0" dirty="0">
              <a:ea typeface="Arial Unicode MS" pitchFamily="34" charset="-128"/>
              <a:cs typeface="Arial Unicode MS" pitchFamily="34" charset="-128"/>
            </a:endParaRPr>
          </a:p>
        </p:txBody>
      </p:sp>
      <p:grpSp>
        <p:nvGrpSpPr>
          <p:cNvPr id="7" name="Group 207"/>
          <p:cNvGrpSpPr/>
          <p:nvPr/>
        </p:nvGrpSpPr>
        <p:grpSpPr>
          <a:xfrm>
            <a:off x="5221106" y="4392108"/>
            <a:ext cx="737445" cy="467321"/>
            <a:chOff x="6531932" y="4180566"/>
            <a:chExt cx="1912742" cy="712379"/>
          </a:xfrm>
        </p:grpSpPr>
        <p:sp>
          <p:nvSpPr>
            <p:cNvPr id="209" name="Rectangle 208"/>
            <p:cNvSpPr/>
            <p:nvPr/>
          </p:nvSpPr>
          <p:spPr bwMode="auto">
            <a:xfrm>
              <a:off x="6531932" y="4180566"/>
              <a:ext cx="712379" cy="712379"/>
            </a:xfrm>
            <a:prstGeom prst="rect">
              <a:avLst/>
            </a:prstGeom>
            <a:solidFill>
              <a:sysClr val="windowText" lastClr="000000"/>
            </a:solidFill>
            <a:ln w="19050" cap="flat" cmpd="sng" algn="ctr">
              <a:solidFill>
                <a:srgbClr val="3B3B3B"/>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0" name="Rectangle 209"/>
            <p:cNvSpPr/>
            <p:nvPr/>
          </p:nvSpPr>
          <p:spPr bwMode="auto">
            <a:xfrm>
              <a:off x="7734069" y="4559804"/>
              <a:ext cx="311883" cy="322511"/>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nvGrpSpPr>
            <p:cNvPr id="8" name="Group 256"/>
            <p:cNvGrpSpPr/>
            <p:nvPr/>
          </p:nvGrpSpPr>
          <p:grpSpPr>
            <a:xfrm>
              <a:off x="8115086" y="4189424"/>
              <a:ext cx="320763" cy="331384"/>
              <a:chOff x="8801973" y="4113024"/>
              <a:chExt cx="317213" cy="334041"/>
            </a:xfrm>
          </p:grpSpPr>
          <p:sp>
            <p:nvSpPr>
              <p:cNvPr id="234" name="Rectangle 233"/>
              <p:cNvSpPr/>
              <p:nvPr/>
            </p:nvSpPr>
            <p:spPr bwMode="auto">
              <a:xfrm>
                <a:off x="8801973" y="4113024"/>
                <a:ext cx="138230" cy="146204"/>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5" name="Rectangle 234"/>
              <p:cNvSpPr/>
              <p:nvPr/>
            </p:nvSpPr>
            <p:spPr bwMode="auto">
              <a:xfrm>
                <a:off x="8980956" y="4113024"/>
                <a:ext cx="138230" cy="146204"/>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6" name="Rectangle 235"/>
              <p:cNvSpPr/>
              <p:nvPr/>
            </p:nvSpPr>
            <p:spPr bwMode="auto">
              <a:xfrm>
                <a:off x="8801973" y="4300861"/>
                <a:ext cx="138230" cy="146204"/>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7" name="Rectangle 236"/>
              <p:cNvSpPr/>
              <p:nvPr/>
            </p:nvSpPr>
            <p:spPr bwMode="auto">
              <a:xfrm>
                <a:off x="8980956" y="4300861"/>
                <a:ext cx="138230" cy="146204"/>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9" name="Group 257"/>
            <p:cNvGrpSpPr/>
            <p:nvPr/>
          </p:nvGrpSpPr>
          <p:grpSpPr>
            <a:xfrm>
              <a:off x="8116840" y="4575744"/>
              <a:ext cx="139998" cy="129364"/>
              <a:chOff x="9260956" y="4669465"/>
              <a:chExt cx="139998" cy="129364"/>
            </a:xfrm>
            <a:solidFill>
              <a:srgbClr val="6EA0B0">
                <a:lumMod val="50000"/>
              </a:srgbClr>
            </a:solidFill>
          </p:grpSpPr>
          <p:sp>
            <p:nvSpPr>
              <p:cNvPr id="230" name="Rectangle 229"/>
              <p:cNvSpPr/>
              <p:nvPr/>
            </p:nvSpPr>
            <p:spPr bwMode="auto">
              <a:xfrm>
                <a:off x="9260956"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1" name="Rectangle 230"/>
              <p:cNvSpPr/>
              <p:nvPr/>
            </p:nvSpPr>
            <p:spPr bwMode="auto">
              <a:xfrm>
                <a:off x="9344245"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2" name="Rectangle 231"/>
              <p:cNvSpPr/>
              <p:nvPr/>
            </p:nvSpPr>
            <p:spPr bwMode="auto">
              <a:xfrm>
                <a:off x="9260956"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3" name="Rectangle 232"/>
              <p:cNvSpPr/>
              <p:nvPr/>
            </p:nvSpPr>
            <p:spPr bwMode="auto">
              <a:xfrm>
                <a:off x="9344245"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0" name="Group 258"/>
            <p:cNvGrpSpPr/>
            <p:nvPr/>
          </p:nvGrpSpPr>
          <p:grpSpPr>
            <a:xfrm>
              <a:off x="8301138" y="4568655"/>
              <a:ext cx="139998" cy="129364"/>
              <a:chOff x="9260956" y="4669465"/>
              <a:chExt cx="139998" cy="129364"/>
            </a:xfrm>
            <a:solidFill>
              <a:srgbClr val="6EA0B0">
                <a:lumMod val="50000"/>
              </a:srgbClr>
            </a:solidFill>
          </p:grpSpPr>
          <p:sp>
            <p:nvSpPr>
              <p:cNvPr id="226" name="Rectangle 225"/>
              <p:cNvSpPr/>
              <p:nvPr/>
            </p:nvSpPr>
            <p:spPr bwMode="auto">
              <a:xfrm>
                <a:off x="9260956"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7" name="Rectangle 226"/>
              <p:cNvSpPr/>
              <p:nvPr/>
            </p:nvSpPr>
            <p:spPr bwMode="auto">
              <a:xfrm>
                <a:off x="9344245"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8" name="Rectangle 227"/>
              <p:cNvSpPr/>
              <p:nvPr/>
            </p:nvSpPr>
            <p:spPr bwMode="auto">
              <a:xfrm>
                <a:off x="9260956"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9" name="Rectangle 228"/>
              <p:cNvSpPr/>
              <p:nvPr/>
            </p:nvSpPr>
            <p:spPr bwMode="auto">
              <a:xfrm>
                <a:off x="9344245"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1" name="Group 263"/>
            <p:cNvGrpSpPr/>
            <p:nvPr/>
          </p:nvGrpSpPr>
          <p:grpSpPr>
            <a:xfrm>
              <a:off x="8304676" y="4742321"/>
              <a:ext cx="139998" cy="129364"/>
              <a:chOff x="9260956" y="4669465"/>
              <a:chExt cx="139998" cy="129364"/>
            </a:xfrm>
            <a:solidFill>
              <a:srgbClr val="6EA0B0">
                <a:lumMod val="50000"/>
              </a:srgbClr>
            </a:solidFill>
          </p:grpSpPr>
          <p:sp>
            <p:nvSpPr>
              <p:cNvPr id="222" name="Rectangle 221"/>
              <p:cNvSpPr/>
              <p:nvPr/>
            </p:nvSpPr>
            <p:spPr bwMode="auto">
              <a:xfrm>
                <a:off x="9260956"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3" name="Rectangle 222"/>
              <p:cNvSpPr/>
              <p:nvPr/>
            </p:nvSpPr>
            <p:spPr bwMode="auto">
              <a:xfrm>
                <a:off x="9344245"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4" name="Rectangle 223"/>
              <p:cNvSpPr/>
              <p:nvPr/>
            </p:nvSpPr>
            <p:spPr bwMode="auto">
              <a:xfrm>
                <a:off x="9260956"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5" name="Rectangle 224"/>
              <p:cNvSpPr/>
              <p:nvPr/>
            </p:nvSpPr>
            <p:spPr bwMode="auto">
              <a:xfrm>
                <a:off x="9344245"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nvGrpSpPr>
            <p:cNvPr id="12" name="Group 268"/>
            <p:cNvGrpSpPr/>
            <p:nvPr/>
          </p:nvGrpSpPr>
          <p:grpSpPr>
            <a:xfrm>
              <a:off x="8116820" y="4745859"/>
              <a:ext cx="139998" cy="129364"/>
              <a:chOff x="9260956" y="4669465"/>
              <a:chExt cx="139998" cy="129364"/>
            </a:xfrm>
            <a:solidFill>
              <a:srgbClr val="6EA0B0">
                <a:lumMod val="50000"/>
              </a:srgbClr>
            </a:solidFill>
          </p:grpSpPr>
          <p:sp>
            <p:nvSpPr>
              <p:cNvPr id="218" name="Rectangle 217"/>
              <p:cNvSpPr/>
              <p:nvPr/>
            </p:nvSpPr>
            <p:spPr bwMode="auto">
              <a:xfrm>
                <a:off x="9260956"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9" name="Rectangle 218"/>
              <p:cNvSpPr/>
              <p:nvPr/>
            </p:nvSpPr>
            <p:spPr bwMode="auto">
              <a:xfrm>
                <a:off x="9344245" y="4669465"/>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0" name="Rectangle 219"/>
              <p:cNvSpPr/>
              <p:nvPr/>
            </p:nvSpPr>
            <p:spPr bwMode="auto">
              <a:xfrm>
                <a:off x="9260956"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1" name="Rectangle 220"/>
              <p:cNvSpPr/>
              <p:nvPr/>
            </p:nvSpPr>
            <p:spPr bwMode="auto">
              <a:xfrm>
                <a:off x="9344245" y="4745666"/>
                <a:ext cx="56709" cy="53163"/>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16" name="Rectangle 215"/>
            <p:cNvSpPr/>
            <p:nvPr/>
          </p:nvSpPr>
          <p:spPr bwMode="auto">
            <a:xfrm>
              <a:off x="7737613" y="4191208"/>
              <a:ext cx="311883" cy="322511"/>
            </a:xfrm>
            <a:prstGeom prst="rect">
              <a:avLst/>
            </a:prstGeom>
            <a:solidFill>
              <a:sysClr val="windowText" lastClr="000000"/>
            </a:solidFill>
            <a:ln w="19050" cap="flat" cmpd="sng" algn="ctr">
              <a:no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7" name="Right Arrow 216"/>
            <p:cNvSpPr/>
            <p:nvPr/>
          </p:nvSpPr>
          <p:spPr bwMode="auto">
            <a:xfrm>
              <a:off x="7370167" y="4436854"/>
              <a:ext cx="285750" cy="238125"/>
            </a:xfrm>
            <a:prstGeom prst="rightArrow">
              <a:avLst/>
            </a:prstGeom>
            <a:solidFill>
              <a:sysClr val="windowText" lastClr="000000"/>
            </a:solidFill>
            <a:ln w="19050" cap="flat" cmpd="sng" algn="ctr">
              <a:solidFill>
                <a:srgbClr val="3B3B3B"/>
              </a:solidFill>
              <a:prstDash val="solid"/>
              <a:round/>
              <a:headEnd type="none" w="med" len="med"/>
              <a:tailEnd type="none" w="med" len="med"/>
            </a:ln>
            <a:effectLst/>
          </p:spPr>
          <p:txBody>
            <a:bodyPr vert="horz" wrap="square" lIns="93502" tIns="46751" rIns="93502" bIns="46751" numCol="1" rtlCol="0" anchor="ctr" anchorCtr="0" compatLnSpc="1">
              <a:prstTxWarp prst="textNoShape">
                <a:avLst/>
              </a:prstTxWarp>
            </a:bodyPr>
            <a:lstStyle/>
            <a:p>
              <a:pPr marL="0" marR="0" lvl="0" indent="0" defTabSz="935038"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sp>
        <p:nvSpPr>
          <p:cNvPr id="238" name="TextBox 237"/>
          <p:cNvSpPr txBox="1"/>
          <p:nvPr/>
        </p:nvSpPr>
        <p:spPr>
          <a:xfrm>
            <a:off x="6257070" y="4468312"/>
            <a:ext cx="1208985"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1600" kern="0" smtClean="0">
                <a:ea typeface="Arial Unicode MS" pitchFamily="34" charset="-128"/>
                <a:cs typeface="Arial Unicode MS" pitchFamily="34" charset="-128"/>
              </a:rPr>
              <a:t>Partitioning</a:t>
            </a:r>
            <a:endParaRPr lang="en-US" sz="1600" kern="0" dirty="0">
              <a:ea typeface="Arial Unicode MS" pitchFamily="34" charset="-128"/>
              <a:cs typeface="Arial Unicode MS" pitchFamily="34" charset="-128"/>
            </a:endParaRPr>
          </a:p>
        </p:txBody>
      </p:sp>
      <p:sp>
        <p:nvSpPr>
          <p:cNvPr id="267" name="TextBox 266"/>
          <p:cNvSpPr txBox="1"/>
          <p:nvPr/>
        </p:nvSpPr>
        <p:spPr>
          <a:xfrm>
            <a:off x="6257070" y="5236130"/>
            <a:ext cx="2121093"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1600" kern="0" smtClean="0">
                <a:ea typeface="Arial Unicode MS" pitchFamily="34" charset="-128"/>
                <a:cs typeface="Arial Unicode MS" pitchFamily="34" charset="-128"/>
              </a:rPr>
              <a:t>No Aggregate Tables</a:t>
            </a:r>
            <a:endParaRPr lang="en-US" sz="1600" kern="0" dirty="0">
              <a:ea typeface="Arial Unicode MS" pitchFamily="34" charset="-128"/>
              <a:cs typeface="Arial Unicode MS" pitchFamily="34" charset="-128"/>
            </a:endParaRPr>
          </a:p>
        </p:txBody>
      </p:sp>
      <p:sp>
        <p:nvSpPr>
          <p:cNvPr id="144" name="TextBox 143"/>
          <p:cNvSpPr txBox="1"/>
          <p:nvPr/>
        </p:nvSpPr>
        <p:spPr>
          <a:xfrm>
            <a:off x="717991" y="1342509"/>
            <a:ext cx="7861544" cy="646331"/>
          </a:xfrm>
          <a:prstGeom prst="rect">
            <a:avLst/>
          </a:prstGeom>
          <a:noFill/>
        </p:spPr>
        <p:txBody>
          <a:bodyPr wrap="square" rtlCol="0">
            <a:spAutoFit/>
          </a:bodyPr>
          <a:lstStyle/>
          <a:p>
            <a:pPr algn="ctr"/>
            <a:r>
              <a:rPr lang="en-US" sz="1200" dirty="0"/>
              <a:t>The elements of In-Memory computing are not new.  However, dramatically improved hardware  economics and technology innovations in software has now made it possible for SAP to deliver on its vision of the Real-Time Enterprise with In-Memory business applications</a:t>
            </a:r>
          </a:p>
        </p:txBody>
      </p:sp>
      <p:grpSp>
        <p:nvGrpSpPr>
          <p:cNvPr id="13" name="Group 128"/>
          <p:cNvGrpSpPr>
            <a:grpSpLocks/>
          </p:cNvGrpSpPr>
          <p:nvPr>
            <p:custDataLst>
              <p:tags r:id="rId1"/>
            </p:custDataLst>
          </p:nvPr>
        </p:nvGrpSpPr>
        <p:grpSpPr bwMode="auto">
          <a:xfrm>
            <a:off x="4417580" y="4006721"/>
            <a:ext cx="411480" cy="411480"/>
            <a:chOff x="861" y="3269"/>
            <a:chExt cx="118" cy="120"/>
          </a:xfrm>
          <a:solidFill>
            <a:schemeClr val="accent2"/>
          </a:solidFill>
        </p:grpSpPr>
        <p:sp>
          <p:nvSpPr>
            <p:cNvPr id="146" name="Oval 129"/>
            <p:cNvSpPr>
              <a:spLocks noChangeArrowheads="1"/>
            </p:cNvSpPr>
            <p:nvPr/>
          </p:nvSpPr>
          <p:spPr bwMode="gray">
            <a:xfrm>
              <a:off x="861" y="3269"/>
              <a:ext cx="118" cy="120"/>
            </a:xfrm>
            <a:prstGeom prst="ellipse">
              <a:avLst/>
            </a:prstGeom>
            <a:grpFill/>
            <a:ln w="9525">
              <a:solidFill>
                <a:srgbClr val="C0C0C0"/>
              </a:solidFill>
              <a:round/>
              <a:headEnd/>
              <a:tailEnd/>
            </a:ln>
          </p:spPr>
          <p:txBody>
            <a:bodyPr wrap="none" anchor="ctr"/>
            <a:lstStyle/>
            <a:p>
              <a:pPr algn="ctr" fontAlgn="base">
                <a:spcBef>
                  <a:spcPct val="0"/>
                </a:spcBef>
                <a:spcAft>
                  <a:spcPct val="0"/>
                </a:spcAft>
              </a:pPr>
              <a:endParaRPr lang="en-US" sz="1200" b="1" dirty="0">
                <a:solidFill>
                  <a:srgbClr val="000000"/>
                </a:solidFill>
                <a:latin typeface="Arial" charset="0"/>
              </a:endParaRPr>
            </a:p>
          </p:txBody>
        </p:sp>
        <p:sp>
          <p:nvSpPr>
            <p:cNvPr id="147" name="Freeform 130"/>
            <p:cNvSpPr>
              <a:spLocks/>
            </p:cNvSpPr>
            <p:nvPr/>
          </p:nvSpPr>
          <p:spPr bwMode="gray">
            <a:xfrm>
              <a:off x="877" y="3329"/>
              <a:ext cx="86" cy="1"/>
            </a:xfrm>
            <a:custGeom>
              <a:avLst/>
              <a:gdLst>
                <a:gd name="T0" fmla="*/ 0 w 105"/>
                <a:gd name="T1" fmla="*/ 0 h 1"/>
                <a:gd name="T2" fmla="*/ 5 w 105"/>
                <a:gd name="T3" fmla="*/ 0 h 1"/>
                <a:gd name="T4" fmla="*/ 0 60000 65536"/>
                <a:gd name="T5" fmla="*/ 0 60000 65536"/>
                <a:gd name="T6" fmla="*/ 0 w 105"/>
                <a:gd name="T7" fmla="*/ 0 h 1"/>
                <a:gd name="T8" fmla="*/ 105 w 105"/>
                <a:gd name="T9" fmla="*/ 1 h 1"/>
              </a:gdLst>
              <a:ahLst/>
              <a:cxnLst>
                <a:cxn ang="T4">
                  <a:pos x="T0" y="T1"/>
                </a:cxn>
                <a:cxn ang="T5">
                  <a:pos x="T2" y="T3"/>
                </a:cxn>
              </a:cxnLst>
              <a:rect l="T6" t="T7" r="T8" b="T9"/>
              <a:pathLst>
                <a:path w="105" h="1">
                  <a:moveTo>
                    <a:pt x="0" y="0"/>
                  </a:moveTo>
                  <a:lnTo>
                    <a:pt x="104" y="0"/>
                  </a:lnTo>
                </a:path>
              </a:pathLst>
            </a:custGeom>
            <a:grpFill/>
            <a:ln w="25400">
              <a:solidFill>
                <a:schemeClr val="bg1"/>
              </a:solidFill>
              <a:round/>
              <a:headEnd/>
              <a:tailEnd/>
            </a:ln>
          </p:spPr>
          <p:txBody>
            <a:bodyPr wrap="none" anchor="ctr"/>
            <a:lstStyle/>
            <a:p>
              <a:pPr algn="ctr" fontAlgn="base">
                <a:spcBef>
                  <a:spcPct val="25000"/>
                </a:spcBef>
                <a:spcAft>
                  <a:spcPct val="0"/>
                </a:spcAft>
                <a:buClr>
                  <a:srgbClr val="F0AB00"/>
                </a:buClr>
                <a:buSzPct val="80000"/>
                <a:buFont typeface="Wingdings" pitchFamily="2" charset="2"/>
                <a:buChar char="n"/>
              </a:pPr>
              <a:endParaRPr lang="en-US" sz="1200" dirty="0">
                <a:solidFill>
                  <a:srgbClr val="000000"/>
                </a:solidFill>
                <a:latin typeface="Arial" charset="0"/>
                <a:cs typeface="Arial Unicode MS" pitchFamily="34" charset="-128"/>
              </a:endParaRPr>
            </a:p>
          </p:txBody>
        </p:sp>
        <p:sp>
          <p:nvSpPr>
            <p:cNvPr id="148" name="Freeform 131"/>
            <p:cNvSpPr>
              <a:spLocks/>
            </p:cNvSpPr>
            <p:nvPr/>
          </p:nvSpPr>
          <p:spPr bwMode="gray">
            <a:xfrm>
              <a:off x="920" y="3285"/>
              <a:ext cx="0" cy="88"/>
            </a:xfrm>
            <a:custGeom>
              <a:avLst/>
              <a:gdLst>
                <a:gd name="T0" fmla="*/ 0 w 1"/>
                <a:gd name="T1" fmla="*/ 0 h 105"/>
                <a:gd name="T2" fmla="*/ 0 w 1"/>
                <a:gd name="T3" fmla="*/ 8 h 105"/>
                <a:gd name="T4" fmla="*/ 0 60000 65536"/>
                <a:gd name="T5" fmla="*/ 0 60000 65536"/>
                <a:gd name="T6" fmla="*/ 0 w 1"/>
                <a:gd name="T7" fmla="*/ 0 h 105"/>
                <a:gd name="T8" fmla="*/ 0 w 1"/>
                <a:gd name="T9" fmla="*/ 105 h 105"/>
              </a:gdLst>
              <a:ahLst/>
              <a:cxnLst>
                <a:cxn ang="T4">
                  <a:pos x="T0" y="T1"/>
                </a:cxn>
                <a:cxn ang="T5">
                  <a:pos x="T2" y="T3"/>
                </a:cxn>
              </a:cxnLst>
              <a:rect l="T6" t="T7" r="T8" b="T9"/>
              <a:pathLst>
                <a:path w="1" h="105">
                  <a:moveTo>
                    <a:pt x="0" y="0"/>
                  </a:moveTo>
                  <a:lnTo>
                    <a:pt x="0" y="104"/>
                  </a:lnTo>
                </a:path>
              </a:pathLst>
            </a:custGeom>
            <a:grpFill/>
            <a:ln w="25400">
              <a:solidFill>
                <a:schemeClr val="bg1"/>
              </a:solidFill>
              <a:round/>
              <a:headEnd/>
              <a:tailEnd/>
            </a:ln>
          </p:spPr>
          <p:txBody>
            <a:bodyPr wrap="none" anchor="ctr"/>
            <a:lstStyle/>
            <a:p>
              <a:pPr algn="ctr" fontAlgn="base">
                <a:spcBef>
                  <a:spcPct val="25000"/>
                </a:spcBef>
                <a:spcAft>
                  <a:spcPct val="0"/>
                </a:spcAft>
                <a:buClr>
                  <a:srgbClr val="F0AB00"/>
                </a:buClr>
                <a:buSzPct val="80000"/>
                <a:buFont typeface="Wingdings" pitchFamily="2" charset="2"/>
                <a:buChar char="n"/>
              </a:pPr>
              <a:endParaRPr lang="en-US" sz="1200" dirty="0">
                <a:solidFill>
                  <a:srgbClr val="000000"/>
                </a:solidFill>
                <a:latin typeface="Arial" charset="0"/>
                <a:cs typeface="Arial Unicode MS" pitchFamily="34" charset="-128"/>
              </a:endParaRPr>
            </a:p>
          </p:txBody>
        </p:sp>
      </p:grpSp>
      <p:pic>
        <p:nvPicPr>
          <p:cNvPr id="10241" name="Picture 1"/>
          <p:cNvPicPr>
            <a:picLocks noChangeAspect="1" noChangeArrowheads="1"/>
          </p:cNvPicPr>
          <p:nvPr/>
        </p:nvPicPr>
        <p:blipFill>
          <a:blip r:embed="rId4" cstate="print"/>
          <a:srcRect/>
          <a:stretch>
            <a:fillRect/>
          </a:stretch>
        </p:blipFill>
        <p:spPr bwMode="auto">
          <a:xfrm>
            <a:off x="5265966" y="2863326"/>
            <a:ext cx="647724" cy="449809"/>
          </a:xfrm>
          <a:prstGeom prst="rect">
            <a:avLst/>
          </a:prstGeom>
          <a:noFill/>
          <a:ln w="9525">
            <a:noFill/>
            <a:miter lim="800000"/>
            <a:headEnd/>
            <a:tailEnd/>
          </a:ln>
        </p:spPr>
      </p:pic>
      <p:pic>
        <p:nvPicPr>
          <p:cNvPr id="10242" name="Picture 2"/>
          <p:cNvPicPr>
            <a:picLocks noChangeAspect="1" noChangeArrowheads="1"/>
          </p:cNvPicPr>
          <p:nvPr/>
        </p:nvPicPr>
        <p:blipFill>
          <a:blip r:embed="rId5" cstate="print"/>
          <a:srcRect/>
          <a:stretch>
            <a:fillRect/>
          </a:stretch>
        </p:blipFill>
        <p:spPr bwMode="auto">
          <a:xfrm>
            <a:off x="5295424" y="5176333"/>
            <a:ext cx="588809" cy="525722"/>
          </a:xfrm>
          <a:prstGeom prst="rect">
            <a:avLst/>
          </a:prstGeom>
          <a:noFill/>
          <a:ln w="9525">
            <a:noFill/>
            <a:miter lim="800000"/>
            <a:headEnd/>
            <a:tailEnd/>
          </a:ln>
        </p:spPr>
      </p:pic>
      <p:pic>
        <p:nvPicPr>
          <p:cNvPr id="10244" name="Picture 4"/>
          <p:cNvPicPr>
            <a:picLocks noChangeAspect="1" noChangeArrowheads="1"/>
          </p:cNvPicPr>
          <p:nvPr/>
        </p:nvPicPr>
        <p:blipFill>
          <a:blip r:embed="rId6" cstate="print"/>
          <a:srcRect/>
          <a:stretch>
            <a:fillRect/>
          </a:stretch>
        </p:blipFill>
        <p:spPr bwMode="auto">
          <a:xfrm>
            <a:off x="5361029" y="3549931"/>
            <a:ext cx="457599" cy="520959"/>
          </a:xfrm>
          <a:prstGeom prst="rect">
            <a:avLst/>
          </a:prstGeom>
          <a:noFill/>
          <a:ln w="9525">
            <a:noFill/>
            <a:miter lim="800000"/>
            <a:headEnd/>
            <a:tailEnd/>
          </a:ln>
        </p:spPr>
      </p:pic>
      <p:sp>
        <p:nvSpPr>
          <p:cNvPr id="192" name="TextBox 191"/>
          <p:cNvSpPr txBox="1"/>
          <p:nvPr/>
        </p:nvSpPr>
        <p:spPr>
          <a:xfrm>
            <a:off x="4896125" y="2467094"/>
            <a:ext cx="3408305" cy="338554"/>
          </a:xfrm>
          <a:prstGeom prst="rect">
            <a:avLst/>
          </a:prstGeom>
          <a:noFill/>
        </p:spPr>
        <p:txBody>
          <a:bodyPr wrap="none" rtlCol="0">
            <a:spAutoFit/>
          </a:bodyPr>
          <a:lstStyle/>
          <a:p>
            <a:pPr marL="157163" indent="-157163" fontAlgn="base">
              <a:spcBef>
                <a:spcPct val="50000"/>
              </a:spcBef>
              <a:spcAft>
                <a:spcPct val="0"/>
              </a:spcAft>
              <a:buClr>
                <a:srgbClr val="F0AB00"/>
              </a:buClr>
              <a:buSzPct val="80000"/>
            </a:pPr>
            <a:r>
              <a:rPr lang="en-US" sz="1600" b="1" kern="0" smtClean="0">
                <a:solidFill>
                  <a:schemeClr val="accent3"/>
                </a:solidFill>
                <a:ea typeface="Arial Unicode MS" pitchFamily="34" charset="-128"/>
                <a:cs typeface="Arial Unicode MS" pitchFamily="34" charset="-128"/>
              </a:rPr>
              <a:t>SAP SW Technology Innovations</a:t>
            </a:r>
            <a:endParaRPr lang="en-US" sz="1600" b="1" kern="0" dirty="0">
              <a:solidFill>
                <a:schemeClr val="accent3"/>
              </a:solidFill>
              <a:ea typeface="Arial Unicode MS" pitchFamily="34" charset="-128"/>
              <a:cs typeface="Arial Unicode MS" pitchFamily="34" charset="-128"/>
            </a:endParaRPr>
          </a:p>
        </p:txBody>
      </p:sp>
      <p:pic>
        <p:nvPicPr>
          <p:cNvPr id="10245" name="Picture 5"/>
          <p:cNvPicPr>
            <a:picLocks noChangeAspect="1" noChangeArrowheads="1"/>
          </p:cNvPicPr>
          <p:nvPr/>
        </p:nvPicPr>
        <p:blipFill>
          <a:blip r:embed="rId7" cstate="print"/>
          <a:srcRect/>
          <a:stretch>
            <a:fillRect/>
          </a:stretch>
        </p:blipFill>
        <p:spPr bwMode="auto">
          <a:xfrm>
            <a:off x="1078324" y="4838402"/>
            <a:ext cx="794282" cy="664563"/>
          </a:xfrm>
          <a:prstGeom prst="rect">
            <a:avLst/>
          </a:prstGeom>
          <a:noFill/>
          <a:ln w="9525">
            <a:noFill/>
            <a:miter lim="800000"/>
            <a:headEnd/>
            <a:tailEnd/>
          </a:ln>
        </p:spPr>
      </p:pic>
      <p:sp>
        <p:nvSpPr>
          <p:cNvPr id="94" name="Title 93"/>
          <p:cNvSpPr>
            <a:spLocks noGrp="1"/>
          </p:cNvSpPr>
          <p:nvPr>
            <p:ph type="title"/>
          </p:nvPr>
        </p:nvSpPr>
        <p:spPr/>
        <p:txBody>
          <a:bodyPr/>
          <a:lstStyle/>
          <a:p>
            <a:r>
              <a:rPr lang="en-US" smtClean="0"/>
              <a:t>In-Memory Computing – The Time is NOW</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smtClean="0"/>
              <a:t>LRM Collaboration - Feeds</a:t>
            </a:r>
          </a:p>
        </p:txBody>
      </p:sp>
      <p:sp>
        <p:nvSpPr>
          <p:cNvPr id="5" name="Text Placeholder 3"/>
          <p:cNvSpPr>
            <a:spLocks noGrp="1"/>
          </p:cNvSpPr>
          <p:nvPr>
            <p:ph type="body" sz="quarter" idx="4294967295"/>
          </p:nvPr>
        </p:nvSpPr>
        <p:spPr>
          <a:xfrm>
            <a:off x="324000" y="1550482"/>
            <a:ext cx="8362800" cy="4392000"/>
          </a:xfrm>
          <a:prstGeom prst="rect">
            <a:avLst/>
          </a:prstGeom>
          <a:solidFill>
            <a:schemeClr val="bg1"/>
          </a:solidFill>
        </p:spPr>
        <p:txBody>
          <a:bodyPr/>
          <a:lstStyle/>
          <a:p>
            <a:r>
              <a:rPr lang="en-US" sz="1600" dirty="0" smtClean="0"/>
              <a:t>LRM Feeds </a:t>
            </a:r>
            <a:r>
              <a:rPr lang="en-US" sz="1600" dirty="0"/>
              <a:t>inform about other users’ </a:t>
            </a:r>
            <a:r>
              <a:rPr lang="en-US" sz="1600" dirty="0" smtClean="0"/>
              <a:t>activities and changes to important objects</a:t>
            </a:r>
          </a:p>
          <a:p>
            <a:pPr lvl="2">
              <a:buFont typeface="Wingdings" pitchFamily="2" charset="2"/>
              <a:buChar char="§"/>
            </a:pPr>
            <a:r>
              <a:rPr lang="en-US" sz="1400" dirty="0" smtClean="0"/>
              <a:t>LRM supports manual and automatic feeds</a:t>
            </a:r>
          </a:p>
          <a:p>
            <a:pPr lvl="3">
              <a:buFont typeface="Wingdings" pitchFamily="2" charset="2"/>
              <a:buChar char="§"/>
            </a:pPr>
            <a:r>
              <a:rPr lang="en-US" sz="1200" dirty="0" smtClean="0"/>
              <a:t>Manual feeds are used to inform other users about changes or just for collaboration</a:t>
            </a:r>
          </a:p>
          <a:p>
            <a:pPr lvl="3">
              <a:buFont typeface="Wingdings" pitchFamily="2" charset="2"/>
              <a:buChar char="§"/>
            </a:pPr>
            <a:r>
              <a:rPr lang="en-US" sz="1200" dirty="0" smtClean="0"/>
              <a:t>Automatic feeds are generated automatically whenever objects in LRM are changed</a:t>
            </a:r>
          </a:p>
          <a:p>
            <a:pPr lvl="2">
              <a:buFont typeface="Wingdings" pitchFamily="2" charset="2"/>
              <a:buChar char="§"/>
            </a:pPr>
            <a:r>
              <a:rPr lang="en-US" sz="1400" dirty="0" smtClean="0"/>
              <a:t>LRM users must follow selected objects in order to be informed via feeds</a:t>
            </a:r>
            <a:endParaRPr lang="en-US" sz="1400" dirty="0"/>
          </a:p>
          <a:p>
            <a:pPr lvl="2">
              <a:buFont typeface="Wingdings" pitchFamily="2" charset="2"/>
              <a:buChar char="§"/>
            </a:pPr>
            <a:r>
              <a:rPr lang="en-US" sz="1400" dirty="0" smtClean="0"/>
              <a:t>Feeds are available for</a:t>
            </a:r>
          </a:p>
          <a:p>
            <a:pPr lvl="3">
              <a:buFont typeface="Wingdings" pitchFamily="2" charset="2"/>
              <a:buChar char="§"/>
            </a:pPr>
            <a:r>
              <a:rPr lang="en-US" sz="1200" dirty="0" smtClean="0"/>
              <a:t>Liquidity scenarios</a:t>
            </a:r>
          </a:p>
          <a:p>
            <a:pPr lvl="3">
              <a:buFont typeface="Wingdings" pitchFamily="2" charset="2"/>
              <a:buChar char="§"/>
            </a:pPr>
            <a:r>
              <a:rPr lang="en-US" sz="1200" dirty="0" smtClean="0"/>
              <a:t>Limits</a:t>
            </a:r>
          </a:p>
          <a:p>
            <a:pPr lvl="3">
              <a:buFont typeface="Wingdings" pitchFamily="2" charset="2"/>
              <a:buChar char="§"/>
            </a:pPr>
            <a:r>
              <a:rPr lang="en-US" sz="1200" dirty="0" smtClean="0"/>
              <a:t>Cash flows</a:t>
            </a:r>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446" y="4039340"/>
            <a:ext cx="4100111" cy="230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489" y="3123617"/>
            <a:ext cx="4680171" cy="2803030"/>
          </a:xfrm>
          <a:prstGeom prst="rect">
            <a:avLst/>
          </a:prstGeom>
          <a:noFill/>
          <a:ln>
            <a:noFill/>
          </a:ln>
          <a:effectLst>
            <a:glow rad="139700">
              <a:schemeClr val="accent1">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72559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dirty="0" smtClean="0"/>
              <a:t>LRM Collaboration – SAP </a:t>
            </a:r>
            <a:r>
              <a:rPr lang="en-US" dirty="0" err="1" smtClean="0"/>
              <a:t>StreamWork</a:t>
            </a:r>
            <a:endParaRPr lang="en-US" dirty="0" smtClean="0"/>
          </a:p>
        </p:txBody>
      </p:sp>
      <p:sp>
        <p:nvSpPr>
          <p:cNvPr id="5" name="Text Placeholder 3"/>
          <p:cNvSpPr>
            <a:spLocks noGrp="1"/>
          </p:cNvSpPr>
          <p:nvPr>
            <p:ph type="body" sz="quarter" idx="4294967295"/>
          </p:nvPr>
        </p:nvSpPr>
        <p:spPr>
          <a:xfrm>
            <a:off x="324000" y="1550482"/>
            <a:ext cx="8362800" cy="4392000"/>
          </a:xfrm>
          <a:prstGeom prst="rect">
            <a:avLst/>
          </a:prstGeom>
          <a:solidFill>
            <a:schemeClr val="bg1"/>
          </a:solidFill>
        </p:spPr>
        <p:txBody>
          <a:bodyPr/>
          <a:lstStyle/>
          <a:p>
            <a:r>
              <a:rPr lang="en-US" sz="1600" dirty="0" smtClean="0"/>
              <a:t>The SAP </a:t>
            </a:r>
            <a:r>
              <a:rPr lang="en-US" sz="1600" dirty="0" err="1" smtClean="0"/>
              <a:t>StreamWork</a:t>
            </a:r>
            <a:r>
              <a:rPr lang="en-US" sz="1600" dirty="0" smtClean="0"/>
              <a:t> Integration allows a collaborative decision-making</a:t>
            </a:r>
          </a:p>
          <a:p>
            <a:pPr lvl="2">
              <a:buFont typeface="Wingdings" pitchFamily="2" charset="2"/>
              <a:buChar char="§"/>
            </a:pPr>
            <a:r>
              <a:rPr lang="en-US" sz="1400" dirty="0" smtClean="0"/>
              <a:t>Brings together the people, information, and proven business approaches to drive fast, meaningful results</a:t>
            </a:r>
          </a:p>
          <a:p>
            <a:pPr lvl="2">
              <a:buFont typeface="Wingdings" pitchFamily="2" charset="2"/>
              <a:buChar char="§"/>
            </a:pPr>
            <a:r>
              <a:rPr lang="en-US" sz="1400" dirty="0" smtClean="0"/>
              <a:t>Get everyone on the same page</a:t>
            </a:r>
          </a:p>
          <a:p>
            <a:pPr lvl="2">
              <a:buFont typeface="Wingdings" pitchFamily="2" charset="2"/>
              <a:buChar char="§"/>
            </a:pPr>
            <a:r>
              <a:rPr lang="en-US" sz="1400" dirty="0" smtClean="0"/>
              <a:t>Share documents and data all in plain view</a:t>
            </a:r>
          </a:p>
          <a:p>
            <a:pPr lvl="2">
              <a:buFont typeface="Wingdings" pitchFamily="2" charset="2"/>
              <a:buChar char="§"/>
            </a:pPr>
            <a:r>
              <a:rPr lang="en-US" sz="1400" dirty="0" smtClean="0"/>
              <a:t>Provide structure with tools for brainstorming and decision-making</a:t>
            </a:r>
          </a:p>
          <a:p>
            <a:pPr lvl="2">
              <a:buFont typeface="Wingdings" pitchFamily="2" charset="2"/>
              <a:buChar char="§"/>
            </a:pPr>
            <a:r>
              <a:rPr lang="en-US" sz="1400" dirty="0" smtClean="0"/>
              <a:t>LRM allows you to </a:t>
            </a:r>
          </a:p>
          <a:p>
            <a:pPr lvl="3">
              <a:buFont typeface="Wingdings" pitchFamily="2" charset="2"/>
              <a:buChar char="§"/>
            </a:pPr>
            <a:r>
              <a:rPr lang="en-US" sz="1200" dirty="0" smtClean="0"/>
              <a:t>Create new SAP </a:t>
            </a:r>
            <a:r>
              <a:rPr lang="en-US" sz="1200" dirty="0" err="1" smtClean="0"/>
              <a:t>StreamWork</a:t>
            </a:r>
            <a:r>
              <a:rPr lang="en-US" sz="1200" dirty="0" smtClean="0"/>
              <a:t> activities</a:t>
            </a:r>
          </a:p>
          <a:p>
            <a:pPr lvl="3">
              <a:buFont typeface="Wingdings" pitchFamily="2" charset="2"/>
              <a:buChar char="§"/>
            </a:pPr>
            <a:r>
              <a:rPr lang="en-US" sz="1200" dirty="0" smtClean="0"/>
              <a:t>Post comments to existing SAP </a:t>
            </a:r>
            <a:r>
              <a:rPr lang="en-US" sz="1200" dirty="0" err="1" smtClean="0"/>
              <a:t>StreamWork</a:t>
            </a:r>
            <a:r>
              <a:rPr lang="en-US" sz="1200" dirty="0" smtClean="0"/>
              <a:t> activities</a:t>
            </a:r>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1" y="3989743"/>
            <a:ext cx="3823096" cy="1916673"/>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25" t="7101" r="999" b="3461"/>
          <a:stretch/>
        </p:blipFill>
        <p:spPr bwMode="auto">
          <a:xfrm>
            <a:off x="5205413" y="3390900"/>
            <a:ext cx="3481387" cy="2786063"/>
          </a:xfrm>
          <a:prstGeom prst="rect">
            <a:avLst/>
          </a:prstGeom>
          <a:noFill/>
          <a:ln>
            <a:noFill/>
          </a:ln>
          <a:effectLst>
            <a:glow rad="63500">
              <a:schemeClr val="accent2">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Gestreifter Pfeil nach rechts 1"/>
          <p:cNvSpPr/>
          <p:nvPr/>
        </p:nvSpPr>
        <p:spPr bwMode="gray">
          <a:xfrm>
            <a:off x="4393581" y="4453054"/>
            <a:ext cx="654205" cy="572429"/>
          </a:xfrm>
          <a:prstGeom prst="striped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8478054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risk processing in SAP LRM@HANA Rel. 2.0 </a:t>
            </a:r>
            <a:endParaRPr lang="en-US" dirty="0"/>
          </a:p>
        </p:txBody>
      </p:sp>
      <p:grpSp>
        <p:nvGrpSpPr>
          <p:cNvPr id="3" name="Group 192"/>
          <p:cNvGrpSpPr/>
          <p:nvPr/>
        </p:nvGrpSpPr>
        <p:grpSpPr>
          <a:xfrm>
            <a:off x="2438359" y="1436914"/>
            <a:ext cx="6760063" cy="5116113"/>
            <a:chOff x="2438359" y="1349830"/>
            <a:chExt cx="6760063" cy="5116113"/>
          </a:xfrm>
        </p:grpSpPr>
        <p:grpSp>
          <p:nvGrpSpPr>
            <p:cNvPr id="4" name="Group 191"/>
            <p:cNvGrpSpPr/>
            <p:nvPr/>
          </p:nvGrpSpPr>
          <p:grpSpPr>
            <a:xfrm>
              <a:off x="2801255" y="1349830"/>
              <a:ext cx="4847771" cy="5116113"/>
              <a:chOff x="2685143" y="1349830"/>
              <a:chExt cx="4847771" cy="5116113"/>
            </a:xfrm>
          </p:grpSpPr>
          <p:grpSp>
            <p:nvGrpSpPr>
              <p:cNvPr id="5" name="Group 95"/>
              <p:cNvGrpSpPr/>
              <p:nvPr/>
            </p:nvGrpSpPr>
            <p:grpSpPr>
              <a:xfrm>
                <a:off x="2832019" y="4309655"/>
                <a:ext cx="1079643" cy="900933"/>
                <a:chOff x="5314004" y="4609475"/>
                <a:chExt cx="1918741" cy="689548"/>
              </a:xfrm>
            </p:grpSpPr>
            <p:cxnSp>
              <p:nvCxnSpPr>
                <p:cNvPr id="97" name="Straight Connector 96"/>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0" name="Rectangle 99"/>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1" name="Rectangle 100"/>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2" name="Rectangle 101"/>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3" name="Rectangle 102"/>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04" name="Straight Connector 103"/>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6" name="Rectangle 105"/>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7" name="Rectangle 106"/>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84" name="Picture 83" descr="cash_register.png"/>
              <p:cNvPicPr>
                <a:picLocks noChangeAspect="1"/>
              </p:cNvPicPr>
              <p:nvPr/>
            </p:nvPicPr>
            <p:blipFill>
              <a:blip r:embed="rId3" cstate="print"/>
              <a:srcRect l="21429" t="3624" r="20714" b="4441"/>
              <a:stretch>
                <a:fillRect/>
              </a:stretch>
            </p:blipFill>
            <p:spPr>
              <a:xfrm>
                <a:off x="3360004" y="5442857"/>
                <a:ext cx="936517" cy="1023086"/>
              </a:xfrm>
              <a:prstGeom prst="rect">
                <a:avLst/>
              </a:prstGeom>
              <a:ln>
                <a:noFill/>
              </a:ln>
              <a:effectLst>
                <a:softEdge rad="112500"/>
              </a:effectLst>
            </p:spPr>
          </p:pic>
          <p:pic>
            <p:nvPicPr>
              <p:cNvPr id="96" name="Picture 95" descr="cash_register.png"/>
              <p:cNvPicPr>
                <a:picLocks noChangeAspect="1"/>
              </p:cNvPicPr>
              <p:nvPr/>
            </p:nvPicPr>
            <p:blipFill>
              <a:blip r:embed="rId3" cstate="print"/>
              <a:srcRect l="21429" t="3624" r="20714" b="4441"/>
              <a:stretch>
                <a:fillRect/>
              </a:stretch>
            </p:blipFill>
            <p:spPr>
              <a:xfrm>
                <a:off x="5551670" y="5442857"/>
                <a:ext cx="936517" cy="1023086"/>
              </a:xfrm>
              <a:prstGeom prst="rect">
                <a:avLst/>
              </a:prstGeom>
              <a:ln>
                <a:noFill/>
              </a:ln>
              <a:effectLst>
                <a:softEdge rad="112500"/>
              </a:effectLst>
            </p:spPr>
          </p:pic>
          <p:grpSp>
            <p:nvGrpSpPr>
              <p:cNvPr id="6" name="Group 95"/>
              <p:cNvGrpSpPr/>
              <p:nvPr/>
            </p:nvGrpSpPr>
            <p:grpSpPr>
              <a:xfrm>
                <a:off x="4116511" y="4310743"/>
                <a:ext cx="1079643" cy="900933"/>
                <a:chOff x="5314004" y="4609475"/>
                <a:chExt cx="1918741" cy="689548"/>
              </a:xfrm>
            </p:grpSpPr>
            <p:cxnSp>
              <p:nvCxnSpPr>
                <p:cNvPr id="110" name="Straight Connector 109"/>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3" name="Rectangle 112"/>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4" name="Rectangle 113"/>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5" name="Rectangle 114"/>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6" name="Rectangle 115"/>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17" name="Straight Connector 116"/>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19" name="Rectangle 118"/>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0" name="Rectangle 119"/>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7" name="Group 95"/>
              <p:cNvGrpSpPr/>
              <p:nvPr/>
            </p:nvGrpSpPr>
            <p:grpSpPr>
              <a:xfrm>
                <a:off x="5328433" y="4310743"/>
                <a:ext cx="1079643" cy="900933"/>
                <a:chOff x="5314004" y="4609475"/>
                <a:chExt cx="1918741" cy="689548"/>
              </a:xfrm>
            </p:grpSpPr>
            <p:cxnSp>
              <p:nvCxnSpPr>
                <p:cNvPr id="122" name="Straight Connector 121"/>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Rectangle 123"/>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5" name="Rectangle 124"/>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6" name="Rectangle 125"/>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7" name="Rectangle 126"/>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28" name="Rectangle 127"/>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9" name="Straight Connector 128"/>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1" name="Rectangle 130"/>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2" name="Rectangle 131"/>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grpSp>
            <p:nvGrpSpPr>
              <p:cNvPr id="8" name="Group 95"/>
              <p:cNvGrpSpPr/>
              <p:nvPr/>
            </p:nvGrpSpPr>
            <p:grpSpPr>
              <a:xfrm>
                <a:off x="6453271" y="4310743"/>
                <a:ext cx="1079643" cy="900933"/>
                <a:chOff x="5314004" y="4609475"/>
                <a:chExt cx="1918741" cy="689548"/>
              </a:xfrm>
            </p:grpSpPr>
            <p:cxnSp>
              <p:nvCxnSpPr>
                <p:cNvPr id="134" name="Straight Connector 133"/>
                <p:cNvCxnSpPr/>
                <p:nvPr/>
              </p:nvCxnSpPr>
              <p:spPr>
                <a:xfrm>
                  <a:off x="5314004" y="5014210"/>
                  <a:ext cx="1918741" cy="0"/>
                </a:xfrm>
                <a:prstGeom prst="line">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553837" y="4609475"/>
                  <a:ext cx="10" cy="644577"/>
                </a:xfrm>
                <a:prstGeom prst="line">
                  <a:avLst/>
                </a:prstGeom>
                <a:ln w="63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bwMode="gray">
                <a:xfrm>
                  <a:off x="5388955" y="5014210"/>
                  <a:ext cx="89941" cy="284813"/>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7" name="Rectangle 136"/>
                <p:cNvSpPr/>
                <p:nvPr/>
              </p:nvSpPr>
              <p:spPr bwMode="gray">
                <a:xfrm>
                  <a:off x="6395800" y="4841823"/>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8" name="Rectangle 137"/>
                <p:cNvSpPr/>
                <p:nvPr/>
              </p:nvSpPr>
              <p:spPr bwMode="gray">
                <a:xfrm>
                  <a:off x="6145960" y="4916774"/>
                  <a:ext cx="82454" cy="104932"/>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39" name="Rectangle 138"/>
                <p:cNvSpPr/>
                <p:nvPr/>
              </p:nvSpPr>
              <p:spPr bwMode="gray">
                <a:xfrm>
                  <a:off x="5913612" y="4841823"/>
                  <a:ext cx="97444"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0" name="Rectangle 139"/>
                <p:cNvSpPr/>
                <p:nvPr/>
              </p:nvSpPr>
              <p:spPr bwMode="gray">
                <a:xfrm>
                  <a:off x="5658778" y="4909278"/>
                  <a:ext cx="97445" cy="112427"/>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41" name="Straight Connector 140"/>
                <p:cNvCxnSpPr/>
                <p:nvPr/>
              </p:nvCxnSpPr>
              <p:spPr>
                <a:xfrm>
                  <a:off x="5553837" y="4736891"/>
                  <a:ext cx="1573967" cy="0"/>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bwMode="gray">
                <a:xfrm>
                  <a:off x="6608162" y="4924269"/>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3" name="Rectangle 142"/>
                <p:cNvSpPr/>
                <p:nvPr/>
              </p:nvSpPr>
              <p:spPr bwMode="gray">
                <a:xfrm>
                  <a:off x="6790542" y="4919274"/>
                  <a:ext cx="77452" cy="99935"/>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44" name="Rectangle 143"/>
                <p:cNvSpPr/>
                <p:nvPr/>
              </p:nvSpPr>
              <p:spPr bwMode="gray">
                <a:xfrm>
                  <a:off x="6990410" y="4844321"/>
                  <a:ext cx="102435" cy="179883"/>
                </a:xfrm>
                <a:prstGeom prst="rect">
                  <a:avLst/>
                </a:prstGeom>
                <a:solidFill>
                  <a:srgbClr val="00B05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pic>
            <p:nvPicPr>
              <p:cNvPr id="163" name="Picture 162" descr="Aggregated Cash flows.png"/>
              <p:cNvPicPr>
                <a:picLocks noChangeAspect="1"/>
              </p:cNvPicPr>
              <p:nvPr/>
            </p:nvPicPr>
            <p:blipFill>
              <a:blip r:embed="rId4" cstate="print"/>
              <a:stretch>
                <a:fillRect/>
              </a:stretch>
            </p:blipFill>
            <p:spPr>
              <a:xfrm>
                <a:off x="3541456" y="2801258"/>
                <a:ext cx="2786738" cy="1288805"/>
              </a:xfrm>
              <a:prstGeom prst="rect">
                <a:avLst/>
              </a:prstGeom>
            </p:spPr>
          </p:pic>
          <p:pic>
            <p:nvPicPr>
              <p:cNvPr id="164" name="Picture 163"/>
              <p:cNvPicPr>
                <a:picLocks noChangeAspect="1" noChangeArrowheads="1"/>
              </p:cNvPicPr>
              <p:nvPr/>
            </p:nvPicPr>
            <p:blipFill>
              <a:blip r:embed="rId5" cstate="print"/>
              <a:srcRect/>
              <a:stretch>
                <a:fillRect/>
              </a:stretch>
            </p:blipFill>
            <p:spPr bwMode="auto">
              <a:xfrm>
                <a:off x="2685143" y="1349830"/>
                <a:ext cx="4818703" cy="1233714"/>
              </a:xfrm>
              <a:prstGeom prst="rect">
                <a:avLst/>
              </a:prstGeom>
              <a:solidFill>
                <a:schemeClr val="accent1"/>
              </a:solidFill>
              <a:ln w="57150" algn="ctr">
                <a:solidFill>
                  <a:srgbClr val="FFC000"/>
                </a:solidFill>
                <a:miter lim="800000"/>
                <a:headEnd/>
                <a:tailEnd/>
              </a:ln>
              <a:effectLst>
                <a:outerShdw blurRad="50800" dist="38100" dir="5400000" algn="t" rotWithShape="0">
                  <a:prstClr val="black">
                    <a:alpha val="40000"/>
                  </a:prstClr>
                </a:outerShdw>
              </a:effectLst>
            </p:spPr>
          </p:pic>
        </p:grpSp>
        <p:cxnSp>
          <p:nvCxnSpPr>
            <p:cNvPr id="166" name="Straight Connector 165"/>
            <p:cNvCxnSpPr/>
            <p:nvPr/>
          </p:nvCxnSpPr>
          <p:spPr>
            <a:xfrm>
              <a:off x="2438359" y="5413829"/>
              <a:ext cx="64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439216" y="4216427"/>
              <a:ext cx="64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2439216" y="2757773"/>
              <a:ext cx="64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7525641" y="5747658"/>
              <a:ext cx="1665515"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Transaction</a:t>
              </a:r>
            </a:p>
          </p:txBody>
        </p:sp>
        <p:sp>
          <p:nvSpPr>
            <p:cNvPr id="171" name="TextBox 170"/>
            <p:cNvSpPr txBox="1"/>
            <p:nvPr/>
          </p:nvSpPr>
          <p:spPr>
            <a:xfrm>
              <a:off x="7532901" y="4637340"/>
              <a:ext cx="166551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Cash flow generation</a:t>
              </a:r>
            </a:p>
          </p:txBody>
        </p:sp>
        <p:sp>
          <p:nvSpPr>
            <p:cNvPr id="172" name="TextBox 171"/>
            <p:cNvSpPr txBox="1"/>
            <p:nvPr/>
          </p:nvSpPr>
          <p:spPr>
            <a:xfrm>
              <a:off x="7525647" y="3222228"/>
              <a:ext cx="166551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kern="0" dirty="0" smtClean="0">
                  <a:ea typeface="Arial Unicode MS" pitchFamily="34" charset="-128"/>
                  <a:cs typeface="Arial Unicode MS" pitchFamily="34" charset="-128"/>
                </a:rPr>
                <a:t>Cash flow aggregation</a:t>
              </a:r>
              <a:endParaRPr lang="en-US" sz="1800" kern="0" dirty="0" smtClean="0">
                <a:ea typeface="Arial Unicode MS" pitchFamily="34" charset="-128"/>
                <a:cs typeface="Arial Unicode MS" pitchFamily="34" charset="-128"/>
              </a:endParaRPr>
            </a:p>
          </p:txBody>
        </p:sp>
        <p:sp>
          <p:nvSpPr>
            <p:cNvPr id="173" name="TextBox 172"/>
            <p:cNvSpPr txBox="1"/>
            <p:nvPr/>
          </p:nvSpPr>
          <p:spPr>
            <a:xfrm>
              <a:off x="7532907" y="1661976"/>
              <a:ext cx="166551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Reporting &amp; Analysis</a:t>
              </a:r>
            </a:p>
          </p:txBody>
        </p:sp>
      </p:grpSp>
      <p:sp>
        <p:nvSpPr>
          <p:cNvPr id="180" name="Text Placeholder 6"/>
          <p:cNvSpPr txBox="1">
            <a:spLocks/>
          </p:cNvSpPr>
          <p:nvPr/>
        </p:nvSpPr>
        <p:spPr>
          <a:xfrm>
            <a:off x="462477" y="1980535"/>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What-If</a:t>
            </a:r>
            <a:br>
              <a:rPr kumimoji="0" lang="en-US" sz="1200" b="1" i="0" u="none" strike="noStrike" kern="1200" cap="none" spc="0" normalizeH="0" baseline="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1200" b="1" i="0" u="none" strike="noStrike" kern="1200" cap="none" spc="0" normalizeH="0" noProof="0" dirty="0" smtClean="0">
                <a:ln>
                  <a:noFill/>
                </a:ln>
                <a:solidFill>
                  <a:schemeClr val="tx1"/>
                </a:solidFill>
                <a:effectLst/>
                <a:uLnTx/>
                <a:uFillTx/>
                <a:latin typeface="+mn-lt"/>
                <a:ea typeface="+mn-ea"/>
                <a:cs typeface="+mn-cs"/>
              </a:rPr>
              <a:t> </a:t>
            </a:r>
            <a:r>
              <a:rPr kumimoji="0" lang="en-US" sz="1200" b="1" i="0" u="none" strike="noStrike" kern="1200" cap="none" spc="0" normalizeH="0" baseline="0" noProof="0" dirty="0" smtClean="0">
                <a:ln>
                  <a:noFill/>
                </a:ln>
                <a:solidFill>
                  <a:schemeClr val="tx1"/>
                </a:solidFill>
                <a:effectLst/>
                <a:uLnTx/>
                <a:uFillTx/>
                <a:latin typeface="+mn-lt"/>
                <a:ea typeface="+mn-ea"/>
                <a:cs typeface="+mn-cs"/>
              </a:rPr>
              <a:t>Analysis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84" name="Text Placeholder 6"/>
          <p:cNvSpPr txBox="1">
            <a:spLocks/>
          </p:cNvSpPr>
          <p:nvPr/>
        </p:nvSpPr>
        <p:spPr>
          <a:xfrm>
            <a:off x="-286693" y="1980535"/>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Detailed </a:t>
            </a:r>
            <a:r>
              <a:rPr kumimoji="0" lang="en-US" sz="1200" b="1" i="0" u="none" strike="noStrike" kern="1200" cap="none" spc="0" normalizeH="0" noProof="0" dirty="0" smtClean="0">
                <a:ln>
                  <a:noFill/>
                </a:ln>
                <a:solidFill>
                  <a:schemeClr val="tx1"/>
                </a:solidFill>
                <a:effectLst/>
                <a:uLnTx/>
                <a:uFillTx/>
                <a:latin typeface="+mn-lt"/>
                <a:ea typeface="+mn-ea"/>
                <a:cs typeface="+mn-cs"/>
              </a:rPr>
              <a:t> </a:t>
            </a:r>
            <a:br>
              <a:rPr kumimoji="0" lang="en-US" sz="1200" b="1" i="0" u="none" strike="noStrike" kern="1200" cap="none" spc="0" normalizeH="0" noProof="0" dirty="0" smtClean="0">
                <a:ln>
                  <a:noFill/>
                </a:ln>
                <a:solidFill>
                  <a:schemeClr val="tx1"/>
                </a:solidFill>
                <a:effectLst/>
                <a:uLnTx/>
                <a:uFillTx/>
                <a:latin typeface="+mn-lt"/>
                <a:ea typeface="+mn-ea"/>
                <a:cs typeface="+mn-cs"/>
              </a:rPr>
            </a:br>
            <a:r>
              <a:rPr kumimoji="0" lang="en-US" sz="1200" b="1" i="0" u="none" strike="noStrike" kern="1200" cap="none" spc="0" normalizeH="0" baseline="0" noProof="0" dirty="0" smtClean="0">
                <a:ln>
                  <a:noFill/>
                </a:ln>
                <a:solidFill>
                  <a:schemeClr val="tx1"/>
                </a:solidFill>
                <a:effectLst/>
                <a:uLnTx/>
                <a:uFillTx/>
                <a:latin typeface="+mn-lt"/>
                <a:ea typeface="+mn-ea"/>
                <a:cs typeface="+mn-cs"/>
              </a:rPr>
              <a:t>Analysis</a:t>
            </a: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9" name="Group 187"/>
          <p:cNvGrpSpPr/>
          <p:nvPr/>
        </p:nvGrpSpPr>
        <p:grpSpPr>
          <a:xfrm>
            <a:off x="1640245" y="1531815"/>
            <a:ext cx="499583" cy="499583"/>
            <a:chOff x="4396267" y="2980427"/>
            <a:chExt cx="499583" cy="499583"/>
          </a:xfrm>
        </p:grpSpPr>
        <p:sp>
          <p:nvSpPr>
            <p:cNvPr id="189" name="Freeform 28"/>
            <p:cNvSpPr>
              <a:spLocks/>
            </p:cNvSpPr>
            <p:nvPr/>
          </p:nvSpPr>
          <p:spPr bwMode="gray">
            <a:xfrm>
              <a:off x="4645191" y="2980427"/>
              <a:ext cx="248924" cy="249792"/>
            </a:xfrm>
            <a:custGeom>
              <a:avLst/>
              <a:gdLst/>
              <a:ahLst/>
              <a:cxnLst>
                <a:cxn ang="0">
                  <a:pos x="160" y="160"/>
                </a:cxn>
                <a:cxn ang="0">
                  <a:pos x="0" y="1"/>
                </a:cxn>
                <a:cxn ang="0">
                  <a:pos x="0" y="1"/>
                </a:cxn>
                <a:cxn ang="0">
                  <a:pos x="0" y="161"/>
                </a:cxn>
                <a:cxn ang="0">
                  <a:pos x="160" y="160"/>
                </a:cxn>
              </a:cxnLst>
              <a:rect l="0" t="0" r="r" b="b"/>
              <a:pathLst>
                <a:path w="160" h="161">
                  <a:moveTo>
                    <a:pt x="160" y="160"/>
                  </a:moveTo>
                  <a:cubicBezTo>
                    <a:pt x="160" y="72"/>
                    <a:pt x="88" y="1"/>
                    <a:pt x="0" y="1"/>
                  </a:cubicBezTo>
                  <a:cubicBezTo>
                    <a:pt x="0" y="0"/>
                    <a:pt x="0" y="1"/>
                    <a:pt x="0" y="1"/>
                  </a:cubicBezTo>
                  <a:lnTo>
                    <a:pt x="0" y="161"/>
                  </a:lnTo>
                  <a:lnTo>
                    <a:pt x="160" y="160"/>
                  </a:lnTo>
                  <a:close/>
                </a:path>
              </a:pathLst>
            </a:custGeom>
            <a:solidFill>
              <a:schemeClr val="accent1"/>
            </a:solidFill>
            <a:ln w="8001">
              <a:solidFill>
                <a:srgbClr val="FFFFFF"/>
              </a:solidFill>
              <a:prstDash val="solid"/>
              <a:round/>
              <a:headEnd/>
              <a:tailEnd/>
            </a:ln>
          </p:spPr>
          <p:txBody>
            <a:bodyPr/>
            <a:lstStyle/>
            <a:p>
              <a:endParaRPr lang="en-US"/>
            </a:p>
          </p:txBody>
        </p:sp>
        <p:sp>
          <p:nvSpPr>
            <p:cNvPr id="190" name="Freeform 29"/>
            <p:cNvSpPr>
              <a:spLocks/>
            </p:cNvSpPr>
            <p:nvPr/>
          </p:nvSpPr>
          <p:spPr bwMode="gray">
            <a:xfrm>
              <a:off x="4396267" y="2981291"/>
              <a:ext cx="499583" cy="498719"/>
            </a:xfrm>
            <a:custGeom>
              <a:avLst/>
              <a:gdLst/>
              <a:ahLst/>
              <a:cxnLst>
                <a:cxn ang="0">
                  <a:pos x="160" y="0"/>
                </a:cxn>
                <a:cxn ang="0">
                  <a:pos x="0" y="160"/>
                </a:cxn>
                <a:cxn ang="0">
                  <a:pos x="160" y="321"/>
                </a:cxn>
                <a:cxn ang="0">
                  <a:pos x="321" y="160"/>
                </a:cxn>
                <a:cxn ang="0">
                  <a:pos x="320" y="159"/>
                </a:cxn>
                <a:cxn ang="0">
                  <a:pos x="160" y="160"/>
                </a:cxn>
                <a:cxn ang="0">
                  <a:pos x="160" y="0"/>
                </a:cxn>
              </a:cxnLst>
              <a:rect l="0" t="0" r="r" b="b"/>
              <a:pathLst>
                <a:path w="321" h="321">
                  <a:moveTo>
                    <a:pt x="160" y="0"/>
                  </a:moveTo>
                  <a:cubicBezTo>
                    <a:pt x="71" y="0"/>
                    <a:pt x="0" y="72"/>
                    <a:pt x="0" y="160"/>
                  </a:cubicBezTo>
                  <a:cubicBezTo>
                    <a:pt x="0" y="249"/>
                    <a:pt x="71" y="321"/>
                    <a:pt x="160" y="321"/>
                  </a:cubicBezTo>
                  <a:cubicBezTo>
                    <a:pt x="249" y="321"/>
                    <a:pt x="321" y="249"/>
                    <a:pt x="321" y="160"/>
                  </a:cubicBezTo>
                  <a:cubicBezTo>
                    <a:pt x="320" y="160"/>
                    <a:pt x="320" y="160"/>
                    <a:pt x="320" y="159"/>
                  </a:cubicBezTo>
                  <a:lnTo>
                    <a:pt x="160" y="160"/>
                  </a:lnTo>
                  <a:lnTo>
                    <a:pt x="160" y="0"/>
                  </a:lnTo>
                  <a:close/>
                </a:path>
              </a:pathLst>
            </a:custGeom>
            <a:solidFill>
              <a:srgbClr val="CCCCCC"/>
            </a:solidFill>
            <a:ln w="8001">
              <a:solidFill>
                <a:srgbClr val="FFFFFF"/>
              </a:solidFill>
              <a:prstDash val="solid"/>
              <a:round/>
              <a:headEnd/>
              <a:tailEnd/>
            </a:ln>
          </p:spPr>
          <p:txBody>
            <a:bodyPr/>
            <a:lstStyle/>
            <a:p>
              <a:endParaRPr lang="en-US"/>
            </a:p>
          </p:txBody>
        </p:sp>
      </p:grpSp>
      <p:sp>
        <p:nvSpPr>
          <p:cNvPr id="191" name="Text Placeholder 6"/>
          <p:cNvSpPr txBox="1">
            <a:spLocks/>
          </p:cNvSpPr>
          <p:nvPr/>
        </p:nvSpPr>
        <p:spPr>
          <a:xfrm>
            <a:off x="1273565" y="1987795"/>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Legal</a:t>
            </a:r>
            <a:r>
              <a:rPr kumimoji="0" lang="en-US" sz="1200" b="1" i="0" u="none" strike="noStrike" kern="1200" cap="none" spc="0" normalizeH="0" noProof="0" dirty="0" smtClean="0">
                <a:ln>
                  <a:noFill/>
                </a:ln>
                <a:solidFill>
                  <a:schemeClr val="tx1"/>
                </a:solidFill>
                <a:effectLst/>
                <a:uLnTx/>
                <a:uFillTx/>
                <a:latin typeface="+mn-lt"/>
                <a:ea typeface="+mn-ea"/>
                <a:cs typeface="+mn-cs"/>
              </a:rPr>
              <a:t> </a:t>
            </a:r>
            <a:br>
              <a:rPr kumimoji="0" lang="en-US" sz="1200" b="1" i="0" u="none" strike="noStrike" kern="1200" cap="none" spc="0" normalizeH="0" noProof="0" dirty="0" smtClean="0">
                <a:ln>
                  <a:noFill/>
                </a:ln>
                <a:solidFill>
                  <a:schemeClr val="tx1"/>
                </a:solidFill>
                <a:effectLst/>
                <a:uLnTx/>
                <a:uFillTx/>
                <a:latin typeface="+mn-lt"/>
                <a:ea typeface="+mn-ea"/>
                <a:cs typeface="+mn-cs"/>
              </a:rPr>
            </a:br>
            <a:r>
              <a:rPr kumimoji="0" lang="en-US" sz="1200" b="1" i="0" u="none" strike="noStrike" kern="1200" cap="none" spc="0" normalizeH="0" noProof="0" dirty="0" smtClean="0">
                <a:ln>
                  <a:noFill/>
                </a:ln>
                <a:solidFill>
                  <a:schemeClr val="tx1"/>
                </a:solidFill>
                <a:effectLst/>
                <a:uLnTx/>
                <a:uFillTx/>
                <a:latin typeface="+mn-lt"/>
                <a:ea typeface="+mn-ea"/>
                <a:cs typeface="+mn-cs"/>
              </a:rPr>
              <a:t>Reporting</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94" name="Oval 737"/>
          <p:cNvSpPr>
            <a:spLocks noChangeArrowheads="1"/>
          </p:cNvSpPr>
          <p:nvPr/>
        </p:nvSpPr>
        <p:spPr bwMode="auto">
          <a:xfrm>
            <a:off x="194400" y="2992180"/>
            <a:ext cx="496377" cy="496377"/>
          </a:xfrm>
          <a:prstGeom prst="ellipse">
            <a:avLst/>
          </a:prstGeom>
          <a:solidFill>
            <a:schemeClr val="tx2"/>
          </a:solidFill>
          <a:ln w="9525">
            <a:solidFill>
              <a:schemeClr val="bg1"/>
            </a:solidFill>
            <a:round/>
            <a:headEnd/>
            <a:tailEnd/>
          </a:ln>
        </p:spPr>
        <p:txBody>
          <a:bodyPr wrap="none" anchor="ctr"/>
          <a:lstStyle/>
          <a:p>
            <a:endParaRPr lang="en-US"/>
          </a:p>
        </p:txBody>
      </p:sp>
      <p:sp>
        <p:nvSpPr>
          <p:cNvPr id="195" name="Text Placeholder 6"/>
          <p:cNvSpPr txBox="1">
            <a:spLocks/>
          </p:cNvSpPr>
          <p:nvPr/>
        </p:nvSpPr>
        <p:spPr>
          <a:xfrm>
            <a:off x="-128346" y="3352138"/>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Aggregation</a:t>
            </a:r>
          </a:p>
        </p:txBody>
      </p:sp>
      <p:sp>
        <p:nvSpPr>
          <p:cNvPr id="78" name="Oval 737"/>
          <p:cNvSpPr>
            <a:spLocks noChangeArrowheads="1"/>
          </p:cNvSpPr>
          <p:nvPr/>
        </p:nvSpPr>
        <p:spPr bwMode="auto">
          <a:xfrm>
            <a:off x="194400" y="1537200"/>
            <a:ext cx="496377" cy="496377"/>
          </a:xfrm>
          <a:prstGeom prst="ellipse">
            <a:avLst/>
          </a:prstGeom>
          <a:solidFill>
            <a:schemeClr val="tx2"/>
          </a:solidFill>
          <a:ln w="9525">
            <a:solidFill>
              <a:schemeClr val="bg1"/>
            </a:solidFill>
            <a:round/>
            <a:headEnd/>
            <a:tailEnd/>
          </a:ln>
        </p:spPr>
        <p:txBody>
          <a:bodyPr wrap="none" anchor="ctr"/>
          <a:lstStyle/>
          <a:p>
            <a:endParaRPr lang="en-US"/>
          </a:p>
        </p:txBody>
      </p:sp>
      <p:grpSp>
        <p:nvGrpSpPr>
          <p:cNvPr id="10" name="Group 78"/>
          <p:cNvGrpSpPr/>
          <p:nvPr/>
        </p:nvGrpSpPr>
        <p:grpSpPr>
          <a:xfrm>
            <a:off x="896400" y="1537200"/>
            <a:ext cx="499583" cy="499583"/>
            <a:chOff x="4376127" y="2965794"/>
            <a:chExt cx="499583" cy="499583"/>
          </a:xfrm>
        </p:grpSpPr>
        <p:sp>
          <p:nvSpPr>
            <p:cNvPr id="80" name="Freeform 19"/>
            <p:cNvSpPr>
              <a:spLocks/>
            </p:cNvSpPr>
            <p:nvPr/>
          </p:nvSpPr>
          <p:spPr bwMode="gray">
            <a:xfrm>
              <a:off x="4624190" y="2965794"/>
              <a:ext cx="251520" cy="499583"/>
            </a:xfrm>
            <a:custGeom>
              <a:avLst/>
              <a:gdLst/>
              <a:ahLst/>
              <a:cxnLst>
                <a:cxn ang="0">
                  <a:pos x="0" y="321"/>
                </a:cxn>
                <a:cxn ang="0">
                  <a:pos x="1" y="321"/>
                </a:cxn>
                <a:cxn ang="0">
                  <a:pos x="162" y="161"/>
                </a:cxn>
                <a:cxn ang="0">
                  <a:pos x="1" y="1"/>
                </a:cxn>
                <a:cxn ang="0">
                  <a:pos x="1" y="1"/>
                </a:cxn>
                <a:cxn ang="0">
                  <a:pos x="1" y="161"/>
                </a:cxn>
                <a:cxn ang="0">
                  <a:pos x="0" y="321"/>
                </a:cxn>
              </a:cxnLst>
              <a:rect l="0" t="0" r="r" b="b"/>
              <a:pathLst>
                <a:path w="162" h="322">
                  <a:moveTo>
                    <a:pt x="0" y="321"/>
                  </a:moveTo>
                  <a:cubicBezTo>
                    <a:pt x="1" y="321"/>
                    <a:pt x="1" y="321"/>
                    <a:pt x="1" y="321"/>
                  </a:cubicBezTo>
                  <a:cubicBezTo>
                    <a:pt x="90" y="322"/>
                    <a:pt x="162" y="250"/>
                    <a:pt x="162" y="161"/>
                  </a:cubicBezTo>
                  <a:cubicBezTo>
                    <a:pt x="162" y="72"/>
                    <a:pt x="90" y="1"/>
                    <a:pt x="1" y="1"/>
                  </a:cubicBezTo>
                  <a:cubicBezTo>
                    <a:pt x="1" y="0"/>
                    <a:pt x="1" y="1"/>
                    <a:pt x="1" y="1"/>
                  </a:cubicBezTo>
                  <a:lnTo>
                    <a:pt x="1" y="161"/>
                  </a:lnTo>
                  <a:lnTo>
                    <a:pt x="0" y="321"/>
                  </a:lnTo>
                  <a:close/>
                </a:path>
              </a:pathLst>
            </a:custGeom>
            <a:solidFill>
              <a:schemeClr val="tx2"/>
            </a:solidFill>
            <a:ln w="8001">
              <a:solidFill>
                <a:srgbClr val="FFFFFF"/>
              </a:solidFill>
              <a:prstDash val="solid"/>
              <a:round/>
              <a:headEnd/>
              <a:tailEnd/>
            </a:ln>
          </p:spPr>
          <p:txBody>
            <a:bodyPr/>
            <a:lstStyle/>
            <a:p>
              <a:endParaRPr lang="en-US"/>
            </a:p>
          </p:txBody>
        </p:sp>
        <p:sp>
          <p:nvSpPr>
            <p:cNvPr id="81" name="Freeform 20"/>
            <p:cNvSpPr>
              <a:spLocks/>
            </p:cNvSpPr>
            <p:nvPr/>
          </p:nvSpPr>
          <p:spPr bwMode="gray">
            <a:xfrm>
              <a:off x="4376127" y="2966658"/>
              <a:ext cx="249792" cy="496990"/>
            </a:xfrm>
            <a:custGeom>
              <a:avLst/>
              <a:gdLst/>
              <a:ahLst/>
              <a:cxnLst>
                <a:cxn ang="0">
                  <a:pos x="161" y="0"/>
                </a:cxn>
                <a:cxn ang="0">
                  <a:pos x="1" y="160"/>
                </a:cxn>
                <a:cxn ang="0">
                  <a:pos x="160" y="320"/>
                </a:cxn>
                <a:cxn ang="0">
                  <a:pos x="161" y="160"/>
                </a:cxn>
                <a:cxn ang="0">
                  <a:pos x="161" y="0"/>
                </a:cxn>
              </a:cxnLst>
              <a:rect l="0" t="0" r="r" b="b"/>
              <a:pathLst>
                <a:path w="161" h="320">
                  <a:moveTo>
                    <a:pt x="161" y="0"/>
                  </a:moveTo>
                  <a:cubicBezTo>
                    <a:pt x="72" y="0"/>
                    <a:pt x="1" y="72"/>
                    <a:pt x="1" y="160"/>
                  </a:cubicBezTo>
                  <a:cubicBezTo>
                    <a:pt x="0" y="248"/>
                    <a:pt x="72" y="320"/>
                    <a:pt x="160" y="320"/>
                  </a:cubicBezTo>
                  <a:lnTo>
                    <a:pt x="161" y="160"/>
                  </a:lnTo>
                  <a:lnTo>
                    <a:pt x="161" y="0"/>
                  </a:lnTo>
                  <a:close/>
                </a:path>
              </a:pathLst>
            </a:custGeom>
            <a:solidFill>
              <a:srgbClr val="CCCCCC"/>
            </a:solidFill>
            <a:ln w="8001">
              <a:solidFill>
                <a:srgbClr val="FFFFFF"/>
              </a:solidFill>
              <a:prstDash val="solid"/>
              <a:round/>
              <a:headEnd/>
              <a:tailEnd/>
            </a:ln>
          </p:spPr>
          <p:txBody>
            <a:bodyPr/>
            <a:lstStyle/>
            <a:p>
              <a:endParaRPr lang="en-US"/>
            </a:p>
          </p:txBody>
        </p:sp>
      </p:grpSp>
      <p:grpSp>
        <p:nvGrpSpPr>
          <p:cNvPr id="11" name="Group 84"/>
          <p:cNvGrpSpPr/>
          <p:nvPr/>
        </p:nvGrpSpPr>
        <p:grpSpPr>
          <a:xfrm>
            <a:off x="2467429" y="1282703"/>
            <a:ext cx="5254171" cy="1518554"/>
            <a:chOff x="2467429" y="1282703"/>
            <a:chExt cx="5254171" cy="1518554"/>
          </a:xfrm>
        </p:grpSpPr>
        <p:sp>
          <p:nvSpPr>
            <p:cNvPr id="82" name="Rectangle 81"/>
            <p:cNvSpPr/>
            <p:nvPr/>
          </p:nvSpPr>
          <p:spPr bwMode="gray">
            <a:xfrm>
              <a:off x="2467429" y="1291771"/>
              <a:ext cx="5254171" cy="1509486"/>
            </a:xfrm>
            <a:prstGeom prst="rect">
              <a:avLst/>
            </a:prstGeom>
            <a:solidFill>
              <a:schemeClr val="tx2"/>
            </a:solidFill>
            <a:ln w="9525">
              <a:solidFill>
                <a:schemeClr val="bg1"/>
              </a:solidFill>
              <a:round/>
              <a:headEnd/>
              <a:tailEnd/>
            </a:ln>
          </p:spPr>
          <p:txBody>
            <a:bodyPr wrap="none" anchor="ctr"/>
            <a:lstStyle/>
            <a:p>
              <a:pPr marR="0" fontAlgn="base">
                <a:lnSpc>
                  <a:spcPct val="100000"/>
                </a:lnSpc>
                <a:spcBef>
                  <a:spcPct val="50000"/>
                </a:spcBef>
                <a:spcAft>
                  <a:spcPct val="0"/>
                </a:spcAft>
                <a:buClr>
                  <a:srgbClr val="F0AB00"/>
                </a:buClr>
                <a:buSzPct val="80000"/>
                <a:tabLst/>
              </a:pPr>
              <a:endParaRPr lang="en-US" sz="1600" dirty="0" smtClean="0"/>
            </a:p>
          </p:txBody>
        </p:sp>
        <p:sp>
          <p:nvSpPr>
            <p:cNvPr id="83" name="Text Box 11"/>
            <p:cNvSpPr txBox="1">
              <a:spLocks noChangeArrowheads="1"/>
            </p:cNvSpPr>
            <p:nvPr/>
          </p:nvSpPr>
          <p:spPr bwMode="auto">
            <a:xfrm>
              <a:off x="2551094" y="1282703"/>
              <a:ext cx="4938277" cy="1242785"/>
            </a:xfrm>
            <a:prstGeom prst="rect">
              <a:avLst/>
            </a:prstGeom>
            <a:noFill/>
            <a:ln w="3175" algn="ctr">
              <a:noFill/>
              <a:miter lim="800000"/>
              <a:headEnd/>
              <a:tailEnd/>
            </a:ln>
            <a:effectLst/>
          </p:spPr>
          <p:txBody>
            <a:bodyPr/>
            <a:lstStyle/>
            <a:p>
              <a:pPr marL="193675"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Complete analytic use cases</a:t>
              </a:r>
            </a:p>
            <a:p>
              <a:pPr marL="193675"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Manipulate big data on the fly</a:t>
              </a:r>
            </a:p>
            <a:p>
              <a:pPr marL="193675"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Define simple adhoc scenarios quickly</a:t>
              </a:r>
            </a:p>
            <a:p>
              <a:pPr marL="193675"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High speed enables true playing experience</a:t>
              </a:r>
            </a:p>
            <a:p>
              <a:pPr marL="193675"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Leverage Predictive@HANA</a:t>
              </a:r>
            </a:p>
            <a:p>
              <a:pPr marL="193675" indent="-193675" defTabSz="762000" eaLnBrk="0" hangingPunct="0">
                <a:lnSpc>
                  <a:spcPct val="110000"/>
                </a:lnSpc>
                <a:spcAft>
                  <a:spcPct val="10000"/>
                </a:spcAft>
                <a:buClr>
                  <a:schemeClr val="bg1"/>
                </a:buClr>
                <a:buSzPct val="80000"/>
                <a:buFont typeface="Wingdings" pitchFamily="2" charset="2"/>
                <a:buChar char="n"/>
              </a:pPr>
              <a:endParaRPr lang="en-US" sz="1600" smtClean="0">
                <a:solidFill>
                  <a:schemeClr val="bg1"/>
                </a:solidFill>
              </a:endParaRPr>
            </a:p>
            <a:p>
              <a:pPr marL="193675" indent="-193675" defTabSz="762000" eaLnBrk="0" hangingPunct="0">
                <a:lnSpc>
                  <a:spcPct val="110000"/>
                </a:lnSpc>
                <a:spcAft>
                  <a:spcPct val="10000"/>
                </a:spcAft>
                <a:buClr>
                  <a:schemeClr val="bg1"/>
                </a:buClr>
                <a:buSzPct val="80000"/>
                <a:buFont typeface="Wingdings" pitchFamily="2" charset="2"/>
                <a:buChar char="n"/>
              </a:pPr>
              <a:endParaRPr lang="en-US" sz="1600" smtClean="0">
                <a:solidFill>
                  <a:schemeClr val="bg1"/>
                </a:solidFill>
              </a:endParaRPr>
            </a:p>
            <a:p>
              <a:pPr marL="193675" indent="-193675" defTabSz="762000" eaLnBrk="0" hangingPunct="0">
                <a:lnSpc>
                  <a:spcPct val="110000"/>
                </a:lnSpc>
                <a:spcAft>
                  <a:spcPct val="10000"/>
                </a:spcAft>
                <a:buClr>
                  <a:schemeClr val="hlink"/>
                </a:buClr>
                <a:buSzPct val="80000"/>
                <a:buFont typeface="Wingdings" pitchFamily="2" charset="2"/>
                <a:buChar char="n"/>
              </a:pPr>
              <a:endParaRPr lang="en-US" sz="1600" dirty="0">
                <a:solidFill>
                  <a:schemeClr val="bg1"/>
                </a:solidFill>
              </a:endParaRPr>
            </a:p>
          </p:txBody>
        </p:sp>
      </p:grpSp>
      <p:grpSp>
        <p:nvGrpSpPr>
          <p:cNvPr id="12" name="Group 85"/>
          <p:cNvGrpSpPr/>
          <p:nvPr/>
        </p:nvGrpSpPr>
        <p:grpSpPr>
          <a:xfrm>
            <a:off x="2474689" y="4316630"/>
            <a:ext cx="5254171" cy="1175657"/>
            <a:chOff x="2467429" y="1282703"/>
            <a:chExt cx="5254171" cy="1518555"/>
          </a:xfrm>
        </p:grpSpPr>
        <p:sp>
          <p:nvSpPr>
            <p:cNvPr id="87" name="Rectangle 86"/>
            <p:cNvSpPr/>
            <p:nvPr/>
          </p:nvSpPr>
          <p:spPr bwMode="gray">
            <a:xfrm>
              <a:off x="2467429" y="1291771"/>
              <a:ext cx="5254171" cy="1509487"/>
            </a:xfrm>
            <a:prstGeom prst="rect">
              <a:avLst/>
            </a:prstGeom>
            <a:solidFill>
              <a:schemeClr val="tx2"/>
            </a:solidFill>
            <a:ln w="9525">
              <a:solidFill>
                <a:schemeClr val="bg1"/>
              </a:solidFill>
              <a:round/>
              <a:headEnd/>
              <a:tailEnd/>
            </a:ln>
          </p:spPr>
          <p:txBody>
            <a:bodyPr wrap="none" anchor="ctr"/>
            <a:lstStyle/>
            <a:p>
              <a:pPr marR="0" fontAlgn="base">
                <a:lnSpc>
                  <a:spcPct val="100000"/>
                </a:lnSpc>
                <a:spcBef>
                  <a:spcPct val="50000"/>
                </a:spcBef>
                <a:spcAft>
                  <a:spcPct val="0"/>
                </a:spcAft>
                <a:buClr>
                  <a:srgbClr val="F0AB00"/>
                </a:buClr>
                <a:buSzPct val="80000"/>
                <a:tabLst/>
              </a:pPr>
              <a:endParaRPr lang="en-US" sz="1600" dirty="0" smtClean="0"/>
            </a:p>
          </p:txBody>
        </p:sp>
        <p:sp>
          <p:nvSpPr>
            <p:cNvPr id="88" name="Text Box 11"/>
            <p:cNvSpPr txBox="1">
              <a:spLocks noChangeArrowheads="1"/>
            </p:cNvSpPr>
            <p:nvPr/>
          </p:nvSpPr>
          <p:spPr bwMode="auto">
            <a:xfrm>
              <a:off x="2551094" y="1282703"/>
              <a:ext cx="4938277" cy="1242785"/>
            </a:xfrm>
            <a:prstGeom prst="rect">
              <a:avLst/>
            </a:prstGeom>
            <a:noFill/>
            <a:ln w="3175" algn="ctr">
              <a:noFill/>
              <a:miter lim="800000"/>
              <a:headEnd/>
              <a:tailEnd/>
            </a:ln>
            <a:effectLst/>
          </p:spPr>
          <p:txBody>
            <a:bodyPr/>
            <a:lstStyle/>
            <a:p>
              <a:pPr marL="193675" lvl="0"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High volumes of simple cashflows quickly</a:t>
              </a:r>
            </a:p>
            <a:p>
              <a:pPr marL="193675" lvl="0"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Atomic granularity</a:t>
              </a:r>
            </a:p>
            <a:p>
              <a:pPr marL="193675" lvl="0" indent="-193675" defTabSz="762000" eaLnBrk="0" hangingPunct="0">
                <a:lnSpc>
                  <a:spcPct val="110000"/>
                </a:lnSpc>
                <a:spcAft>
                  <a:spcPct val="10000"/>
                </a:spcAft>
                <a:buClr>
                  <a:schemeClr val="bg1"/>
                </a:buClr>
                <a:buSzPct val="80000"/>
                <a:buFont typeface="Wingdings" pitchFamily="2" charset="2"/>
                <a:buChar char="n"/>
              </a:pPr>
              <a:r>
                <a:rPr lang="en-US" sz="1600" smtClean="0">
                  <a:solidFill>
                    <a:schemeClr val="bg1"/>
                  </a:solidFill>
                </a:rPr>
                <a:t>Leave generation of complex cash flows to frontend/trading systems</a:t>
              </a:r>
            </a:p>
            <a:p>
              <a:pPr marL="193675" indent="-193675" defTabSz="762000" eaLnBrk="0" hangingPunct="0">
                <a:lnSpc>
                  <a:spcPct val="110000"/>
                </a:lnSpc>
                <a:spcAft>
                  <a:spcPct val="10000"/>
                </a:spcAft>
                <a:buClr>
                  <a:schemeClr val="bg1"/>
                </a:buClr>
                <a:buSzPct val="80000"/>
                <a:buFont typeface="Wingdings" pitchFamily="2" charset="2"/>
                <a:buChar char="n"/>
              </a:pPr>
              <a:endParaRPr lang="en-US" sz="1600" smtClean="0">
                <a:solidFill>
                  <a:schemeClr val="bg1"/>
                </a:solidFill>
              </a:endParaRPr>
            </a:p>
            <a:p>
              <a:pPr marL="193675" indent="-193675" defTabSz="762000" eaLnBrk="0" hangingPunct="0">
                <a:lnSpc>
                  <a:spcPct val="110000"/>
                </a:lnSpc>
                <a:spcAft>
                  <a:spcPct val="10000"/>
                </a:spcAft>
                <a:buClr>
                  <a:schemeClr val="bg1"/>
                </a:buClr>
                <a:buSzPct val="80000"/>
                <a:buFont typeface="Wingdings" pitchFamily="2" charset="2"/>
                <a:buChar char="n"/>
              </a:pPr>
              <a:endParaRPr lang="en-US" sz="1600" smtClean="0">
                <a:solidFill>
                  <a:schemeClr val="bg1"/>
                </a:solidFill>
              </a:endParaRPr>
            </a:p>
            <a:p>
              <a:pPr marL="193675" indent="-193675" defTabSz="762000" eaLnBrk="0" hangingPunct="0">
                <a:lnSpc>
                  <a:spcPct val="110000"/>
                </a:lnSpc>
                <a:spcAft>
                  <a:spcPct val="10000"/>
                </a:spcAft>
                <a:buClr>
                  <a:schemeClr val="hlink"/>
                </a:buClr>
                <a:buSzPct val="80000"/>
                <a:buFont typeface="Wingdings" pitchFamily="2" charset="2"/>
                <a:buChar char="n"/>
              </a:pPr>
              <a:endParaRPr lang="en-US" sz="1600" dirty="0">
                <a:solidFill>
                  <a:schemeClr val="bg1"/>
                </a:solidFill>
              </a:endParaRPr>
            </a:p>
          </p:txBody>
        </p:sp>
      </p:grpSp>
      <p:grpSp>
        <p:nvGrpSpPr>
          <p:cNvPr id="13" name="Group 88"/>
          <p:cNvGrpSpPr/>
          <p:nvPr/>
        </p:nvGrpSpPr>
        <p:grpSpPr>
          <a:xfrm>
            <a:off x="194400" y="4373205"/>
            <a:ext cx="500297" cy="503338"/>
            <a:chOff x="4367692" y="2957622"/>
            <a:chExt cx="500297" cy="503338"/>
          </a:xfrm>
        </p:grpSpPr>
        <p:sp>
          <p:nvSpPr>
            <p:cNvPr id="90" name="Freeform 29"/>
            <p:cNvSpPr>
              <a:spLocks/>
            </p:cNvSpPr>
            <p:nvPr/>
          </p:nvSpPr>
          <p:spPr bwMode="gray">
            <a:xfrm>
              <a:off x="4367692" y="2962241"/>
              <a:ext cx="499583" cy="498719"/>
            </a:xfrm>
            <a:custGeom>
              <a:avLst/>
              <a:gdLst/>
              <a:ahLst/>
              <a:cxnLst>
                <a:cxn ang="0">
                  <a:pos x="160" y="0"/>
                </a:cxn>
                <a:cxn ang="0">
                  <a:pos x="0" y="160"/>
                </a:cxn>
                <a:cxn ang="0">
                  <a:pos x="160" y="321"/>
                </a:cxn>
                <a:cxn ang="0">
                  <a:pos x="321" y="160"/>
                </a:cxn>
                <a:cxn ang="0">
                  <a:pos x="320" y="159"/>
                </a:cxn>
                <a:cxn ang="0">
                  <a:pos x="160" y="160"/>
                </a:cxn>
                <a:cxn ang="0">
                  <a:pos x="160" y="0"/>
                </a:cxn>
              </a:cxnLst>
              <a:rect l="0" t="0" r="r" b="b"/>
              <a:pathLst>
                <a:path w="321" h="321">
                  <a:moveTo>
                    <a:pt x="160" y="0"/>
                  </a:moveTo>
                  <a:cubicBezTo>
                    <a:pt x="71" y="0"/>
                    <a:pt x="0" y="72"/>
                    <a:pt x="0" y="160"/>
                  </a:cubicBezTo>
                  <a:cubicBezTo>
                    <a:pt x="0" y="249"/>
                    <a:pt x="71" y="321"/>
                    <a:pt x="160" y="321"/>
                  </a:cubicBezTo>
                  <a:cubicBezTo>
                    <a:pt x="249" y="321"/>
                    <a:pt x="321" y="249"/>
                    <a:pt x="321" y="160"/>
                  </a:cubicBezTo>
                  <a:cubicBezTo>
                    <a:pt x="320" y="160"/>
                    <a:pt x="320" y="160"/>
                    <a:pt x="320" y="159"/>
                  </a:cubicBezTo>
                  <a:lnTo>
                    <a:pt x="160" y="160"/>
                  </a:lnTo>
                  <a:lnTo>
                    <a:pt x="160" y="0"/>
                  </a:lnTo>
                  <a:close/>
                </a:path>
              </a:pathLst>
            </a:custGeom>
            <a:solidFill>
              <a:srgbClr val="CCCCCC"/>
            </a:solidFill>
            <a:ln w="8001">
              <a:solidFill>
                <a:srgbClr val="FFFFFF"/>
              </a:solidFill>
              <a:prstDash val="solid"/>
              <a:round/>
              <a:headEnd/>
              <a:tailEnd/>
            </a:ln>
          </p:spPr>
          <p:txBody>
            <a:bodyPr/>
            <a:lstStyle/>
            <a:p>
              <a:endParaRPr lang="en-US" dirty="0"/>
            </a:p>
          </p:txBody>
        </p:sp>
        <p:sp>
          <p:nvSpPr>
            <p:cNvPr id="91" name="Freeform 16"/>
            <p:cNvSpPr>
              <a:spLocks/>
            </p:cNvSpPr>
            <p:nvPr/>
          </p:nvSpPr>
          <p:spPr bwMode="gray">
            <a:xfrm>
              <a:off x="4612406" y="2957622"/>
              <a:ext cx="255583" cy="474143"/>
            </a:xfrm>
            <a:custGeom>
              <a:avLst/>
              <a:gdLst/>
              <a:ahLst/>
              <a:cxnLst>
                <a:cxn ang="0">
                  <a:pos x="80" y="300"/>
                </a:cxn>
                <a:cxn ang="0">
                  <a:pos x="161" y="161"/>
                </a:cxn>
                <a:cxn ang="0">
                  <a:pos x="0" y="1"/>
                </a:cxn>
                <a:cxn ang="0">
                  <a:pos x="0" y="1"/>
                </a:cxn>
                <a:cxn ang="0">
                  <a:pos x="0" y="161"/>
                </a:cxn>
                <a:cxn ang="0">
                  <a:pos x="80" y="300"/>
                </a:cxn>
              </a:cxnLst>
              <a:rect l="0" t="0" r="r" b="b"/>
              <a:pathLst>
                <a:path w="161" h="300">
                  <a:moveTo>
                    <a:pt x="80" y="300"/>
                  </a:moveTo>
                  <a:cubicBezTo>
                    <a:pt x="130" y="272"/>
                    <a:pt x="161" y="218"/>
                    <a:pt x="161" y="161"/>
                  </a:cubicBezTo>
                  <a:cubicBezTo>
                    <a:pt x="161" y="72"/>
                    <a:pt x="89" y="1"/>
                    <a:pt x="0" y="1"/>
                  </a:cubicBezTo>
                  <a:cubicBezTo>
                    <a:pt x="0" y="0"/>
                    <a:pt x="0" y="1"/>
                    <a:pt x="0" y="1"/>
                  </a:cubicBezTo>
                  <a:lnTo>
                    <a:pt x="0" y="161"/>
                  </a:lnTo>
                  <a:lnTo>
                    <a:pt x="80" y="300"/>
                  </a:lnTo>
                  <a:close/>
                </a:path>
              </a:pathLst>
            </a:custGeom>
            <a:solidFill>
              <a:schemeClr val="tx2"/>
            </a:solidFill>
            <a:ln w="8001">
              <a:solidFill>
                <a:srgbClr val="FFFFFF"/>
              </a:solidFill>
              <a:prstDash val="solid"/>
              <a:round/>
              <a:headEnd/>
              <a:tailEnd/>
            </a:ln>
          </p:spPr>
          <p:txBody>
            <a:bodyPr/>
            <a:lstStyle/>
            <a:p>
              <a:endParaRPr lang="en-US"/>
            </a:p>
          </p:txBody>
        </p:sp>
      </p:grpSp>
      <p:sp>
        <p:nvSpPr>
          <p:cNvPr id="92" name="Text Placeholder 6"/>
          <p:cNvSpPr txBox="1">
            <a:spLocks/>
          </p:cNvSpPr>
          <p:nvPr/>
        </p:nvSpPr>
        <p:spPr>
          <a:xfrm>
            <a:off x="-208170" y="4781770"/>
            <a:ext cx="1404000" cy="662220"/>
          </a:xfrm>
          <a:prstGeom prst="rect">
            <a:avLst/>
          </a:prstGeom>
        </p:spPr>
        <p:txBody>
          <a:bodyPr lIns="0" rIns="0" anchor="ctr"/>
          <a:lstStyle/>
          <a:p>
            <a:pPr marL="0" marR="0" lvl="0" indent="0" algn="ctr" defTabSz="914400" rtl="0" eaLnBrk="1" fontAlgn="auto" latinLnBrk="0" hangingPunct="1">
              <a:lnSpc>
                <a:spcPct val="100000"/>
              </a:lnSpc>
              <a:spcBef>
                <a:spcPts val="1620"/>
              </a:spcBef>
              <a:spcAft>
                <a:spcPts val="0"/>
              </a:spcAft>
              <a:buClr>
                <a:schemeClr val="accent1"/>
              </a:buClr>
              <a:buSzPct val="80000"/>
              <a:buFontTx/>
              <a:buNone/>
              <a:tabLst>
                <a:tab pos="2173288" algn="l"/>
              </a:tabLst>
              <a:defRPr/>
            </a:pPr>
            <a:r>
              <a:rPr kumimoji="0" lang="en-US" sz="1200" b="1" i="0" u="none" strike="noStrike" kern="1200" cap="none" spc="0" normalizeH="0" baseline="0" noProof="0" dirty="0" smtClean="0">
                <a:ln>
                  <a:noFill/>
                </a:ln>
                <a:solidFill>
                  <a:schemeClr val="tx1"/>
                </a:solidFill>
                <a:effectLst/>
                <a:uLnTx/>
                <a:uFillTx/>
                <a:latin typeface="+mn-lt"/>
                <a:ea typeface="+mn-ea"/>
                <a:cs typeface="+mn-cs"/>
              </a:rPr>
              <a:t>Cash</a:t>
            </a:r>
            <a:r>
              <a:rPr kumimoji="0" lang="en-US" sz="1200" b="1" i="0" u="none" strike="noStrike" kern="1200" cap="none" spc="0" normalizeH="0" noProof="0" dirty="0" smtClean="0">
                <a:ln>
                  <a:noFill/>
                </a:ln>
                <a:solidFill>
                  <a:schemeClr val="tx1"/>
                </a:solidFill>
                <a:effectLst/>
                <a:uLnTx/>
                <a:uFillTx/>
                <a:latin typeface="+mn-lt"/>
                <a:ea typeface="+mn-ea"/>
                <a:cs typeface="+mn-cs"/>
              </a:rPr>
              <a:t> flow generation</a:t>
            </a:r>
            <a:endParaRPr kumimoji="0" lang="en-US" sz="1200" b="1"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a:xfrm>
            <a:off x="324000" y="432000"/>
            <a:ext cx="8496000" cy="756000"/>
          </a:xfrm>
        </p:spPr>
        <p:txBody>
          <a:bodyPr/>
          <a:lstStyle/>
          <a:p>
            <a:r>
              <a:rPr lang="en-US" smtClean="0"/>
              <a:t>SAP LRM@HANA creating Value in your Risk Management</a:t>
            </a:r>
            <a:endParaRPr lang="en-US" sz="2000" b="0" dirty="0"/>
          </a:p>
        </p:txBody>
      </p:sp>
      <p:sp>
        <p:nvSpPr>
          <p:cNvPr id="7" name="TextBox 6"/>
          <p:cNvSpPr txBox="1"/>
          <p:nvPr/>
        </p:nvSpPr>
        <p:spPr>
          <a:xfrm>
            <a:off x="256224" y="1692415"/>
            <a:ext cx="9075736" cy="2708434"/>
          </a:xfrm>
          <a:prstGeom prst="rect">
            <a:avLst/>
          </a:prstGeom>
          <a:noFill/>
        </p:spPr>
        <p:txBody>
          <a:bodyPr wrap="square" rtlCol="0">
            <a:spAutoFit/>
          </a:bodyPr>
          <a:lstStyle/>
          <a:p>
            <a:pPr fontAlgn="base">
              <a:spcBef>
                <a:spcPct val="50000"/>
              </a:spcBef>
              <a:spcAft>
                <a:spcPct val="0"/>
              </a:spcAft>
              <a:buClr>
                <a:srgbClr val="F0AB00"/>
              </a:buClr>
              <a:buSzPct val="80000"/>
            </a:pPr>
            <a:r>
              <a:rPr lang="en-US" sz="2000" kern="0" dirty="0" smtClean="0">
                <a:latin typeface="+mj-lt"/>
                <a:ea typeface="Arial Unicode MS" pitchFamily="34" charset="-128"/>
                <a:cs typeface="Arial Unicode MS" pitchFamily="34" charset="-128"/>
              </a:rPr>
              <a:t>Perform real-time, high-speed liquidity risk management and reporting</a:t>
            </a:r>
            <a:endParaRPr lang="en-US" sz="2000" kern="0" dirty="0" smtClean="0">
              <a:solidFill>
                <a:schemeClr val="accent3"/>
              </a:solidFill>
              <a:latin typeface="+mj-lt"/>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smtClean="0">
                <a:solidFill>
                  <a:schemeClr val="tx2"/>
                </a:solidFill>
                <a:latin typeface="+mj-lt"/>
                <a:ea typeface="Arial Unicode MS" pitchFamily="34" charset="-128"/>
                <a:cs typeface="Arial Unicode MS" pitchFamily="34" charset="-128"/>
              </a:rPr>
              <a:t>Assess future liquidity developments on the fly by using scenarios</a:t>
            </a:r>
          </a:p>
          <a:p>
            <a:pPr fontAlgn="base">
              <a:spcBef>
                <a:spcPct val="50000"/>
              </a:spcBef>
              <a:spcAft>
                <a:spcPct val="0"/>
              </a:spcAft>
              <a:buClr>
                <a:srgbClr val="F0AB00"/>
              </a:buClr>
              <a:buSzPct val="80000"/>
            </a:pPr>
            <a:r>
              <a:rPr lang="en-US" sz="2000" kern="0" dirty="0" smtClean="0">
                <a:latin typeface="+mj-lt"/>
                <a:ea typeface="Arial Unicode MS" pitchFamily="34" charset="-128"/>
                <a:cs typeface="Arial Unicode MS" pitchFamily="34" charset="-128"/>
              </a:rPr>
              <a:t>Comply with regulatory requirements introduced with Basel III</a:t>
            </a:r>
            <a:endParaRPr lang="en-US" sz="2000" kern="0" dirty="0" smtClean="0">
              <a:solidFill>
                <a:schemeClr val="accent3"/>
              </a:solidFill>
              <a:latin typeface="+mj-lt"/>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smtClean="0">
                <a:solidFill>
                  <a:schemeClr val="tx2"/>
                </a:solidFill>
                <a:latin typeface="+mj-lt"/>
                <a:ea typeface="Arial Unicode MS" pitchFamily="34" charset="-128"/>
                <a:cs typeface="Arial Unicode MS" pitchFamily="34" charset="-128"/>
              </a:rPr>
              <a:t>Gain competitive advantages in procuring liquidity by being faster and leaner</a:t>
            </a:r>
          </a:p>
          <a:p>
            <a:pPr fontAlgn="base">
              <a:spcBef>
                <a:spcPct val="50000"/>
              </a:spcBef>
              <a:spcAft>
                <a:spcPct val="0"/>
              </a:spcAft>
              <a:buClr>
                <a:srgbClr val="F0AB00"/>
              </a:buClr>
              <a:buSzPct val="80000"/>
            </a:pPr>
            <a:r>
              <a:rPr lang="en-US" sz="2000" kern="0" dirty="0" smtClean="0">
                <a:latin typeface="+mj-lt"/>
                <a:ea typeface="Arial Unicode MS" pitchFamily="34" charset="-128"/>
                <a:cs typeface="Arial Unicode MS" pitchFamily="34" charset="-128"/>
              </a:rPr>
              <a:t>Collaborate efficiently and effectively among your organization</a:t>
            </a:r>
          </a:p>
          <a:p>
            <a:pPr fontAlgn="base">
              <a:spcBef>
                <a:spcPct val="50000"/>
              </a:spcBef>
              <a:spcAft>
                <a:spcPct val="0"/>
              </a:spcAft>
              <a:buClr>
                <a:srgbClr val="F0AB00"/>
              </a:buClr>
              <a:buSzPct val="80000"/>
            </a:pPr>
            <a:r>
              <a:rPr lang="en-US" sz="2000" kern="0" dirty="0" smtClean="0">
                <a:solidFill>
                  <a:schemeClr val="tx2"/>
                </a:solidFill>
                <a:latin typeface="+mj-lt"/>
                <a:ea typeface="Arial Unicode MS" pitchFamily="34" charset="-128"/>
                <a:cs typeface="Arial Unicode MS" pitchFamily="34" charset="-128"/>
              </a:rPr>
              <a:t>Access to the latest technology developments of SAP HANA</a:t>
            </a:r>
          </a:p>
        </p:txBody>
      </p:sp>
      <p:cxnSp>
        <p:nvCxnSpPr>
          <p:cNvPr id="8" name="Straight Connector 7"/>
          <p:cNvCxnSpPr/>
          <p:nvPr/>
        </p:nvCxnSpPr>
        <p:spPr>
          <a:xfrm>
            <a:off x="327660" y="4775216"/>
            <a:ext cx="841248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8764" y="4814585"/>
            <a:ext cx="8585448" cy="1015663"/>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000" b="1" kern="0" smtClean="0">
                <a:solidFill>
                  <a:schemeClr val="tx2"/>
                </a:solidFill>
                <a:latin typeface="+mj-lt"/>
                <a:ea typeface="Arial Unicode MS" pitchFamily="34" charset="-128"/>
                <a:cs typeface="Arial Unicode MS" pitchFamily="34" charset="-128"/>
              </a:rPr>
              <a:t>One step ahead with SAP Liquidity Risk@HANA. </a:t>
            </a:r>
            <a:br>
              <a:rPr lang="en-US" sz="2000" b="1" kern="0" smtClean="0">
                <a:solidFill>
                  <a:schemeClr val="tx2"/>
                </a:solidFill>
                <a:latin typeface="+mj-lt"/>
                <a:ea typeface="Arial Unicode MS" pitchFamily="34" charset="-128"/>
                <a:cs typeface="Arial Unicode MS" pitchFamily="34" charset="-128"/>
              </a:rPr>
            </a:br>
            <a:r>
              <a:rPr lang="en-US" sz="2000" b="1" kern="0" smtClean="0">
                <a:solidFill>
                  <a:schemeClr val="tx2"/>
                </a:solidFill>
                <a:latin typeface="+mj-lt"/>
                <a:ea typeface="Arial Unicode MS" pitchFamily="34" charset="-128"/>
                <a:cs typeface="Arial Unicode MS" pitchFamily="34" charset="-128"/>
              </a:rPr>
              <a:t>It provides answers to your questions... and more... </a:t>
            </a:r>
            <a:br>
              <a:rPr lang="en-US" sz="2000" b="1" kern="0" smtClean="0">
                <a:solidFill>
                  <a:schemeClr val="tx2"/>
                </a:solidFill>
                <a:latin typeface="+mj-lt"/>
                <a:ea typeface="Arial Unicode MS" pitchFamily="34" charset="-128"/>
                <a:cs typeface="Arial Unicode MS" pitchFamily="34" charset="-128"/>
              </a:rPr>
            </a:br>
            <a:r>
              <a:rPr lang="en-US" sz="2000" b="1" kern="0" smtClean="0">
                <a:solidFill>
                  <a:schemeClr val="tx2"/>
                </a:solidFill>
                <a:latin typeface="+mj-lt"/>
                <a:ea typeface="Arial Unicode MS" pitchFamily="34" charset="-128"/>
                <a:cs typeface="Arial Unicode MS" pitchFamily="34" charset="-128"/>
              </a:rPr>
              <a:t>It gets you the answers to questions you never even dared to ask!</a:t>
            </a:r>
            <a:endParaRPr lang="en-US" sz="2000" b="1" kern="0" dirty="0" smtClean="0">
              <a:solidFill>
                <a:schemeClr val="tx2"/>
              </a:solidFill>
              <a:latin typeface="+mj-lt"/>
              <a:ea typeface="Arial Unicode MS" pitchFamily="34" charset="-128"/>
              <a:cs typeface="Arial Unicode MS" pitchFamily="34" charset="-128"/>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4753" name="Picture 2" descr="LRM_August22_2011.png"/>
          <p:cNvPicPr>
            <a:picLocks noChangeAspect="1"/>
          </p:cNvPicPr>
          <p:nvPr/>
        </p:nvPicPr>
        <p:blipFill>
          <a:blip r:embed="rId3" cstate="print"/>
          <a:srcRect/>
          <a:stretch>
            <a:fillRect/>
          </a:stretch>
        </p:blipFill>
        <p:spPr bwMode="auto">
          <a:xfrm>
            <a:off x="0" y="1026826"/>
            <a:ext cx="9144000" cy="5267612"/>
          </a:xfrm>
          <a:prstGeom prst="rect">
            <a:avLst/>
          </a:prstGeom>
          <a:noFill/>
          <a:ln w="9525">
            <a:noFill/>
            <a:miter lim="800000"/>
            <a:headEnd/>
            <a:tailEnd/>
          </a:ln>
        </p:spPr>
      </p:pic>
      <p:sp>
        <p:nvSpPr>
          <p:cNvPr id="4" name="Rectangle 3"/>
          <p:cNvSpPr/>
          <p:nvPr/>
        </p:nvSpPr>
        <p:spPr>
          <a:xfrm>
            <a:off x="149225" y="391892"/>
            <a:ext cx="8837613" cy="400110"/>
          </a:xfrm>
          <a:prstGeom prst="rect">
            <a:avLst/>
          </a:prstGeom>
        </p:spPr>
        <p:txBody>
          <a:bodyPr vert="horz" lIns="0" tIns="0" rIns="0" bIns="0" rtlCol="0" anchor="ctr" anchorCtr="0">
            <a:noAutofit/>
          </a:bodyPr>
          <a:lstStyle/>
          <a:p>
            <a:pPr fontAlgn="auto">
              <a:spcAft>
                <a:spcPts val="0"/>
              </a:spcAft>
              <a:defRPr/>
            </a:pPr>
            <a:r>
              <a:rPr lang="en-US" sz="2000" b="1" dirty="0">
                <a:solidFill>
                  <a:schemeClr val="accent2"/>
                </a:solidFill>
                <a:latin typeface="+mj-lt"/>
                <a:ea typeface="+mj-ea"/>
                <a:cs typeface="+mj-cs"/>
              </a:rPr>
              <a:t>LRM Mockup: Funding Matrix</a:t>
            </a: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LRM Mockup: Key Figure Cockpit</a:t>
            </a:r>
          </a:p>
        </p:txBody>
      </p:sp>
      <p:pic>
        <p:nvPicPr>
          <p:cNvPr id="76803" name="Picture 2"/>
          <p:cNvPicPr>
            <a:picLocks noChangeAspect="1" noChangeArrowheads="1"/>
          </p:cNvPicPr>
          <p:nvPr/>
        </p:nvPicPr>
        <p:blipFill>
          <a:blip r:embed="rId3" cstate="print"/>
          <a:srcRect/>
          <a:stretch>
            <a:fillRect/>
          </a:stretch>
        </p:blipFill>
        <p:spPr bwMode="auto">
          <a:xfrm>
            <a:off x="1746953" y="1289154"/>
            <a:ext cx="5927725" cy="2765425"/>
          </a:xfrm>
          <a:prstGeom prst="rect">
            <a:avLst/>
          </a:prstGeom>
          <a:noFill/>
          <a:ln w="9525">
            <a:noFill/>
            <a:miter lim="800000"/>
            <a:headEnd/>
            <a:tailEnd/>
          </a:ln>
        </p:spPr>
      </p:pic>
      <p:pic>
        <p:nvPicPr>
          <p:cNvPr id="76804" name="Picture 3"/>
          <p:cNvPicPr>
            <a:picLocks noChangeAspect="1" noChangeArrowheads="1"/>
          </p:cNvPicPr>
          <p:nvPr/>
        </p:nvPicPr>
        <p:blipFill>
          <a:blip r:embed="rId4" cstate="print"/>
          <a:srcRect/>
          <a:stretch>
            <a:fillRect/>
          </a:stretch>
        </p:blipFill>
        <p:spPr bwMode="auto">
          <a:xfrm>
            <a:off x="1773238" y="4056400"/>
            <a:ext cx="5926137" cy="2328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Data Hierarchies</a:t>
            </a:r>
            <a:endParaRPr lang="en-US" dirty="0"/>
          </a:p>
        </p:txBody>
      </p:sp>
      <p:sp>
        <p:nvSpPr>
          <p:cNvPr id="4" name="Text Placeholder 3"/>
          <p:cNvSpPr>
            <a:spLocks noGrp="1"/>
          </p:cNvSpPr>
          <p:nvPr>
            <p:ph type="body" sz="quarter" idx="11"/>
          </p:nvPr>
        </p:nvSpPr>
        <p:spPr>
          <a:xfrm>
            <a:off x="323999" y="1692000"/>
            <a:ext cx="3409801" cy="4392000"/>
          </a:xfrm>
        </p:spPr>
        <p:txBody>
          <a:bodyPr/>
          <a:lstStyle/>
          <a:p>
            <a:r>
              <a:rPr lang="en-US" dirty="0" smtClean="0"/>
              <a:t>LRM@HANA keeps slim records of essential master data in hierarchical structures, enriched with essential characteristics:</a:t>
            </a:r>
          </a:p>
          <a:p>
            <a:pPr>
              <a:buSzPct val="100000"/>
              <a:buFont typeface="Wingdings" pitchFamily="2" charset="2"/>
              <a:buChar char="§"/>
            </a:pPr>
            <a:r>
              <a:rPr lang="en-US" dirty="0" smtClean="0"/>
              <a:t>Organizational Structure</a:t>
            </a:r>
          </a:p>
          <a:p>
            <a:pPr>
              <a:buSzPct val="100000"/>
              <a:buFont typeface="Wingdings" pitchFamily="2" charset="2"/>
              <a:buChar char="§"/>
            </a:pPr>
            <a:r>
              <a:rPr lang="en-US" dirty="0" smtClean="0"/>
              <a:t>Products</a:t>
            </a:r>
          </a:p>
          <a:p>
            <a:pPr>
              <a:buSzPct val="100000"/>
              <a:buFont typeface="Wingdings" pitchFamily="2" charset="2"/>
              <a:buChar char="§"/>
            </a:pPr>
            <a:r>
              <a:rPr lang="en-US" dirty="0" smtClean="0"/>
              <a:t>Business Partners</a:t>
            </a:r>
          </a:p>
          <a:p>
            <a:pPr>
              <a:buSzPct val="100000"/>
            </a:pPr>
            <a:r>
              <a:rPr lang="en-US" dirty="0" smtClean="0"/>
              <a:t>The cashflow object keeps anchors into these hierarchies.</a:t>
            </a:r>
          </a:p>
        </p:txBody>
      </p:sp>
      <p:sp>
        <p:nvSpPr>
          <p:cNvPr id="7" name="Rectangle 4"/>
          <p:cNvSpPr>
            <a:spLocks noChangeArrowheads="1"/>
          </p:cNvSpPr>
          <p:nvPr/>
        </p:nvSpPr>
        <p:spPr bwMode="gray">
          <a:xfrm>
            <a:off x="4560678" y="2108665"/>
            <a:ext cx="945718" cy="330702"/>
          </a:xfrm>
          <a:prstGeom prst="rect">
            <a:avLst/>
          </a:prstGeom>
          <a:solidFill>
            <a:schemeClr val="accent1"/>
          </a:solidFill>
          <a:ln w="9525">
            <a:noFill/>
            <a:miter lim="800000"/>
            <a:headEnd/>
            <a:tailEnd/>
          </a:ln>
          <a:effectLst/>
        </p:spPr>
        <p:txBody>
          <a:bodyPr lIns="45720" rIns="45720" anchor="ctr"/>
          <a:lstStyle/>
          <a:p>
            <a:pPr algn="ctr" eaLnBrk="0" hangingPunct="0">
              <a:buClr>
                <a:schemeClr val="tx2"/>
              </a:buClr>
              <a:buSzTx/>
            </a:pPr>
            <a:r>
              <a:rPr lang="en-US" sz="1200" dirty="0" smtClean="0"/>
              <a:t>Group</a:t>
            </a:r>
            <a:endParaRPr lang="en-US" sz="1200" dirty="0"/>
          </a:p>
        </p:txBody>
      </p:sp>
      <p:sp>
        <p:nvSpPr>
          <p:cNvPr id="12" name="Rectangle 9"/>
          <p:cNvSpPr>
            <a:spLocks noChangeArrowheads="1"/>
          </p:cNvSpPr>
          <p:nvPr/>
        </p:nvSpPr>
        <p:spPr bwMode="gray">
          <a:xfrm>
            <a:off x="6196455" y="4774676"/>
            <a:ext cx="945718" cy="330702"/>
          </a:xfrm>
          <a:prstGeom prst="rect">
            <a:avLst/>
          </a:prstGeom>
          <a:solidFill>
            <a:schemeClr val="bg2"/>
          </a:solidFill>
          <a:ln w="9525">
            <a:noFill/>
            <a:miter lim="800000"/>
            <a:headEnd/>
            <a:tailEnd/>
          </a:ln>
          <a:effectLst/>
        </p:spPr>
        <p:txBody>
          <a:bodyPr lIns="45720" rIns="45720" anchor="ctr"/>
          <a:lstStyle/>
          <a:p>
            <a:pPr algn="ctr" eaLnBrk="0" hangingPunct="0">
              <a:buClr>
                <a:schemeClr val="tx2"/>
              </a:buClr>
              <a:buSzTx/>
            </a:pPr>
            <a:r>
              <a:rPr lang="en-US" sz="1200" dirty="0" smtClean="0"/>
              <a:t>Branch 1</a:t>
            </a:r>
            <a:endParaRPr lang="en-US" sz="1200" dirty="0"/>
          </a:p>
        </p:txBody>
      </p:sp>
      <p:sp>
        <p:nvSpPr>
          <p:cNvPr id="13" name="Rectangle 10"/>
          <p:cNvSpPr>
            <a:spLocks noChangeArrowheads="1"/>
          </p:cNvSpPr>
          <p:nvPr/>
        </p:nvSpPr>
        <p:spPr bwMode="gray">
          <a:xfrm>
            <a:off x="7643110" y="4774676"/>
            <a:ext cx="945718" cy="330702"/>
          </a:xfrm>
          <a:prstGeom prst="rect">
            <a:avLst/>
          </a:prstGeom>
          <a:solidFill>
            <a:schemeClr val="bg2"/>
          </a:solidFill>
          <a:ln w="9525">
            <a:noFill/>
            <a:miter lim="800000"/>
            <a:headEnd/>
            <a:tailEnd/>
          </a:ln>
          <a:effectLst/>
        </p:spPr>
        <p:txBody>
          <a:bodyPr lIns="45720" rIns="45720" anchor="ctr"/>
          <a:lstStyle/>
          <a:p>
            <a:pPr algn="ctr" eaLnBrk="0" hangingPunct="0">
              <a:buClr>
                <a:schemeClr val="tx2"/>
              </a:buClr>
              <a:buSzTx/>
            </a:pPr>
            <a:r>
              <a:rPr lang="en-US" sz="1200" dirty="0" smtClean="0"/>
              <a:t>Branch n</a:t>
            </a:r>
            <a:endParaRPr lang="en-US" sz="1200" dirty="0"/>
          </a:p>
        </p:txBody>
      </p:sp>
      <p:sp>
        <p:nvSpPr>
          <p:cNvPr id="17" name="Rectangle 14"/>
          <p:cNvSpPr>
            <a:spLocks noChangeArrowheads="1"/>
          </p:cNvSpPr>
          <p:nvPr/>
        </p:nvSpPr>
        <p:spPr bwMode="gray">
          <a:xfrm>
            <a:off x="5544914" y="4227775"/>
            <a:ext cx="945718" cy="330702"/>
          </a:xfrm>
          <a:prstGeom prst="rect">
            <a:avLst/>
          </a:prstGeom>
          <a:solidFill>
            <a:schemeClr val="bg2"/>
          </a:solidFill>
          <a:ln w="9525" algn="ctr">
            <a:noFill/>
            <a:miter lim="800000"/>
            <a:headEnd/>
            <a:tailEnd/>
          </a:ln>
          <a:effectLst/>
        </p:spPr>
        <p:txBody>
          <a:bodyPr lIns="45720" rIns="45720" anchor="ctr"/>
          <a:lstStyle/>
          <a:p>
            <a:pPr algn="ctr" eaLnBrk="0" hangingPunct="0">
              <a:buClr>
                <a:schemeClr val="tx2"/>
              </a:buClr>
              <a:buSzTx/>
            </a:pPr>
            <a:r>
              <a:rPr lang="en-US" sz="1200" dirty="0" smtClean="0"/>
              <a:t>South</a:t>
            </a:r>
            <a:endParaRPr lang="en-US" sz="1200" dirty="0"/>
          </a:p>
        </p:txBody>
      </p:sp>
      <p:sp>
        <p:nvSpPr>
          <p:cNvPr id="18" name="Rectangle 15"/>
          <p:cNvSpPr>
            <a:spLocks noChangeArrowheads="1"/>
          </p:cNvSpPr>
          <p:nvPr/>
        </p:nvSpPr>
        <p:spPr bwMode="gray">
          <a:xfrm>
            <a:off x="7060977" y="4227775"/>
            <a:ext cx="945718" cy="330702"/>
          </a:xfrm>
          <a:prstGeom prst="rect">
            <a:avLst/>
          </a:prstGeom>
          <a:solidFill>
            <a:schemeClr val="bg2"/>
          </a:solidFill>
          <a:ln w="9525" algn="ctr">
            <a:noFill/>
            <a:miter lim="800000"/>
            <a:headEnd/>
            <a:tailEnd/>
          </a:ln>
          <a:effectLst/>
        </p:spPr>
        <p:txBody>
          <a:bodyPr lIns="45720" rIns="45720" anchor="ctr"/>
          <a:lstStyle/>
          <a:p>
            <a:pPr algn="ctr" eaLnBrk="0" hangingPunct="0">
              <a:buClr>
                <a:schemeClr val="tx2"/>
              </a:buClr>
              <a:buSzTx/>
            </a:pPr>
            <a:r>
              <a:rPr lang="en-US" sz="1200" dirty="0" smtClean="0"/>
              <a:t>North</a:t>
            </a:r>
            <a:endParaRPr lang="en-US" sz="1200" dirty="0"/>
          </a:p>
        </p:txBody>
      </p:sp>
      <p:sp>
        <p:nvSpPr>
          <p:cNvPr id="22" name="Rectangle 19"/>
          <p:cNvSpPr>
            <a:spLocks noChangeArrowheads="1"/>
          </p:cNvSpPr>
          <p:nvPr/>
        </p:nvSpPr>
        <p:spPr bwMode="gray">
          <a:xfrm>
            <a:off x="6300564" y="3671576"/>
            <a:ext cx="945718" cy="329585"/>
          </a:xfrm>
          <a:prstGeom prst="rect">
            <a:avLst/>
          </a:prstGeom>
          <a:solidFill>
            <a:schemeClr val="bg2"/>
          </a:solidFill>
          <a:ln w="9525" algn="ctr">
            <a:noFill/>
            <a:miter lim="800000"/>
            <a:headEnd/>
            <a:tailEnd/>
          </a:ln>
          <a:effectLst/>
        </p:spPr>
        <p:txBody>
          <a:bodyPr lIns="45720" rIns="45720" anchor="ctr"/>
          <a:lstStyle/>
          <a:p>
            <a:pPr algn="ctr" eaLnBrk="0" hangingPunct="0">
              <a:buClr>
                <a:schemeClr val="tx2"/>
              </a:buClr>
              <a:buSzTx/>
            </a:pPr>
            <a:r>
              <a:rPr lang="en-US" sz="1200" dirty="0" err="1" smtClean="0"/>
              <a:t>LoB</a:t>
            </a:r>
            <a:r>
              <a:rPr lang="en-US" sz="1200" dirty="0" smtClean="0"/>
              <a:t> Retail</a:t>
            </a:r>
            <a:endParaRPr lang="en-US" sz="1200" dirty="0"/>
          </a:p>
        </p:txBody>
      </p:sp>
      <p:sp>
        <p:nvSpPr>
          <p:cNvPr id="24" name="Rectangle 21"/>
          <p:cNvSpPr>
            <a:spLocks noChangeArrowheads="1"/>
          </p:cNvSpPr>
          <p:nvPr/>
        </p:nvSpPr>
        <p:spPr bwMode="gray">
          <a:xfrm>
            <a:off x="4713083" y="3169807"/>
            <a:ext cx="945718" cy="329585"/>
          </a:xfrm>
          <a:prstGeom prst="rect">
            <a:avLst/>
          </a:prstGeom>
          <a:solidFill>
            <a:schemeClr val="bg2">
              <a:lumMod val="75000"/>
            </a:schemeClr>
          </a:solidFill>
          <a:ln w="9525" algn="ctr">
            <a:noFill/>
            <a:miter lim="800000"/>
            <a:headEnd/>
            <a:tailEnd/>
          </a:ln>
          <a:effectLst/>
        </p:spPr>
        <p:txBody>
          <a:bodyPr lIns="45720" rIns="45720" anchor="ctr"/>
          <a:lstStyle/>
          <a:p>
            <a:pPr algn="ctr" eaLnBrk="0" hangingPunct="0">
              <a:buClr>
                <a:schemeClr val="tx2"/>
              </a:buClr>
              <a:buSzTx/>
            </a:pPr>
            <a:r>
              <a:rPr lang="en-US" sz="1200" dirty="0" smtClean="0"/>
              <a:t>France</a:t>
            </a:r>
            <a:endParaRPr lang="en-US" sz="1200" dirty="0"/>
          </a:p>
        </p:txBody>
      </p:sp>
      <p:sp>
        <p:nvSpPr>
          <p:cNvPr id="25" name="Rectangle 22"/>
          <p:cNvSpPr>
            <a:spLocks noChangeArrowheads="1"/>
          </p:cNvSpPr>
          <p:nvPr/>
        </p:nvSpPr>
        <p:spPr bwMode="gray">
          <a:xfrm>
            <a:off x="5793705" y="3169807"/>
            <a:ext cx="945718" cy="329585"/>
          </a:xfrm>
          <a:prstGeom prst="rect">
            <a:avLst/>
          </a:prstGeom>
          <a:solidFill>
            <a:schemeClr val="bg2">
              <a:lumMod val="75000"/>
            </a:schemeClr>
          </a:solidFill>
          <a:ln w="9525" algn="ctr">
            <a:noFill/>
            <a:miter lim="800000"/>
            <a:headEnd/>
            <a:tailEnd/>
          </a:ln>
          <a:effectLst/>
        </p:spPr>
        <p:txBody>
          <a:bodyPr lIns="45720" rIns="45720" anchor="ctr"/>
          <a:lstStyle/>
          <a:p>
            <a:pPr algn="ctr" eaLnBrk="0" hangingPunct="0">
              <a:buClr>
                <a:schemeClr val="tx2"/>
              </a:buClr>
              <a:buSzTx/>
            </a:pPr>
            <a:r>
              <a:rPr lang="en-US" sz="1200" dirty="0" smtClean="0"/>
              <a:t>Germany</a:t>
            </a:r>
            <a:endParaRPr lang="en-US" sz="1200" dirty="0"/>
          </a:p>
        </p:txBody>
      </p:sp>
      <p:sp>
        <p:nvSpPr>
          <p:cNvPr id="26" name="Rectangle 23"/>
          <p:cNvSpPr>
            <a:spLocks noChangeArrowheads="1"/>
          </p:cNvSpPr>
          <p:nvPr/>
        </p:nvSpPr>
        <p:spPr bwMode="gray">
          <a:xfrm>
            <a:off x="4064705" y="2633793"/>
            <a:ext cx="945718" cy="330702"/>
          </a:xfrm>
          <a:prstGeom prst="rect">
            <a:avLst/>
          </a:prstGeom>
          <a:solidFill>
            <a:schemeClr val="bg2">
              <a:lumMod val="50000"/>
            </a:schemeClr>
          </a:solidFill>
          <a:ln w="9525" algn="ctr">
            <a:noFill/>
            <a:miter lim="800000"/>
            <a:headEnd/>
            <a:tailEnd/>
          </a:ln>
          <a:effectLst/>
        </p:spPr>
        <p:txBody>
          <a:bodyPr lIns="45720" rIns="45720" anchor="ctr"/>
          <a:lstStyle/>
          <a:p>
            <a:pPr algn="ctr" eaLnBrk="0" hangingPunct="0">
              <a:buClr>
                <a:schemeClr val="tx2"/>
              </a:buClr>
              <a:buSzTx/>
            </a:pPr>
            <a:r>
              <a:rPr lang="en-US" sz="1200" dirty="0" smtClean="0">
                <a:solidFill>
                  <a:schemeClr val="bg1"/>
                </a:solidFill>
              </a:rPr>
              <a:t>APJ</a:t>
            </a:r>
            <a:endParaRPr lang="en-US" sz="1200" dirty="0">
              <a:solidFill>
                <a:schemeClr val="bg1"/>
              </a:solidFill>
            </a:endParaRPr>
          </a:p>
        </p:txBody>
      </p:sp>
      <p:sp>
        <p:nvSpPr>
          <p:cNvPr id="27" name="Rectangle 24"/>
          <p:cNvSpPr>
            <a:spLocks noChangeArrowheads="1"/>
          </p:cNvSpPr>
          <p:nvPr/>
        </p:nvSpPr>
        <p:spPr bwMode="gray">
          <a:xfrm>
            <a:off x="5209056" y="2633793"/>
            <a:ext cx="945718" cy="330702"/>
          </a:xfrm>
          <a:prstGeom prst="rect">
            <a:avLst/>
          </a:prstGeom>
          <a:solidFill>
            <a:schemeClr val="bg2">
              <a:lumMod val="50000"/>
            </a:schemeClr>
          </a:solidFill>
          <a:ln w="9525" algn="ctr">
            <a:noFill/>
            <a:miter lim="800000"/>
            <a:headEnd/>
            <a:tailEnd/>
          </a:ln>
          <a:effectLst/>
        </p:spPr>
        <p:txBody>
          <a:bodyPr lIns="45720" rIns="45720" anchor="ctr"/>
          <a:lstStyle/>
          <a:p>
            <a:pPr algn="ctr" eaLnBrk="0" hangingPunct="0">
              <a:buClr>
                <a:schemeClr val="tx2"/>
              </a:buClr>
              <a:buSzTx/>
            </a:pPr>
            <a:r>
              <a:rPr lang="en-US" sz="1200" dirty="0" smtClean="0">
                <a:solidFill>
                  <a:schemeClr val="bg1"/>
                </a:solidFill>
              </a:rPr>
              <a:t>EMEA</a:t>
            </a:r>
            <a:endParaRPr lang="en-US" sz="1200" dirty="0">
              <a:solidFill>
                <a:schemeClr val="bg1"/>
              </a:solidFill>
            </a:endParaRPr>
          </a:p>
        </p:txBody>
      </p:sp>
      <p:cxnSp>
        <p:nvCxnSpPr>
          <p:cNvPr id="28" name="AutoShape 25"/>
          <p:cNvCxnSpPr>
            <a:cxnSpLocks noChangeShapeType="1"/>
            <a:stCxn id="7" idx="2"/>
            <a:endCxn id="26" idx="0"/>
          </p:cNvCxnSpPr>
          <p:nvPr/>
        </p:nvCxnSpPr>
        <p:spPr bwMode="gray">
          <a:xfrm rot="5400000">
            <a:off x="4688338" y="2288594"/>
            <a:ext cx="194426" cy="495973"/>
          </a:xfrm>
          <a:prstGeom prst="bentConnector3">
            <a:avLst>
              <a:gd name="adj1" fmla="val 50000"/>
            </a:avLst>
          </a:prstGeom>
          <a:noFill/>
          <a:ln w="12700">
            <a:solidFill>
              <a:srgbClr val="666666"/>
            </a:solidFill>
            <a:miter lim="800000"/>
            <a:headEnd/>
            <a:tailEnd/>
          </a:ln>
          <a:effectLst/>
        </p:spPr>
      </p:cxnSp>
      <p:cxnSp>
        <p:nvCxnSpPr>
          <p:cNvPr id="29" name="AutoShape 26"/>
          <p:cNvCxnSpPr>
            <a:cxnSpLocks noChangeShapeType="1"/>
            <a:stCxn id="7" idx="2"/>
            <a:endCxn id="27" idx="0"/>
          </p:cNvCxnSpPr>
          <p:nvPr/>
        </p:nvCxnSpPr>
        <p:spPr bwMode="gray">
          <a:xfrm rot="16200000" flipH="1">
            <a:off x="5260513" y="2212391"/>
            <a:ext cx="194426" cy="648378"/>
          </a:xfrm>
          <a:prstGeom prst="bentConnector3">
            <a:avLst>
              <a:gd name="adj1" fmla="val 50000"/>
            </a:avLst>
          </a:prstGeom>
          <a:noFill/>
          <a:ln w="12700">
            <a:solidFill>
              <a:srgbClr val="666666"/>
            </a:solidFill>
            <a:miter lim="800000"/>
            <a:headEnd/>
            <a:tailEnd/>
          </a:ln>
          <a:effectLst/>
        </p:spPr>
      </p:cxnSp>
      <p:cxnSp>
        <p:nvCxnSpPr>
          <p:cNvPr id="32" name="AutoShape 29"/>
          <p:cNvCxnSpPr>
            <a:cxnSpLocks noChangeShapeType="1"/>
            <a:stCxn id="27" idx="2"/>
            <a:endCxn id="24" idx="0"/>
          </p:cNvCxnSpPr>
          <p:nvPr/>
        </p:nvCxnSpPr>
        <p:spPr bwMode="gray">
          <a:xfrm rot="5400000">
            <a:off x="5331273" y="2819165"/>
            <a:ext cx="205312" cy="495973"/>
          </a:xfrm>
          <a:prstGeom prst="bentConnector3">
            <a:avLst>
              <a:gd name="adj1" fmla="val 50000"/>
            </a:avLst>
          </a:prstGeom>
          <a:noFill/>
          <a:ln w="12700">
            <a:solidFill>
              <a:srgbClr val="666666"/>
            </a:solidFill>
            <a:miter lim="800000"/>
            <a:headEnd/>
            <a:tailEnd/>
          </a:ln>
          <a:effectLst/>
        </p:spPr>
      </p:cxnSp>
      <p:cxnSp>
        <p:nvCxnSpPr>
          <p:cNvPr id="33" name="AutoShape 30"/>
          <p:cNvCxnSpPr>
            <a:cxnSpLocks noChangeShapeType="1"/>
            <a:stCxn id="27" idx="2"/>
            <a:endCxn id="25" idx="0"/>
          </p:cNvCxnSpPr>
          <p:nvPr/>
        </p:nvCxnSpPr>
        <p:spPr bwMode="gray">
          <a:xfrm rot="16200000" flipH="1">
            <a:off x="5871583" y="2774826"/>
            <a:ext cx="205312" cy="584649"/>
          </a:xfrm>
          <a:prstGeom prst="bentConnector3">
            <a:avLst>
              <a:gd name="adj1" fmla="val 50000"/>
            </a:avLst>
          </a:prstGeom>
          <a:noFill/>
          <a:ln w="12700">
            <a:solidFill>
              <a:srgbClr val="666666"/>
            </a:solidFill>
            <a:miter lim="800000"/>
            <a:headEnd/>
            <a:tailEnd/>
          </a:ln>
          <a:effectLst/>
        </p:spPr>
      </p:cxnSp>
      <p:cxnSp>
        <p:nvCxnSpPr>
          <p:cNvPr id="39" name="AutoShape 36"/>
          <p:cNvCxnSpPr>
            <a:cxnSpLocks noChangeShapeType="1"/>
            <a:stCxn id="25" idx="2"/>
            <a:endCxn id="22" idx="0"/>
          </p:cNvCxnSpPr>
          <p:nvPr/>
        </p:nvCxnSpPr>
        <p:spPr bwMode="gray">
          <a:xfrm rot="16200000" flipH="1">
            <a:off x="6433901" y="3332054"/>
            <a:ext cx="172184" cy="506859"/>
          </a:xfrm>
          <a:prstGeom prst="bentConnector3">
            <a:avLst>
              <a:gd name="adj1" fmla="val 50000"/>
            </a:avLst>
          </a:prstGeom>
          <a:noFill/>
          <a:ln w="12700">
            <a:solidFill>
              <a:srgbClr val="666666"/>
            </a:solidFill>
            <a:miter lim="800000"/>
            <a:headEnd/>
            <a:tailEnd/>
          </a:ln>
          <a:effectLst/>
        </p:spPr>
      </p:cxnSp>
      <p:cxnSp>
        <p:nvCxnSpPr>
          <p:cNvPr id="46" name="AutoShape 43"/>
          <p:cNvCxnSpPr>
            <a:cxnSpLocks noChangeShapeType="1"/>
            <a:stCxn id="22" idx="2"/>
            <a:endCxn id="17" idx="0"/>
          </p:cNvCxnSpPr>
          <p:nvPr/>
        </p:nvCxnSpPr>
        <p:spPr bwMode="gray">
          <a:xfrm rot="5400000">
            <a:off x="6282291" y="3736643"/>
            <a:ext cx="226614" cy="755650"/>
          </a:xfrm>
          <a:prstGeom prst="bentConnector3">
            <a:avLst>
              <a:gd name="adj1" fmla="val 50000"/>
            </a:avLst>
          </a:prstGeom>
          <a:noFill/>
          <a:ln w="12700">
            <a:solidFill>
              <a:srgbClr val="666666"/>
            </a:solidFill>
            <a:miter lim="800000"/>
            <a:headEnd/>
            <a:tailEnd/>
          </a:ln>
          <a:effectLst/>
        </p:spPr>
      </p:cxnSp>
      <p:cxnSp>
        <p:nvCxnSpPr>
          <p:cNvPr id="47" name="AutoShape 44"/>
          <p:cNvCxnSpPr>
            <a:cxnSpLocks noChangeShapeType="1"/>
            <a:stCxn id="22" idx="2"/>
            <a:endCxn id="18" idx="0"/>
          </p:cNvCxnSpPr>
          <p:nvPr/>
        </p:nvCxnSpPr>
        <p:spPr bwMode="gray">
          <a:xfrm rot="16200000" flipH="1">
            <a:off x="7040322" y="3734261"/>
            <a:ext cx="226614" cy="760413"/>
          </a:xfrm>
          <a:prstGeom prst="bentConnector3">
            <a:avLst>
              <a:gd name="adj1" fmla="val 50000"/>
            </a:avLst>
          </a:prstGeom>
          <a:noFill/>
          <a:ln w="12700">
            <a:solidFill>
              <a:srgbClr val="666666"/>
            </a:solidFill>
            <a:miter lim="800000"/>
            <a:headEnd/>
            <a:tailEnd/>
          </a:ln>
          <a:effectLst/>
        </p:spPr>
      </p:cxnSp>
      <p:cxnSp>
        <p:nvCxnSpPr>
          <p:cNvPr id="56" name="AutoShape 53"/>
          <p:cNvCxnSpPr>
            <a:cxnSpLocks noChangeShapeType="1"/>
            <a:stCxn id="18" idx="2"/>
            <a:endCxn id="12" idx="0"/>
          </p:cNvCxnSpPr>
          <p:nvPr/>
        </p:nvCxnSpPr>
        <p:spPr bwMode="gray">
          <a:xfrm rot="5400000">
            <a:off x="6993476" y="4234315"/>
            <a:ext cx="216199" cy="864522"/>
          </a:xfrm>
          <a:prstGeom prst="bentConnector3">
            <a:avLst>
              <a:gd name="adj1" fmla="val 50000"/>
            </a:avLst>
          </a:prstGeom>
          <a:noFill/>
          <a:ln w="12700">
            <a:solidFill>
              <a:srgbClr val="666666"/>
            </a:solidFill>
            <a:miter lim="800000"/>
            <a:headEnd/>
            <a:tailEnd/>
          </a:ln>
          <a:effectLst/>
        </p:spPr>
      </p:cxnSp>
      <p:cxnSp>
        <p:nvCxnSpPr>
          <p:cNvPr id="57" name="AutoShape 54"/>
          <p:cNvCxnSpPr>
            <a:cxnSpLocks noChangeShapeType="1"/>
            <a:stCxn id="18" idx="2"/>
            <a:endCxn id="13" idx="0"/>
          </p:cNvCxnSpPr>
          <p:nvPr/>
        </p:nvCxnSpPr>
        <p:spPr bwMode="gray">
          <a:xfrm rot="16200000" flipH="1">
            <a:off x="7716803" y="4375509"/>
            <a:ext cx="216199" cy="582133"/>
          </a:xfrm>
          <a:prstGeom prst="bentConnector3">
            <a:avLst>
              <a:gd name="adj1" fmla="val 50000"/>
            </a:avLst>
          </a:prstGeom>
          <a:noFill/>
          <a:ln w="12700">
            <a:solidFill>
              <a:srgbClr val="666666"/>
            </a:solidFill>
            <a:miter lim="800000"/>
            <a:headEnd/>
            <a:tailEnd/>
          </a:ln>
          <a:effectLst/>
        </p:spPr>
      </p:cxnSp>
      <p:cxnSp>
        <p:nvCxnSpPr>
          <p:cNvPr id="23" name="AutoShape 43"/>
          <p:cNvCxnSpPr>
            <a:cxnSpLocks noChangeShapeType="1"/>
          </p:cNvCxnSpPr>
          <p:nvPr/>
        </p:nvCxnSpPr>
        <p:spPr bwMode="gray">
          <a:xfrm rot="5400000">
            <a:off x="4018062" y="2691613"/>
            <a:ext cx="226614" cy="755650"/>
          </a:xfrm>
          <a:prstGeom prst="bentConnector3">
            <a:avLst>
              <a:gd name="adj1" fmla="val 50000"/>
            </a:avLst>
          </a:prstGeom>
          <a:noFill/>
          <a:ln w="12700">
            <a:solidFill>
              <a:srgbClr val="666666"/>
            </a:solidFill>
            <a:miter lim="800000"/>
            <a:headEnd/>
            <a:tailEnd/>
          </a:ln>
          <a:effectLst/>
        </p:spPr>
      </p:cxnSp>
      <p:cxnSp>
        <p:nvCxnSpPr>
          <p:cNvPr id="30" name="AutoShape 43"/>
          <p:cNvCxnSpPr>
            <a:cxnSpLocks noChangeShapeType="1"/>
          </p:cNvCxnSpPr>
          <p:nvPr/>
        </p:nvCxnSpPr>
        <p:spPr bwMode="gray">
          <a:xfrm rot="5400000">
            <a:off x="4682090" y="3214127"/>
            <a:ext cx="226614" cy="755650"/>
          </a:xfrm>
          <a:prstGeom prst="bentConnector3">
            <a:avLst>
              <a:gd name="adj1" fmla="val 50000"/>
            </a:avLst>
          </a:prstGeom>
          <a:noFill/>
          <a:ln w="12700">
            <a:solidFill>
              <a:srgbClr val="666666"/>
            </a:solidFill>
            <a:miter lim="800000"/>
            <a:headEnd/>
            <a:tailEnd/>
          </a:ln>
          <a:effectLst/>
        </p:spPr>
      </p:cxnSp>
      <p:cxnSp>
        <p:nvCxnSpPr>
          <p:cNvPr id="31" name="AutoShape 43"/>
          <p:cNvCxnSpPr>
            <a:cxnSpLocks noChangeShapeType="1"/>
          </p:cNvCxnSpPr>
          <p:nvPr/>
        </p:nvCxnSpPr>
        <p:spPr bwMode="gray">
          <a:xfrm rot="5400000">
            <a:off x="5520290" y="4280928"/>
            <a:ext cx="226614" cy="755650"/>
          </a:xfrm>
          <a:prstGeom prst="bentConnector3">
            <a:avLst>
              <a:gd name="adj1" fmla="val 50000"/>
            </a:avLst>
          </a:prstGeom>
          <a:noFill/>
          <a:ln w="12700">
            <a:solidFill>
              <a:srgbClr val="666666"/>
            </a:solidFill>
            <a:miter lim="800000"/>
            <a:headEnd/>
            <a:tailEnd/>
          </a:ln>
          <a:effectLst/>
        </p:spPr>
      </p:cxnSp>
      <p:cxnSp>
        <p:nvCxnSpPr>
          <p:cNvPr id="34" name="AutoShape 43"/>
          <p:cNvCxnSpPr>
            <a:cxnSpLocks noChangeShapeType="1"/>
          </p:cNvCxnSpPr>
          <p:nvPr/>
        </p:nvCxnSpPr>
        <p:spPr bwMode="gray">
          <a:xfrm rot="5400000">
            <a:off x="5781548" y="3203242"/>
            <a:ext cx="226614" cy="755650"/>
          </a:xfrm>
          <a:prstGeom prst="bentConnector3">
            <a:avLst>
              <a:gd name="adj1" fmla="val 50000"/>
            </a:avLst>
          </a:prstGeom>
          <a:noFill/>
          <a:ln w="12700">
            <a:solidFill>
              <a:srgbClr val="666666"/>
            </a:solidFill>
            <a:miter lim="800000"/>
            <a:headEnd/>
            <a:tailEnd/>
          </a:ln>
          <a:effectLst/>
        </p:spPr>
      </p:cxnSp>
      <p:sp>
        <p:nvSpPr>
          <p:cNvPr id="35" name="Rounded Rectangle 34"/>
          <p:cNvSpPr/>
          <p:nvPr/>
        </p:nvSpPr>
        <p:spPr bwMode="gray">
          <a:xfrm rot="900000">
            <a:off x="7510215" y="1297939"/>
            <a:ext cx="110127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en-US" sz="1800" kern="0" smtClean="0">
                <a:solidFill>
                  <a:schemeClr val="bg1"/>
                </a:solidFill>
                <a:ea typeface="Arial Unicode MS" pitchFamily="34" charset="-128"/>
                <a:cs typeface="Arial Unicode MS" pitchFamily="34" charset="-128"/>
                <a:sym typeface="Arial"/>
              </a:rPr>
              <a:t>DRAFT</a:t>
            </a:r>
            <a:endParaRPr lang="en-US" sz="1800" kern="0" dirty="0" smtClean="0">
              <a:solidFill>
                <a:schemeClr val="bg1"/>
              </a:solidFill>
              <a:ea typeface="Arial Unicode MS" pitchFamily="34" charset="-128"/>
              <a:cs typeface="Arial Unicode MS" pitchFamily="34" charset="-128"/>
              <a:sym typeface="Arial"/>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4"/>
          <p:cNvSpPr>
            <a:spLocks noGrp="1"/>
          </p:cNvSpPr>
          <p:nvPr>
            <p:ph type="title"/>
          </p:nvPr>
        </p:nvSpPr>
        <p:spPr/>
        <p:txBody>
          <a:bodyPr/>
          <a:lstStyle/>
          <a:p>
            <a:r>
              <a:rPr lang="en-US" smtClean="0"/>
              <a:t>Thank You!</a:t>
            </a:r>
          </a:p>
        </p:txBody>
      </p:sp>
      <p:sp>
        <p:nvSpPr>
          <p:cNvPr id="119810" name="Text Placeholder 2"/>
          <p:cNvSpPr>
            <a:spLocks noGrp="1"/>
          </p:cNvSpPr>
          <p:nvPr>
            <p:ph type="body" sz="quarter" idx="10"/>
          </p:nvPr>
        </p:nvSpPr>
        <p:spPr/>
        <p:txBody>
          <a:bodyPr/>
          <a:lstStyle/>
          <a:p>
            <a:pPr>
              <a:spcBef>
                <a:spcPct val="0"/>
              </a:spcBef>
            </a:pPr>
            <a:r>
              <a:rPr lang="en-US" dirty="0" smtClean="0"/>
              <a:t>Contact information:</a:t>
            </a:r>
          </a:p>
          <a:p>
            <a:pPr>
              <a:spcBef>
                <a:spcPct val="0"/>
              </a:spcBef>
            </a:pPr>
            <a:endParaRPr lang="en-US" dirty="0" smtClean="0"/>
          </a:p>
          <a:p>
            <a:pPr>
              <a:spcBef>
                <a:spcPct val="0"/>
              </a:spcBef>
            </a:pPr>
            <a:r>
              <a:rPr lang="en-US" dirty="0" smtClean="0"/>
              <a:t>Philipp Freudenberger</a:t>
            </a:r>
          </a:p>
          <a:p>
            <a:pPr>
              <a:spcBef>
                <a:spcPct val="0"/>
              </a:spcBef>
            </a:pPr>
            <a:r>
              <a:rPr lang="en-US" dirty="0" smtClean="0"/>
              <a:t>Product Management HANA Applications</a:t>
            </a:r>
          </a:p>
          <a:p>
            <a:pPr>
              <a:spcBef>
                <a:spcPct val="0"/>
              </a:spcBef>
            </a:pPr>
            <a:r>
              <a:rPr lang="en-US" dirty="0" smtClean="0"/>
              <a:t>philipp.freudenberger@sap.com</a:t>
            </a:r>
          </a:p>
          <a:p>
            <a:pPr>
              <a:spcBef>
                <a:spcPct val="0"/>
              </a:spcBef>
            </a:pPr>
            <a:r>
              <a:rPr lang="en-US" dirty="0" smtClean="0"/>
              <a:t>+49 170 2200403</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 name="Rounded Rectangle 43"/>
          <p:cNvSpPr/>
          <p:nvPr/>
        </p:nvSpPr>
        <p:spPr bwMode="gray">
          <a:xfrm>
            <a:off x="681038" y="5765800"/>
            <a:ext cx="7683500" cy="400050"/>
          </a:xfrm>
          <a:prstGeom prst="roundRect">
            <a:avLst/>
          </a:prstGeom>
          <a:gradFill rotWithShape="1">
            <a:gsLst>
              <a:gs pos="0">
                <a:srgbClr val="97B8DD"/>
              </a:gs>
              <a:gs pos="100000">
                <a:srgbClr val="487AB2"/>
              </a:gs>
            </a:gsLst>
            <a:lin ang="2700000" scaled="1"/>
          </a:gradFill>
          <a:ln w="38100" algn="ctr">
            <a:noFill/>
            <a:round/>
            <a:headEnd/>
            <a:tailEnd/>
          </a:ln>
          <a:effectLst>
            <a:outerShdw blurRad="50800" dist="38100" dir="2700000" algn="tl" rotWithShape="0">
              <a:prstClr val="black">
                <a:alpha val="40000"/>
              </a:prstClr>
            </a:outerShdw>
          </a:effectLst>
        </p:spPr>
        <p:txBody>
          <a:bodyPr wrap="none" lIns="0" tIns="0" rIns="0" bIns="0"/>
          <a:lstStyle/>
          <a:p>
            <a:pPr marL="157163" indent="-157163" algn="ctr">
              <a:spcBef>
                <a:spcPct val="50000"/>
              </a:spcBef>
              <a:buClr>
                <a:srgbClr val="F0AB00"/>
              </a:buClr>
              <a:buSzPct val="80000"/>
              <a:defRPr/>
            </a:pPr>
            <a:endParaRPr lang="en-US" b="1" dirty="0">
              <a:solidFill>
                <a:schemeClr val="bg1"/>
              </a:solidFill>
              <a:latin typeface="+mn-lt"/>
            </a:endParaRPr>
          </a:p>
        </p:txBody>
      </p:sp>
      <p:sp>
        <p:nvSpPr>
          <p:cNvPr id="145411" name="Title 2"/>
          <p:cNvSpPr>
            <a:spLocks noGrp="1"/>
          </p:cNvSpPr>
          <p:nvPr>
            <p:ph type="title"/>
          </p:nvPr>
        </p:nvSpPr>
        <p:spPr/>
        <p:txBody>
          <a:bodyPr anchor="ctr"/>
          <a:lstStyle/>
          <a:p>
            <a:pPr eaLnBrk="1" hangingPunct="1"/>
            <a:r>
              <a:rPr lang="en-US" smtClean="0"/>
              <a:t>SAP HANA</a:t>
            </a:r>
            <a:r>
              <a:rPr lang="en-US" baseline="30000" smtClean="0"/>
              <a:t>™</a:t>
            </a:r>
            <a:r>
              <a:rPr lang="en-US" smtClean="0"/>
              <a:t> </a:t>
            </a:r>
            <a:br>
              <a:rPr lang="en-US" smtClean="0"/>
            </a:br>
            <a:r>
              <a:rPr lang="en-US" b="1" smtClean="0"/>
              <a:t>Is THE solution to the following:</a:t>
            </a:r>
          </a:p>
        </p:txBody>
      </p:sp>
      <p:grpSp>
        <p:nvGrpSpPr>
          <p:cNvPr id="2" name="Group 37"/>
          <p:cNvGrpSpPr>
            <a:grpSpLocks/>
          </p:cNvGrpSpPr>
          <p:nvPr/>
        </p:nvGrpSpPr>
        <p:grpSpPr bwMode="auto">
          <a:xfrm>
            <a:off x="1174750" y="1506538"/>
            <a:ext cx="6937188" cy="4076760"/>
            <a:chOff x="1226892" y="1530197"/>
            <a:chExt cx="7501589" cy="4705185"/>
          </a:xfrm>
        </p:grpSpPr>
        <p:sp>
          <p:nvSpPr>
            <p:cNvPr id="17" name="Oval 16"/>
            <p:cNvSpPr/>
            <p:nvPr/>
          </p:nvSpPr>
          <p:spPr bwMode="gray">
            <a:xfrm>
              <a:off x="2450869" y="1530197"/>
              <a:ext cx="4465024" cy="4219580"/>
            </a:xfrm>
            <a:prstGeom prst="ellipse">
              <a:avLst/>
            </a:prstGeom>
            <a:noFill/>
            <a:ln w="19050" algn="ctr">
              <a:solidFill>
                <a:schemeClr val="bg2"/>
              </a:solid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sp>
          <p:nvSpPr>
            <p:cNvPr id="19" name="Rectangle 18"/>
            <p:cNvSpPr/>
            <p:nvPr/>
          </p:nvSpPr>
          <p:spPr bwMode="gray">
            <a:xfrm>
              <a:off x="5992332" y="2094518"/>
              <a:ext cx="1187927" cy="1812055"/>
            </a:xfrm>
            <a:prstGeom prst="rect">
              <a:avLst/>
            </a:prstGeom>
            <a:solidFill>
              <a:schemeClr val="bg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pic>
          <p:nvPicPr>
            <p:cNvPr id="145415" name="Picture 29" descr="\\Eric-pauls-power-mac-g5.local\desktop\Graphic Tank\d2.tif"/>
            <p:cNvPicPr>
              <a:picLocks noChangeAspect="1" noChangeArrowheads="1"/>
            </p:cNvPicPr>
            <p:nvPr/>
          </p:nvPicPr>
          <p:blipFill>
            <a:blip r:embed="rId3" cstate="print"/>
            <a:srcRect/>
            <a:stretch>
              <a:fillRect/>
            </a:stretch>
          </p:blipFill>
          <p:spPr bwMode="auto">
            <a:xfrm>
              <a:off x="5527575" y="4985402"/>
              <a:ext cx="533177" cy="463964"/>
            </a:xfrm>
            <a:prstGeom prst="rect">
              <a:avLst/>
            </a:prstGeom>
            <a:noFill/>
            <a:ln w="9525">
              <a:noFill/>
              <a:miter lim="800000"/>
              <a:headEnd/>
              <a:tailEnd/>
            </a:ln>
          </p:spPr>
        </p:pic>
        <p:pic>
          <p:nvPicPr>
            <p:cNvPr id="145416" name="Picture 17" descr="\\Eric-pauls-power-mac-g5.local\desktop\Graphic Tank\web.tif"/>
            <p:cNvPicPr>
              <a:picLocks noChangeAspect="1" noChangeArrowheads="1"/>
            </p:cNvPicPr>
            <p:nvPr/>
          </p:nvPicPr>
          <p:blipFill>
            <a:blip r:embed="rId4" cstate="print"/>
            <a:srcRect/>
            <a:stretch>
              <a:fillRect/>
            </a:stretch>
          </p:blipFill>
          <p:spPr bwMode="auto">
            <a:xfrm>
              <a:off x="5145342" y="4897312"/>
              <a:ext cx="454187" cy="597952"/>
            </a:xfrm>
            <a:prstGeom prst="rect">
              <a:avLst/>
            </a:prstGeom>
            <a:noFill/>
            <a:ln w="9525">
              <a:noFill/>
              <a:miter lim="800000"/>
              <a:headEnd/>
              <a:tailEnd/>
            </a:ln>
          </p:spPr>
        </p:pic>
        <p:sp>
          <p:nvSpPr>
            <p:cNvPr id="18" name="Rectangle 17"/>
            <p:cNvSpPr/>
            <p:nvPr/>
          </p:nvSpPr>
          <p:spPr bwMode="gray">
            <a:xfrm>
              <a:off x="2086938" y="2094518"/>
              <a:ext cx="1187927" cy="1812055"/>
            </a:xfrm>
            <a:prstGeom prst="rect">
              <a:avLst/>
            </a:prstGeom>
            <a:solidFill>
              <a:schemeClr val="bg1"/>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pic>
          <p:nvPicPr>
            <p:cNvPr id="145418" name="Picture 33" descr="\\Eric-pauls-power-mac-g5.local\desktop\Graphic Tank\d6.tif"/>
            <p:cNvPicPr>
              <a:picLocks noChangeAspect="1" noChangeArrowheads="1"/>
            </p:cNvPicPr>
            <p:nvPr/>
          </p:nvPicPr>
          <p:blipFill>
            <a:blip r:embed="rId5" cstate="print"/>
            <a:srcRect/>
            <a:stretch>
              <a:fillRect/>
            </a:stretch>
          </p:blipFill>
          <p:spPr bwMode="auto">
            <a:xfrm>
              <a:off x="1830303" y="1918303"/>
              <a:ext cx="730800" cy="635699"/>
            </a:xfrm>
            <a:prstGeom prst="rect">
              <a:avLst/>
            </a:prstGeom>
            <a:noFill/>
            <a:ln w="9525">
              <a:noFill/>
              <a:miter lim="800000"/>
              <a:headEnd/>
              <a:tailEnd/>
            </a:ln>
          </p:spPr>
        </p:pic>
        <p:pic>
          <p:nvPicPr>
            <p:cNvPr id="145419" name="Picture 33" descr="\\Eric-pauls-power-mac-g5.local\desktop\Graphic Tank\d6.tif"/>
            <p:cNvPicPr>
              <a:picLocks noChangeAspect="1" noChangeArrowheads="1"/>
            </p:cNvPicPr>
            <p:nvPr/>
          </p:nvPicPr>
          <p:blipFill>
            <a:blip r:embed="rId6" cstate="print"/>
            <a:srcRect/>
            <a:stretch>
              <a:fillRect/>
            </a:stretch>
          </p:blipFill>
          <p:spPr bwMode="auto">
            <a:xfrm>
              <a:off x="2365398" y="2272827"/>
              <a:ext cx="761553" cy="662450"/>
            </a:xfrm>
            <a:prstGeom prst="rect">
              <a:avLst/>
            </a:prstGeom>
            <a:noFill/>
            <a:ln w="9525">
              <a:noFill/>
              <a:miter lim="800000"/>
              <a:headEnd/>
              <a:tailEnd/>
            </a:ln>
          </p:spPr>
        </p:pic>
        <p:pic>
          <p:nvPicPr>
            <p:cNvPr id="145420" name="Picture 33" descr="\\Eric-pauls-power-mac-g5.local\desktop\Graphic Tank\d6.tif"/>
            <p:cNvPicPr>
              <a:picLocks noChangeAspect="1" noChangeArrowheads="1"/>
            </p:cNvPicPr>
            <p:nvPr/>
          </p:nvPicPr>
          <p:blipFill>
            <a:blip r:embed="rId7" cstate="print"/>
            <a:srcRect/>
            <a:stretch>
              <a:fillRect/>
            </a:stretch>
          </p:blipFill>
          <p:spPr bwMode="auto">
            <a:xfrm>
              <a:off x="1571216" y="2394876"/>
              <a:ext cx="829973" cy="721966"/>
            </a:xfrm>
            <a:prstGeom prst="rect">
              <a:avLst/>
            </a:prstGeom>
            <a:noFill/>
            <a:ln w="9525">
              <a:noFill/>
              <a:miter lim="800000"/>
              <a:headEnd/>
              <a:tailEnd/>
            </a:ln>
          </p:spPr>
        </p:pic>
        <p:sp>
          <p:nvSpPr>
            <p:cNvPr id="46" name="Freeform 45"/>
            <p:cNvSpPr/>
            <p:nvPr/>
          </p:nvSpPr>
          <p:spPr>
            <a:xfrm>
              <a:off x="1568507" y="2285068"/>
              <a:ext cx="829145" cy="771360"/>
            </a:xfrm>
            <a:custGeom>
              <a:avLst/>
              <a:gdLst>
                <a:gd name="connsiteX0" fmla="*/ 0 w 962025"/>
                <a:gd name="connsiteY0" fmla="*/ 245269 h 245269"/>
                <a:gd name="connsiteX1" fmla="*/ 962025 w 962025"/>
                <a:gd name="connsiteY1" fmla="*/ 245269 h 245269"/>
                <a:gd name="connsiteX2" fmla="*/ 962025 w 962025"/>
                <a:gd name="connsiteY2" fmla="*/ 0 h 245269"/>
                <a:gd name="connsiteX3" fmla="*/ 2381 w 962025"/>
                <a:gd name="connsiteY3" fmla="*/ 0 h 245269"/>
                <a:gd name="connsiteX0" fmla="*/ 0 w 962025"/>
                <a:gd name="connsiteY0" fmla="*/ 245269 h 485775"/>
                <a:gd name="connsiteX1" fmla="*/ 962025 w 962025"/>
                <a:gd name="connsiteY1" fmla="*/ 245269 h 485775"/>
                <a:gd name="connsiteX2" fmla="*/ 962025 w 962025"/>
                <a:gd name="connsiteY2" fmla="*/ 0 h 485775"/>
                <a:gd name="connsiteX3" fmla="*/ 2381 w 962025"/>
                <a:gd name="connsiteY3" fmla="*/ 0 h 485775"/>
                <a:gd name="connsiteX0" fmla="*/ 0 w 962025"/>
                <a:gd name="connsiteY0" fmla="*/ 245269 h 485775"/>
                <a:gd name="connsiteX1" fmla="*/ 962025 w 962025"/>
                <a:gd name="connsiteY1" fmla="*/ 245269 h 485775"/>
                <a:gd name="connsiteX2" fmla="*/ 962025 w 962025"/>
                <a:gd name="connsiteY2" fmla="*/ 0 h 485775"/>
                <a:gd name="connsiteX3" fmla="*/ 2381 w 962025"/>
                <a:gd name="connsiteY3" fmla="*/ 0 h 485775"/>
                <a:gd name="connsiteX0" fmla="*/ 0 w 962025"/>
                <a:gd name="connsiteY0" fmla="*/ 245269 h 502444"/>
                <a:gd name="connsiteX1" fmla="*/ 962025 w 962025"/>
                <a:gd name="connsiteY1" fmla="*/ 245269 h 502444"/>
                <a:gd name="connsiteX2" fmla="*/ 962025 w 962025"/>
                <a:gd name="connsiteY2" fmla="*/ 0 h 502444"/>
                <a:gd name="connsiteX3" fmla="*/ 2381 w 962025"/>
                <a:gd name="connsiteY3" fmla="*/ 0 h 502444"/>
                <a:gd name="connsiteX0" fmla="*/ 0 w 962025"/>
                <a:gd name="connsiteY0" fmla="*/ 245269 h 507205"/>
                <a:gd name="connsiteX1" fmla="*/ 962025 w 962025"/>
                <a:gd name="connsiteY1" fmla="*/ 245269 h 507205"/>
                <a:gd name="connsiteX2" fmla="*/ 962025 w 962025"/>
                <a:gd name="connsiteY2" fmla="*/ 0 h 507205"/>
                <a:gd name="connsiteX3" fmla="*/ 2381 w 962025"/>
                <a:gd name="connsiteY3" fmla="*/ 0 h 507205"/>
                <a:gd name="connsiteX0" fmla="*/ 0 w 962025"/>
                <a:gd name="connsiteY0" fmla="*/ 245269 h 507205"/>
                <a:gd name="connsiteX1" fmla="*/ 962025 w 962025"/>
                <a:gd name="connsiteY1" fmla="*/ 245269 h 507205"/>
                <a:gd name="connsiteX2" fmla="*/ 962025 w 962025"/>
                <a:gd name="connsiteY2" fmla="*/ 0 h 507205"/>
                <a:gd name="connsiteX3" fmla="*/ 2381 w 962025"/>
                <a:gd name="connsiteY3" fmla="*/ 0 h 507205"/>
                <a:gd name="connsiteX0" fmla="*/ 0 w 962025"/>
                <a:gd name="connsiteY0" fmla="*/ 245269 h 527174"/>
                <a:gd name="connsiteX1" fmla="*/ 962025 w 962025"/>
                <a:gd name="connsiteY1" fmla="*/ 245269 h 527174"/>
                <a:gd name="connsiteX2" fmla="*/ 962025 w 962025"/>
                <a:gd name="connsiteY2" fmla="*/ 0 h 527174"/>
                <a:gd name="connsiteX3" fmla="*/ 2381 w 962025"/>
                <a:gd name="connsiteY3" fmla="*/ 0 h 527174"/>
                <a:gd name="connsiteX0" fmla="*/ 0 w 962025"/>
                <a:gd name="connsiteY0" fmla="*/ 245269 h 559592"/>
                <a:gd name="connsiteX1" fmla="*/ 962025 w 962025"/>
                <a:gd name="connsiteY1" fmla="*/ 245269 h 559592"/>
                <a:gd name="connsiteX2" fmla="*/ 962025 w 962025"/>
                <a:gd name="connsiteY2" fmla="*/ 0 h 559592"/>
                <a:gd name="connsiteX3" fmla="*/ 2381 w 962025"/>
                <a:gd name="connsiteY3" fmla="*/ 0 h 559592"/>
                <a:gd name="connsiteX0" fmla="*/ 0 w 962025"/>
                <a:gd name="connsiteY0" fmla="*/ 245269 h 581483"/>
                <a:gd name="connsiteX1" fmla="*/ 962025 w 962025"/>
                <a:gd name="connsiteY1" fmla="*/ 245269 h 581483"/>
                <a:gd name="connsiteX2" fmla="*/ 962025 w 962025"/>
                <a:gd name="connsiteY2" fmla="*/ 0 h 581483"/>
                <a:gd name="connsiteX3" fmla="*/ 2381 w 962025"/>
                <a:gd name="connsiteY3" fmla="*/ 0 h 581483"/>
                <a:gd name="connsiteX0" fmla="*/ 0 w 962025"/>
                <a:gd name="connsiteY0" fmla="*/ 245269 h 559592"/>
                <a:gd name="connsiteX1" fmla="*/ 962025 w 962025"/>
                <a:gd name="connsiteY1" fmla="*/ 245269 h 559592"/>
                <a:gd name="connsiteX2" fmla="*/ 962025 w 962025"/>
                <a:gd name="connsiteY2" fmla="*/ 0 h 559592"/>
                <a:gd name="connsiteX3" fmla="*/ 2381 w 962025"/>
                <a:gd name="connsiteY3" fmla="*/ 0 h 559592"/>
                <a:gd name="connsiteX0" fmla="*/ 0 w 962025"/>
                <a:gd name="connsiteY0" fmla="*/ 245269 h 528635"/>
                <a:gd name="connsiteX1" fmla="*/ 962025 w 962025"/>
                <a:gd name="connsiteY1" fmla="*/ 245269 h 528635"/>
                <a:gd name="connsiteX2" fmla="*/ 962025 w 962025"/>
                <a:gd name="connsiteY2" fmla="*/ 0 h 528635"/>
                <a:gd name="connsiteX3" fmla="*/ 2381 w 962025"/>
                <a:gd name="connsiteY3" fmla="*/ 0 h 528635"/>
                <a:gd name="connsiteX0" fmla="*/ 0 w 962025"/>
                <a:gd name="connsiteY0" fmla="*/ 245269 h 545306"/>
                <a:gd name="connsiteX1" fmla="*/ 962025 w 962025"/>
                <a:gd name="connsiteY1" fmla="*/ 245269 h 545306"/>
                <a:gd name="connsiteX2" fmla="*/ 962025 w 962025"/>
                <a:gd name="connsiteY2" fmla="*/ 0 h 545306"/>
                <a:gd name="connsiteX3" fmla="*/ 2381 w 962025"/>
                <a:gd name="connsiteY3" fmla="*/ 0 h 545306"/>
                <a:gd name="connsiteX0" fmla="*/ 0 w 962025"/>
                <a:gd name="connsiteY0" fmla="*/ 245269 h 547683"/>
                <a:gd name="connsiteX1" fmla="*/ 962025 w 962025"/>
                <a:gd name="connsiteY1" fmla="*/ 245269 h 547683"/>
                <a:gd name="connsiteX2" fmla="*/ 962025 w 962025"/>
                <a:gd name="connsiteY2" fmla="*/ 0 h 547683"/>
                <a:gd name="connsiteX3" fmla="*/ 2381 w 962025"/>
                <a:gd name="connsiteY3" fmla="*/ 0 h 547683"/>
                <a:gd name="connsiteX0" fmla="*/ 0 w 962025"/>
                <a:gd name="connsiteY0" fmla="*/ 245269 h 572993"/>
                <a:gd name="connsiteX1" fmla="*/ 962025 w 962025"/>
                <a:gd name="connsiteY1" fmla="*/ 245269 h 572993"/>
                <a:gd name="connsiteX2" fmla="*/ 962025 w 962025"/>
                <a:gd name="connsiteY2" fmla="*/ 0 h 572993"/>
                <a:gd name="connsiteX3" fmla="*/ 2381 w 962025"/>
                <a:gd name="connsiteY3" fmla="*/ 0 h 572993"/>
                <a:gd name="connsiteX0" fmla="*/ 0 w 962025"/>
                <a:gd name="connsiteY0" fmla="*/ 666453 h 994177"/>
                <a:gd name="connsiteX1" fmla="*/ 962025 w 962025"/>
                <a:gd name="connsiteY1" fmla="*/ 666453 h 994177"/>
                <a:gd name="connsiteX2" fmla="*/ 962025 w 962025"/>
                <a:gd name="connsiteY2" fmla="*/ 421184 h 994177"/>
                <a:gd name="connsiteX3" fmla="*/ 2381 w 962025"/>
                <a:gd name="connsiteY3" fmla="*/ 421184 h 994177"/>
                <a:gd name="connsiteX0" fmla="*/ 0 w 962025"/>
                <a:gd name="connsiteY0" fmla="*/ 666453 h 994177"/>
                <a:gd name="connsiteX1" fmla="*/ 962025 w 962025"/>
                <a:gd name="connsiteY1" fmla="*/ 666453 h 994177"/>
                <a:gd name="connsiteX2" fmla="*/ 962025 w 962025"/>
                <a:gd name="connsiteY2" fmla="*/ 421184 h 994177"/>
                <a:gd name="connsiteX3" fmla="*/ 2381 w 962025"/>
                <a:gd name="connsiteY3" fmla="*/ 421184 h 994177"/>
                <a:gd name="connsiteX0" fmla="*/ 0 w 962025"/>
                <a:gd name="connsiteY0" fmla="*/ 631034 h 958758"/>
                <a:gd name="connsiteX1" fmla="*/ 962025 w 962025"/>
                <a:gd name="connsiteY1" fmla="*/ 631034 h 958758"/>
                <a:gd name="connsiteX2" fmla="*/ 962025 w 962025"/>
                <a:gd name="connsiteY2" fmla="*/ 385765 h 958758"/>
                <a:gd name="connsiteX3" fmla="*/ 2381 w 962025"/>
                <a:gd name="connsiteY3" fmla="*/ 385765 h 958758"/>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Lst>
              <a:ahLst/>
              <a:cxnLst>
                <a:cxn ang="0">
                  <a:pos x="connsiteX0" y="connsiteY0"/>
                </a:cxn>
                <a:cxn ang="0">
                  <a:pos x="connsiteX1" y="connsiteY1"/>
                </a:cxn>
                <a:cxn ang="0">
                  <a:pos x="connsiteX2" y="connsiteY2"/>
                </a:cxn>
                <a:cxn ang="0">
                  <a:pos x="connsiteX3" y="connsiteY3"/>
                </a:cxn>
              </a:cxnLst>
              <a:rect l="l" t="t" r="r" b="b"/>
              <a:pathLst>
                <a:path w="962025" h="947643">
                  <a:moveTo>
                    <a:pt x="0" y="619919"/>
                  </a:moveTo>
                  <a:cubicBezTo>
                    <a:pt x="172827" y="919956"/>
                    <a:pt x="798512" y="947643"/>
                    <a:pt x="962025" y="619919"/>
                  </a:cubicBezTo>
                  <a:lnTo>
                    <a:pt x="962025" y="374650"/>
                  </a:lnTo>
                  <a:cubicBezTo>
                    <a:pt x="912105" y="101968"/>
                    <a:pt x="151898" y="0"/>
                    <a:pt x="2381" y="374650"/>
                  </a:cubicBezTo>
                </a:path>
              </a:pathLst>
            </a:custGeom>
            <a:solidFill>
              <a:schemeClr val="bg1">
                <a:alpha val="80000"/>
              </a:schemeClr>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sp>
          <p:nvSpPr>
            <p:cNvPr id="61" name="Freeform 60"/>
            <p:cNvSpPr/>
            <p:nvPr/>
          </p:nvSpPr>
          <p:spPr>
            <a:xfrm>
              <a:off x="5125421" y="4883142"/>
              <a:ext cx="473797" cy="364609"/>
            </a:xfrm>
            <a:custGeom>
              <a:avLst/>
              <a:gdLst>
                <a:gd name="connsiteX0" fmla="*/ 0 w 550069"/>
                <a:gd name="connsiteY0" fmla="*/ 159544 h 447675"/>
                <a:gd name="connsiteX1" fmla="*/ 547688 w 550069"/>
                <a:gd name="connsiteY1" fmla="*/ 447675 h 447675"/>
                <a:gd name="connsiteX2" fmla="*/ 550069 w 550069"/>
                <a:gd name="connsiteY2" fmla="*/ 307181 h 447675"/>
                <a:gd name="connsiteX3" fmla="*/ 540544 w 550069"/>
                <a:gd name="connsiteY3" fmla="*/ 273844 h 447675"/>
                <a:gd name="connsiteX4" fmla="*/ 47625 w 550069"/>
                <a:gd name="connsiteY4" fmla="*/ 0 h 447675"/>
                <a:gd name="connsiteX5" fmla="*/ 7144 w 550069"/>
                <a:gd name="connsiteY5" fmla="*/ 21431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069" h="447675">
                  <a:moveTo>
                    <a:pt x="0" y="159544"/>
                  </a:moveTo>
                  <a:lnTo>
                    <a:pt x="547688" y="447675"/>
                  </a:lnTo>
                  <a:cubicBezTo>
                    <a:pt x="548482" y="400844"/>
                    <a:pt x="549275" y="354012"/>
                    <a:pt x="550069" y="307181"/>
                  </a:cubicBezTo>
                  <a:lnTo>
                    <a:pt x="540544" y="273844"/>
                  </a:lnTo>
                  <a:lnTo>
                    <a:pt x="47625" y="0"/>
                  </a:lnTo>
                  <a:lnTo>
                    <a:pt x="7144" y="21431"/>
                  </a:lnTo>
                </a:path>
              </a:pathLst>
            </a:custGeom>
            <a:solidFill>
              <a:schemeClr val="bg1">
                <a:alpha val="80000"/>
              </a:schemeClr>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pic>
          <p:nvPicPr>
            <p:cNvPr id="145423" name="Picture 19" descr="\\Eric-pauls-power-mac-g5.local\desktop\Graphic Tank\100101.tif"/>
            <p:cNvPicPr>
              <a:picLocks noChangeAspect="1" noChangeArrowheads="1"/>
            </p:cNvPicPr>
            <p:nvPr/>
          </p:nvPicPr>
          <p:blipFill>
            <a:blip r:embed="rId8" cstate="print"/>
            <a:srcRect/>
            <a:stretch>
              <a:fillRect/>
            </a:stretch>
          </p:blipFill>
          <p:spPr bwMode="auto">
            <a:xfrm>
              <a:off x="4694010" y="4872031"/>
              <a:ext cx="696039" cy="569364"/>
            </a:xfrm>
            <a:prstGeom prst="rect">
              <a:avLst/>
            </a:prstGeom>
            <a:noFill/>
            <a:ln w="9525">
              <a:noFill/>
              <a:miter lim="800000"/>
              <a:headEnd/>
              <a:tailEnd/>
            </a:ln>
          </p:spPr>
        </p:pic>
        <p:grpSp>
          <p:nvGrpSpPr>
            <p:cNvPr id="3" name="Group 62"/>
            <p:cNvGrpSpPr>
              <a:grpSpLocks/>
            </p:cNvGrpSpPr>
            <p:nvPr/>
          </p:nvGrpSpPr>
          <p:grpSpPr bwMode="auto">
            <a:xfrm>
              <a:off x="3468124" y="4870095"/>
              <a:ext cx="1394643" cy="612658"/>
              <a:chOff x="3146613" y="4991102"/>
              <a:chExt cx="1619857" cy="753057"/>
            </a:xfrm>
          </p:grpSpPr>
          <p:pic>
            <p:nvPicPr>
              <p:cNvPr id="145425" name="Picture 98" descr="\\Emp\desktop\Graphic Tank\a3.tif"/>
              <p:cNvPicPr>
                <a:picLocks noChangeAspect="1" noChangeArrowheads="1"/>
              </p:cNvPicPr>
              <p:nvPr/>
            </p:nvPicPr>
            <p:blipFill>
              <a:blip r:embed="rId9" cstate="print"/>
              <a:srcRect/>
              <a:stretch>
                <a:fillRect/>
              </a:stretch>
            </p:blipFill>
            <p:spPr bwMode="auto">
              <a:xfrm>
                <a:off x="4153695" y="4991102"/>
                <a:ext cx="612775" cy="717878"/>
              </a:xfrm>
              <a:prstGeom prst="rect">
                <a:avLst/>
              </a:prstGeom>
              <a:noFill/>
              <a:ln w="9525">
                <a:noFill/>
                <a:miter lim="800000"/>
                <a:headEnd/>
                <a:tailEnd/>
              </a:ln>
            </p:spPr>
          </p:pic>
          <p:sp>
            <p:nvSpPr>
              <p:cNvPr id="60" name="Freeform 59"/>
              <p:cNvSpPr/>
              <p:nvPr/>
            </p:nvSpPr>
            <p:spPr>
              <a:xfrm>
                <a:off x="4140400" y="5013894"/>
                <a:ext cx="608131" cy="466183"/>
              </a:xfrm>
              <a:custGeom>
                <a:avLst/>
                <a:gdLst>
                  <a:gd name="connsiteX0" fmla="*/ 4762 w 607219"/>
                  <a:gd name="connsiteY0" fmla="*/ 340519 h 507206"/>
                  <a:gd name="connsiteX1" fmla="*/ 278606 w 607219"/>
                  <a:gd name="connsiteY1" fmla="*/ 497681 h 507206"/>
                  <a:gd name="connsiteX2" fmla="*/ 297656 w 607219"/>
                  <a:gd name="connsiteY2" fmla="*/ 507206 h 507206"/>
                  <a:gd name="connsiteX3" fmla="*/ 321469 w 607219"/>
                  <a:gd name="connsiteY3" fmla="*/ 500062 h 507206"/>
                  <a:gd name="connsiteX4" fmla="*/ 607219 w 607219"/>
                  <a:gd name="connsiteY4" fmla="*/ 338137 h 507206"/>
                  <a:gd name="connsiteX5" fmla="*/ 607219 w 607219"/>
                  <a:gd name="connsiteY5" fmla="*/ 169069 h 507206"/>
                  <a:gd name="connsiteX6" fmla="*/ 309562 w 607219"/>
                  <a:gd name="connsiteY6" fmla="*/ 0 h 507206"/>
                  <a:gd name="connsiteX7" fmla="*/ 0 w 607219"/>
                  <a:gd name="connsiteY7" fmla="*/ 176212 h 507206"/>
                  <a:gd name="connsiteX0" fmla="*/ 4762 w 607219"/>
                  <a:gd name="connsiteY0" fmla="*/ 340519 h 507206"/>
                  <a:gd name="connsiteX1" fmla="*/ 278606 w 607219"/>
                  <a:gd name="connsiteY1" fmla="*/ 497681 h 507206"/>
                  <a:gd name="connsiteX2" fmla="*/ 297656 w 607219"/>
                  <a:gd name="connsiteY2" fmla="*/ 507206 h 507206"/>
                  <a:gd name="connsiteX3" fmla="*/ 321469 w 607219"/>
                  <a:gd name="connsiteY3" fmla="*/ 500062 h 507206"/>
                  <a:gd name="connsiteX4" fmla="*/ 607219 w 607219"/>
                  <a:gd name="connsiteY4" fmla="*/ 338137 h 507206"/>
                  <a:gd name="connsiteX5" fmla="*/ 602457 w 607219"/>
                  <a:gd name="connsiteY5" fmla="*/ 207169 h 507206"/>
                  <a:gd name="connsiteX6" fmla="*/ 309562 w 607219"/>
                  <a:gd name="connsiteY6" fmla="*/ 0 h 507206"/>
                  <a:gd name="connsiteX7" fmla="*/ 0 w 607219"/>
                  <a:gd name="connsiteY7" fmla="*/ 176212 h 507206"/>
                  <a:gd name="connsiteX0" fmla="*/ 4762 w 607219"/>
                  <a:gd name="connsiteY0" fmla="*/ 300038 h 466725"/>
                  <a:gd name="connsiteX1" fmla="*/ 278606 w 607219"/>
                  <a:gd name="connsiteY1" fmla="*/ 457200 h 466725"/>
                  <a:gd name="connsiteX2" fmla="*/ 297656 w 607219"/>
                  <a:gd name="connsiteY2" fmla="*/ 466725 h 466725"/>
                  <a:gd name="connsiteX3" fmla="*/ 321469 w 607219"/>
                  <a:gd name="connsiteY3" fmla="*/ 459581 h 466725"/>
                  <a:gd name="connsiteX4" fmla="*/ 607219 w 607219"/>
                  <a:gd name="connsiteY4" fmla="*/ 297656 h 466725"/>
                  <a:gd name="connsiteX5" fmla="*/ 602457 w 607219"/>
                  <a:gd name="connsiteY5" fmla="*/ 166688 h 466725"/>
                  <a:gd name="connsiteX6" fmla="*/ 311943 w 607219"/>
                  <a:gd name="connsiteY6" fmla="*/ 0 h 466725"/>
                  <a:gd name="connsiteX7" fmla="*/ 0 w 607219"/>
                  <a:gd name="connsiteY7" fmla="*/ 13573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219" h="466725">
                    <a:moveTo>
                      <a:pt x="4762" y="300038"/>
                    </a:moveTo>
                    <a:lnTo>
                      <a:pt x="278606" y="457200"/>
                    </a:lnTo>
                    <a:lnTo>
                      <a:pt x="297656" y="466725"/>
                    </a:lnTo>
                    <a:lnTo>
                      <a:pt x="321469" y="459581"/>
                    </a:lnTo>
                    <a:lnTo>
                      <a:pt x="607219" y="297656"/>
                    </a:lnTo>
                    <a:lnTo>
                      <a:pt x="602457" y="166688"/>
                    </a:lnTo>
                    <a:lnTo>
                      <a:pt x="311943" y="0"/>
                    </a:lnTo>
                    <a:lnTo>
                      <a:pt x="0" y="135731"/>
                    </a:lnTo>
                  </a:path>
                </a:pathLst>
              </a:custGeom>
              <a:solidFill>
                <a:schemeClr val="bg1">
                  <a:alpha val="80000"/>
                </a:schemeClr>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pic>
            <p:nvPicPr>
              <p:cNvPr id="145427" name="Picture 31" descr="\\Eric-pauls-power-mac-g5.local\desktop\Graphic Tank\d4.tif"/>
              <p:cNvPicPr>
                <a:picLocks noChangeAspect="1" noChangeArrowheads="1"/>
              </p:cNvPicPr>
              <p:nvPr/>
            </p:nvPicPr>
            <p:blipFill>
              <a:blip r:embed="rId10" cstate="print"/>
              <a:srcRect/>
              <a:stretch>
                <a:fillRect/>
              </a:stretch>
            </p:blipFill>
            <p:spPr bwMode="auto">
              <a:xfrm>
                <a:off x="3558683" y="5136075"/>
                <a:ext cx="617059" cy="564741"/>
              </a:xfrm>
              <a:prstGeom prst="rect">
                <a:avLst/>
              </a:prstGeom>
              <a:noFill/>
              <a:ln w="9525">
                <a:noFill/>
                <a:miter lim="800000"/>
                <a:headEnd/>
                <a:tailEnd/>
              </a:ln>
            </p:spPr>
          </p:pic>
          <p:sp>
            <p:nvSpPr>
              <p:cNvPr id="51" name="Freeform 50"/>
              <p:cNvSpPr/>
              <p:nvPr/>
            </p:nvSpPr>
            <p:spPr>
              <a:xfrm>
                <a:off x="3562177" y="5045423"/>
                <a:ext cx="610124" cy="599055"/>
              </a:xfrm>
              <a:custGeom>
                <a:avLst/>
                <a:gdLst>
                  <a:gd name="connsiteX0" fmla="*/ 0 w 962025"/>
                  <a:gd name="connsiteY0" fmla="*/ 245269 h 245269"/>
                  <a:gd name="connsiteX1" fmla="*/ 962025 w 962025"/>
                  <a:gd name="connsiteY1" fmla="*/ 245269 h 245269"/>
                  <a:gd name="connsiteX2" fmla="*/ 962025 w 962025"/>
                  <a:gd name="connsiteY2" fmla="*/ 0 h 245269"/>
                  <a:gd name="connsiteX3" fmla="*/ 2381 w 962025"/>
                  <a:gd name="connsiteY3" fmla="*/ 0 h 245269"/>
                  <a:gd name="connsiteX0" fmla="*/ 0 w 962025"/>
                  <a:gd name="connsiteY0" fmla="*/ 245269 h 485775"/>
                  <a:gd name="connsiteX1" fmla="*/ 962025 w 962025"/>
                  <a:gd name="connsiteY1" fmla="*/ 245269 h 485775"/>
                  <a:gd name="connsiteX2" fmla="*/ 962025 w 962025"/>
                  <a:gd name="connsiteY2" fmla="*/ 0 h 485775"/>
                  <a:gd name="connsiteX3" fmla="*/ 2381 w 962025"/>
                  <a:gd name="connsiteY3" fmla="*/ 0 h 485775"/>
                  <a:gd name="connsiteX0" fmla="*/ 0 w 962025"/>
                  <a:gd name="connsiteY0" fmla="*/ 245269 h 485775"/>
                  <a:gd name="connsiteX1" fmla="*/ 962025 w 962025"/>
                  <a:gd name="connsiteY1" fmla="*/ 245269 h 485775"/>
                  <a:gd name="connsiteX2" fmla="*/ 962025 w 962025"/>
                  <a:gd name="connsiteY2" fmla="*/ 0 h 485775"/>
                  <a:gd name="connsiteX3" fmla="*/ 2381 w 962025"/>
                  <a:gd name="connsiteY3" fmla="*/ 0 h 485775"/>
                  <a:gd name="connsiteX0" fmla="*/ 0 w 962025"/>
                  <a:gd name="connsiteY0" fmla="*/ 245269 h 502444"/>
                  <a:gd name="connsiteX1" fmla="*/ 962025 w 962025"/>
                  <a:gd name="connsiteY1" fmla="*/ 245269 h 502444"/>
                  <a:gd name="connsiteX2" fmla="*/ 962025 w 962025"/>
                  <a:gd name="connsiteY2" fmla="*/ 0 h 502444"/>
                  <a:gd name="connsiteX3" fmla="*/ 2381 w 962025"/>
                  <a:gd name="connsiteY3" fmla="*/ 0 h 502444"/>
                  <a:gd name="connsiteX0" fmla="*/ 0 w 962025"/>
                  <a:gd name="connsiteY0" fmla="*/ 245269 h 507205"/>
                  <a:gd name="connsiteX1" fmla="*/ 962025 w 962025"/>
                  <a:gd name="connsiteY1" fmla="*/ 245269 h 507205"/>
                  <a:gd name="connsiteX2" fmla="*/ 962025 w 962025"/>
                  <a:gd name="connsiteY2" fmla="*/ 0 h 507205"/>
                  <a:gd name="connsiteX3" fmla="*/ 2381 w 962025"/>
                  <a:gd name="connsiteY3" fmla="*/ 0 h 507205"/>
                  <a:gd name="connsiteX0" fmla="*/ 0 w 962025"/>
                  <a:gd name="connsiteY0" fmla="*/ 245269 h 507205"/>
                  <a:gd name="connsiteX1" fmla="*/ 962025 w 962025"/>
                  <a:gd name="connsiteY1" fmla="*/ 245269 h 507205"/>
                  <a:gd name="connsiteX2" fmla="*/ 962025 w 962025"/>
                  <a:gd name="connsiteY2" fmla="*/ 0 h 507205"/>
                  <a:gd name="connsiteX3" fmla="*/ 2381 w 962025"/>
                  <a:gd name="connsiteY3" fmla="*/ 0 h 507205"/>
                  <a:gd name="connsiteX0" fmla="*/ 0 w 962025"/>
                  <a:gd name="connsiteY0" fmla="*/ 245269 h 527174"/>
                  <a:gd name="connsiteX1" fmla="*/ 962025 w 962025"/>
                  <a:gd name="connsiteY1" fmla="*/ 245269 h 527174"/>
                  <a:gd name="connsiteX2" fmla="*/ 962025 w 962025"/>
                  <a:gd name="connsiteY2" fmla="*/ 0 h 527174"/>
                  <a:gd name="connsiteX3" fmla="*/ 2381 w 962025"/>
                  <a:gd name="connsiteY3" fmla="*/ 0 h 527174"/>
                  <a:gd name="connsiteX0" fmla="*/ 0 w 962025"/>
                  <a:gd name="connsiteY0" fmla="*/ 245269 h 559592"/>
                  <a:gd name="connsiteX1" fmla="*/ 962025 w 962025"/>
                  <a:gd name="connsiteY1" fmla="*/ 245269 h 559592"/>
                  <a:gd name="connsiteX2" fmla="*/ 962025 w 962025"/>
                  <a:gd name="connsiteY2" fmla="*/ 0 h 559592"/>
                  <a:gd name="connsiteX3" fmla="*/ 2381 w 962025"/>
                  <a:gd name="connsiteY3" fmla="*/ 0 h 559592"/>
                  <a:gd name="connsiteX0" fmla="*/ 0 w 962025"/>
                  <a:gd name="connsiteY0" fmla="*/ 245269 h 581483"/>
                  <a:gd name="connsiteX1" fmla="*/ 962025 w 962025"/>
                  <a:gd name="connsiteY1" fmla="*/ 245269 h 581483"/>
                  <a:gd name="connsiteX2" fmla="*/ 962025 w 962025"/>
                  <a:gd name="connsiteY2" fmla="*/ 0 h 581483"/>
                  <a:gd name="connsiteX3" fmla="*/ 2381 w 962025"/>
                  <a:gd name="connsiteY3" fmla="*/ 0 h 581483"/>
                  <a:gd name="connsiteX0" fmla="*/ 0 w 962025"/>
                  <a:gd name="connsiteY0" fmla="*/ 245269 h 559592"/>
                  <a:gd name="connsiteX1" fmla="*/ 962025 w 962025"/>
                  <a:gd name="connsiteY1" fmla="*/ 245269 h 559592"/>
                  <a:gd name="connsiteX2" fmla="*/ 962025 w 962025"/>
                  <a:gd name="connsiteY2" fmla="*/ 0 h 559592"/>
                  <a:gd name="connsiteX3" fmla="*/ 2381 w 962025"/>
                  <a:gd name="connsiteY3" fmla="*/ 0 h 559592"/>
                  <a:gd name="connsiteX0" fmla="*/ 0 w 962025"/>
                  <a:gd name="connsiteY0" fmla="*/ 245269 h 528635"/>
                  <a:gd name="connsiteX1" fmla="*/ 962025 w 962025"/>
                  <a:gd name="connsiteY1" fmla="*/ 245269 h 528635"/>
                  <a:gd name="connsiteX2" fmla="*/ 962025 w 962025"/>
                  <a:gd name="connsiteY2" fmla="*/ 0 h 528635"/>
                  <a:gd name="connsiteX3" fmla="*/ 2381 w 962025"/>
                  <a:gd name="connsiteY3" fmla="*/ 0 h 528635"/>
                  <a:gd name="connsiteX0" fmla="*/ 0 w 962025"/>
                  <a:gd name="connsiteY0" fmla="*/ 245269 h 545306"/>
                  <a:gd name="connsiteX1" fmla="*/ 962025 w 962025"/>
                  <a:gd name="connsiteY1" fmla="*/ 245269 h 545306"/>
                  <a:gd name="connsiteX2" fmla="*/ 962025 w 962025"/>
                  <a:gd name="connsiteY2" fmla="*/ 0 h 545306"/>
                  <a:gd name="connsiteX3" fmla="*/ 2381 w 962025"/>
                  <a:gd name="connsiteY3" fmla="*/ 0 h 545306"/>
                  <a:gd name="connsiteX0" fmla="*/ 0 w 962025"/>
                  <a:gd name="connsiteY0" fmla="*/ 245269 h 547683"/>
                  <a:gd name="connsiteX1" fmla="*/ 962025 w 962025"/>
                  <a:gd name="connsiteY1" fmla="*/ 245269 h 547683"/>
                  <a:gd name="connsiteX2" fmla="*/ 962025 w 962025"/>
                  <a:gd name="connsiteY2" fmla="*/ 0 h 547683"/>
                  <a:gd name="connsiteX3" fmla="*/ 2381 w 962025"/>
                  <a:gd name="connsiteY3" fmla="*/ 0 h 547683"/>
                  <a:gd name="connsiteX0" fmla="*/ 0 w 962025"/>
                  <a:gd name="connsiteY0" fmla="*/ 245269 h 572993"/>
                  <a:gd name="connsiteX1" fmla="*/ 962025 w 962025"/>
                  <a:gd name="connsiteY1" fmla="*/ 245269 h 572993"/>
                  <a:gd name="connsiteX2" fmla="*/ 962025 w 962025"/>
                  <a:gd name="connsiteY2" fmla="*/ 0 h 572993"/>
                  <a:gd name="connsiteX3" fmla="*/ 2381 w 962025"/>
                  <a:gd name="connsiteY3" fmla="*/ 0 h 572993"/>
                  <a:gd name="connsiteX0" fmla="*/ 0 w 962025"/>
                  <a:gd name="connsiteY0" fmla="*/ 666453 h 994177"/>
                  <a:gd name="connsiteX1" fmla="*/ 962025 w 962025"/>
                  <a:gd name="connsiteY1" fmla="*/ 666453 h 994177"/>
                  <a:gd name="connsiteX2" fmla="*/ 962025 w 962025"/>
                  <a:gd name="connsiteY2" fmla="*/ 421184 h 994177"/>
                  <a:gd name="connsiteX3" fmla="*/ 2381 w 962025"/>
                  <a:gd name="connsiteY3" fmla="*/ 421184 h 994177"/>
                  <a:gd name="connsiteX0" fmla="*/ 0 w 962025"/>
                  <a:gd name="connsiteY0" fmla="*/ 666453 h 994177"/>
                  <a:gd name="connsiteX1" fmla="*/ 962025 w 962025"/>
                  <a:gd name="connsiteY1" fmla="*/ 666453 h 994177"/>
                  <a:gd name="connsiteX2" fmla="*/ 962025 w 962025"/>
                  <a:gd name="connsiteY2" fmla="*/ 421184 h 994177"/>
                  <a:gd name="connsiteX3" fmla="*/ 2381 w 962025"/>
                  <a:gd name="connsiteY3" fmla="*/ 421184 h 994177"/>
                  <a:gd name="connsiteX0" fmla="*/ 0 w 962025"/>
                  <a:gd name="connsiteY0" fmla="*/ 631034 h 958758"/>
                  <a:gd name="connsiteX1" fmla="*/ 962025 w 962025"/>
                  <a:gd name="connsiteY1" fmla="*/ 631034 h 958758"/>
                  <a:gd name="connsiteX2" fmla="*/ 962025 w 962025"/>
                  <a:gd name="connsiteY2" fmla="*/ 385765 h 958758"/>
                  <a:gd name="connsiteX3" fmla="*/ 2381 w 962025"/>
                  <a:gd name="connsiteY3" fmla="*/ 385765 h 958758"/>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 name="connsiteX0" fmla="*/ 0 w 962025"/>
                  <a:gd name="connsiteY0" fmla="*/ 619919 h 947643"/>
                  <a:gd name="connsiteX1" fmla="*/ 962025 w 962025"/>
                  <a:gd name="connsiteY1" fmla="*/ 619919 h 947643"/>
                  <a:gd name="connsiteX2" fmla="*/ 962025 w 962025"/>
                  <a:gd name="connsiteY2" fmla="*/ 374650 h 947643"/>
                  <a:gd name="connsiteX3" fmla="*/ 2381 w 962025"/>
                  <a:gd name="connsiteY3" fmla="*/ 374650 h 947643"/>
                </a:gdLst>
                <a:ahLst/>
                <a:cxnLst>
                  <a:cxn ang="0">
                    <a:pos x="connsiteX0" y="connsiteY0"/>
                  </a:cxn>
                  <a:cxn ang="0">
                    <a:pos x="connsiteX1" y="connsiteY1"/>
                  </a:cxn>
                  <a:cxn ang="0">
                    <a:pos x="connsiteX2" y="connsiteY2"/>
                  </a:cxn>
                  <a:cxn ang="0">
                    <a:pos x="connsiteX3" y="connsiteY3"/>
                  </a:cxn>
                </a:cxnLst>
                <a:rect l="l" t="t" r="r" b="b"/>
                <a:pathLst>
                  <a:path w="962025" h="947643">
                    <a:moveTo>
                      <a:pt x="0" y="619919"/>
                    </a:moveTo>
                    <a:cubicBezTo>
                      <a:pt x="172827" y="919956"/>
                      <a:pt x="798512" y="947643"/>
                      <a:pt x="962025" y="619919"/>
                    </a:cubicBezTo>
                    <a:lnTo>
                      <a:pt x="962025" y="374650"/>
                    </a:lnTo>
                    <a:cubicBezTo>
                      <a:pt x="912105" y="101968"/>
                      <a:pt x="151898" y="0"/>
                      <a:pt x="2381" y="374650"/>
                    </a:cubicBezTo>
                  </a:path>
                </a:pathLst>
              </a:custGeom>
              <a:solidFill>
                <a:schemeClr val="bg1">
                  <a:alpha val="80000"/>
                </a:schemeClr>
              </a:solidFill>
              <a:ln w="9525" algn="ctr">
                <a:noFill/>
                <a:miter lim="800000"/>
                <a:headEnd/>
                <a:tailEnd/>
              </a:ln>
            </p:spPr>
            <p:txBody>
              <a:bodyPr lIns="90000" tIns="72000" rIns="90000" bIns="72000" anchor="ctr"/>
              <a:lstStyle/>
              <a:p>
                <a:pPr algn="ctr">
                  <a:spcBef>
                    <a:spcPct val="50000"/>
                  </a:spcBef>
                  <a:buClr>
                    <a:srgbClr val="F0AB00"/>
                  </a:buClr>
                  <a:buSzPct val="80000"/>
                  <a:defRPr/>
                </a:pPr>
                <a:endParaRPr lang="en-US" sz="1600" kern="0" dirty="0" err="1">
                  <a:solidFill>
                    <a:srgbClr val="000000"/>
                  </a:solidFill>
                  <a:latin typeface="Arial" pitchFamily="34" charset="0"/>
                  <a:ea typeface="Arial Unicode MS" pitchFamily="34" charset="-128"/>
                  <a:cs typeface="Arial Unicode MS" pitchFamily="34" charset="-128"/>
                </a:endParaRPr>
              </a:p>
            </p:txBody>
          </p:sp>
          <p:grpSp>
            <p:nvGrpSpPr>
              <p:cNvPr id="4" name="Group 117"/>
              <p:cNvGrpSpPr>
                <a:grpSpLocks/>
              </p:cNvGrpSpPr>
              <p:nvPr/>
            </p:nvGrpSpPr>
            <p:grpSpPr bwMode="auto">
              <a:xfrm>
                <a:off x="3146613" y="5010401"/>
                <a:ext cx="453344" cy="733758"/>
                <a:chOff x="4210887" y="1775010"/>
                <a:chExt cx="516825" cy="875087"/>
              </a:xfrm>
            </p:grpSpPr>
            <p:pic>
              <p:nvPicPr>
                <p:cNvPr id="42" name="Picture 52" descr="\\Eric-pauls-power-mac-g5.local\desktop\Graphic Tank\ddoc.tif"/>
                <p:cNvPicPr>
                  <a:picLocks noChangeAspect="1" noChangeArrowheads="1"/>
                </p:cNvPicPr>
                <p:nvPr/>
              </p:nvPicPr>
              <p:blipFill>
                <a:blip r:embed="rId11" cstate="screen">
                  <a:duotone>
                    <a:schemeClr val="bg2">
                      <a:shade val="45000"/>
                      <a:satMod val="135000"/>
                    </a:schemeClr>
                    <a:prstClr val="white"/>
                  </a:duotone>
                </a:blip>
                <a:srcRect/>
                <a:stretch>
                  <a:fillRect/>
                </a:stretch>
              </p:blipFill>
              <p:spPr bwMode="auto">
                <a:xfrm>
                  <a:off x="4286250" y="1775010"/>
                  <a:ext cx="441462" cy="875087"/>
                </a:xfrm>
                <a:prstGeom prst="rect">
                  <a:avLst/>
                </a:prstGeom>
                <a:noFill/>
                <a:ln w="9525">
                  <a:noFill/>
                  <a:miter lim="800000"/>
                  <a:headEnd/>
                  <a:tailEnd/>
                </a:ln>
              </p:spPr>
            </p:pic>
            <p:pic>
              <p:nvPicPr>
                <p:cNvPr id="43" name="Picture 49" descr="\\Eric-pauls-power-mac-g5.local\desktop\Graphic Tank\off7.tif"/>
                <p:cNvPicPr>
                  <a:picLocks noChangeAspect="1" noChangeArrowheads="1"/>
                </p:cNvPicPr>
                <p:nvPr/>
              </p:nvPicPr>
              <p:blipFill>
                <a:blip r:embed="rId12" cstate="screen">
                  <a:duotone>
                    <a:schemeClr val="bg2">
                      <a:shade val="45000"/>
                      <a:satMod val="135000"/>
                    </a:schemeClr>
                    <a:prstClr val="white"/>
                  </a:duotone>
                </a:blip>
                <a:srcRect/>
                <a:stretch>
                  <a:fillRect/>
                </a:stretch>
              </p:blipFill>
              <p:spPr bwMode="auto">
                <a:xfrm>
                  <a:off x="4210887" y="1875582"/>
                  <a:ext cx="296000" cy="569463"/>
                </a:xfrm>
                <a:prstGeom prst="rect">
                  <a:avLst/>
                </a:prstGeom>
                <a:noFill/>
                <a:ln w="9525">
                  <a:noFill/>
                  <a:miter lim="800000"/>
                  <a:headEnd/>
                  <a:tailEnd/>
                </a:ln>
              </p:spPr>
            </p:pic>
          </p:grpSp>
        </p:grpSp>
        <p:pic>
          <p:nvPicPr>
            <p:cNvPr id="145432" name="Picture 3" descr="brainstorm.jpg"/>
            <p:cNvPicPr>
              <a:picLocks noChangeAspect="1"/>
            </p:cNvPicPr>
            <p:nvPr/>
          </p:nvPicPr>
          <p:blipFill>
            <a:blip r:embed="rId13" cstate="print"/>
            <a:srcRect/>
            <a:stretch>
              <a:fillRect/>
            </a:stretch>
          </p:blipFill>
          <p:spPr bwMode="auto">
            <a:xfrm>
              <a:off x="3707310" y="2119121"/>
              <a:ext cx="2060791" cy="2544661"/>
            </a:xfrm>
            <a:prstGeom prst="rect">
              <a:avLst/>
            </a:prstGeom>
            <a:noFill/>
            <a:ln w="9525">
              <a:noFill/>
              <a:miter lim="800000"/>
              <a:headEnd/>
              <a:tailEnd/>
            </a:ln>
          </p:spPr>
        </p:pic>
        <p:sp>
          <p:nvSpPr>
            <p:cNvPr id="47" name="TextBox 46"/>
            <p:cNvSpPr txBox="1"/>
            <p:nvPr/>
          </p:nvSpPr>
          <p:spPr>
            <a:xfrm>
              <a:off x="6526213" y="1814189"/>
              <a:ext cx="945061" cy="1669533"/>
            </a:xfrm>
            <a:prstGeom prst="rect">
              <a:avLst/>
            </a:prstGeom>
            <a:noFill/>
          </p:spPr>
          <p:txBody>
            <a:bodyPr wrap="none">
              <a:spAutoFit/>
            </a:bodyPr>
            <a:lstStyle/>
            <a:p>
              <a:pPr>
                <a:spcBef>
                  <a:spcPct val="50000"/>
                </a:spcBef>
                <a:buClr>
                  <a:srgbClr val="F0AB00"/>
                </a:buClr>
                <a:buSzPct val="80000"/>
                <a:defRPr/>
              </a:pPr>
              <a:r>
                <a:rPr lang="en-US" sz="8800" b="1" kern="0" dirty="0">
                  <a:solidFill>
                    <a:srgbClr val="CCCCCC"/>
                  </a:solidFill>
                  <a:latin typeface="Arial" pitchFamily="34" charset="0"/>
                  <a:ea typeface="Arial Unicode MS" pitchFamily="34" charset="-128"/>
                  <a:cs typeface="Arial Unicode MS" pitchFamily="34" charset="-128"/>
                </a:rPr>
                <a:t>?</a:t>
              </a:r>
              <a:endParaRPr lang="en-US" sz="8800" b="1" kern="0" dirty="0" err="1">
                <a:solidFill>
                  <a:srgbClr val="CCCCCC"/>
                </a:solidFill>
                <a:latin typeface="Arial" pitchFamily="34" charset="0"/>
                <a:ea typeface="Arial Unicode MS" pitchFamily="34" charset="-128"/>
                <a:cs typeface="Arial Unicode MS" pitchFamily="34" charset="-128"/>
              </a:endParaRPr>
            </a:p>
          </p:txBody>
        </p:sp>
        <p:sp>
          <p:nvSpPr>
            <p:cNvPr id="50" name="TextBox 49"/>
            <p:cNvSpPr txBox="1"/>
            <p:nvPr/>
          </p:nvSpPr>
          <p:spPr>
            <a:xfrm>
              <a:off x="7022326" y="2200786"/>
              <a:ext cx="759585" cy="1278792"/>
            </a:xfrm>
            <a:prstGeom prst="rect">
              <a:avLst/>
            </a:prstGeom>
            <a:noFill/>
          </p:spPr>
          <p:txBody>
            <a:bodyPr wrap="none">
              <a:spAutoFit/>
            </a:bodyPr>
            <a:lstStyle/>
            <a:p>
              <a:pPr>
                <a:spcBef>
                  <a:spcPct val="50000"/>
                </a:spcBef>
                <a:buClr>
                  <a:srgbClr val="F0AB00"/>
                </a:buClr>
                <a:buSzPct val="80000"/>
                <a:defRPr/>
              </a:pPr>
              <a:r>
                <a:rPr lang="en-US" sz="6600" b="1" kern="0" dirty="0">
                  <a:solidFill>
                    <a:srgbClr val="557630"/>
                  </a:solidFill>
                  <a:latin typeface="Arial" pitchFamily="34" charset="0"/>
                  <a:ea typeface="Arial Unicode MS" pitchFamily="34" charset="-128"/>
                  <a:cs typeface="Arial Unicode MS" pitchFamily="34" charset="-128"/>
                </a:rPr>
                <a:t>?</a:t>
              </a:r>
              <a:endParaRPr lang="en-US" sz="6600" b="1" kern="0" dirty="0" err="1">
                <a:solidFill>
                  <a:srgbClr val="557630"/>
                </a:solidFill>
                <a:latin typeface="Arial" pitchFamily="34" charset="0"/>
                <a:ea typeface="Arial Unicode MS" pitchFamily="34" charset="-128"/>
                <a:cs typeface="Arial Unicode MS" pitchFamily="34" charset="-128"/>
              </a:endParaRPr>
            </a:p>
          </p:txBody>
        </p:sp>
        <p:sp>
          <p:nvSpPr>
            <p:cNvPr id="53" name="TextBox 52"/>
            <p:cNvSpPr txBox="1"/>
            <p:nvPr/>
          </p:nvSpPr>
          <p:spPr>
            <a:xfrm>
              <a:off x="6323647" y="2481114"/>
              <a:ext cx="537708" cy="817005"/>
            </a:xfrm>
            <a:prstGeom prst="rect">
              <a:avLst/>
            </a:prstGeom>
            <a:noFill/>
          </p:spPr>
          <p:txBody>
            <a:bodyPr wrap="none">
              <a:spAutoFit/>
            </a:bodyPr>
            <a:lstStyle/>
            <a:p>
              <a:pPr>
                <a:spcBef>
                  <a:spcPct val="50000"/>
                </a:spcBef>
                <a:buClr>
                  <a:srgbClr val="F0AB00"/>
                </a:buClr>
                <a:buSzPct val="80000"/>
                <a:defRPr/>
              </a:pPr>
              <a:r>
                <a:rPr lang="en-US" sz="4000" b="1" kern="0" dirty="0">
                  <a:solidFill>
                    <a:srgbClr val="557630"/>
                  </a:solidFill>
                  <a:latin typeface="Arial" pitchFamily="34" charset="0"/>
                  <a:ea typeface="Arial Unicode MS" pitchFamily="34" charset="-128"/>
                  <a:cs typeface="Arial Unicode MS" pitchFamily="34" charset="-128"/>
                </a:rPr>
                <a:t>?</a:t>
              </a:r>
              <a:endParaRPr lang="en-US" sz="4000" b="1" kern="0" dirty="0" err="1">
                <a:solidFill>
                  <a:srgbClr val="557630"/>
                </a:solidFill>
                <a:latin typeface="Arial" pitchFamily="34" charset="0"/>
                <a:ea typeface="Arial Unicode MS" pitchFamily="34" charset="-128"/>
                <a:cs typeface="Arial Unicode MS" pitchFamily="34" charset="-128"/>
              </a:endParaRPr>
            </a:p>
          </p:txBody>
        </p:sp>
        <p:sp>
          <p:nvSpPr>
            <p:cNvPr id="32" name="TextBox 31"/>
            <p:cNvSpPr txBox="1"/>
            <p:nvPr/>
          </p:nvSpPr>
          <p:spPr>
            <a:xfrm>
              <a:off x="1226892" y="3287286"/>
              <a:ext cx="2141122" cy="461786"/>
            </a:xfrm>
            <a:prstGeom prst="rect">
              <a:avLst/>
            </a:prstGeom>
            <a:noFill/>
          </p:spPr>
          <p:txBody>
            <a:bodyPr wrap="none">
              <a:spAutoFit/>
            </a:bodyPr>
            <a:lstStyle/>
            <a:p>
              <a:pPr>
                <a:spcBef>
                  <a:spcPct val="50000"/>
                </a:spcBef>
                <a:buClr>
                  <a:srgbClr val="F0AB00"/>
                </a:buClr>
                <a:buSzPct val="80000"/>
                <a:defRPr/>
              </a:pPr>
              <a:r>
                <a:rPr lang="en-US" sz="2000" kern="0" dirty="0">
                  <a:solidFill>
                    <a:srgbClr val="000000"/>
                  </a:solidFill>
                  <a:latin typeface="Arial Black"/>
                </a:rPr>
                <a:t>Data Volume</a:t>
              </a:r>
            </a:p>
          </p:txBody>
        </p:sp>
        <p:sp>
          <p:nvSpPr>
            <p:cNvPr id="33" name="TextBox 32"/>
            <p:cNvSpPr txBox="1"/>
            <p:nvPr/>
          </p:nvSpPr>
          <p:spPr>
            <a:xfrm>
              <a:off x="5767450" y="3287286"/>
              <a:ext cx="2961031" cy="461786"/>
            </a:xfrm>
            <a:prstGeom prst="rect">
              <a:avLst/>
            </a:prstGeom>
            <a:noFill/>
          </p:spPr>
          <p:txBody>
            <a:bodyPr wrap="none">
              <a:spAutoFit/>
            </a:bodyPr>
            <a:lstStyle/>
            <a:p>
              <a:pPr>
                <a:spcBef>
                  <a:spcPct val="50000"/>
                </a:spcBef>
                <a:buClr>
                  <a:srgbClr val="F0AB00"/>
                </a:buClr>
                <a:buSzPct val="80000"/>
                <a:defRPr/>
              </a:pPr>
              <a:r>
                <a:rPr lang="en-US" sz="2000" kern="0" dirty="0">
                  <a:solidFill>
                    <a:srgbClr val="000000"/>
                  </a:solidFill>
                  <a:latin typeface="Arial Black"/>
                </a:rPr>
                <a:t>Calculation Speed</a:t>
              </a:r>
            </a:p>
          </p:txBody>
        </p:sp>
        <p:sp>
          <p:nvSpPr>
            <p:cNvPr id="34" name="TextBox 33"/>
            <p:cNvSpPr txBox="1"/>
            <p:nvPr/>
          </p:nvSpPr>
          <p:spPr>
            <a:xfrm>
              <a:off x="3139248" y="5773596"/>
              <a:ext cx="3269580" cy="461786"/>
            </a:xfrm>
            <a:prstGeom prst="rect">
              <a:avLst/>
            </a:prstGeom>
            <a:noFill/>
          </p:spPr>
          <p:txBody>
            <a:bodyPr wrap="none">
              <a:spAutoFit/>
            </a:bodyPr>
            <a:lstStyle/>
            <a:p>
              <a:pPr>
                <a:spcBef>
                  <a:spcPct val="50000"/>
                </a:spcBef>
                <a:buClr>
                  <a:srgbClr val="F0AB00"/>
                </a:buClr>
                <a:buSzPct val="80000"/>
                <a:defRPr/>
              </a:pPr>
              <a:r>
                <a:rPr lang="en-US" sz="2000" kern="0" dirty="0">
                  <a:solidFill>
                    <a:srgbClr val="000000"/>
                  </a:solidFill>
                  <a:latin typeface="Arial Black"/>
                </a:rPr>
                <a:t>Information Latency</a:t>
              </a:r>
            </a:p>
          </p:txBody>
        </p:sp>
      </p:grpSp>
      <p:sp>
        <p:nvSpPr>
          <p:cNvPr id="31" name="TextBox 30"/>
          <p:cNvSpPr txBox="1"/>
          <p:nvPr/>
        </p:nvSpPr>
        <p:spPr>
          <a:xfrm>
            <a:off x="1079500" y="5789613"/>
            <a:ext cx="6723063" cy="400050"/>
          </a:xfrm>
          <a:prstGeom prst="rect">
            <a:avLst/>
          </a:prstGeom>
          <a:noFill/>
        </p:spPr>
        <p:txBody>
          <a:bodyPr wrap="none">
            <a:spAutoFit/>
          </a:bodyPr>
          <a:lstStyle/>
          <a:p>
            <a:pPr>
              <a:spcBef>
                <a:spcPct val="50000"/>
              </a:spcBef>
              <a:buClr>
                <a:srgbClr val="F0AB00"/>
              </a:buClr>
              <a:buSzPct val="80000"/>
              <a:defRPr/>
            </a:pPr>
            <a:r>
              <a:rPr lang="en-US" sz="2000" kern="0" dirty="0">
                <a:solidFill>
                  <a:srgbClr val="000000"/>
                </a:solidFill>
                <a:latin typeface="Arial Black"/>
              </a:rPr>
              <a:t>Next Gen Platform for SAP Apps = OLAP+OLTP</a:t>
            </a:r>
          </a:p>
        </p:txBody>
      </p:sp>
      <p:grpSp>
        <p:nvGrpSpPr>
          <p:cNvPr id="5" name="Group 42"/>
          <p:cNvGrpSpPr>
            <a:grpSpLocks noChangeAspect="1"/>
          </p:cNvGrpSpPr>
          <p:nvPr/>
        </p:nvGrpSpPr>
        <p:grpSpPr bwMode="auto">
          <a:xfrm rot="2700000">
            <a:off x="8044657" y="411956"/>
            <a:ext cx="673100" cy="649287"/>
            <a:chOff x="4462585" y="1539567"/>
            <a:chExt cx="1195753" cy="1195753"/>
          </a:xfrm>
        </p:grpSpPr>
        <p:grpSp>
          <p:nvGrpSpPr>
            <p:cNvPr id="6" name="Group 29"/>
            <p:cNvGrpSpPr>
              <a:grpSpLocks/>
            </p:cNvGrpSpPr>
            <p:nvPr/>
          </p:nvGrpSpPr>
          <p:grpSpPr bwMode="auto">
            <a:xfrm>
              <a:off x="4462585" y="1737487"/>
              <a:ext cx="1195753" cy="799734"/>
              <a:chOff x="4462585" y="1570892"/>
              <a:chExt cx="1195753" cy="799734"/>
            </a:xfrm>
          </p:grpSpPr>
          <p:cxnSp>
            <p:nvCxnSpPr>
              <p:cNvPr id="59" name="Straight Connector 58"/>
              <p:cNvCxnSpPr/>
              <p:nvPr/>
            </p:nvCxnSpPr>
            <p:spPr>
              <a:xfrm>
                <a:off x="4461588" y="157082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461588" y="164938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4461588" y="173207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461588" y="1810634"/>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4461588" y="1889190"/>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461588" y="196774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461588" y="2050441"/>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461588" y="2128997"/>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461588" y="2207556"/>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61588" y="2290248"/>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461588" y="2368804"/>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30"/>
            <p:cNvGrpSpPr>
              <a:grpSpLocks/>
            </p:cNvGrpSpPr>
            <p:nvPr/>
          </p:nvGrpSpPr>
          <p:grpSpPr bwMode="auto">
            <a:xfrm rot="-5400000">
              <a:off x="4462685" y="1737587"/>
              <a:ext cx="1195753" cy="799734"/>
              <a:chOff x="4462585" y="1570892"/>
              <a:chExt cx="1195753" cy="799734"/>
            </a:xfrm>
          </p:grpSpPr>
          <p:cxnSp>
            <p:nvCxnSpPr>
              <p:cNvPr id="40" name="Straight Connector 39"/>
              <p:cNvCxnSpPr/>
              <p:nvPr/>
            </p:nvCxnSpPr>
            <p:spPr>
              <a:xfrm>
                <a:off x="4462593" y="1567839"/>
                <a:ext cx="119575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462593" y="1647605"/>
                <a:ext cx="119575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62593" y="1727372"/>
                <a:ext cx="119575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62593" y="1807138"/>
                <a:ext cx="119575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2595" y="1890893"/>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62595" y="197065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62593" y="2046438"/>
                <a:ext cx="119575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462595" y="2130192"/>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462595" y="2209959"/>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2595" y="2289725"/>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2595" y="2369492"/>
                <a:ext cx="119575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bwMode="gray">
            <a:xfrm>
              <a:off x="4613104" y="1659121"/>
              <a:ext cx="922283" cy="925541"/>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lIns="90000" tIns="72000" rIns="90000" bIns="72000" anchor="ctr"/>
            <a:lstStyle/>
            <a:p>
              <a:pPr algn="ctr">
                <a:spcBef>
                  <a:spcPts val="0"/>
                </a:spcBef>
                <a:buClr>
                  <a:srgbClr val="F0AB00"/>
                </a:buClr>
                <a:buSzPct val="80000"/>
                <a:defRPr/>
              </a:pPr>
              <a:r>
                <a:rPr lang="en-US" sz="800" b="1" kern="0" dirty="0">
                  <a:solidFill>
                    <a:schemeClr val="tx1"/>
                  </a:solidFill>
                  <a:ea typeface="Arial Unicode MS" pitchFamily="34" charset="-128"/>
                  <a:cs typeface="Arial Unicode MS" pitchFamily="34" charset="-128"/>
                </a:rPr>
                <a:t>SAP </a:t>
              </a:r>
            </a:p>
            <a:p>
              <a:pPr algn="ctr">
                <a:spcBef>
                  <a:spcPts val="0"/>
                </a:spcBef>
                <a:buClr>
                  <a:srgbClr val="F0AB00"/>
                </a:buClr>
                <a:buSzPct val="80000"/>
                <a:defRPr/>
              </a:pPr>
              <a:r>
                <a:rPr lang="en-US" sz="800" b="1" kern="0" dirty="0">
                  <a:solidFill>
                    <a:schemeClr val="tx1"/>
                  </a:solidFill>
                  <a:ea typeface="Arial Unicode MS" pitchFamily="34" charset="-128"/>
                  <a:cs typeface="Arial Unicode MS" pitchFamily="34" charset="-128"/>
                </a:rPr>
                <a:t>HANA</a:t>
              </a:r>
              <a:endParaRPr lang="en-US" sz="800" b="1" kern="0" dirty="0" err="1">
                <a:solidFill>
                  <a:schemeClr val="tx1"/>
                </a:solidFill>
                <a:ea typeface="Arial Unicode MS" pitchFamily="34" charset="-128"/>
                <a:cs typeface="Arial Unicode MS" pitchFamily="34" charset="-128"/>
              </a:endParaRPr>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smtClean="0"/>
              <a:t>Usage scenarios of SAP HANA for Banks</a:t>
            </a:r>
          </a:p>
        </p:txBody>
      </p:sp>
      <p:graphicFrame>
        <p:nvGraphicFramePr>
          <p:cNvPr id="6" name="Diagram 5"/>
          <p:cNvGraphicFramePr/>
          <p:nvPr/>
        </p:nvGraphicFramePr>
        <p:xfrm>
          <a:off x="1804987" y="1532353"/>
          <a:ext cx="5529492" cy="463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42"/>
          <p:cNvGrpSpPr>
            <a:grpSpLocks/>
          </p:cNvGrpSpPr>
          <p:nvPr/>
        </p:nvGrpSpPr>
        <p:grpSpPr bwMode="auto">
          <a:xfrm rot="2700000">
            <a:off x="4187826" y="4262437"/>
            <a:ext cx="760412" cy="760413"/>
            <a:chOff x="4462585" y="1539507"/>
            <a:chExt cx="1195753" cy="1195753"/>
          </a:xfrm>
          <a:solidFill>
            <a:schemeClr val="accent1">
              <a:lumMod val="50000"/>
            </a:schemeClr>
          </a:solidFill>
        </p:grpSpPr>
        <p:grpSp>
          <p:nvGrpSpPr>
            <p:cNvPr id="3" name="Group 29"/>
            <p:cNvGrpSpPr>
              <a:grpSpLocks/>
            </p:cNvGrpSpPr>
            <p:nvPr/>
          </p:nvGrpSpPr>
          <p:grpSpPr bwMode="auto">
            <a:xfrm>
              <a:off x="4462585" y="1737487"/>
              <a:ext cx="1195753" cy="799734"/>
              <a:chOff x="4462585" y="1570892"/>
              <a:chExt cx="1195753" cy="799734"/>
            </a:xfrm>
            <a:grpFill/>
          </p:grpSpPr>
          <p:cxnSp>
            <p:nvCxnSpPr>
              <p:cNvPr id="50" name="Straight Connector 49"/>
              <p:cNvCxnSpPr/>
              <p:nvPr/>
            </p:nvCxnSpPr>
            <p:spPr>
              <a:xfrm>
                <a:off x="4461703" y="1569208"/>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461703" y="1646877"/>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61701" y="1728077"/>
                <a:ext cx="1195755"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461703" y="1809274"/>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4461703" y="1886942"/>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461701" y="1968143"/>
                <a:ext cx="1195755"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461703" y="2049340"/>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461701" y="2130540"/>
                <a:ext cx="1195755"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461701" y="2208208"/>
                <a:ext cx="1195755"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461703" y="2289405"/>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461701" y="2370606"/>
                <a:ext cx="1195755"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0"/>
            <p:cNvGrpSpPr>
              <a:grpSpLocks/>
            </p:cNvGrpSpPr>
            <p:nvPr/>
          </p:nvGrpSpPr>
          <p:grpSpPr bwMode="auto">
            <a:xfrm rot="-5400000">
              <a:off x="4462615" y="1737517"/>
              <a:ext cx="1195753" cy="799734"/>
              <a:chOff x="4462585" y="1570892"/>
              <a:chExt cx="1195753" cy="799734"/>
            </a:xfrm>
            <a:grpFill/>
          </p:grpSpPr>
          <p:cxnSp>
            <p:nvCxnSpPr>
              <p:cNvPr id="39" name="Straight Connector 38"/>
              <p:cNvCxnSpPr/>
              <p:nvPr/>
            </p:nvCxnSpPr>
            <p:spPr>
              <a:xfrm>
                <a:off x="4461702" y="1569148"/>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461702" y="1646817"/>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461703" y="1728015"/>
                <a:ext cx="1195751"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461702" y="1809214"/>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461702" y="1886882"/>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461703" y="1968080"/>
                <a:ext cx="1195751"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461702" y="2049280"/>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61703" y="2130478"/>
                <a:ext cx="1195751"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61703" y="2208146"/>
                <a:ext cx="1195751"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461702" y="2289345"/>
                <a:ext cx="1195753"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461703" y="2370543"/>
                <a:ext cx="1195751"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bwMode="gray">
            <a:xfrm>
              <a:off x="4544233" y="1629931"/>
              <a:ext cx="1035988" cy="976074"/>
            </a:xfrm>
            <a:prstGeom prst="rect">
              <a:avLst/>
            </a:prstGeom>
            <a:grpFill/>
            <a:ln w="9525" algn="ctr">
              <a:noFill/>
              <a:miter lim="800000"/>
              <a:headEnd/>
              <a:tailEnd/>
            </a:ln>
            <a:effectLst/>
          </p:spPr>
          <p:txBody>
            <a:bodyPr lIns="90000" tIns="72000" rIns="90000" bIns="72000" anchor="ctr"/>
            <a:lstStyle/>
            <a:p>
              <a:pPr algn="ctr">
                <a:spcBef>
                  <a:spcPct val="50000"/>
                </a:spcBef>
                <a:buClr>
                  <a:srgbClr val="F0AB00"/>
                </a:buClr>
                <a:buSzPct val="80000"/>
                <a:defRPr/>
              </a:pPr>
              <a:r>
                <a:rPr lang="en-US" sz="800" kern="0" dirty="0">
                  <a:solidFill>
                    <a:schemeClr val="bg1">
                      <a:lumMod val="95000"/>
                    </a:schemeClr>
                  </a:solidFill>
                  <a:latin typeface="Arial"/>
                  <a:ea typeface="Arial Unicode MS" pitchFamily="34" charset="-128"/>
                  <a:cs typeface="Arial Unicode MS" pitchFamily="34" charset="-128"/>
                </a:rPr>
                <a:t>In-memory computing</a:t>
              </a:r>
            </a:p>
          </p:txBody>
        </p:sp>
      </p:grpSp>
      <p:sp>
        <p:nvSpPr>
          <p:cNvPr id="30" name="TextBox 29"/>
          <p:cNvSpPr txBox="1"/>
          <p:nvPr/>
        </p:nvSpPr>
        <p:spPr>
          <a:xfrm>
            <a:off x="392113" y="4483100"/>
            <a:ext cx="1436687" cy="646113"/>
          </a:xfrm>
          <a:prstGeom prst="rect">
            <a:avLst/>
          </a:prstGeom>
          <a:noFill/>
        </p:spPr>
        <p:txBody>
          <a:bodyPr lIns="0" tIns="0" rIns="0" bIns="0">
            <a:spAutoFit/>
          </a:bodyPr>
          <a:lstStyle/>
          <a:p>
            <a:pPr marL="130175" indent="-130175">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Analytics on any data source</a:t>
            </a:r>
          </a:p>
        </p:txBody>
      </p:sp>
      <p:sp>
        <p:nvSpPr>
          <p:cNvPr id="31" name="TextBox 30"/>
          <p:cNvSpPr txBox="1"/>
          <p:nvPr/>
        </p:nvSpPr>
        <p:spPr>
          <a:xfrm>
            <a:off x="327025" y="3062288"/>
            <a:ext cx="1976438" cy="538162"/>
          </a:xfrm>
          <a:prstGeom prst="rect">
            <a:avLst/>
          </a:prstGeom>
          <a:noFill/>
        </p:spPr>
        <p:txBody>
          <a:bodyPr lIns="0" tIns="0" rIns="0" bIns="0">
            <a:spAutoFit/>
          </a:bodyPr>
          <a:lstStyle/>
          <a:p>
            <a:pPr marL="130175" indent="-130175">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Transaction History</a:t>
            </a:r>
          </a:p>
          <a:p>
            <a:pPr marL="130175" indent="-130175">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Financial Reporting</a:t>
            </a:r>
          </a:p>
        </p:txBody>
      </p:sp>
      <p:sp>
        <p:nvSpPr>
          <p:cNvPr id="32" name="TextBox 31"/>
          <p:cNvSpPr txBox="1"/>
          <p:nvPr/>
        </p:nvSpPr>
        <p:spPr>
          <a:xfrm>
            <a:off x="3598863" y="1700213"/>
            <a:ext cx="1798637" cy="215900"/>
          </a:xfrm>
          <a:prstGeom prst="rect">
            <a:avLst/>
          </a:prstGeom>
          <a:noFill/>
        </p:spPr>
        <p:txBody>
          <a:bodyPr wrap="none" lIns="0" tIns="0" rIns="0" bIns="0">
            <a:spAutoFit/>
          </a:bodyPr>
          <a:lstStyle/>
          <a:p>
            <a:pPr marL="138113" indent="-138113">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 AFI@HANA Step 1</a:t>
            </a:r>
          </a:p>
        </p:txBody>
      </p:sp>
      <p:sp>
        <p:nvSpPr>
          <p:cNvPr id="33" name="TextBox 32"/>
          <p:cNvSpPr txBox="1"/>
          <p:nvPr/>
        </p:nvSpPr>
        <p:spPr>
          <a:xfrm>
            <a:off x="6838950" y="3135313"/>
            <a:ext cx="1766888" cy="430212"/>
          </a:xfrm>
          <a:prstGeom prst="rect">
            <a:avLst/>
          </a:prstGeom>
          <a:noFill/>
        </p:spPr>
        <p:txBody>
          <a:bodyPr lIns="0" tIns="0" rIns="0" bIns="0">
            <a:spAutoFit/>
          </a:bodyPr>
          <a:lstStyle/>
          <a:p>
            <a:pPr marL="138113" indent="-138113">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EDW for SAP and NON-SAP data</a:t>
            </a:r>
          </a:p>
        </p:txBody>
      </p:sp>
      <p:sp>
        <p:nvSpPr>
          <p:cNvPr id="34" name="TextBox 33"/>
          <p:cNvSpPr txBox="1"/>
          <p:nvPr/>
        </p:nvSpPr>
        <p:spPr>
          <a:xfrm>
            <a:off x="7418388" y="4337050"/>
            <a:ext cx="1725612" cy="969963"/>
          </a:xfrm>
          <a:prstGeom prst="rect">
            <a:avLst/>
          </a:prstGeom>
          <a:noFill/>
        </p:spPr>
        <p:txBody>
          <a:bodyPr lIns="0" tIns="0" rIns="0" bIns="0">
            <a:spAutoFit/>
          </a:bodyPr>
          <a:lstStyle/>
          <a:p>
            <a:pPr marL="138113" indent="-138113">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AFI@HANA </a:t>
            </a:r>
            <a:br>
              <a:rPr lang="en-US" sz="1400" b="1" kern="0" dirty="0">
                <a:latin typeface="Arial"/>
                <a:ea typeface="Arial Unicode MS" pitchFamily="34" charset="-128"/>
                <a:cs typeface="Arial Unicode MS" pitchFamily="34" charset="-128"/>
              </a:rPr>
            </a:br>
            <a:r>
              <a:rPr lang="en-US" sz="1400" b="1" kern="0" dirty="0">
                <a:latin typeface="Arial"/>
                <a:ea typeface="Arial Unicode MS" pitchFamily="34" charset="-128"/>
                <a:cs typeface="Arial Unicode MS" pitchFamily="34" charset="-128"/>
              </a:rPr>
              <a:t>Step 2</a:t>
            </a:r>
          </a:p>
          <a:p>
            <a:pPr marL="138113" indent="-138113">
              <a:spcBef>
                <a:spcPct val="50000"/>
              </a:spcBef>
              <a:buClr>
                <a:srgbClr val="F0AB00"/>
              </a:buClr>
              <a:buSzPct val="120000"/>
              <a:buFont typeface="Arial" pitchFamily="34" charset="0"/>
              <a:buChar char="•"/>
              <a:defRPr/>
            </a:pPr>
            <a:r>
              <a:rPr lang="en-US" sz="1400" b="1" kern="0" dirty="0">
                <a:latin typeface="Arial"/>
                <a:ea typeface="Arial Unicode MS" pitchFamily="34" charset="-128"/>
                <a:cs typeface="Arial Unicode MS" pitchFamily="34" charset="-128"/>
              </a:rPr>
              <a:t>Liquidity Risk Management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Liquidity Risk Management 1.0,</a:t>
            </a:r>
            <a:br>
              <a:rPr lang="en-US" dirty="0" smtClean="0"/>
            </a:br>
            <a:r>
              <a:rPr lang="en-US" dirty="0" smtClean="0"/>
              <a:t>powered by SAP HANA</a:t>
            </a:r>
            <a:endParaRPr lang="en-US" dirty="0"/>
          </a:p>
        </p:txBody>
      </p:sp>
      <p:sp>
        <p:nvSpPr>
          <p:cNvPr id="3" name="Text Placeholder 2"/>
          <p:cNvSpPr>
            <a:spLocks noGrp="1"/>
          </p:cNvSpPr>
          <p:nvPr>
            <p:ph type="body" sz="quarter" idx="10"/>
          </p:nvPr>
        </p:nvSpPr>
        <p:spPr/>
        <p:txBody>
          <a:bodyPr/>
          <a:lstStyle/>
          <a:p>
            <a:r>
              <a:rPr lang="en-US" dirty="0" smtClean="0">
                <a:solidFill>
                  <a:schemeClr val="bg1">
                    <a:lumMod val="65000"/>
                  </a:schemeClr>
                </a:solidFill>
              </a:rPr>
              <a:t>What is HANA?</a:t>
            </a:r>
          </a:p>
          <a:p>
            <a:r>
              <a:rPr lang="en-US" b="1" dirty="0" smtClean="0"/>
              <a:t>Challenges in Liquidity Risk Management</a:t>
            </a:r>
          </a:p>
          <a:p>
            <a:r>
              <a:rPr lang="en-US" dirty="0" smtClean="0">
                <a:solidFill>
                  <a:schemeClr val="bg1">
                    <a:lumMod val="65000"/>
                  </a:schemeClr>
                </a:solidFill>
              </a:rPr>
              <a:t>LRM@HANA Overview</a:t>
            </a:r>
          </a:p>
          <a:p>
            <a:r>
              <a:rPr lang="en-US" dirty="0" smtClean="0">
                <a:solidFill>
                  <a:schemeClr val="bg1">
                    <a:lumMod val="65000"/>
                  </a:schemeClr>
                </a:solidFill>
              </a:rPr>
              <a:t>Detailed Scope of LRM@HANA 1.0</a:t>
            </a:r>
            <a:endParaRPr lang="en-US"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Challenges in Liquidity Risk Management</a:t>
            </a:r>
            <a:endParaRPr lang="en-US" dirty="0"/>
          </a:p>
        </p:txBody>
      </p:sp>
      <p:sp>
        <p:nvSpPr>
          <p:cNvPr id="3" name="Rectangle 2"/>
          <p:cNvSpPr/>
          <p:nvPr/>
        </p:nvSpPr>
        <p:spPr bwMode="gray">
          <a:xfrm>
            <a:off x="6461760" y="1625127"/>
            <a:ext cx="2331720" cy="3291840"/>
          </a:xfrm>
          <a:prstGeom prst="rect">
            <a:avLst/>
          </a:prstGeom>
          <a:solidFill>
            <a:schemeClr val="tx1">
              <a:lumMod val="50000"/>
              <a:lumOff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 name="Rectangle 23"/>
          <p:cNvSpPr>
            <a:spLocks noChangeArrowheads="1"/>
          </p:cNvSpPr>
          <p:nvPr/>
        </p:nvSpPr>
        <p:spPr bwMode="auto">
          <a:xfrm>
            <a:off x="370682" y="4529321"/>
            <a:ext cx="6194172" cy="410506"/>
          </a:xfrm>
          <a:prstGeom prst="rect">
            <a:avLst/>
          </a:prstGeom>
          <a:solidFill>
            <a:srgbClr val="DDDDDD"/>
          </a:solidFill>
          <a:ln w="9525" algn="ctr">
            <a:noFill/>
            <a:miter lim="800000"/>
            <a:headEnd/>
            <a:tailEnd/>
          </a:ln>
        </p:spPr>
        <p:txBody>
          <a:bodyPr lIns="90000"/>
          <a:lstStyle/>
          <a:p>
            <a:pPr marL="176213" indent="-176213">
              <a:spcBef>
                <a:spcPct val="20000"/>
              </a:spcBef>
              <a:buClr>
                <a:schemeClr val="accent1"/>
              </a:buClr>
              <a:buSzPct val="80000"/>
              <a:buFont typeface="Wingdings" pitchFamily="2" charset="2"/>
              <a:buChar char="è"/>
            </a:pPr>
            <a:r>
              <a:rPr lang="en-US" sz="1100" dirty="0" smtClean="0"/>
              <a:t>Simulations, predictive analytics, scenario analysis required</a:t>
            </a:r>
          </a:p>
          <a:p>
            <a:pPr marL="176213" indent="-176213">
              <a:spcBef>
                <a:spcPct val="20000"/>
              </a:spcBef>
              <a:buClr>
                <a:schemeClr val="accent1"/>
              </a:buClr>
              <a:buSzPct val="80000"/>
              <a:buFont typeface="Wingdings" pitchFamily="2" charset="2"/>
              <a:buChar char="è"/>
            </a:pPr>
            <a:r>
              <a:rPr lang="en-US" sz="1100" dirty="0" smtClean="0"/>
              <a:t>A solution needs to cover compliance, analytics and steering</a:t>
            </a:r>
            <a:endParaRPr lang="en-US" sz="1100" dirty="0"/>
          </a:p>
        </p:txBody>
      </p:sp>
      <p:sp>
        <p:nvSpPr>
          <p:cNvPr id="5" name="Rectangle 20"/>
          <p:cNvSpPr>
            <a:spLocks noChangeArrowheads="1"/>
          </p:cNvSpPr>
          <p:nvPr/>
        </p:nvSpPr>
        <p:spPr bwMode="auto">
          <a:xfrm>
            <a:off x="360927" y="3611769"/>
            <a:ext cx="6196960" cy="218581"/>
          </a:xfrm>
          <a:prstGeom prst="rect">
            <a:avLst/>
          </a:prstGeom>
          <a:solidFill>
            <a:schemeClr val="accent1">
              <a:lumMod val="50000"/>
            </a:schemeClr>
          </a:solidFill>
          <a:ln w="9525" algn="ctr">
            <a:noFill/>
            <a:miter lim="800000"/>
            <a:headEnd/>
            <a:tailEnd/>
          </a:ln>
        </p:spPr>
        <p:txBody>
          <a:bodyPr wrap="none" lIns="198000" rIns="126000" anchor="ctr"/>
          <a:lstStyle/>
          <a:p>
            <a:pPr>
              <a:spcBef>
                <a:spcPct val="0"/>
              </a:spcBef>
            </a:pPr>
            <a:r>
              <a:rPr lang="en-US" sz="1400" b="1" smtClean="0">
                <a:solidFill>
                  <a:schemeClr val="bg1"/>
                </a:solidFill>
              </a:rPr>
              <a:t>HIGH DATA VOLUMES</a:t>
            </a:r>
            <a:endParaRPr lang="en-US" sz="1400" b="1" dirty="0" smtClean="0">
              <a:solidFill>
                <a:schemeClr val="bg1"/>
              </a:solidFill>
            </a:endParaRPr>
          </a:p>
        </p:txBody>
      </p:sp>
      <p:sp>
        <p:nvSpPr>
          <p:cNvPr id="6" name="Rectangle 20"/>
          <p:cNvSpPr>
            <a:spLocks noChangeArrowheads="1"/>
          </p:cNvSpPr>
          <p:nvPr/>
        </p:nvSpPr>
        <p:spPr bwMode="auto">
          <a:xfrm>
            <a:off x="370682" y="4286171"/>
            <a:ext cx="6196959" cy="219913"/>
          </a:xfrm>
          <a:prstGeom prst="rect">
            <a:avLst/>
          </a:prstGeom>
          <a:solidFill>
            <a:schemeClr val="accent1">
              <a:lumMod val="50000"/>
            </a:schemeClr>
          </a:solidFill>
          <a:ln w="9525" algn="ctr">
            <a:noFill/>
            <a:miter lim="800000"/>
            <a:headEnd/>
            <a:tailEnd/>
          </a:ln>
        </p:spPr>
        <p:txBody>
          <a:bodyPr wrap="none" lIns="198000" rIns="126000" anchor="ctr"/>
          <a:lstStyle/>
          <a:p>
            <a:pPr>
              <a:spcBef>
                <a:spcPct val="0"/>
              </a:spcBef>
            </a:pPr>
            <a:r>
              <a:rPr lang="en-US" sz="1400" b="1" smtClean="0">
                <a:solidFill>
                  <a:schemeClr val="bg1"/>
                </a:solidFill>
              </a:rPr>
              <a:t>ANALYTICS</a:t>
            </a:r>
            <a:endParaRPr lang="en-US" sz="1400" b="1" dirty="0" smtClean="0">
              <a:solidFill>
                <a:schemeClr val="bg1"/>
              </a:solidFill>
            </a:endParaRPr>
          </a:p>
        </p:txBody>
      </p:sp>
      <p:sp>
        <p:nvSpPr>
          <p:cNvPr id="7" name="Rectangle 20"/>
          <p:cNvSpPr>
            <a:spLocks noChangeArrowheads="1"/>
          </p:cNvSpPr>
          <p:nvPr/>
        </p:nvSpPr>
        <p:spPr bwMode="auto">
          <a:xfrm>
            <a:off x="358140" y="2945363"/>
            <a:ext cx="6196960" cy="219913"/>
          </a:xfrm>
          <a:prstGeom prst="rect">
            <a:avLst/>
          </a:prstGeom>
          <a:solidFill>
            <a:schemeClr val="accent1">
              <a:lumMod val="50000"/>
            </a:schemeClr>
          </a:solidFill>
          <a:ln w="9525" algn="ctr">
            <a:noFill/>
            <a:miter lim="800000"/>
            <a:headEnd/>
            <a:tailEnd/>
          </a:ln>
        </p:spPr>
        <p:txBody>
          <a:bodyPr wrap="none" lIns="198000" rIns="126000" anchor="ctr"/>
          <a:lstStyle/>
          <a:p>
            <a:pPr>
              <a:spcBef>
                <a:spcPct val="0"/>
              </a:spcBef>
            </a:pPr>
            <a:r>
              <a:rPr lang="en-US" sz="1400" b="1" smtClean="0">
                <a:solidFill>
                  <a:schemeClr val="bg1"/>
                </a:solidFill>
              </a:rPr>
              <a:t>ORGANIZATION &amp; PROCESSES</a:t>
            </a:r>
            <a:endParaRPr lang="en-US" sz="1400" b="1" dirty="0" smtClean="0">
              <a:solidFill>
                <a:schemeClr val="bg1"/>
              </a:solidFill>
            </a:endParaRPr>
          </a:p>
        </p:txBody>
      </p:sp>
      <p:sp>
        <p:nvSpPr>
          <p:cNvPr id="8" name="Rectangle 23"/>
          <p:cNvSpPr>
            <a:spLocks noChangeArrowheads="1"/>
          </p:cNvSpPr>
          <p:nvPr/>
        </p:nvSpPr>
        <p:spPr bwMode="auto">
          <a:xfrm>
            <a:off x="360927" y="3853007"/>
            <a:ext cx="6194173" cy="410506"/>
          </a:xfrm>
          <a:prstGeom prst="rect">
            <a:avLst/>
          </a:prstGeom>
          <a:solidFill>
            <a:srgbClr val="DDDDDD"/>
          </a:solidFill>
          <a:ln w="9525" algn="ctr">
            <a:noFill/>
            <a:miter lim="800000"/>
            <a:headEnd/>
            <a:tailEnd/>
          </a:ln>
        </p:spPr>
        <p:txBody>
          <a:bodyPr lIns="90000"/>
          <a:lstStyle/>
          <a:p>
            <a:pPr marL="176213" indent="-176213" algn="l">
              <a:spcBef>
                <a:spcPct val="20000"/>
              </a:spcBef>
              <a:buClr>
                <a:schemeClr val="accent1"/>
              </a:buClr>
              <a:buSzPct val="80000"/>
              <a:buFont typeface="Wingdings" pitchFamily="2" charset="2"/>
              <a:buChar char="è"/>
            </a:pPr>
            <a:r>
              <a:rPr lang="en-US" sz="1100" dirty="0" smtClean="0"/>
              <a:t>Cash flow orientation causes huge data volumes</a:t>
            </a:r>
          </a:p>
          <a:p>
            <a:pPr marL="176213" indent="-176213" algn="l">
              <a:spcBef>
                <a:spcPct val="20000"/>
              </a:spcBef>
              <a:buClr>
                <a:schemeClr val="accent1"/>
              </a:buClr>
              <a:buSzPct val="80000"/>
              <a:buFont typeface="Wingdings" pitchFamily="2" charset="2"/>
              <a:buChar char="è"/>
            </a:pPr>
            <a:r>
              <a:rPr lang="en-US" sz="1100" dirty="0" smtClean="0"/>
              <a:t>How to handle these volumes for </a:t>
            </a:r>
            <a:r>
              <a:rPr lang="en-US" sz="1100" dirty="0" err="1" smtClean="0"/>
              <a:t>adhoc</a:t>
            </a:r>
            <a:r>
              <a:rPr lang="en-US" sz="1100" dirty="0" smtClean="0"/>
              <a:t> steering purposes?</a:t>
            </a:r>
            <a:endParaRPr lang="en-US" sz="1100" dirty="0"/>
          </a:p>
        </p:txBody>
      </p:sp>
      <p:sp>
        <p:nvSpPr>
          <p:cNvPr id="9" name="Rectangle 23"/>
          <p:cNvSpPr>
            <a:spLocks noChangeArrowheads="1"/>
          </p:cNvSpPr>
          <p:nvPr/>
        </p:nvSpPr>
        <p:spPr bwMode="auto">
          <a:xfrm>
            <a:off x="358140" y="3183936"/>
            <a:ext cx="6194173" cy="410506"/>
          </a:xfrm>
          <a:prstGeom prst="rect">
            <a:avLst/>
          </a:prstGeom>
          <a:solidFill>
            <a:srgbClr val="DDDDDD"/>
          </a:solidFill>
          <a:ln w="9525" algn="ctr">
            <a:noFill/>
            <a:miter lim="800000"/>
            <a:headEnd/>
            <a:tailEnd/>
          </a:ln>
        </p:spPr>
        <p:txBody>
          <a:bodyPr lIns="90000"/>
          <a:lstStyle/>
          <a:p>
            <a:pPr marL="176213" indent="-176213" algn="l">
              <a:spcBef>
                <a:spcPct val="20000"/>
              </a:spcBef>
              <a:buClr>
                <a:schemeClr val="accent1"/>
              </a:buClr>
              <a:buSzPct val="80000"/>
              <a:buFont typeface="Wingdings" pitchFamily="2" charset="2"/>
              <a:buChar char="è"/>
            </a:pPr>
            <a:r>
              <a:rPr lang="en-US" sz="1100" dirty="0" smtClean="0"/>
              <a:t>Strong collaboration between different </a:t>
            </a:r>
            <a:r>
              <a:rPr lang="en-US" sz="1100" dirty="0" err="1" smtClean="0"/>
              <a:t>LoBs</a:t>
            </a:r>
            <a:r>
              <a:rPr lang="en-US" sz="1100" dirty="0" smtClean="0"/>
              <a:t> required</a:t>
            </a:r>
          </a:p>
          <a:p>
            <a:pPr marL="176213" indent="-176213" algn="l">
              <a:spcBef>
                <a:spcPct val="20000"/>
              </a:spcBef>
              <a:buClr>
                <a:schemeClr val="accent1"/>
              </a:buClr>
              <a:buSzPct val="80000"/>
              <a:buFont typeface="Wingdings" pitchFamily="2" charset="2"/>
              <a:buChar char="è"/>
            </a:pPr>
            <a:r>
              <a:rPr lang="en-US" sz="1100" dirty="0" smtClean="0"/>
              <a:t>Change in liquidity management processes possible</a:t>
            </a:r>
            <a:endParaRPr lang="en-US" sz="1100" dirty="0"/>
          </a:p>
        </p:txBody>
      </p:sp>
      <p:sp>
        <p:nvSpPr>
          <p:cNvPr id="10" name="Rectangle 23"/>
          <p:cNvSpPr>
            <a:spLocks noChangeArrowheads="1"/>
          </p:cNvSpPr>
          <p:nvPr/>
        </p:nvSpPr>
        <p:spPr bwMode="auto">
          <a:xfrm>
            <a:off x="360927" y="2513533"/>
            <a:ext cx="6194173" cy="410506"/>
          </a:xfrm>
          <a:prstGeom prst="rect">
            <a:avLst/>
          </a:prstGeom>
          <a:solidFill>
            <a:srgbClr val="DDDDDD"/>
          </a:solidFill>
          <a:ln w="9525" algn="ctr">
            <a:noFill/>
            <a:miter lim="800000"/>
            <a:headEnd/>
            <a:tailEnd/>
          </a:ln>
        </p:spPr>
        <p:txBody>
          <a:bodyPr lIns="90000"/>
          <a:lstStyle/>
          <a:p>
            <a:pPr marL="176213" indent="-176213" algn="l">
              <a:spcBef>
                <a:spcPct val="20000"/>
              </a:spcBef>
              <a:buClr>
                <a:schemeClr val="accent1"/>
              </a:buClr>
              <a:buSzPct val="80000"/>
              <a:buFont typeface="Wingdings" pitchFamily="2" charset="2"/>
              <a:buChar char="è"/>
            </a:pPr>
            <a:r>
              <a:rPr lang="en-US" sz="1100" smtClean="0"/>
              <a:t>Mortgage crisis, European debt crisis, what´s next?</a:t>
            </a:r>
          </a:p>
          <a:p>
            <a:pPr marL="176213" indent="-176213" algn="l">
              <a:spcBef>
                <a:spcPct val="20000"/>
              </a:spcBef>
              <a:buClr>
                <a:schemeClr val="accent1"/>
              </a:buClr>
              <a:buSzPct val="80000"/>
              <a:buFont typeface="Wingdings" pitchFamily="2" charset="2"/>
              <a:buChar char="è"/>
            </a:pPr>
            <a:r>
              <a:rPr lang="en-US" sz="1100" smtClean="0"/>
              <a:t>Increasing costs for refinancing and liquidity procurement</a:t>
            </a:r>
            <a:endParaRPr lang="en-US" sz="1100" dirty="0"/>
          </a:p>
        </p:txBody>
      </p:sp>
      <p:sp>
        <p:nvSpPr>
          <p:cNvPr id="11" name="Rectangle 20"/>
          <p:cNvSpPr>
            <a:spLocks noChangeArrowheads="1"/>
          </p:cNvSpPr>
          <p:nvPr/>
        </p:nvSpPr>
        <p:spPr bwMode="auto">
          <a:xfrm>
            <a:off x="360927" y="2280290"/>
            <a:ext cx="6196960" cy="219914"/>
          </a:xfrm>
          <a:prstGeom prst="rect">
            <a:avLst/>
          </a:prstGeom>
          <a:solidFill>
            <a:schemeClr val="accent1">
              <a:lumMod val="50000"/>
            </a:schemeClr>
          </a:solidFill>
          <a:ln w="9525" algn="ctr">
            <a:noFill/>
            <a:miter lim="800000"/>
            <a:headEnd/>
            <a:tailEnd/>
          </a:ln>
        </p:spPr>
        <p:txBody>
          <a:bodyPr wrap="none" lIns="198000" rIns="126000" anchor="ctr"/>
          <a:lstStyle/>
          <a:p>
            <a:pPr>
              <a:spcBef>
                <a:spcPct val="0"/>
              </a:spcBef>
            </a:pPr>
            <a:r>
              <a:rPr lang="en-US" sz="1400" b="1" smtClean="0">
                <a:solidFill>
                  <a:schemeClr val="bg1"/>
                </a:solidFill>
              </a:rPr>
              <a:t>MARKET SITUATION</a:t>
            </a:r>
            <a:endParaRPr lang="en-US" sz="1400" b="1" dirty="0" smtClean="0">
              <a:solidFill>
                <a:schemeClr val="bg1"/>
              </a:solidFill>
            </a:endParaRPr>
          </a:p>
        </p:txBody>
      </p:sp>
      <p:sp>
        <p:nvSpPr>
          <p:cNvPr id="12" name="Rectangle 20"/>
          <p:cNvSpPr>
            <a:spLocks noChangeArrowheads="1"/>
          </p:cNvSpPr>
          <p:nvPr/>
        </p:nvSpPr>
        <p:spPr bwMode="auto">
          <a:xfrm>
            <a:off x="360927" y="1601311"/>
            <a:ext cx="6196960" cy="218581"/>
          </a:xfrm>
          <a:prstGeom prst="rect">
            <a:avLst/>
          </a:prstGeom>
          <a:solidFill>
            <a:schemeClr val="accent1">
              <a:lumMod val="50000"/>
            </a:schemeClr>
          </a:solidFill>
          <a:ln w="9525" algn="ctr">
            <a:noFill/>
            <a:miter lim="800000"/>
            <a:headEnd/>
            <a:tailEnd/>
          </a:ln>
        </p:spPr>
        <p:txBody>
          <a:bodyPr wrap="none" lIns="198000" rIns="126000" anchor="ctr"/>
          <a:lstStyle/>
          <a:p>
            <a:pPr algn="l">
              <a:spcBef>
                <a:spcPct val="0"/>
              </a:spcBef>
            </a:pPr>
            <a:r>
              <a:rPr lang="en-US" sz="1400" b="1" smtClean="0">
                <a:solidFill>
                  <a:schemeClr val="bg1"/>
                </a:solidFill>
              </a:rPr>
              <a:t>BASEL III REQUIREMENTS</a:t>
            </a:r>
            <a:endParaRPr lang="en-US" sz="1400" b="1" dirty="0">
              <a:solidFill>
                <a:schemeClr val="bg1"/>
              </a:solidFill>
            </a:endParaRPr>
          </a:p>
        </p:txBody>
      </p:sp>
      <p:sp>
        <p:nvSpPr>
          <p:cNvPr id="13" name="Rectangle 23"/>
          <p:cNvSpPr>
            <a:spLocks noChangeArrowheads="1"/>
          </p:cNvSpPr>
          <p:nvPr/>
        </p:nvSpPr>
        <p:spPr bwMode="auto">
          <a:xfrm>
            <a:off x="360927" y="1848460"/>
            <a:ext cx="6194173" cy="410506"/>
          </a:xfrm>
          <a:prstGeom prst="rect">
            <a:avLst/>
          </a:prstGeom>
          <a:solidFill>
            <a:srgbClr val="DDDDDD"/>
          </a:solidFill>
          <a:ln w="9525" algn="ctr">
            <a:noFill/>
            <a:miter lim="800000"/>
            <a:headEnd/>
            <a:tailEnd/>
          </a:ln>
        </p:spPr>
        <p:txBody>
          <a:bodyPr lIns="90000"/>
          <a:lstStyle/>
          <a:p>
            <a:pPr marL="176213" indent="-176213" algn="l">
              <a:spcBef>
                <a:spcPct val="20000"/>
              </a:spcBef>
              <a:buClr>
                <a:schemeClr val="accent1"/>
              </a:buClr>
              <a:buSzPct val="80000"/>
              <a:buFont typeface="Wingdings" pitchFamily="2" charset="2"/>
              <a:buChar char="è"/>
            </a:pPr>
            <a:r>
              <a:rPr lang="en-US" sz="1100" smtClean="0"/>
              <a:t>Compliance to New Liquidity Rules under Basel III is a must</a:t>
            </a:r>
          </a:p>
          <a:p>
            <a:pPr marL="176213" indent="-176213" algn="l">
              <a:spcBef>
                <a:spcPct val="20000"/>
              </a:spcBef>
              <a:buClr>
                <a:schemeClr val="accent1"/>
              </a:buClr>
              <a:buSzPct val="80000"/>
              <a:buFont typeface="Wingdings" pitchFamily="2" charset="2"/>
              <a:buChar char="è"/>
            </a:pPr>
            <a:r>
              <a:rPr lang="en-US" sz="1100" smtClean="0"/>
              <a:t>Moving Target as full Basel III Implementation runs to  2018</a:t>
            </a:r>
            <a:endParaRPr lang="en-US" sz="1100" dirty="0"/>
          </a:p>
        </p:txBody>
      </p:sp>
      <p:grpSp>
        <p:nvGrpSpPr>
          <p:cNvPr id="14" name="Group 13"/>
          <p:cNvGrpSpPr/>
          <p:nvPr/>
        </p:nvGrpSpPr>
        <p:grpSpPr>
          <a:xfrm>
            <a:off x="4790789" y="1609887"/>
            <a:ext cx="3592481" cy="3305370"/>
            <a:chOff x="5095589" y="1226820"/>
            <a:chExt cx="3592481" cy="3305370"/>
          </a:xfrm>
        </p:grpSpPr>
        <p:sp>
          <p:nvSpPr>
            <p:cNvPr id="15" name="Rectangle 9" descr="loz fill green"/>
            <p:cNvSpPr>
              <a:spLocks noChangeArrowheads="1"/>
            </p:cNvSpPr>
            <p:nvPr/>
          </p:nvSpPr>
          <p:spPr bwMode="auto">
            <a:xfrm>
              <a:off x="6337211" y="1381426"/>
              <a:ext cx="1537046" cy="806350"/>
            </a:xfrm>
            <a:prstGeom prst="rect">
              <a:avLst/>
            </a:prstGeom>
            <a:noFill/>
            <a:ln w="19050" algn="ctr">
              <a:noFill/>
              <a:miter lim="800000"/>
              <a:headEnd/>
              <a:tailEnd/>
            </a:ln>
          </p:spPr>
          <p:txBody>
            <a:bodyPr lIns="54000" rIns="54000" anchor="ctr"/>
            <a:lstStyle/>
            <a:p>
              <a:pPr algn="l">
                <a:spcBef>
                  <a:spcPct val="0"/>
                </a:spcBef>
              </a:pPr>
              <a:r>
                <a:rPr lang="en-US" sz="1200" smtClean="0">
                  <a:solidFill>
                    <a:schemeClr val="bg1"/>
                  </a:solidFill>
                  <a:latin typeface="Arial Unicode MS" pitchFamily="34" charset="-128"/>
                </a:rPr>
                <a:t>Reduzierung des Zeithorizontes</a:t>
              </a:r>
              <a:endParaRPr lang="en-US" sz="1200">
                <a:solidFill>
                  <a:schemeClr val="bg1"/>
                </a:solidFill>
                <a:latin typeface="Arial Unicode MS" pitchFamily="34" charset="-128"/>
              </a:endParaRPr>
            </a:p>
          </p:txBody>
        </p:sp>
        <p:sp>
          <p:nvSpPr>
            <p:cNvPr id="16" name="Rectangle 10" descr="loz fill green"/>
            <p:cNvSpPr>
              <a:spLocks noChangeArrowheads="1"/>
            </p:cNvSpPr>
            <p:nvPr/>
          </p:nvSpPr>
          <p:spPr bwMode="auto">
            <a:xfrm>
              <a:off x="5297649" y="1474723"/>
              <a:ext cx="1537046" cy="806350"/>
            </a:xfrm>
            <a:prstGeom prst="rect">
              <a:avLst/>
            </a:prstGeom>
            <a:noFill/>
            <a:ln w="19050">
              <a:noFill/>
              <a:miter lim="800000"/>
              <a:headEnd/>
              <a:tailEnd/>
            </a:ln>
          </p:spPr>
          <p:txBody>
            <a:bodyPr lIns="54000" rIns="54000" anchor="ctr"/>
            <a:lstStyle/>
            <a:p>
              <a:pPr algn="r">
                <a:spcBef>
                  <a:spcPct val="0"/>
                </a:spcBef>
              </a:pPr>
              <a:r>
                <a:rPr lang="en-US" sz="1200" smtClean="0">
                  <a:solidFill>
                    <a:schemeClr val="bg1"/>
                  </a:solidFill>
                  <a:latin typeface="Arial Unicode MS" pitchFamily="34" charset="-128"/>
                </a:rPr>
                <a:t>Ut enim ad</a:t>
              </a:r>
              <a:br>
                <a:rPr lang="en-US" sz="1200" smtClean="0">
                  <a:solidFill>
                    <a:schemeClr val="bg1"/>
                  </a:solidFill>
                  <a:latin typeface="Arial Unicode MS" pitchFamily="34" charset="-128"/>
                </a:rPr>
              </a:br>
              <a:r>
                <a:rPr lang="en-US" sz="1200" smtClean="0">
                  <a:solidFill>
                    <a:schemeClr val="bg1"/>
                  </a:solidFill>
                  <a:latin typeface="Arial Unicode MS" pitchFamily="34" charset="-128"/>
                </a:rPr>
                <a:t>minim veniam, quis nostrud exercitation </a:t>
              </a:r>
              <a:endParaRPr lang="en-US" sz="1200" dirty="0">
                <a:solidFill>
                  <a:schemeClr val="bg1"/>
                </a:solidFill>
                <a:latin typeface="Arial Unicode MS" pitchFamily="34" charset="-128"/>
              </a:endParaRPr>
            </a:p>
          </p:txBody>
        </p:sp>
        <p:sp>
          <p:nvSpPr>
            <p:cNvPr id="17" name="Rectangle 11" descr="loz fill green"/>
            <p:cNvSpPr>
              <a:spLocks noChangeArrowheads="1"/>
            </p:cNvSpPr>
            <p:nvPr/>
          </p:nvSpPr>
          <p:spPr bwMode="auto">
            <a:xfrm>
              <a:off x="6663294" y="3453946"/>
              <a:ext cx="1537046" cy="806351"/>
            </a:xfrm>
            <a:prstGeom prst="rect">
              <a:avLst/>
            </a:prstGeom>
            <a:noFill/>
            <a:ln w="19050">
              <a:noFill/>
              <a:miter lim="800000"/>
              <a:headEnd/>
              <a:tailEnd/>
            </a:ln>
          </p:spPr>
          <p:txBody>
            <a:bodyPr lIns="54000" rIns="54000" anchor="ctr"/>
            <a:lstStyle/>
            <a:p>
              <a:pPr algn="l">
                <a:spcBef>
                  <a:spcPct val="0"/>
                </a:spcBef>
              </a:pPr>
              <a:r>
                <a:rPr lang="en-US" sz="1200" smtClean="0">
                  <a:solidFill>
                    <a:schemeClr val="bg1"/>
                  </a:solidFill>
                  <a:latin typeface="Arial Unicode MS" pitchFamily="34" charset="-128"/>
                </a:rPr>
                <a:t>Aktualität der Planungsgrundlage mit entsprechend konkreten Zielvorgaben </a:t>
              </a:r>
              <a:endParaRPr lang="en-US" sz="1200">
                <a:solidFill>
                  <a:schemeClr val="bg1"/>
                </a:solidFill>
                <a:latin typeface="Arial Unicode MS" pitchFamily="34" charset="-128"/>
              </a:endParaRPr>
            </a:p>
          </p:txBody>
        </p:sp>
        <p:sp>
          <p:nvSpPr>
            <p:cNvPr id="18" name="Arc 18"/>
            <p:cNvSpPr>
              <a:spLocks/>
            </p:cNvSpPr>
            <p:nvPr/>
          </p:nvSpPr>
          <p:spPr bwMode="auto">
            <a:xfrm>
              <a:off x="6831909" y="1226820"/>
              <a:ext cx="1651315" cy="1652685"/>
            </a:xfrm>
            <a:custGeom>
              <a:avLst/>
              <a:gdLst>
                <a:gd name="T0" fmla="*/ 0 w 20536"/>
                <a:gd name="T1" fmla="*/ 0 h 21600"/>
                <a:gd name="T2" fmla="*/ 172325082 w 20536"/>
                <a:gd name="T3" fmla="*/ 123801062 h 21600"/>
                <a:gd name="T4" fmla="*/ 0 w 20536"/>
                <a:gd name="T5" fmla="*/ 179397770 h 21600"/>
                <a:gd name="T6" fmla="*/ 0 60000 65536"/>
                <a:gd name="T7" fmla="*/ 0 60000 65536"/>
                <a:gd name="T8" fmla="*/ 0 60000 65536"/>
                <a:gd name="T9" fmla="*/ 0 w 20536"/>
                <a:gd name="T10" fmla="*/ 0 h 21600"/>
                <a:gd name="T11" fmla="*/ 20536 w 20536"/>
                <a:gd name="T12" fmla="*/ 21600 h 21600"/>
              </a:gdLst>
              <a:ahLst/>
              <a:cxnLst>
                <a:cxn ang="T6">
                  <a:pos x="T0" y="T1"/>
                </a:cxn>
                <a:cxn ang="T7">
                  <a:pos x="T2" y="T3"/>
                </a:cxn>
                <a:cxn ang="T8">
                  <a:pos x="T4" y="T5"/>
                </a:cxn>
              </a:cxnLst>
              <a:rect l="T9" t="T10" r="T11" b="T12"/>
              <a:pathLst>
                <a:path w="20536" h="21600" fill="none" extrusionOk="0">
                  <a:moveTo>
                    <a:pt x="-1" y="0"/>
                  </a:moveTo>
                  <a:cubicBezTo>
                    <a:pt x="9350" y="0"/>
                    <a:pt x="17638" y="6016"/>
                    <a:pt x="20536" y="14905"/>
                  </a:cubicBezTo>
                </a:path>
                <a:path w="20536" h="21600" stroke="0" extrusionOk="0">
                  <a:moveTo>
                    <a:pt x="-1" y="0"/>
                  </a:moveTo>
                  <a:cubicBezTo>
                    <a:pt x="9350" y="0"/>
                    <a:pt x="17638" y="6016"/>
                    <a:pt x="20536" y="14905"/>
                  </a:cubicBezTo>
                  <a:lnTo>
                    <a:pt x="0" y="21600"/>
                  </a:lnTo>
                  <a:close/>
                </a:path>
              </a:pathLst>
            </a:custGeom>
            <a:solidFill>
              <a:schemeClr val="folHlink"/>
            </a:solidFill>
            <a:ln w="38100">
              <a:solidFill>
                <a:schemeClr val="bg1"/>
              </a:solidFill>
              <a:round/>
              <a:headEnd/>
              <a:tailEnd/>
            </a:ln>
          </p:spPr>
          <p:txBody>
            <a:bodyPr/>
            <a:lstStyle/>
            <a:p>
              <a:endParaRPr lang="en-US"/>
            </a:p>
          </p:txBody>
        </p:sp>
        <p:sp>
          <p:nvSpPr>
            <p:cNvPr id="19" name="Arc 19"/>
            <p:cNvSpPr>
              <a:spLocks/>
            </p:cNvSpPr>
            <p:nvPr/>
          </p:nvSpPr>
          <p:spPr bwMode="auto">
            <a:xfrm>
              <a:off x="6831909" y="2366373"/>
              <a:ext cx="1736319" cy="1851275"/>
            </a:xfrm>
            <a:custGeom>
              <a:avLst/>
              <a:gdLst>
                <a:gd name="T0" fmla="*/ 172215356 w 21600"/>
                <a:gd name="T1" fmla="*/ 0 h 24190"/>
                <a:gd name="T2" fmla="*/ 106217386 w 21600"/>
                <a:gd name="T3" fmla="*/ 201000133 h 24190"/>
                <a:gd name="T4" fmla="*/ 0 w 21600"/>
                <a:gd name="T5" fmla="*/ 55621929 h 24190"/>
                <a:gd name="T6" fmla="*/ 0 60000 65536"/>
                <a:gd name="T7" fmla="*/ 0 60000 65536"/>
                <a:gd name="T8" fmla="*/ 0 60000 65536"/>
                <a:gd name="T9" fmla="*/ 0 w 21600"/>
                <a:gd name="T10" fmla="*/ 0 h 24190"/>
                <a:gd name="T11" fmla="*/ 21600 w 21600"/>
                <a:gd name="T12" fmla="*/ 24190 h 24190"/>
              </a:gdLst>
              <a:ahLst/>
              <a:cxnLst>
                <a:cxn ang="T6">
                  <a:pos x="T0" y="T1"/>
                </a:cxn>
                <a:cxn ang="T7">
                  <a:pos x="T2" y="T3"/>
                </a:cxn>
                <a:cxn ang="T8">
                  <a:pos x="T4" y="T5"/>
                </a:cxn>
              </a:cxnLst>
              <a:rect l="T9" t="T10" r="T11" b="T12"/>
              <a:pathLst>
                <a:path w="21600" h="24190" fill="none" extrusionOk="0">
                  <a:moveTo>
                    <a:pt x="20536" y="-1"/>
                  </a:moveTo>
                  <a:cubicBezTo>
                    <a:pt x="21241" y="2161"/>
                    <a:pt x="21600" y="4420"/>
                    <a:pt x="21600" y="6694"/>
                  </a:cubicBezTo>
                  <a:cubicBezTo>
                    <a:pt x="21600" y="13621"/>
                    <a:pt x="18277" y="20128"/>
                    <a:pt x="12666" y="24190"/>
                  </a:cubicBezTo>
                </a:path>
                <a:path w="21600" h="24190" stroke="0" extrusionOk="0">
                  <a:moveTo>
                    <a:pt x="20536" y="-1"/>
                  </a:moveTo>
                  <a:cubicBezTo>
                    <a:pt x="21241" y="2161"/>
                    <a:pt x="21600" y="4420"/>
                    <a:pt x="21600" y="6694"/>
                  </a:cubicBezTo>
                  <a:cubicBezTo>
                    <a:pt x="21600" y="13621"/>
                    <a:pt x="18277" y="20128"/>
                    <a:pt x="12666" y="24190"/>
                  </a:cubicBezTo>
                  <a:lnTo>
                    <a:pt x="0" y="6694"/>
                  </a:lnTo>
                  <a:close/>
                </a:path>
              </a:pathLst>
            </a:custGeom>
            <a:solidFill>
              <a:srgbClr val="DDDDDD"/>
            </a:solidFill>
            <a:ln w="38100">
              <a:solidFill>
                <a:schemeClr val="bg1"/>
              </a:solidFill>
              <a:round/>
              <a:headEnd/>
              <a:tailEnd/>
            </a:ln>
          </p:spPr>
          <p:txBody>
            <a:bodyPr wrap="none" lIns="162000" tIns="118800"/>
            <a:lstStyle/>
            <a:p>
              <a:endParaRPr lang="en-US"/>
            </a:p>
          </p:txBody>
        </p:sp>
        <p:sp>
          <p:nvSpPr>
            <p:cNvPr id="20" name="Arc 20"/>
            <p:cNvSpPr>
              <a:spLocks/>
            </p:cNvSpPr>
            <p:nvPr/>
          </p:nvSpPr>
          <p:spPr bwMode="auto">
            <a:xfrm>
              <a:off x="5813250" y="2879505"/>
              <a:ext cx="2037318" cy="1652685"/>
            </a:xfrm>
            <a:custGeom>
              <a:avLst/>
              <a:gdLst>
                <a:gd name="T0" fmla="*/ 212543055 w 25344"/>
                <a:gd name="T1" fmla="*/ 145312202 h 21600"/>
                <a:gd name="T2" fmla="*/ 0 w 25344"/>
                <a:gd name="T3" fmla="*/ 145245766 h 21600"/>
                <a:gd name="T4" fmla="*/ 106321895 w 25344"/>
                <a:gd name="T5" fmla="*/ 0 h 21600"/>
                <a:gd name="T6" fmla="*/ 0 60000 65536"/>
                <a:gd name="T7" fmla="*/ 0 60000 65536"/>
                <a:gd name="T8" fmla="*/ 0 60000 65536"/>
                <a:gd name="T9" fmla="*/ 0 w 25344"/>
                <a:gd name="T10" fmla="*/ 0 h 21600"/>
                <a:gd name="T11" fmla="*/ 25344 w 25344"/>
                <a:gd name="T12" fmla="*/ 21600 h 21600"/>
              </a:gdLst>
              <a:ahLst/>
              <a:cxnLst>
                <a:cxn ang="T6">
                  <a:pos x="T0" y="T1"/>
                </a:cxn>
                <a:cxn ang="T7">
                  <a:pos x="T2" y="T3"/>
                </a:cxn>
                <a:cxn ang="T8">
                  <a:pos x="T4" y="T5"/>
                </a:cxn>
              </a:cxnLst>
              <a:rect l="T9" t="T10" r="T11" b="T12"/>
              <a:pathLst>
                <a:path w="25344" h="21600" fill="none" extrusionOk="0">
                  <a:moveTo>
                    <a:pt x="25344" y="17496"/>
                  </a:moveTo>
                  <a:cubicBezTo>
                    <a:pt x="21659" y="20163"/>
                    <a:pt x="17226" y="21599"/>
                    <a:pt x="12678" y="21600"/>
                  </a:cubicBezTo>
                  <a:cubicBezTo>
                    <a:pt x="8124" y="21600"/>
                    <a:pt x="3686" y="20160"/>
                    <a:pt x="0" y="17487"/>
                  </a:cubicBezTo>
                </a:path>
                <a:path w="25344" h="21600" stroke="0" extrusionOk="0">
                  <a:moveTo>
                    <a:pt x="25344" y="17496"/>
                  </a:moveTo>
                  <a:cubicBezTo>
                    <a:pt x="21659" y="20163"/>
                    <a:pt x="17226" y="21599"/>
                    <a:pt x="12678" y="21600"/>
                  </a:cubicBezTo>
                  <a:cubicBezTo>
                    <a:pt x="8124" y="21600"/>
                    <a:pt x="3686" y="20160"/>
                    <a:pt x="0" y="17487"/>
                  </a:cubicBezTo>
                  <a:lnTo>
                    <a:pt x="12678" y="0"/>
                  </a:lnTo>
                  <a:close/>
                </a:path>
              </a:pathLst>
            </a:custGeom>
            <a:solidFill>
              <a:schemeClr val="bg2"/>
            </a:solidFill>
            <a:ln w="38100">
              <a:solidFill>
                <a:schemeClr val="bg1"/>
              </a:solidFill>
              <a:round/>
              <a:headEnd/>
              <a:tailEnd/>
            </a:ln>
          </p:spPr>
          <p:txBody>
            <a:bodyPr/>
            <a:lstStyle/>
            <a:p>
              <a:endParaRPr lang="en-US"/>
            </a:p>
          </p:txBody>
        </p:sp>
        <p:sp>
          <p:nvSpPr>
            <p:cNvPr id="21" name="Arc 21"/>
            <p:cNvSpPr>
              <a:spLocks/>
            </p:cNvSpPr>
            <p:nvPr/>
          </p:nvSpPr>
          <p:spPr bwMode="auto">
            <a:xfrm>
              <a:off x="5095589" y="2366373"/>
              <a:ext cx="1736319" cy="1849941"/>
            </a:xfrm>
            <a:custGeom>
              <a:avLst/>
              <a:gdLst>
                <a:gd name="T0" fmla="*/ 74820074 w 21600"/>
                <a:gd name="T1" fmla="*/ 200818651 h 24177"/>
                <a:gd name="T2" fmla="*/ 8905966 w 21600"/>
                <a:gd name="T3" fmla="*/ 0 h 24177"/>
                <a:gd name="T4" fmla="*/ 181138078 w 21600"/>
                <a:gd name="T5" fmla="*/ 55560083 h 24177"/>
                <a:gd name="T6" fmla="*/ 0 60000 65536"/>
                <a:gd name="T7" fmla="*/ 0 60000 65536"/>
                <a:gd name="T8" fmla="*/ 0 60000 65536"/>
                <a:gd name="T9" fmla="*/ 0 w 21600"/>
                <a:gd name="T10" fmla="*/ 0 h 24177"/>
                <a:gd name="T11" fmla="*/ 21600 w 21600"/>
                <a:gd name="T12" fmla="*/ 24177 h 24177"/>
              </a:gdLst>
              <a:ahLst/>
              <a:cxnLst>
                <a:cxn ang="T6">
                  <a:pos x="T0" y="T1"/>
                </a:cxn>
                <a:cxn ang="T7">
                  <a:pos x="T2" y="T3"/>
                </a:cxn>
                <a:cxn ang="T8">
                  <a:pos x="T4" y="T5"/>
                </a:cxn>
              </a:cxnLst>
              <a:rect l="T9" t="T10" r="T11" b="T12"/>
              <a:pathLst>
                <a:path w="21600" h="24177" fill="none" extrusionOk="0">
                  <a:moveTo>
                    <a:pt x="8922" y="24176"/>
                  </a:moveTo>
                  <a:cubicBezTo>
                    <a:pt x="3317" y="20114"/>
                    <a:pt x="0" y="13611"/>
                    <a:pt x="0" y="6689"/>
                  </a:cubicBezTo>
                  <a:cubicBezTo>
                    <a:pt x="-1" y="4417"/>
                    <a:pt x="358" y="2159"/>
                    <a:pt x="1061" y="-1"/>
                  </a:cubicBezTo>
                </a:path>
                <a:path w="21600" h="24177" stroke="0" extrusionOk="0">
                  <a:moveTo>
                    <a:pt x="8922" y="24176"/>
                  </a:moveTo>
                  <a:cubicBezTo>
                    <a:pt x="3317" y="20114"/>
                    <a:pt x="0" y="13611"/>
                    <a:pt x="0" y="6689"/>
                  </a:cubicBezTo>
                  <a:cubicBezTo>
                    <a:pt x="-1" y="4417"/>
                    <a:pt x="358" y="2159"/>
                    <a:pt x="1061" y="-1"/>
                  </a:cubicBezTo>
                  <a:lnTo>
                    <a:pt x="21600" y="6689"/>
                  </a:lnTo>
                  <a:close/>
                </a:path>
              </a:pathLst>
            </a:custGeom>
            <a:solidFill>
              <a:srgbClr val="969696"/>
            </a:solidFill>
            <a:ln w="38100">
              <a:solidFill>
                <a:schemeClr val="bg1"/>
              </a:solidFill>
              <a:round/>
              <a:headEnd/>
              <a:tailEnd/>
            </a:ln>
          </p:spPr>
          <p:txBody>
            <a:bodyPr/>
            <a:lstStyle/>
            <a:p>
              <a:endParaRPr lang="en-US"/>
            </a:p>
          </p:txBody>
        </p:sp>
        <p:sp>
          <p:nvSpPr>
            <p:cNvPr id="22" name="Arc 22"/>
            <p:cNvSpPr>
              <a:spLocks/>
            </p:cNvSpPr>
            <p:nvPr/>
          </p:nvSpPr>
          <p:spPr bwMode="auto">
            <a:xfrm>
              <a:off x="5181987" y="1226820"/>
              <a:ext cx="1649921" cy="1652685"/>
            </a:xfrm>
            <a:custGeom>
              <a:avLst/>
              <a:gdLst>
                <a:gd name="T0" fmla="*/ 0 w 20538"/>
                <a:gd name="T1" fmla="*/ 123842619 h 21600"/>
                <a:gd name="T2" fmla="*/ 172017517 w 20538"/>
                <a:gd name="T3" fmla="*/ 0 h 21600"/>
                <a:gd name="T4" fmla="*/ 172017517 w 20538"/>
                <a:gd name="T5" fmla="*/ 179397770 h 21600"/>
                <a:gd name="T6" fmla="*/ 0 60000 65536"/>
                <a:gd name="T7" fmla="*/ 0 60000 65536"/>
                <a:gd name="T8" fmla="*/ 0 60000 65536"/>
                <a:gd name="T9" fmla="*/ 0 w 20538"/>
                <a:gd name="T10" fmla="*/ 0 h 21600"/>
                <a:gd name="T11" fmla="*/ 20538 w 20538"/>
                <a:gd name="T12" fmla="*/ 21600 h 21600"/>
              </a:gdLst>
              <a:ahLst/>
              <a:cxnLst>
                <a:cxn ang="T6">
                  <a:pos x="T0" y="T1"/>
                </a:cxn>
                <a:cxn ang="T7">
                  <a:pos x="T2" y="T3"/>
                </a:cxn>
                <a:cxn ang="T8">
                  <a:pos x="T4" y="T5"/>
                </a:cxn>
              </a:cxnLst>
              <a:rect l="T9" t="T10" r="T11" b="T12"/>
              <a:pathLst>
                <a:path w="20538" h="21600" fill="none" extrusionOk="0">
                  <a:moveTo>
                    <a:pt x="-1" y="14910"/>
                  </a:moveTo>
                  <a:cubicBezTo>
                    <a:pt x="2895" y="6018"/>
                    <a:pt x="11185" y="0"/>
                    <a:pt x="20537" y="0"/>
                  </a:cubicBezTo>
                </a:path>
                <a:path w="20538" h="21600" stroke="0" extrusionOk="0">
                  <a:moveTo>
                    <a:pt x="-1" y="14910"/>
                  </a:moveTo>
                  <a:cubicBezTo>
                    <a:pt x="2895" y="6018"/>
                    <a:pt x="11185" y="0"/>
                    <a:pt x="20537" y="0"/>
                  </a:cubicBezTo>
                  <a:lnTo>
                    <a:pt x="20538" y="21600"/>
                  </a:lnTo>
                  <a:close/>
                </a:path>
              </a:pathLst>
            </a:custGeom>
            <a:solidFill>
              <a:schemeClr val="tx1"/>
            </a:solidFill>
            <a:ln w="38100">
              <a:solidFill>
                <a:schemeClr val="bg1"/>
              </a:solidFill>
              <a:round/>
              <a:headEnd/>
              <a:tailEnd/>
            </a:ln>
          </p:spPr>
          <p:txBody>
            <a:bodyPr/>
            <a:lstStyle/>
            <a:p>
              <a:endParaRPr lang="en-US"/>
            </a:p>
          </p:txBody>
        </p:sp>
        <p:sp>
          <p:nvSpPr>
            <p:cNvPr id="23" name="Oval 23"/>
            <p:cNvSpPr>
              <a:spLocks noChangeArrowheads="1"/>
            </p:cNvSpPr>
            <p:nvPr/>
          </p:nvSpPr>
          <p:spPr bwMode="auto">
            <a:xfrm>
              <a:off x="6112855" y="2222429"/>
              <a:ext cx="1414418" cy="1352803"/>
            </a:xfrm>
            <a:prstGeom prst="ellipse">
              <a:avLst/>
            </a:prstGeom>
            <a:solidFill>
              <a:schemeClr val="accent1">
                <a:lumMod val="50000"/>
              </a:schemeClr>
            </a:solidFill>
            <a:ln w="57150" algn="ctr">
              <a:solidFill>
                <a:schemeClr val="bg1"/>
              </a:solidFill>
              <a:round/>
              <a:headEnd/>
              <a:tailEnd/>
            </a:ln>
          </p:spPr>
          <p:txBody>
            <a:bodyPr lIns="90000" tIns="46800" rIns="90000" bIns="46800" anchor="ctr"/>
            <a:lstStyle/>
            <a:p>
              <a:pPr algn="ctr"/>
              <a:r>
                <a:rPr lang="en-US" sz="1000" b="1" smtClean="0">
                  <a:solidFill>
                    <a:schemeClr val="bg1"/>
                  </a:solidFill>
                </a:rPr>
                <a:t>LIQUIDITY </a:t>
              </a:r>
              <a:br>
                <a:rPr lang="en-US" sz="1000" b="1" smtClean="0">
                  <a:solidFill>
                    <a:schemeClr val="bg1"/>
                  </a:solidFill>
                </a:rPr>
              </a:br>
              <a:r>
                <a:rPr lang="en-US" sz="1000" b="1" smtClean="0">
                  <a:solidFill>
                    <a:schemeClr val="bg1"/>
                  </a:solidFill>
                </a:rPr>
                <a:t>RISK MANAGE-MENT</a:t>
              </a:r>
              <a:endParaRPr lang="en-US" sz="1000" b="1" dirty="0" smtClean="0">
                <a:solidFill>
                  <a:schemeClr val="bg1"/>
                </a:solidFill>
              </a:endParaRPr>
            </a:p>
          </p:txBody>
        </p:sp>
        <p:sp>
          <p:nvSpPr>
            <p:cNvPr id="24" name="Rectangle 9" descr="loz fill green"/>
            <p:cNvSpPr>
              <a:spLocks noChangeArrowheads="1"/>
            </p:cNvSpPr>
            <p:nvPr/>
          </p:nvSpPr>
          <p:spPr bwMode="auto">
            <a:xfrm>
              <a:off x="5593075" y="1522704"/>
              <a:ext cx="1537046" cy="806350"/>
            </a:xfrm>
            <a:prstGeom prst="rect">
              <a:avLst/>
            </a:prstGeom>
            <a:noFill/>
            <a:ln w="19050" algn="ctr">
              <a:noFill/>
              <a:miter lim="800000"/>
              <a:headEnd/>
              <a:tailEnd/>
            </a:ln>
          </p:spPr>
          <p:txBody>
            <a:bodyPr lIns="54000" rIns="54000" anchor="ctr"/>
            <a:lstStyle/>
            <a:p>
              <a:pPr algn="l">
                <a:spcBef>
                  <a:spcPct val="0"/>
                </a:spcBef>
              </a:pPr>
              <a:r>
                <a:rPr lang="en-US" sz="1200" smtClean="0">
                  <a:solidFill>
                    <a:schemeClr val="bg1"/>
                  </a:solidFill>
                  <a:latin typeface="Arial Unicode MS" pitchFamily="34" charset="-128"/>
                </a:rPr>
                <a:t>BASEL III</a:t>
              </a:r>
              <a:endParaRPr lang="en-US" sz="1200" dirty="0">
                <a:solidFill>
                  <a:schemeClr val="bg1"/>
                </a:solidFill>
                <a:latin typeface="Arial Unicode MS" pitchFamily="34" charset="-128"/>
              </a:endParaRPr>
            </a:p>
          </p:txBody>
        </p:sp>
        <p:sp>
          <p:nvSpPr>
            <p:cNvPr id="25" name="Rectangle 9" descr="loz fill green"/>
            <p:cNvSpPr>
              <a:spLocks noChangeArrowheads="1"/>
            </p:cNvSpPr>
            <p:nvPr/>
          </p:nvSpPr>
          <p:spPr bwMode="auto">
            <a:xfrm>
              <a:off x="7011672" y="1517373"/>
              <a:ext cx="1537046" cy="806350"/>
            </a:xfrm>
            <a:prstGeom prst="rect">
              <a:avLst/>
            </a:prstGeom>
            <a:noFill/>
            <a:ln w="19050" algn="ctr">
              <a:noFill/>
              <a:miter lim="800000"/>
              <a:headEnd/>
              <a:tailEnd/>
            </a:ln>
          </p:spPr>
          <p:txBody>
            <a:bodyPr lIns="54000" rIns="54000" anchor="ctr"/>
            <a:lstStyle/>
            <a:p>
              <a:pPr algn="l">
                <a:spcBef>
                  <a:spcPct val="0"/>
                </a:spcBef>
              </a:pPr>
              <a:r>
                <a:rPr lang="en-US" sz="1200" smtClean="0">
                  <a:latin typeface="Arial Unicode MS" pitchFamily="34" charset="-128"/>
                </a:rPr>
                <a:t>MARKET</a:t>
              </a:r>
              <a:endParaRPr lang="en-US" sz="1200" dirty="0">
                <a:latin typeface="Arial Unicode MS" pitchFamily="34" charset="-128"/>
              </a:endParaRPr>
            </a:p>
          </p:txBody>
        </p:sp>
        <p:sp>
          <p:nvSpPr>
            <p:cNvPr id="26" name="Rectangle 9" descr="loz fill green"/>
            <p:cNvSpPr>
              <a:spLocks noChangeArrowheads="1"/>
            </p:cNvSpPr>
            <p:nvPr/>
          </p:nvSpPr>
          <p:spPr bwMode="auto">
            <a:xfrm>
              <a:off x="7552356" y="2778212"/>
              <a:ext cx="1135714" cy="806350"/>
            </a:xfrm>
            <a:prstGeom prst="rect">
              <a:avLst/>
            </a:prstGeom>
            <a:noFill/>
            <a:ln w="19050" algn="ctr">
              <a:noFill/>
              <a:miter lim="800000"/>
              <a:headEnd/>
              <a:tailEnd/>
            </a:ln>
          </p:spPr>
          <p:txBody>
            <a:bodyPr lIns="54000" rIns="54000" anchor="ctr"/>
            <a:lstStyle/>
            <a:p>
              <a:pPr algn="l">
                <a:spcBef>
                  <a:spcPct val="0"/>
                </a:spcBef>
              </a:pPr>
              <a:r>
                <a:rPr lang="en-US" sz="1200" smtClean="0">
                  <a:latin typeface="Arial Unicode MS" pitchFamily="34" charset="-128"/>
                </a:rPr>
                <a:t>DATA VOLUMES</a:t>
              </a:r>
              <a:endParaRPr lang="en-US" sz="1200" dirty="0">
                <a:latin typeface="Arial Unicode MS" pitchFamily="34" charset="-128"/>
              </a:endParaRPr>
            </a:p>
          </p:txBody>
        </p:sp>
        <p:sp>
          <p:nvSpPr>
            <p:cNvPr id="27" name="Rectangle 9" descr="loz fill green"/>
            <p:cNvSpPr>
              <a:spLocks noChangeArrowheads="1"/>
            </p:cNvSpPr>
            <p:nvPr/>
          </p:nvSpPr>
          <p:spPr bwMode="auto">
            <a:xfrm>
              <a:off x="6097527" y="3680524"/>
              <a:ext cx="1537046" cy="806351"/>
            </a:xfrm>
            <a:prstGeom prst="rect">
              <a:avLst/>
            </a:prstGeom>
            <a:noFill/>
            <a:ln w="19050" algn="ctr">
              <a:noFill/>
              <a:miter lim="800000"/>
              <a:headEnd/>
              <a:tailEnd/>
            </a:ln>
          </p:spPr>
          <p:txBody>
            <a:bodyPr lIns="54000" rIns="54000" anchor="ctr"/>
            <a:lstStyle/>
            <a:p>
              <a:pPr algn="ctr">
                <a:spcBef>
                  <a:spcPct val="0"/>
                </a:spcBef>
              </a:pPr>
              <a:r>
                <a:rPr lang="en-US" sz="1200" smtClean="0">
                  <a:latin typeface="Arial Unicode MS" pitchFamily="34" charset="-128"/>
                </a:rPr>
                <a:t>ANALYTICS</a:t>
              </a:r>
              <a:endParaRPr lang="en-US" sz="1200" dirty="0">
                <a:latin typeface="Arial Unicode MS" pitchFamily="34" charset="-128"/>
              </a:endParaRPr>
            </a:p>
          </p:txBody>
        </p:sp>
        <p:sp>
          <p:nvSpPr>
            <p:cNvPr id="28" name="Rectangle 9" descr="loz fill green"/>
            <p:cNvSpPr>
              <a:spLocks noChangeArrowheads="1"/>
            </p:cNvSpPr>
            <p:nvPr/>
          </p:nvSpPr>
          <p:spPr bwMode="auto">
            <a:xfrm>
              <a:off x="5187860" y="2834042"/>
              <a:ext cx="1537046" cy="806351"/>
            </a:xfrm>
            <a:prstGeom prst="rect">
              <a:avLst/>
            </a:prstGeom>
            <a:noFill/>
            <a:ln w="19050" algn="ctr">
              <a:noFill/>
              <a:miter lim="800000"/>
              <a:headEnd/>
              <a:tailEnd/>
            </a:ln>
          </p:spPr>
          <p:txBody>
            <a:bodyPr lIns="54000" rIns="54000" anchor="ctr"/>
            <a:lstStyle/>
            <a:p>
              <a:pPr algn="l">
                <a:spcBef>
                  <a:spcPct val="0"/>
                </a:spcBef>
              </a:pPr>
              <a:r>
                <a:rPr lang="en-US" sz="1200" smtClean="0">
                  <a:latin typeface="Arial Unicode MS" pitchFamily="34" charset="-128"/>
                </a:rPr>
                <a:t>ORGANI-</a:t>
              </a:r>
              <a:br>
                <a:rPr lang="en-US" sz="1200" smtClean="0">
                  <a:latin typeface="Arial Unicode MS" pitchFamily="34" charset="-128"/>
                </a:rPr>
              </a:br>
              <a:r>
                <a:rPr lang="en-US" sz="1200" smtClean="0">
                  <a:latin typeface="Arial Unicode MS" pitchFamily="34" charset="-128"/>
                </a:rPr>
                <a:t>ZATION&amp;</a:t>
              </a:r>
              <a:br>
                <a:rPr lang="en-US" sz="1200" smtClean="0">
                  <a:latin typeface="Arial Unicode MS" pitchFamily="34" charset="-128"/>
                </a:rPr>
              </a:br>
              <a:r>
                <a:rPr lang="en-US" sz="1200" smtClean="0">
                  <a:latin typeface="Arial Unicode MS" pitchFamily="34" charset="-128"/>
                </a:rPr>
                <a:t>PROCESSES</a:t>
              </a:r>
              <a:endParaRPr lang="en-US" sz="1200" dirty="0">
                <a:latin typeface="Arial Unicode MS" pitchFamily="34" charset="-128"/>
              </a:endParaRPr>
            </a:p>
          </p:txBody>
        </p:sp>
      </p:grpSp>
      <p:sp>
        <p:nvSpPr>
          <p:cNvPr id="29" name="TextBox 28"/>
          <p:cNvSpPr txBox="1"/>
          <p:nvPr/>
        </p:nvSpPr>
        <p:spPr>
          <a:xfrm rot="5400000">
            <a:off x="7284810" y="3057687"/>
            <a:ext cx="2441694" cy="369332"/>
          </a:xfrm>
          <a:prstGeom prst="rect">
            <a:avLst/>
          </a:prstGeom>
          <a:noFill/>
        </p:spPr>
        <p:txBody>
          <a:bodyPr wrap="none" rtlCol="0">
            <a:spAutoFit/>
          </a:bodyPr>
          <a:lstStyle/>
          <a:p>
            <a:pPr fontAlgn="base">
              <a:spcBef>
                <a:spcPct val="50000"/>
              </a:spcBef>
              <a:spcAft>
                <a:spcPct val="0"/>
              </a:spcAft>
              <a:buClr>
                <a:srgbClr val="F0AB00"/>
              </a:buClr>
              <a:buSzPct val="80000"/>
            </a:pPr>
            <a:r>
              <a:rPr lang="en-US" kern="0" smtClean="0">
                <a:solidFill>
                  <a:schemeClr val="bg1"/>
                </a:solidFill>
                <a:ea typeface="Arial Unicode MS" pitchFamily="34" charset="-128"/>
                <a:cs typeface="Arial Unicode MS" pitchFamily="34" charset="-128"/>
              </a:rPr>
              <a:t>LRM ENVIRONMENT</a:t>
            </a:r>
            <a:endParaRPr lang="en-US" sz="1800" kern="0" dirty="0" smtClean="0">
              <a:solidFill>
                <a:schemeClr val="bg1"/>
              </a:solidFill>
              <a:ea typeface="Arial Unicode MS" pitchFamily="34" charset="-128"/>
              <a:cs typeface="Arial Unicode MS" pitchFamily="34" charset="-128"/>
            </a:endParaRPr>
          </a:p>
        </p:txBody>
      </p:sp>
      <p:sp>
        <p:nvSpPr>
          <p:cNvPr id="30" name="TextBox 29"/>
          <p:cNvSpPr txBox="1"/>
          <p:nvPr/>
        </p:nvSpPr>
        <p:spPr>
          <a:xfrm>
            <a:off x="258764" y="5264519"/>
            <a:ext cx="8585448" cy="707886"/>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000" b="1" kern="0" smtClean="0">
                <a:solidFill>
                  <a:schemeClr val="tx2">
                    <a:lumMod val="50000"/>
                  </a:schemeClr>
                </a:solidFill>
                <a:latin typeface="+mj-lt"/>
                <a:ea typeface="Arial Unicode MS" pitchFamily="34" charset="-128"/>
                <a:cs typeface="Arial Unicode MS" pitchFamily="34" charset="-128"/>
              </a:rPr>
              <a:t>Multidimensional challenges impact the whole banking and liquidity arena</a:t>
            </a:r>
            <a:endParaRPr lang="en-US" sz="2000" b="1" kern="0" dirty="0" smtClean="0">
              <a:solidFill>
                <a:schemeClr val="tx2">
                  <a:lumMod val="50000"/>
                </a:schemeClr>
              </a:solidFill>
              <a:latin typeface="+mj-lt"/>
              <a:ea typeface="Arial Unicode MS" pitchFamily="34" charset="-128"/>
              <a:cs typeface="Arial Unicode MS" pitchFamily="34" charset="-128"/>
            </a:endParaRPr>
          </a:p>
        </p:txBody>
      </p:sp>
      <p:cxnSp>
        <p:nvCxnSpPr>
          <p:cNvPr id="31" name="Straight Connector 30"/>
          <p:cNvCxnSpPr/>
          <p:nvPr/>
        </p:nvCxnSpPr>
        <p:spPr>
          <a:xfrm>
            <a:off x="327660" y="5117775"/>
            <a:ext cx="8412480" cy="0"/>
          </a:xfrm>
          <a:prstGeom prst="line">
            <a:avLst/>
          </a:prstGeom>
          <a:ln w="381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swg50KZdUOpLVkixhso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wSQNWNWuU2XdlcnK.FUs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TSJ4tUOEq8gsgjsrmGD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W1uIbuPNky5L7iOavSPR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JpclShQlkykNFPpGvnOu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QW73Oh1ik6jkK0lngSxMw"/>
</p:tagLst>
</file>

<file path=ppt/theme/theme1.xml><?xml version="1.0" encoding="utf-8"?>
<a:theme xmlns:a="http://schemas.openxmlformats.org/drawingml/2006/main" name="1_SAP internal strategy presentation">
  <a:themeElements>
    <a:clrScheme name="sap_colors">
      <a:dk1>
        <a:srgbClr val="000000"/>
      </a:dk1>
      <a:lt1>
        <a:srgbClr val="FFFFFF"/>
      </a:lt1>
      <a:dk2>
        <a:srgbClr val="44697D"/>
      </a:dk2>
      <a:lt2>
        <a:srgbClr val="CCCCCC"/>
      </a:lt2>
      <a:accent1>
        <a:srgbClr val="F0AB00"/>
      </a:accent1>
      <a:accent2>
        <a:srgbClr val="666666"/>
      </a:accent2>
      <a:accent3>
        <a:srgbClr val="44697D"/>
      </a:accent3>
      <a:accent4>
        <a:srgbClr val="557630"/>
      </a:accent4>
      <a:accent5>
        <a:srgbClr val="774A39"/>
      </a:accent5>
      <a:accent6>
        <a:srgbClr val="644459"/>
      </a:accent6>
      <a:hlink>
        <a:srgbClr val="04357B"/>
      </a:hlink>
      <a:folHlink>
        <a:srgbClr val="999999"/>
      </a:folHlink>
    </a:clrScheme>
    <a:fontScheme name="sap_fonts">
      <a:majorFont>
        <a:latin typeface="Arial Black"/>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solidFill>
        <a:ln w="9525" algn="ctr">
          <a:solidFill>
            <a:schemeClr val="bg2"/>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2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1_SAP_2011_v1.2">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5034</Words>
  <Application>Microsoft Office PowerPoint</Application>
  <PresentationFormat>On-screen Show (4:3)</PresentationFormat>
  <Paragraphs>1168</Paragraphs>
  <Slides>59</Slides>
  <Notes>59</Notes>
  <HiddenSlides>11</HiddenSlides>
  <MMClips>0</MMClip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1_SAP internal strategy presentation</vt:lpstr>
      <vt:lpstr>1_SAP_2011_v1.2</vt:lpstr>
      <vt:lpstr>Liquidity Risk Management 1.0, powered by SAP HANA</vt:lpstr>
      <vt:lpstr>Liquidity Risk Management 1.0, powered by SAP HANA</vt:lpstr>
      <vt:lpstr>Legal Disclaimer</vt:lpstr>
      <vt:lpstr>Liquidity Risk Management 1.0, powered by SAP HANA</vt:lpstr>
      <vt:lpstr>In-Memory Computing – The Time is NOW</vt:lpstr>
      <vt:lpstr>SAP HANA™  Is THE solution to the following:</vt:lpstr>
      <vt:lpstr>Usage scenarios of SAP HANA for Banks</vt:lpstr>
      <vt:lpstr>Liquidity Risk Management 1.0, powered by SAP HANA</vt:lpstr>
      <vt:lpstr>Challenges in Liquidity Risk Management</vt:lpstr>
      <vt:lpstr>Liquidity Risk Management Process Overview</vt:lpstr>
      <vt:lpstr>SAP LRM@HANA – a new level of risk management</vt:lpstr>
      <vt:lpstr>Funding Liquidity Risk (Internal Risk Management)</vt:lpstr>
      <vt:lpstr>Market Liquidity Risk (Internal Risk Management)</vt:lpstr>
      <vt:lpstr>Funding Liquidity Risk closely linked to other risk types</vt:lpstr>
      <vt:lpstr>Asset Liability/ Treasury view on Funding Liquidity Risk</vt:lpstr>
      <vt:lpstr>Liquidity Risk Management 1.0, powered by SAP HANA</vt:lpstr>
      <vt:lpstr>Product Vision and Release Plan SAP LRM 1.0</vt:lpstr>
      <vt:lpstr>What is a High Performance Application (HPA)?</vt:lpstr>
      <vt:lpstr>High Performance Applications – Generic Architecture</vt:lpstr>
      <vt:lpstr>Liquidity Risk Management@HANA Architecture</vt:lpstr>
      <vt:lpstr>LRM System Landscape  </vt:lpstr>
      <vt:lpstr>LRM Architecture</vt:lpstr>
      <vt:lpstr>User Experience &amp; Collaboration</vt:lpstr>
      <vt:lpstr>Models of Cooperation  Collaboration to shape the next products and solutions</vt:lpstr>
      <vt:lpstr>Potential Activities for Customer Involvement</vt:lpstr>
      <vt:lpstr>Success Factors for the Customer Validation</vt:lpstr>
      <vt:lpstr>2 Options for Co-Innovation Participation Design Partner versus Validation Partner</vt:lpstr>
      <vt:lpstr>Liquidity Risk Management 1.0, powered by SAP HANA</vt:lpstr>
      <vt:lpstr>Liquidity risk processing with LRM@HANA Rel. 1.0 </vt:lpstr>
      <vt:lpstr>LRM Data Model</vt:lpstr>
      <vt:lpstr>The Cashflow Object</vt:lpstr>
      <vt:lpstr>The Cashflow Object for Structured Products</vt:lpstr>
      <vt:lpstr>The Cashflow Object – View and Scenario</vt:lpstr>
      <vt:lpstr>The Cashflow Object – Versioning in ‘Insertion Mode’</vt:lpstr>
      <vt:lpstr>The Cashflow Object – Versioning in ‘Overrule Mode’</vt:lpstr>
      <vt:lpstr>Management of Big Data in LRM: Volume Drivers</vt:lpstr>
      <vt:lpstr>Management of Big Data in LRM Nearline storage/Data Aging/Archiving</vt:lpstr>
      <vt:lpstr>Calculation engine</vt:lpstr>
      <vt:lpstr>Liquidity Groups: Basic Properties</vt:lpstr>
      <vt:lpstr>Liquidity Group Types</vt:lpstr>
      <vt:lpstr>Calculation Rules: the ‘heart’ of liquidity groups</vt:lpstr>
      <vt:lpstr>Cash Flow Modeling in Liquidity Groups Example: Facilities</vt:lpstr>
      <vt:lpstr>Cash Flow Modeling in Liquidity Groups Example: Sight Deposits</vt:lpstr>
      <vt:lpstr>Maturity bands</vt:lpstr>
      <vt:lpstr>Liquidity Scenarios</vt:lpstr>
      <vt:lpstr>Liquidity Scenarios</vt:lpstr>
      <vt:lpstr>Calculation Engine Runtime</vt:lpstr>
      <vt:lpstr>LRM Liquidity Limits</vt:lpstr>
      <vt:lpstr>LRM Ticker</vt:lpstr>
      <vt:lpstr>LRM Collaboration - Feeds</vt:lpstr>
      <vt:lpstr>LRM Collaboration – SAP StreamWork</vt:lpstr>
      <vt:lpstr>Backup</vt:lpstr>
      <vt:lpstr>Liquidity risk processing in SAP LRM@HANA Rel. 2.0 </vt:lpstr>
      <vt:lpstr>SAP LRM@HANA creating Value in your Risk Management</vt:lpstr>
      <vt:lpstr>PowerPoint Presentation</vt:lpstr>
      <vt:lpstr>LRM Mockup: Key Figure Cockpit</vt:lpstr>
      <vt:lpstr>Master Data Hierarchies</vt:lpstr>
      <vt:lpstr>Thank You!</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d019534</dc:creator>
  <cp:lastModifiedBy>Sandra Mangano</cp:lastModifiedBy>
  <cp:revision>329</cp:revision>
  <dcterms:created xsi:type="dcterms:W3CDTF">2011-02-17T10:36:00Z</dcterms:created>
  <dcterms:modified xsi:type="dcterms:W3CDTF">2012-02-29T16:30:50Z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-1840541503</vt:i4>
  </property>
  <property fmtid="{D5CDD505-2E9C-101B-9397-08002B2CF9AE}" pid="3" name="_NewReviewCycle">
    <vt:lpwstr/>
  </property>
  <property fmtid="{D5CDD505-2E9C-101B-9397-08002B2CF9AE}" pid="4" name="_EmailSubject">
    <vt:lpwstr>Liquidity Risk Managment - Actions for field enablement</vt:lpwstr>
  </property>
  <property fmtid="{D5CDD505-2E9C-101B-9397-08002B2CF9AE}" pid="5" name="_AuthorEmail">
    <vt:lpwstr>philipp.freudenberger@sap.com</vt:lpwstr>
  </property>
  <property fmtid="{D5CDD505-2E9C-101B-9397-08002B2CF9AE}" pid="6" name="_AuthorEmailDisplayName">
    <vt:lpwstr>Freudenberger, Philipp</vt:lpwstr>
  </property>
</Properties>
</file>