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9B8EB6-076E-4CC0-AE4B-B23FFC9D201B}">
  <a:tblStyle styleId="{759B8EB6-076E-4CC0-AE4B-B23FFC9D20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8A861A-4ED0-4BFE-8D6C-ADBA94F73D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586744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b586744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5867442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b5867442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5867442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b5867442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5867442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b5867442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2d4541f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22d4541f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2d4541f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a22d4541f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Comencemos con salida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 y gráfica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1552950"/>
            <a:ext cx="11748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MIPS cuenta con dos “pantallas”</a:t>
            </a:r>
            <a:endParaRPr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64500" y="2033450"/>
            <a:ext cx="6153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Una </a:t>
            </a:r>
            <a:r>
              <a:rPr b="1" lang="en-US" sz="1800"/>
              <a:t>alfanumérica</a:t>
            </a:r>
            <a:r>
              <a:rPr lang="en-US" sz="1800"/>
              <a:t>, donde podemos imprimir texto</a:t>
            </a:r>
            <a:endParaRPr i="1"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2461175"/>
            <a:ext cx="4939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 otra </a:t>
            </a:r>
            <a:r>
              <a:rPr b="1" lang="en-US" sz="1800"/>
              <a:t>gráfica</a:t>
            </a:r>
            <a:r>
              <a:rPr lang="en-US" sz="1800"/>
              <a:t> donde podemos pintar píxeles</a:t>
            </a:r>
            <a:endParaRPr sz="18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57872" l="8274" r="48605" t="9573"/>
          <a:stretch/>
        </p:blipFill>
        <p:spPr>
          <a:xfrm>
            <a:off x="344175" y="3502000"/>
            <a:ext cx="5741026" cy="18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14085" l="21971" r="41349" t="10391"/>
          <a:stretch/>
        </p:blipFill>
        <p:spPr>
          <a:xfrm>
            <a:off x="6540625" y="2171900"/>
            <a:ext cx="4064051" cy="40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646" y="1632850"/>
            <a:ext cx="3662625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¿Cómo se usa?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Existen dos “registros” (es decir, dos celdas de memoria comunes)</a:t>
            </a:r>
            <a:endParaRPr sz="2000"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6719575" y="5557150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: 0x10000</a:t>
            </a:r>
            <a:endParaRPr i="1" sz="1800"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9212100" y="2265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{759B8EB6-076E-4CC0-AE4B-B23FFC9D201B}</a:tableStyleId>
              </a:tblPr>
              <a:tblGrid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9212025" y="1824100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6719575" y="5922925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lang="en-US" sz="1800"/>
              <a:t>: 0x10008</a:t>
            </a:r>
            <a:endParaRPr i="1"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2086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</a:rPr>
              <a:t>CONTROL</a:t>
            </a:r>
            <a:r>
              <a:rPr b="1" lang="en-US" sz="2000"/>
              <a:t> </a:t>
            </a:r>
            <a:r>
              <a:rPr lang="en-US" sz="2000"/>
              <a:t>sirve para enviar códigos de operaciones</a:t>
            </a:r>
            <a:endParaRPr sz="2000"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264500" y="26197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</a:rPr>
              <a:t>DATA</a:t>
            </a:r>
            <a:r>
              <a:rPr b="1" lang="en-US" sz="2000"/>
              <a:t> </a:t>
            </a:r>
            <a:r>
              <a:rPr lang="en-US" sz="2000"/>
              <a:t>sirve para enviar o recibir datos</a:t>
            </a:r>
            <a:endParaRPr sz="2000"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264500" y="3153150"/>
            <a:ext cx="8649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Como son celdas de memoria se leen y escriben con instrucciones de memoria: LD/L.D/LBU/SD/S.D...</a:t>
            </a:r>
            <a:endParaRPr sz="20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264500" y="3991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Ejemplo mandando algo a CONTROL, por ejemplo, el valor 1</a:t>
            </a:r>
            <a:endParaRPr sz="20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44700" y="4574875"/>
            <a:ext cx="2964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DADDI $t1, $zero, 1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SD $t1, 0x10000 ($zero)</a:t>
            </a:r>
            <a:endParaRPr sz="20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859925" y="4675150"/>
            <a:ext cx="29640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.data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</a:rPr>
              <a:t>CONTROL</a:t>
            </a:r>
            <a:r>
              <a:rPr lang="en-US" sz="1600"/>
              <a:t>: .word 0x10000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.code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LD $s0, </a:t>
            </a:r>
            <a:r>
              <a:rPr lang="en-US" sz="1600">
                <a:solidFill>
                  <a:srgbClr val="38761D"/>
                </a:solidFill>
              </a:rPr>
              <a:t>CONTROL </a:t>
            </a:r>
            <a:r>
              <a:rPr lang="en-US" sz="1600"/>
              <a:t>($zero) </a:t>
            </a:r>
            <a:r>
              <a:rPr lang="en-US" sz="1600"/>
              <a:t>DADDI $t1, $zero, 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SD $t1, </a:t>
            </a:r>
            <a:r>
              <a:rPr lang="en-US" sz="1600">
                <a:solidFill>
                  <a:srgbClr val="000000"/>
                </a:solidFill>
              </a:rPr>
              <a:t>0 </a:t>
            </a:r>
            <a:r>
              <a:rPr lang="en-US" sz="1600"/>
              <a:t>($s0)</a:t>
            </a:r>
            <a:endParaRPr sz="16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157325" y="5253778"/>
            <a:ext cx="3354900" cy="1368447"/>
            <a:chOff x="157325" y="5253778"/>
            <a:chExt cx="3354900" cy="1368447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1343525" y="5253778"/>
              <a:ext cx="9825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8"/>
            <p:cNvSpPr/>
            <p:nvPr/>
          </p:nvSpPr>
          <p:spPr>
            <a:xfrm rot="307">
              <a:off x="157325" y="5590075"/>
              <a:ext cx="3354900" cy="1032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0x10000 no entra como dirección fija (máx. 2 bytes)</a:t>
              </a:r>
              <a:endParaRPr b="1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</a:t>
            </a:r>
            <a:endParaRPr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b="1" lang="en-US" sz="2000"/>
              <a:t>alfanumérica</a:t>
            </a:r>
            <a:endParaRPr b="1" sz="2000"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string (</a:t>
            </a:r>
            <a:r>
              <a:rPr b="1" lang="en-US" sz="2000">
                <a:solidFill>
                  <a:srgbClr val="000000"/>
                </a:solidFill>
              </a:rPr>
              <a:t>NO </a:t>
            </a:r>
            <a:r>
              <a:rPr lang="en-US" sz="2000">
                <a:solidFill>
                  <a:srgbClr val="000000"/>
                </a:solidFill>
              </a:rPr>
              <a:t>un caracter, un string completo!)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076625" y="2543550"/>
            <a:ext cx="321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</a:t>
            </a:r>
            <a:r>
              <a:rPr b="1" lang="en-US" sz="1800"/>
              <a:t> </a:t>
            </a:r>
            <a:r>
              <a:rPr lang="en-US" sz="1800"/>
              <a:t>Dirección del string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4</a:t>
            </a:r>
            <a:endParaRPr i="1" sz="1800"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264500" y="3229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número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076625" y="3762750"/>
            <a:ext cx="4929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</a:t>
            </a:r>
            <a:r>
              <a:rPr b="1" lang="en-US" sz="1800"/>
              <a:t> </a:t>
            </a:r>
            <a:r>
              <a:rPr lang="en-US" sz="1800"/>
              <a:t>El dato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1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entero sin signo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-US" sz="1800"/>
              <a:t>2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entero con signo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-US" sz="1800"/>
              <a:t>3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flotante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264500" y="5447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6</a:t>
            </a:r>
            <a:endParaRPr i="1" sz="1800"/>
          </a:p>
        </p:txBody>
      </p:sp>
      <p:sp>
        <p:nvSpPr>
          <p:cNvPr id="163" name="Google Shape;163;p19"/>
          <p:cNvSpPr txBox="1"/>
          <p:nvPr/>
        </p:nvSpPr>
        <p:spPr>
          <a:xfrm>
            <a:off x="6197500" y="2488950"/>
            <a:ext cx="56256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.data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38761D"/>
                </a:solidFill>
              </a:rPr>
              <a:t>CONTROL</a:t>
            </a:r>
            <a:r>
              <a:rPr i="1" lang="en-US" sz="1500"/>
              <a:t>: .word 0x10000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500">
                <a:solidFill>
                  <a:srgbClr val="C00000"/>
                </a:solidFill>
              </a:rPr>
              <a:t>DATA</a:t>
            </a:r>
            <a:r>
              <a:rPr i="1" lang="en-US" sz="1500">
                <a:solidFill>
                  <a:schemeClr val="dk1"/>
                </a:solidFill>
              </a:rPr>
              <a:t>: .word 0x10008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.code 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LD $s0, </a:t>
            </a:r>
            <a:r>
              <a:rPr i="1" lang="en-US" sz="1500">
                <a:solidFill>
                  <a:srgbClr val="38761D"/>
                </a:solidFill>
              </a:rPr>
              <a:t>CONTROL </a:t>
            </a:r>
            <a:r>
              <a:rPr i="1" lang="en-US" sz="1500"/>
              <a:t>($zero) </a:t>
            </a:r>
            <a:r>
              <a:rPr i="1" lang="en-US" sz="1500">
                <a:solidFill>
                  <a:srgbClr val="666666"/>
                </a:solidFill>
              </a:rPr>
              <a:t>; $s0 = CONTROL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LD $s1, </a:t>
            </a:r>
            <a:r>
              <a:rPr i="1" lang="en-US" sz="1500">
                <a:solidFill>
                  <a:srgbClr val="C00000"/>
                </a:solidFill>
              </a:rPr>
              <a:t>DATA </a:t>
            </a:r>
            <a:r>
              <a:rPr i="1" lang="en-US" sz="1500">
                <a:solidFill>
                  <a:schemeClr val="dk1"/>
                </a:solidFill>
              </a:rPr>
              <a:t>($zero) </a:t>
            </a:r>
            <a:r>
              <a:rPr i="1" lang="en-US" sz="1500">
                <a:solidFill>
                  <a:srgbClr val="666666"/>
                </a:solidFill>
              </a:rPr>
              <a:t>; $s1 = DATA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DADDI $t0, $zero, -85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SD $t0, 0 ($s1) </a:t>
            </a:r>
            <a:r>
              <a:rPr i="1" lang="en-US" sz="1500">
                <a:solidFill>
                  <a:srgbClr val="666666"/>
                </a:solidFill>
              </a:rPr>
              <a:t>; Mando el dato a DATA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DADDI $t0, $zero, 2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SD $t0, </a:t>
            </a:r>
            <a:r>
              <a:rPr i="1" lang="en-US" sz="1500"/>
              <a:t>0 </a:t>
            </a:r>
            <a:r>
              <a:rPr i="1" lang="en-US" sz="1500">
                <a:solidFill>
                  <a:schemeClr val="dk1"/>
                </a:solidFill>
              </a:rPr>
              <a:t>($s0) </a:t>
            </a:r>
            <a:r>
              <a:rPr i="1" lang="en-US" sz="1500">
                <a:solidFill>
                  <a:srgbClr val="666666"/>
                </a:solidFill>
              </a:rPr>
              <a:t>; CONTROL = 2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DADDI $t0, $zero, 6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</a:rPr>
              <a:t>SD $t0, 0 ($s0) </a:t>
            </a:r>
            <a:r>
              <a:rPr i="1" lang="en-US" sz="1500">
                <a:solidFill>
                  <a:srgbClr val="666666"/>
                </a:solidFill>
              </a:rPr>
              <a:t>; CONTROL = 6 (limpia)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HALT</a:t>
            </a:r>
            <a:endParaRPr b="1" i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b="1" lang="en-US" sz="2000"/>
              <a:t>gráfica</a:t>
            </a:r>
            <a:endParaRPr b="1" sz="20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pintar un píxel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1076625" y="2543550"/>
            <a:ext cx="3786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 </a:t>
            </a:r>
            <a:r>
              <a:rPr lang="en-US" sz="1800"/>
              <a:t>Color y coordenadas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5</a:t>
            </a:r>
            <a:endParaRPr i="1" sz="1800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264500" y="54471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7</a:t>
            </a:r>
            <a:endParaRPr i="1" sz="1800"/>
          </a:p>
        </p:txBody>
      </p:sp>
      <p:sp>
        <p:nvSpPr>
          <p:cNvPr id="175" name="Google Shape;175;p20"/>
          <p:cNvSpPr txBox="1"/>
          <p:nvPr/>
        </p:nvSpPr>
        <p:spPr>
          <a:xfrm>
            <a:off x="6197500" y="1758975"/>
            <a:ext cx="5625600" cy="4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PIXEL: .byte </a:t>
            </a:r>
            <a:r>
              <a:rPr i="1" lang="en-US" sz="1600">
                <a:solidFill>
                  <a:srgbClr val="C00000"/>
                </a:solidFill>
              </a:rPr>
              <a:t>0</a:t>
            </a:r>
            <a:r>
              <a:rPr i="1" lang="en-US" sz="1600"/>
              <a:t>, </a:t>
            </a:r>
            <a:r>
              <a:rPr i="1" lang="en-US" sz="1600">
                <a:solidFill>
                  <a:srgbClr val="38761D"/>
                </a:solidFill>
              </a:rPr>
              <a:t>185</a:t>
            </a:r>
            <a:r>
              <a:rPr i="1" lang="en-US" sz="1600"/>
              <a:t>, </a:t>
            </a:r>
            <a:r>
              <a:rPr i="1" lang="en-US" sz="1600">
                <a:solidFill>
                  <a:srgbClr val="1155CC"/>
                </a:solidFill>
              </a:rPr>
              <a:t>135</a:t>
            </a:r>
            <a:r>
              <a:rPr i="1" lang="en-US" sz="1600"/>
              <a:t>, 0, </a:t>
            </a:r>
            <a:r>
              <a:rPr i="1" lang="en-US" sz="1600">
                <a:solidFill>
                  <a:srgbClr val="B45F06"/>
                </a:solidFill>
              </a:rPr>
              <a:t>23</a:t>
            </a:r>
            <a:r>
              <a:rPr i="1" lang="en-US" sz="1600"/>
              <a:t>, </a:t>
            </a:r>
            <a:r>
              <a:rPr i="1" lang="en-US" sz="1600">
                <a:solidFill>
                  <a:srgbClr val="BF9000"/>
                </a:solidFill>
              </a:rPr>
              <a:t>10</a:t>
            </a:r>
            <a:r>
              <a:rPr i="1" lang="en-US" sz="1600"/>
              <a:t>, 0, 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8761D"/>
                </a:solidFill>
              </a:rPr>
              <a:t>CONTROL</a:t>
            </a:r>
            <a:r>
              <a:rPr i="1" lang="en-US" sz="1600"/>
              <a:t>: .word 0x10000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C00000"/>
                </a:solidFill>
              </a:rPr>
              <a:t>DATA</a:t>
            </a:r>
            <a:r>
              <a:rPr i="1" lang="en-US" sz="1600">
                <a:solidFill>
                  <a:schemeClr val="dk1"/>
                </a:solidFill>
              </a:rPr>
              <a:t>: .word 0x10008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 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LD $s0, </a:t>
            </a:r>
            <a:r>
              <a:rPr i="1" lang="en-US" sz="1600">
                <a:solidFill>
                  <a:srgbClr val="38761D"/>
                </a:solidFill>
              </a:rPr>
              <a:t>CONTROL </a:t>
            </a:r>
            <a:r>
              <a:rPr i="1" lang="en-US" sz="1600">
                <a:solidFill>
                  <a:schemeClr val="dk1"/>
                </a:solidFill>
              </a:rPr>
              <a:t>($zero) </a:t>
            </a:r>
            <a:r>
              <a:rPr i="1" lang="en-US" sz="1600">
                <a:solidFill>
                  <a:srgbClr val="666666"/>
                </a:solidFill>
              </a:rPr>
              <a:t>; $s0 = CONTROL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LD $s1, </a:t>
            </a:r>
            <a:r>
              <a:rPr i="1" lang="en-US" sz="1600">
                <a:solidFill>
                  <a:srgbClr val="C00000"/>
                </a:solidFill>
              </a:rPr>
              <a:t>DATA </a:t>
            </a:r>
            <a:r>
              <a:rPr i="1" lang="en-US" sz="1600">
                <a:solidFill>
                  <a:schemeClr val="dk1"/>
                </a:solidFill>
              </a:rPr>
              <a:t>($zero) </a:t>
            </a:r>
            <a:r>
              <a:rPr i="1" lang="en-US" sz="1600">
                <a:solidFill>
                  <a:srgbClr val="666666"/>
                </a:solidFill>
              </a:rPr>
              <a:t>; $s1 =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</a:t>
            </a:r>
            <a:r>
              <a:rPr i="1" lang="en-US" sz="1600"/>
              <a:t> $t0, </a:t>
            </a:r>
            <a:r>
              <a:rPr i="1" lang="en-US" sz="1600">
                <a:solidFill>
                  <a:schemeClr val="dk1"/>
                </a:solidFill>
              </a:rPr>
              <a:t>PIXEL ($zero)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SD $t0, </a:t>
            </a:r>
            <a:r>
              <a:rPr i="1" lang="en-US" sz="1600"/>
              <a:t>0 </a:t>
            </a:r>
            <a:r>
              <a:rPr i="1" lang="en-US" sz="1600"/>
              <a:t>($s1) </a:t>
            </a:r>
            <a:r>
              <a:rPr i="1" lang="en-US" sz="1600">
                <a:solidFill>
                  <a:srgbClr val="666666"/>
                </a:solidFill>
              </a:rPr>
              <a:t>; Mando el dato a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5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5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7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7 (limpia)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HALT</a:t>
            </a:r>
            <a:endParaRPr b="1" i="1" sz="1600"/>
          </a:p>
        </p:txBody>
      </p:sp>
      <p:sp>
        <p:nvSpPr>
          <p:cNvPr id="176" name="Google Shape;176;p20"/>
          <p:cNvSpPr txBox="1"/>
          <p:nvPr/>
        </p:nvSpPr>
        <p:spPr>
          <a:xfrm>
            <a:off x="531050" y="3530875"/>
            <a:ext cx="3675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8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531200" y="39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{0E8A861A-4ED0-4BFE-8D6C-ADBA94F73DC0}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8" name="Google Shape;178;p20"/>
          <p:cNvGrpSpPr/>
          <p:nvPr/>
        </p:nvGrpSpPr>
        <p:grpSpPr>
          <a:xfrm>
            <a:off x="2356100" y="4379325"/>
            <a:ext cx="1850100" cy="733374"/>
            <a:chOff x="2356100" y="4150725"/>
            <a:chExt cx="1850100" cy="733374"/>
          </a:xfrm>
        </p:grpSpPr>
        <p:sp>
          <p:nvSpPr>
            <p:cNvPr id="179" name="Google Shape;179;p20"/>
            <p:cNvSpPr/>
            <p:nvPr/>
          </p:nvSpPr>
          <p:spPr>
            <a:xfrm rot="5400000">
              <a:off x="3137150" y="3369675"/>
              <a:ext cx="288000" cy="18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2559650" y="4497999"/>
              <a:ext cx="1453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b="1" lang="en-US" sz="1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b="1" lang="en-US" sz="1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B </a:t>
              </a: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(color)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1904851" y="4379325"/>
            <a:ext cx="441300" cy="733375"/>
            <a:chOff x="1904851" y="4150725"/>
            <a:chExt cx="441300" cy="733375"/>
          </a:xfrm>
        </p:grpSpPr>
        <p:sp>
          <p:nvSpPr>
            <p:cNvPr id="182" name="Google Shape;182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8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1447651" y="4379325"/>
            <a:ext cx="441300" cy="733375"/>
            <a:chOff x="1904851" y="4150725"/>
            <a:chExt cx="441300" cy="733375"/>
          </a:xfrm>
        </p:grpSpPr>
        <p:sp>
          <p:nvSpPr>
            <p:cNvPr id="185" name="Google Shape;185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F9000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8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gráfica. Ejemplo 2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76450" y="1694450"/>
            <a:ext cx="8240400" cy="4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coorX: .byte   </a:t>
            </a:r>
            <a:r>
              <a:rPr i="1" lang="en-US" sz="1800">
                <a:solidFill>
                  <a:srgbClr val="BF9000"/>
                </a:solidFill>
              </a:rPr>
              <a:t>24</a:t>
            </a:r>
            <a:r>
              <a:rPr i="1" lang="en-US" sz="1800"/>
              <a:t> </a:t>
            </a:r>
            <a:r>
              <a:rPr i="1" lang="en-US" sz="1800">
                <a:solidFill>
                  <a:srgbClr val="666666"/>
                </a:solidFill>
              </a:rPr>
              <a:t>;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coorY: .byte   </a:t>
            </a:r>
            <a:r>
              <a:rPr i="1" lang="en-US" sz="1800">
                <a:solidFill>
                  <a:srgbClr val="B45F06"/>
                </a:solidFill>
              </a:rPr>
              <a:t>24</a:t>
            </a:r>
            <a:r>
              <a:rPr i="1" lang="en-US" sz="1800"/>
              <a:t> </a:t>
            </a:r>
            <a:r>
              <a:rPr i="1" lang="en-US" sz="1800">
                <a:solidFill>
                  <a:srgbClr val="666666"/>
                </a:solidFill>
              </a:rPr>
              <a:t>; Coordenada Y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color:  .byte  	</a:t>
            </a:r>
            <a:r>
              <a:rPr i="1" lang="en-US" sz="1800">
                <a:solidFill>
                  <a:srgbClr val="990000"/>
                </a:solidFill>
              </a:rPr>
              <a:t>255</a:t>
            </a:r>
            <a:r>
              <a:rPr i="1" lang="en-US" sz="1800"/>
              <a:t>, </a:t>
            </a:r>
            <a:r>
              <a:rPr i="1" lang="en-US" sz="1800">
                <a:solidFill>
                  <a:srgbClr val="38761D"/>
                </a:solidFill>
              </a:rPr>
              <a:t>0</a:t>
            </a:r>
            <a:r>
              <a:rPr i="1" lang="en-US" sz="1800"/>
              <a:t>, </a:t>
            </a:r>
            <a:r>
              <a:rPr i="1" lang="en-US" sz="1800">
                <a:solidFill>
                  <a:schemeClr val="accent1"/>
                </a:solidFill>
              </a:rPr>
              <a:t>255</a:t>
            </a:r>
            <a:r>
              <a:rPr i="1" lang="en-US" sz="1800"/>
              <a:t>, 0 </a:t>
            </a:r>
            <a:r>
              <a:rPr i="1" lang="en-US" sz="1800">
                <a:solidFill>
                  <a:srgbClr val="666666"/>
                </a:solidFill>
              </a:rPr>
              <a:t>; Máximo rojo + máximo azul = magenta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8761D"/>
                </a:solidFill>
              </a:rPr>
              <a:t>CONTROL</a:t>
            </a:r>
            <a:r>
              <a:rPr i="1" lang="en-US" sz="1800"/>
              <a:t>: .word 0x10000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</a:rPr>
              <a:t>DATA</a:t>
            </a:r>
            <a:r>
              <a:rPr i="1" lang="en-US" sz="1800">
                <a:solidFill>
                  <a:schemeClr val="dk1"/>
                </a:solidFill>
              </a:rPr>
              <a:t>: .word 0x10008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 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ld $s0, </a:t>
            </a:r>
            <a:r>
              <a:rPr i="1" lang="en-US" sz="1800">
                <a:solidFill>
                  <a:srgbClr val="38761D"/>
                </a:solidFill>
              </a:rPr>
              <a:t>CONTROL </a:t>
            </a:r>
            <a:r>
              <a:rPr i="1" lang="en-US" sz="1800">
                <a:solidFill>
                  <a:schemeClr val="dk1"/>
                </a:solidFill>
              </a:rPr>
              <a:t>($zero) 		</a:t>
            </a:r>
            <a:r>
              <a:rPr i="1" lang="en-US" sz="1800">
                <a:solidFill>
                  <a:srgbClr val="666666"/>
                </a:solidFill>
              </a:rPr>
              <a:t>; $s0 = dirección de CONTROL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ld $s1, </a:t>
            </a:r>
            <a:r>
              <a:rPr i="1" lang="en-US" sz="1800">
                <a:solidFill>
                  <a:srgbClr val="C00000"/>
                </a:solidFill>
              </a:rPr>
              <a:t>DATA </a:t>
            </a:r>
            <a:r>
              <a:rPr i="1" lang="en-US" sz="1800">
                <a:solidFill>
                  <a:schemeClr val="dk1"/>
                </a:solidFill>
              </a:rPr>
              <a:t>($zero) 	   		</a:t>
            </a:r>
            <a:r>
              <a:rPr i="1" lang="en-US" sz="1800">
                <a:solidFill>
                  <a:srgbClr val="666666"/>
                </a:solidFill>
              </a:rPr>
              <a:t>; $s1 = dirección de DATA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daddi $t0, $zero, 7			</a:t>
            </a:r>
            <a:r>
              <a:rPr i="1" lang="en-US" sz="1800">
                <a:solidFill>
                  <a:srgbClr val="666666"/>
                </a:solidFill>
              </a:rPr>
              <a:t>; $t0 = 7 -&gt; función 7: limpiar pantalla gráfica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sd $t0, 0 ($s0) 				</a:t>
            </a:r>
            <a:r>
              <a:rPr i="1" lang="en-US" sz="1800">
                <a:solidFill>
                  <a:srgbClr val="666666"/>
                </a:solidFill>
              </a:rPr>
              <a:t>; CONTROL = 7 (limpia la pantalla gráfica)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lbu $t0, coorX ($zero) 			</a:t>
            </a:r>
            <a:r>
              <a:rPr i="1" lang="en-US" sz="1800">
                <a:solidFill>
                  <a:srgbClr val="666666"/>
                </a:solidFill>
              </a:rPr>
              <a:t>; $t0 = valor de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sb $t0, 5 ($s1) 				</a:t>
            </a:r>
            <a:r>
              <a:rPr i="1" lang="en-US" sz="1800">
                <a:solidFill>
                  <a:srgbClr val="666666"/>
                </a:solidFill>
              </a:rPr>
              <a:t>; DATA + 5 recibe el valor de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lbu $t1, coorY ($zero)			</a:t>
            </a:r>
            <a:r>
              <a:rPr i="1" lang="en-US" sz="1800">
                <a:solidFill>
                  <a:srgbClr val="666666"/>
                </a:solidFill>
              </a:rPr>
              <a:t>; $t1 = valor de coordenada Y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sb $t1, 4 ($s1) 				</a:t>
            </a:r>
            <a:r>
              <a:rPr i="1" lang="en-US" sz="1800">
                <a:solidFill>
                  <a:srgbClr val="666666"/>
                </a:solidFill>
              </a:rPr>
              <a:t>; DATA + 4 recibe el valor de coordenada Y</a:t>
            </a:r>
            <a:endParaRPr i="1" sz="1800"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7371025" y="1694450"/>
            <a:ext cx="4416125" cy="1962300"/>
            <a:chOff x="7371025" y="1694450"/>
            <a:chExt cx="4416125" cy="1962300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7489650" y="1923050"/>
              <a:ext cx="4297500" cy="15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lwu $t2, color ($zero)	</a:t>
              </a:r>
              <a:r>
                <a:rPr i="1" lang="en-US" sz="1800">
                  <a:solidFill>
                    <a:srgbClr val="666666"/>
                  </a:solidFill>
                </a:rPr>
                <a:t>; $t2 = color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sw $t2, 0 ($s1) </a:t>
              </a:r>
              <a:r>
                <a:rPr i="1" lang="en-US" sz="1800">
                  <a:solidFill>
                    <a:srgbClr val="666666"/>
                  </a:solidFill>
                </a:rPr>
                <a:t>; Pongo color en DATA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daddi $t0, $zero, 5</a:t>
              </a:r>
              <a:endParaRPr i="1"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sd $t0, 0 ($s0)</a:t>
              </a:r>
              <a:r>
                <a:rPr i="1" lang="en-US" sz="1800">
                  <a:solidFill>
                    <a:srgbClr val="666666"/>
                  </a:solidFill>
                </a:rPr>
                <a:t> ; </a:t>
              </a:r>
              <a:r>
                <a:rPr i="1" lang="en-US" sz="1800">
                  <a:solidFill>
                    <a:srgbClr val="666666"/>
                  </a:solidFill>
                </a:rPr>
                <a:t>Pinta el píxel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HALT</a:t>
              </a:r>
              <a:endParaRPr i="1" sz="1800">
                <a:solidFill>
                  <a:schemeClr val="dk1"/>
                </a:solidFill>
              </a:endParaRPr>
            </a:p>
          </p:txBody>
        </p:sp>
        <p:cxnSp>
          <p:nvCxnSpPr>
            <p:cNvPr id="196" name="Google Shape;196;p21"/>
            <p:cNvCxnSpPr/>
            <p:nvPr/>
          </p:nvCxnSpPr>
          <p:spPr>
            <a:xfrm flipH="1" rot="10800000">
              <a:off x="7371025" y="1694450"/>
              <a:ext cx="9900" cy="196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425" y="3656750"/>
            <a:ext cx="2896450" cy="28964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04" name="Google Shape;204;p2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08" name="Google Shape;208;p2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11" name="Google Shape;211;p22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Entrada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Teclado</a:t>
            </a:r>
            <a:endParaRPr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Podemos leer un número o un caracter:</a:t>
            </a:r>
            <a:endParaRPr b="1" sz="2000"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264500" y="2010150"/>
            <a:ext cx="571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b="1" lang="en-US" sz="1900">
                <a:solidFill>
                  <a:srgbClr val="000000"/>
                </a:solidFill>
              </a:rPr>
              <a:t>leer un número (entero o flotante)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1076625" y="2543550"/>
            <a:ext cx="50694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CONTROL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i="1" lang="en-US" sz="1600">
                <a:solidFill>
                  <a:srgbClr val="000000"/>
                </a:solidFill>
              </a:rPr>
              <a:t>8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Muestra</a:t>
            </a:r>
            <a:r>
              <a:rPr lang="en-US" sz="1600">
                <a:solidFill>
                  <a:srgbClr val="000000"/>
                </a:solidFill>
              </a:rPr>
              <a:t> el caracter presionado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Termina de leer cuando presiona </a:t>
            </a:r>
            <a:r>
              <a:rPr i="1" lang="en-US" sz="1600">
                <a:solidFill>
                  <a:srgbClr val="000000"/>
                </a:solidFill>
              </a:rPr>
              <a:t>Enter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 el dato ingresado no es un número se guarda 0. Tomar el valor (</a:t>
            </a:r>
            <a:r>
              <a:rPr b="1" lang="en-US" sz="1600">
                <a:solidFill>
                  <a:srgbClr val="000000"/>
                </a:solidFill>
              </a:rPr>
              <a:t>Hexadecimal</a:t>
            </a:r>
            <a:r>
              <a:rPr lang="en-US" sz="1600">
                <a:solidFill>
                  <a:srgbClr val="000000"/>
                </a:solidFill>
              </a:rPr>
              <a:t>) con LD o L.D desde </a:t>
            </a:r>
            <a:r>
              <a:rPr b="1" lang="en-US" sz="1600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264500" y="45327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b="1" lang="en-US" sz="1900">
                <a:solidFill>
                  <a:srgbClr val="000000"/>
                </a:solidFill>
              </a:rPr>
              <a:t>leer un caracter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426100" y="1552950"/>
            <a:ext cx="5625600" cy="5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8761D"/>
                </a:solidFill>
              </a:rPr>
              <a:t>CONTROL</a:t>
            </a:r>
            <a:r>
              <a:rPr i="1" lang="en-US" sz="1600"/>
              <a:t>: .word 0x10000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C00000"/>
                </a:solidFill>
              </a:rPr>
              <a:t>DATA</a:t>
            </a:r>
            <a:r>
              <a:rPr i="1" lang="en-US" sz="1600">
                <a:solidFill>
                  <a:schemeClr val="dk1"/>
                </a:solidFill>
              </a:rPr>
              <a:t>: .word 0x10008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NUM: .double 0.0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CARACTER: .byte 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LWU $s0, </a:t>
            </a:r>
            <a:r>
              <a:rPr i="1" lang="en-US" sz="1600">
                <a:solidFill>
                  <a:srgbClr val="38761D"/>
                </a:solidFill>
              </a:rPr>
              <a:t>CONTROL </a:t>
            </a:r>
            <a:r>
              <a:rPr i="1" lang="en-US" sz="1600">
                <a:solidFill>
                  <a:schemeClr val="dk1"/>
                </a:solidFill>
              </a:rPr>
              <a:t>($zero) 	</a:t>
            </a:r>
            <a:r>
              <a:rPr i="1" lang="en-US" sz="1600">
                <a:solidFill>
                  <a:srgbClr val="666666"/>
                </a:solidFill>
              </a:rPr>
              <a:t>; $s0 = CONTROL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LWU $s1, </a:t>
            </a:r>
            <a:r>
              <a:rPr i="1" lang="en-US" sz="1600">
                <a:solidFill>
                  <a:srgbClr val="C00000"/>
                </a:solidFill>
              </a:rPr>
              <a:t>DATA </a:t>
            </a:r>
            <a:r>
              <a:rPr i="1" lang="en-US" sz="1600">
                <a:solidFill>
                  <a:schemeClr val="dk1"/>
                </a:solidFill>
              </a:rPr>
              <a:t>($zero) 	   	</a:t>
            </a:r>
            <a:r>
              <a:rPr i="1" lang="en-US" sz="1600">
                <a:solidFill>
                  <a:srgbClr val="666666"/>
                </a:solidFill>
              </a:rPr>
              <a:t>; $s1 =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/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L.D f1,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($s1) </a:t>
            </a:r>
            <a:r>
              <a:rPr i="1" lang="en-US" sz="1600">
                <a:solidFill>
                  <a:srgbClr val="666666"/>
                </a:solidFill>
              </a:rPr>
              <a:t>; Tomo número en f1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S.D f1, NUM ($zero) </a:t>
            </a:r>
            <a:r>
              <a:rPr i="1" lang="en-US" sz="1600">
                <a:solidFill>
                  <a:srgbClr val="666666"/>
                </a:solidFill>
              </a:rPr>
              <a:t>; Guardo en variable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DADDI $t1, $zero, 9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SD $t1, 0 ($s0) </a:t>
            </a:r>
            <a:r>
              <a:rPr i="1" lang="en-US" sz="1600">
                <a:solidFill>
                  <a:srgbClr val="666666"/>
                </a:solidFill>
              </a:rPr>
              <a:t>; CONTROL = 9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LBU $t1, 0 ($s1) </a:t>
            </a:r>
            <a:r>
              <a:rPr i="1" lang="en-US" sz="1600">
                <a:solidFill>
                  <a:srgbClr val="666666"/>
                </a:solidFill>
              </a:rPr>
              <a:t>; Tomo caracter en $t1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SB $t1, CARACTER ($zero) </a:t>
            </a:r>
            <a:r>
              <a:rPr i="1" lang="en-US" sz="1600">
                <a:solidFill>
                  <a:srgbClr val="666666"/>
                </a:solidFill>
              </a:rPr>
              <a:t>; Guardo en variable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HALT</a:t>
            </a:r>
            <a:endParaRPr b="1" i="1" sz="1600"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076625" y="4981950"/>
            <a:ext cx="50694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CONTROL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i="1" lang="en-US" sz="1600">
                <a:solidFill>
                  <a:srgbClr val="000000"/>
                </a:solidFill>
              </a:rPr>
              <a:t>9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NO </a:t>
            </a:r>
            <a:r>
              <a:rPr lang="en-US" sz="1600">
                <a:solidFill>
                  <a:srgbClr val="000000"/>
                </a:solidFill>
              </a:rPr>
              <a:t>m</a:t>
            </a:r>
            <a:r>
              <a:rPr lang="en-US" sz="1600">
                <a:solidFill>
                  <a:srgbClr val="000000"/>
                </a:solidFill>
              </a:rPr>
              <a:t>uestra</a:t>
            </a:r>
            <a:r>
              <a:rPr lang="en-US" sz="1600">
                <a:solidFill>
                  <a:srgbClr val="000000"/>
                </a:solidFill>
              </a:rPr>
              <a:t> el caracter presionado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No espera al </a:t>
            </a:r>
            <a:r>
              <a:rPr i="1" lang="en-US" sz="1600">
                <a:solidFill>
                  <a:srgbClr val="000000"/>
                </a:solidFill>
              </a:rPr>
              <a:t>Enter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Tomar el valor (</a:t>
            </a:r>
            <a:r>
              <a:rPr b="1" lang="en-US" sz="1600">
                <a:solidFill>
                  <a:srgbClr val="000000"/>
                </a:solidFill>
              </a:rPr>
              <a:t>ASCII</a:t>
            </a:r>
            <a:r>
              <a:rPr lang="en-US" sz="1600">
                <a:solidFill>
                  <a:srgbClr val="000000"/>
                </a:solidFill>
              </a:rPr>
              <a:t>) con LBU desde </a:t>
            </a:r>
            <a:r>
              <a:rPr b="1" lang="en-US" sz="1600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