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Lato Light"/>
      <p:regular r:id="rId21"/>
      <p:bold r:id="rId22"/>
      <p:italic r:id="rId23"/>
      <p:boldItalic r:id="rId24"/>
    </p:embeddedFont>
    <p:embeddedFont>
      <p:font typeface="Libre Baskerville"/>
      <p:regular r:id="rId25"/>
      <p:bold r:id="rId26"/>
      <p: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96B6AE7-04E3-4E2E-86C2-8BBAAA6064FE}">
  <a:tblStyle styleId="{096B6AE7-04E3-4E2E-86C2-8BBAAA6064F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LatoLight-bold.fntdata"/><Relationship Id="rId21" Type="http://schemas.openxmlformats.org/officeDocument/2006/relationships/font" Target="fonts/LatoLight-regular.fntdata"/><Relationship Id="rId24" Type="http://schemas.openxmlformats.org/officeDocument/2006/relationships/font" Target="fonts/LatoLight-boldItalic.fntdata"/><Relationship Id="rId23" Type="http://schemas.openxmlformats.org/officeDocument/2006/relationships/font" Target="fonts/LatoLight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ibreBaskerville-bold.fntdata"/><Relationship Id="rId25" Type="http://schemas.openxmlformats.org/officeDocument/2006/relationships/font" Target="fonts/LibreBaskerville-regular.fntdata"/><Relationship Id="rId27" Type="http://schemas.openxmlformats.org/officeDocument/2006/relationships/font" Target="fonts/LibreBaskerville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9711581c31_0_1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9711581c31_0_1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989b1258e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989b1258e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9711581c31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9711581c31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711581c31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9711581c31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9711581c31_0_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9711581c31_0_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9711581c31_0_1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9711581c31_0_1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9711581c31_0_1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9711581c31_0_1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9711581c31_0_1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9711581c31_0_1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-Picture-Martik">
  <p:cSld name="Big-Picture-Marti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bg>
      <p:bgPr>
        <a:solidFill>
          <a:srgbClr val="252738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bg>
      <p:bgPr>
        <a:solidFill>
          <a:srgbClr val="252738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5" name="Google Shape;75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bg>
      <p:bgPr>
        <a:solidFill>
          <a:srgbClr val="252738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1" name="Google Shape;81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bg>
      <p:bgPr>
        <a:solidFill>
          <a:srgbClr val="252738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7" name="Google Shape;87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8" name="Google Shape;8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9" name="Google Shape;8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F2F2F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solidFill>
          <a:srgbClr val="F2F2F2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0" y="-162554"/>
            <a:ext cx="12192000" cy="325108"/>
          </a:xfrm>
          <a:prstGeom prst="ellipse">
            <a:avLst/>
          </a:prstGeom>
          <a:solidFill>
            <a:srgbClr val="25273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0" y="6695446"/>
            <a:ext cx="12192000" cy="325108"/>
          </a:xfrm>
          <a:prstGeom prst="ellipse">
            <a:avLst/>
          </a:prstGeom>
          <a:solidFill>
            <a:srgbClr val="25273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efault Slide">
  <p:cSld name="1_Default Slid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F2F2F2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6"/>
          <p:cNvSpPr/>
          <p:nvPr/>
        </p:nvSpPr>
        <p:spPr>
          <a:xfrm>
            <a:off x="0" y="-162554"/>
            <a:ext cx="12192000" cy="325108"/>
          </a:xfrm>
          <a:prstGeom prst="ellipse">
            <a:avLst/>
          </a:prstGeom>
          <a:solidFill>
            <a:srgbClr val="25273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9" name="Google Shape;39;p6"/>
          <p:cNvSpPr/>
          <p:nvPr/>
        </p:nvSpPr>
        <p:spPr>
          <a:xfrm>
            <a:off x="0" y="6695446"/>
            <a:ext cx="12192000" cy="325108"/>
          </a:xfrm>
          <a:prstGeom prst="ellipse">
            <a:avLst/>
          </a:prstGeom>
          <a:solidFill>
            <a:srgbClr val="25273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bg>
      <p:bgPr>
        <a:solidFill>
          <a:srgbClr val="F2F2F2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bg>
      <p:bgPr>
        <a:solidFill>
          <a:srgbClr val="F2F2F2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9" name="Google Shape;49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rgbClr val="252738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252738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hyperlink" Target="https://vonsim.github.io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887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5"/>
          <p:cNvSpPr/>
          <p:nvPr/>
        </p:nvSpPr>
        <p:spPr>
          <a:xfrm>
            <a:off x="-12" y="-7651"/>
            <a:ext cx="12188700" cy="6873300"/>
          </a:xfrm>
          <a:prstGeom prst="rect">
            <a:avLst/>
          </a:prstGeom>
          <a:gradFill>
            <a:gsLst>
              <a:gs pos="0">
                <a:srgbClr val="000000">
                  <a:alpha val="62745"/>
                </a:srgbClr>
              </a:gs>
              <a:gs pos="100000">
                <a:srgbClr val="3B1F4D">
                  <a:alpha val="62745"/>
                </a:srgbClr>
              </a:gs>
            </a:gsLst>
            <a:lin ang="371964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1758000" y="1792175"/>
            <a:ext cx="8672700" cy="33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lt1"/>
                </a:solidFill>
              </a:rPr>
              <a:t>Arquitectura</a:t>
            </a:r>
            <a:endParaRPr sz="72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lt1"/>
                </a:solidFill>
              </a:rPr>
              <a:t>de computadoras</a:t>
            </a:r>
            <a:endParaRPr sz="72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4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Genaro Camele</a:t>
            </a:r>
            <a:endParaRPr b="0" i="0" sz="42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pSp>
        <p:nvGrpSpPr>
          <p:cNvPr id="98" name="Google Shape;98;p15"/>
          <p:cNvGrpSpPr/>
          <p:nvPr/>
        </p:nvGrpSpPr>
        <p:grpSpPr>
          <a:xfrm>
            <a:off x="1269241" y="982639"/>
            <a:ext cx="3384646" cy="4954137"/>
            <a:chOff x="1269241" y="982639"/>
            <a:chExt cx="3384646" cy="4954137"/>
          </a:xfrm>
        </p:grpSpPr>
        <p:cxnSp>
          <p:nvCxnSpPr>
            <p:cNvPr id="99" name="Google Shape;99;p15"/>
            <p:cNvCxnSpPr/>
            <p:nvPr/>
          </p:nvCxnSpPr>
          <p:spPr>
            <a:xfrm>
              <a:off x="1282890" y="982639"/>
              <a:ext cx="0" cy="4954137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" name="Google Shape;100;p15"/>
            <p:cNvCxnSpPr/>
            <p:nvPr/>
          </p:nvCxnSpPr>
          <p:spPr>
            <a:xfrm>
              <a:off x="1269242" y="5923128"/>
              <a:ext cx="3384645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" name="Google Shape;101;p15"/>
            <p:cNvCxnSpPr/>
            <p:nvPr/>
          </p:nvCxnSpPr>
          <p:spPr>
            <a:xfrm>
              <a:off x="4640238" y="982639"/>
              <a:ext cx="0" cy="559558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" name="Google Shape;102;p15"/>
            <p:cNvCxnSpPr/>
            <p:nvPr/>
          </p:nvCxnSpPr>
          <p:spPr>
            <a:xfrm>
              <a:off x="4640238" y="5377218"/>
              <a:ext cx="0" cy="559558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" name="Google Shape;103;p15"/>
            <p:cNvCxnSpPr/>
            <p:nvPr/>
          </p:nvCxnSpPr>
          <p:spPr>
            <a:xfrm>
              <a:off x="1269241" y="996287"/>
              <a:ext cx="3384645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4"/>
          <p:cNvSpPr txBox="1"/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Pasaje de parámetros</a:t>
            </a:r>
            <a:endParaRPr/>
          </a:p>
        </p:txBody>
      </p:sp>
      <p:sp>
        <p:nvSpPr>
          <p:cNvPr id="234" name="Google Shape;234;p24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Por pila</a:t>
            </a:r>
            <a:endParaRPr/>
          </a:p>
        </p:txBody>
      </p:sp>
      <p:sp>
        <p:nvSpPr>
          <p:cNvPr id="235" name="Google Shape;235;p24"/>
          <p:cNvSpPr txBox="1"/>
          <p:nvPr>
            <p:ph type="title"/>
          </p:nvPr>
        </p:nvSpPr>
        <p:spPr>
          <a:xfrm>
            <a:off x="264500" y="1510150"/>
            <a:ext cx="116970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No todo es color de rosa con la pila, vamos a tener que “tomar” los parámetros de forma diferente</a:t>
            </a:r>
            <a:endParaRPr b="1" sz="1800"/>
          </a:p>
        </p:txBody>
      </p:sp>
      <p:sp>
        <p:nvSpPr>
          <p:cNvPr id="236" name="Google Shape;236;p24"/>
          <p:cNvSpPr txBox="1"/>
          <p:nvPr>
            <p:ph type="title"/>
          </p:nvPr>
        </p:nvSpPr>
        <p:spPr>
          <a:xfrm>
            <a:off x="316650" y="2676275"/>
            <a:ext cx="3438000" cy="38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ORG </a:t>
            </a:r>
            <a:r>
              <a:rPr b="1" lang="en-US" sz="1600"/>
              <a:t>2</a:t>
            </a:r>
            <a:r>
              <a:rPr b="1" lang="en-US" sz="1600"/>
              <a:t>000H</a:t>
            </a:r>
            <a:endParaRPr b="1" sz="16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888888"/>
                </a:solidFill>
              </a:rPr>
              <a:t>; Inicializamos AX y BX</a:t>
            </a:r>
            <a:endParaRPr sz="1600">
              <a:solidFill>
                <a:srgbClr val="888888"/>
              </a:solidFill>
            </a:endParaRPr>
          </a:p>
          <a:p>
            <a:pPr indent="45720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MOV AX, NUM1</a:t>
            </a:r>
            <a:endParaRPr sz="1600"/>
          </a:p>
          <a:p>
            <a:pPr indent="45720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MOV BX, NUM2</a:t>
            </a:r>
            <a:endParaRPr sz="16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888888"/>
                </a:solidFill>
              </a:rPr>
              <a:t>; Apilamos antes de llamar</a:t>
            </a:r>
            <a:endParaRPr sz="1600">
              <a:solidFill>
                <a:srgbClr val="888888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</a:rPr>
              <a:t>PUSH AX</a:t>
            </a:r>
            <a:endParaRPr b="1" sz="16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PUSH BX</a:t>
            </a:r>
            <a:endParaRPr b="1" sz="16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38761D"/>
                </a:solidFill>
              </a:rPr>
              <a:t>CALL</a:t>
            </a:r>
            <a:r>
              <a:rPr lang="en-US" sz="1600">
                <a:solidFill>
                  <a:srgbClr val="000000"/>
                </a:solidFill>
              </a:rPr>
              <a:t> MUL</a:t>
            </a:r>
            <a:endParaRPr sz="16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</a:rPr>
              <a:t>MOV RES, CX</a:t>
            </a:r>
            <a:endParaRPr sz="16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</a:rPr>
              <a:t>POP AX</a:t>
            </a:r>
            <a:endParaRPr sz="16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</a:rPr>
              <a:t>POP BX</a:t>
            </a:r>
            <a:endParaRPr sz="16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</a:rPr>
              <a:t>HLT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	</a:t>
            </a:r>
            <a:r>
              <a:rPr lang="en-US" sz="1600">
                <a:solidFill>
                  <a:srgbClr val="000000"/>
                </a:solidFill>
              </a:rPr>
              <a:t>END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237" name="Google Shape;237;p24"/>
          <p:cNvSpPr txBox="1"/>
          <p:nvPr>
            <p:ph type="title"/>
          </p:nvPr>
        </p:nvSpPr>
        <p:spPr>
          <a:xfrm>
            <a:off x="264500" y="1911203"/>
            <a:ext cx="116970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Recuerden que cuando hacemos un </a:t>
            </a:r>
            <a:r>
              <a:rPr b="1" lang="en-US" sz="1800">
                <a:solidFill>
                  <a:srgbClr val="38761D"/>
                </a:solidFill>
              </a:rPr>
              <a:t>CALL </a:t>
            </a:r>
            <a:r>
              <a:rPr lang="en-US" sz="1800">
                <a:solidFill>
                  <a:srgbClr val="000000"/>
                </a:solidFill>
              </a:rPr>
              <a:t>se apila el IP. Por lo que si hacemos un POP estamos tomando su valor y no nos interesa!</a:t>
            </a:r>
            <a:endParaRPr sz="1800">
              <a:solidFill>
                <a:srgbClr val="000000"/>
              </a:solidFill>
            </a:endParaRPr>
          </a:p>
        </p:txBody>
      </p:sp>
      <p:graphicFrame>
        <p:nvGraphicFramePr>
          <p:cNvPr id="238" name="Google Shape;238;p24"/>
          <p:cNvGraphicFramePr/>
          <p:nvPr/>
        </p:nvGraphicFramePr>
        <p:xfrm>
          <a:off x="4581213" y="38676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{096B6AE7-04E3-4E2E-86C2-8BBAAA6064FE}</a:tableStyleId>
              </a:tblPr>
              <a:tblGrid>
                <a:gridCol w="1031925"/>
                <a:gridCol w="2406175"/>
              </a:tblGrid>
              <a:tr h="323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7FFAH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7FFBH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7FFCH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7FFDH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7FFEH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1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7FFFH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1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8000H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sp>
        <p:nvSpPr>
          <p:cNvPr id="239" name="Google Shape;239;p24"/>
          <p:cNvSpPr txBox="1"/>
          <p:nvPr/>
        </p:nvSpPr>
        <p:spPr>
          <a:xfrm>
            <a:off x="6237250" y="3410488"/>
            <a:ext cx="1112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latin typeface="Roboto"/>
                <a:ea typeface="Roboto"/>
                <a:cs typeface="Roboto"/>
                <a:sym typeface="Roboto"/>
              </a:rPr>
              <a:t>PILA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40" name="Google Shape;240;p24"/>
          <p:cNvGrpSpPr/>
          <p:nvPr/>
        </p:nvGrpSpPr>
        <p:grpSpPr>
          <a:xfrm>
            <a:off x="6086949" y="5355178"/>
            <a:ext cx="1413301" cy="662400"/>
            <a:chOff x="9712449" y="4912428"/>
            <a:chExt cx="1413301" cy="662400"/>
          </a:xfrm>
        </p:grpSpPr>
        <p:sp>
          <p:nvSpPr>
            <p:cNvPr id="241" name="Google Shape;241;p24"/>
            <p:cNvSpPr txBox="1"/>
            <p:nvPr/>
          </p:nvSpPr>
          <p:spPr>
            <a:xfrm>
              <a:off x="9712450" y="4912428"/>
              <a:ext cx="1413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Libre Baskerville"/>
                  <a:ea typeface="Libre Baskerville"/>
                  <a:cs typeface="Libre Baskerville"/>
                  <a:sym typeface="Libre Baskerville"/>
                </a:rPr>
                <a:t>NUM1 L</a:t>
              </a:r>
              <a:endParaRPr b="1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242" name="Google Shape;242;p24"/>
            <p:cNvSpPr txBox="1"/>
            <p:nvPr/>
          </p:nvSpPr>
          <p:spPr>
            <a:xfrm>
              <a:off x="9712449" y="5267028"/>
              <a:ext cx="1413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Libre Baskerville"/>
                  <a:ea typeface="Libre Baskerville"/>
                  <a:cs typeface="Libre Baskerville"/>
                  <a:sym typeface="Libre Baskerville"/>
                </a:rPr>
                <a:t>NUM1 H</a:t>
              </a:r>
              <a:endParaRPr b="1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pSp>
        <p:nvGrpSpPr>
          <p:cNvPr id="243" name="Google Shape;243;p24"/>
          <p:cNvGrpSpPr/>
          <p:nvPr/>
        </p:nvGrpSpPr>
        <p:grpSpPr>
          <a:xfrm>
            <a:off x="6086949" y="4619246"/>
            <a:ext cx="1413301" cy="662400"/>
            <a:chOff x="9712449" y="4912428"/>
            <a:chExt cx="1413301" cy="662400"/>
          </a:xfrm>
        </p:grpSpPr>
        <p:sp>
          <p:nvSpPr>
            <p:cNvPr id="244" name="Google Shape;244;p24"/>
            <p:cNvSpPr txBox="1"/>
            <p:nvPr/>
          </p:nvSpPr>
          <p:spPr>
            <a:xfrm>
              <a:off x="9712450" y="4912428"/>
              <a:ext cx="1413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Libre Baskerville"/>
                  <a:ea typeface="Libre Baskerville"/>
                  <a:cs typeface="Libre Baskerville"/>
                  <a:sym typeface="Libre Baskerville"/>
                </a:rPr>
                <a:t>NUM2 L</a:t>
              </a:r>
              <a:endParaRPr b="1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245" name="Google Shape;245;p24"/>
            <p:cNvSpPr txBox="1"/>
            <p:nvPr/>
          </p:nvSpPr>
          <p:spPr>
            <a:xfrm>
              <a:off x="9712449" y="5267028"/>
              <a:ext cx="1413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Libre Baskerville"/>
                  <a:ea typeface="Libre Baskerville"/>
                  <a:cs typeface="Libre Baskerville"/>
                  <a:sym typeface="Libre Baskerville"/>
                </a:rPr>
                <a:t>NUM2 H</a:t>
              </a:r>
              <a:endParaRPr b="1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pSp>
        <p:nvGrpSpPr>
          <p:cNvPr id="246" name="Google Shape;246;p24"/>
          <p:cNvGrpSpPr/>
          <p:nvPr/>
        </p:nvGrpSpPr>
        <p:grpSpPr>
          <a:xfrm>
            <a:off x="6086949" y="3877299"/>
            <a:ext cx="1413301" cy="662400"/>
            <a:chOff x="9712449" y="4912428"/>
            <a:chExt cx="1413301" cy="662400"/>
          </a:xfrm>
        </p:grpSpPr>
        <p:sp>
          <p:nvSpPr>
            <p:cNvPr id="247" name="Google Shape;247;p24"/>
            <p:cNvSpPr txBox="1"/>
            <p:nvPr/>
          </p:nvSpPr>
          <p:spPr>
            <a:xfrm>
              <a:off x="9712450" y="4912428"/>
              <a:ext cx="1413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Libre Baskerville"/>
                  <a:ea typeface="Libre Baskerville"/>
                  <a:cs typeface="Libre Baskerville"/>
                  <a:sym typeface="Libre Baskerville"/>
                </a:rPr>
                <a:t>IP</a:t>
              </a:r>
              <a:r>
                <a:rPr b="1" lang="en-US">
                  <a:latin typeface="Libre Baskerville"/>
                  <a:ea typeface="Libre Baskerville"/>
                  <a:cs typeface="Libre Baskerville"/>
                  <a:sym typeface="Libre Baskerville"/>
                </a:rPr>
                <a:t> L</a:t>
              </a:r>
              <a:endParaRPr b="1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248" name="Google Shape;248;p24"/>
            <p:cNvSpPr txBox="1"/>
            <p:nvPr/>
          </p:nvSpPr>
          <p:spPr>
            <a:xfrm>
              <a:off x="9712449" y="5267028"/>
              <a:ext cx="1413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Libre Baskerville"/>
                  <a:ea typeface="Libre Baskerville"/>
                  <a:cs typeface="Libre Baskerville"/>
                  <a:sym typeface="Libre Baskerville"/>
                </a:rPr>
                <a:t>IP</a:t>
              </a:r>
              <a:r>
                <a:rPr b="1" lang="en-US">
                  <a:latin typeface="Libre Baskerville"/>
                  <a:ea typeface="Libre Baskerville"/>
                  <a:cs typeface="Libre Baskerville"/>
                  <a:sym typeface="Libre Baskerville"/>
                </a:rPr>
                <a:t> H</a:t>
              </a:r>
              <a:endParaRPr b="1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cxnSp>
        <p:nvCxnSpPr>
          <p:cNvPr id="249" name="Google Shape;249;p24"/>
          <p:cNvCxnSpPr/>
          <p:nvPr/>
        </p:nvCxnSpPr>
        <p:spPr>
          <a:xfrm flipH="1">
            <a:off x="2240613" y="4359553"/>
            <a:ext cx="678300" cy="7800"/>
          </a:xfrm>
          <a:prstGeom prst="straightConnector1">
            <a:avLst/>
          </a:prstGeom>
          <a:noFill/>
          <a:ln cap="flat" cmpd="sng" w="38100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" name="Google Shape;250;p24"/>
          <p:cNvCxnSpPr/>
          <p:nvPr/>
        </p:nvCxnSpPr>
        <p:spPr>
          <a:xfrm flipH="1">
            <a:off x="2240613" y="4634274"/>
            <a:ext cx="678300" cy="7800"/>
          </a:xfrm>
          <a:prstGeom prst="straightConnector1">
            <a:avLst/>
          </a:prstGeom>
          <a:noFill/>
          <a:ln cap="flat" cmpd="sng" w="38100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" name="Google Shape;251;p24"/>
          <p:cNvCxnSpPr/>
          <p:nvPr/>
        </p:nvCxnSpPr>
        <p:spPr>
          <a:xfrm flipH="1">
            <a:off x="2240613" y="4915011"/>
            <a:ext cx="678300" cy="7800"/>
          </a:xfrm>
          <a:prstGeom prst="straightConnector1">
            <a:avLst/>
          </a:prstGeom>
          <a:noFill/>
          <a:ln cap="flat" cmpd="sng" w="38100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2" name="Google Shape;252;p24"/>
          <p:cNvSpPr txBox="1"/>
          <p:nvPr>
            <p:ph type="title"/>
          </p:nvPr>
        </p:nvSpPr>
        <p:spPr>
          <a:xfrm>
            <a:off x="8523500" y="2752475"/>
            <a:ext cx="3438000" cy="10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ORG 3000H</a:t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/>
              <a:t>MUL: </a:t>
            </a:r>
            <a:r>
              <a:rPr lang="en-US" sz="1400"/>
              <a:t>MOV CX, 0	</a:t>
            </a:r>
            <a:r>
              <a:rPr lang="en-US" sz="1400">
                <a:solidFill>
                  <a:srgbClr val="888888"/>
                </a:solidFill>
              </a:rPr>
              <a:t>; CX = Resultado</a:t>
            </a:r>
            <a:endParaRPr sz="1400">
              <a:solidFill>
                <a:srgbClr val="88888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POP AX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253" name="Google Shape;253;p24"/>
          <p:cNvSpPr txBox="1"/>
          <p:nvPr>
            <p:ph type="title"/>
          </p:nvPr>
        </p:nvSpPr>
        <p:spPr>
          <a:xfrm>
            <a:off x="10347317" y="3300447"/>
            <a:ext cx="18927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888888"/>
                </a:solidFill>
              </a:rPr>
              <a:t>; AX = IP! MAL!!</a:t>
            </a:r>
            <a:endParaRPr b="1" sz="1400"/>
          </a:p>
        </p:txBody>
      </p:sp>
      <p:cxnSp>
        <p:nvCxnSpPr>
          <p:cNvPr id="254" name="Google Shape;254;p24"/>
          <p:cNvCxnSpPr/>
          <p:nvPr/>
        </p:nvCxnSpPr>
        <p:spPr>
          <a:xfrm flipH="1" rot="10800000">
            <a:off x="8542425" y="3527200"/>
            <a:ext cx="3429000" cy="201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5" name="Google Shape;255;p24"/>
          <p:cNvSpPr txBox="1"/>
          <p:nvPr>
            <p:ph type="title"/>
          </p:nvPr>
        </p:nvSpPr>
        <p:spPr>
          <a:xfrm>
            <a:off x="8523500" y="3655117"/>
            <a:ext cx="3438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MOV BX, SP	</a:t>
            </a:r>
            <a:r>
              <a:rPr lang="en-US" sz="1400">
                <a:solidFill>
                  <a:srgbClr val="888888"/>
                </a:solidFill>
              </a:rPr>
              <a:t>; BX = SP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ADD BX, 2		</a:t>
            </a:r>
            <a:r>
              <a:rPr lang="en-US" sz="1400">
                <a:solidFill>
                  <a:srgbClr val="888888"/>
                </a:solidFill>
              </a:rPr>
              <a:t>; Posiciono en NUM2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MOV DX, [BX]	</a:t>
            </a:r>
            <a:r>
              <a:rPr lang="en-US" sz="1400">
                <a:solidFill>
                  <a:srgbClr val="888888"/>
                </a:solidFill>
              </a:rPr>
              <a:t>; Tomo NUM2 en DX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ADD BX, 2		</a:t>
            </a:r>
            <a:r>
              <a:rPr lang="en-US" sz="1400">
                <a:solidFill>
                  <a:srgbClr val="888888"/>
                </a:solidFill>
              </a:rPr>
              <a:t>; Posiciono en NUM1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MOV AX, [BX]	</a:t>
            </a:r>
            <a:r>
              <a:rPr lang="en-US" sz="1400">
                <a:solidFill>
                  <a:srgbClr val="888888"/>
                </a:solidFill>
              </a:rPr>
              <a:t>; </a:t>
            </a:r>
            <a:r>
              <a:rPr lang="en-US" sz="1400">
                <a:solidFill>
                  <a:srgbClr val="888888"/>
                </a:solidFill>
              </a:rPr>
              <a:t>Tomo NUM1 en AX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LOOP:</a:t>
            </a:r>
            <a:r>
              <a:rPr lang="en-US" sz="1400">
                <a:solidFill>
                  <a:srgbClr val="888888"/>
                </a:solidFill>
              </a:rPr>
              <a:t> </a:t>
            </a:r>
            <a:r>
              <a:rPr lang="en-US" sz="1400"/>
              <a:t>ADD CX, DX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	DEC AX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	JNZ LOOP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FIN: </a:t>
            </a:r>
            <a:r>
              <a:rPr b="1" lang="en-US" sz="1400">
                <a:solidFill>
                  <a:srgbClr val="C00000"/>
                </a:solidFill>
              </a:rPr>
              <a:t>RET</a:t>
            </a:r>
            <a:endParaRPr sz="1800">
              <a:solidFill>
                <a:srgbClr val="000000"/>
              </a:solidFill>
            </a:endParaRPr>
          </a:p>
        </p:txBody>
      </p:sp>
      <p:grpSp>
        <p:nvGrpSpPr>
          <p:cNvPr id="256" name="Google Shape;256;p24"/>
          <p:cNvGrpSpPr/>
          <p:nvPr/>
        </p:nvGrpSpPr>
        <p:grpSpPr>
          <a:xfrm>
            <a:off x="3155939" y="3864978"/>
            <a:ext cx="1413300" cy="396900"/>
            <a:chOff x="6532813" y="5647763"/>
            <a:chExt cx="1413300" cy="396900"/>
          </a:xfrm>
        </p:grpSpPr>
        <p:sp>
          <p:nvSpPr>
            <p:cNvPr id="257" name="Google Shape;257;p24"/>
            <p:cNvSpPr txBox="1"/>
            <p:nvPr/>
          </p:nvSpPr>
          <p:spPr>
            <a:xfrm>
              <a:off x="6532813" y="5647763"/>
              <a:ext cx="8112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rgbClr val="CC0000"/>
                  </a:solidFill>
                  <a:latin typeface="Roboto"/>
                  <a:ea typeface="Roboto"/>
                  <a:cs typeface="Roboto"/>
                  <a:sym typeface="Roboto"/>
                </a:rPr>
                <a:t>SP</a:t>
              </a:r>
              <a:endParaRPr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58" name="Google Shape;258;p24"/>
            <p:cNvCxnSpPr/>
            <p:nvPr/>
          </p:nvCxnSpPr>
          <p:spPr>
            <a:xfrm>
              <a:off x="7267813" y="5846213"/>
              <a:ext cx="678300" cy="7800"/>
            </a:xfrm>
            <a:prstGeom prst="straightConnector1">
              <a:avLst/>
            </a:prstGeom>
            <a:noFill/>
            <a:ln cap="flat" cmpd="sng" w="38100">
              <a:solidFill>
                <a:srgbClr val="44546A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59" name="Google Shape;259;p24"/>
          <p:cNvGrpSpPr/>
          <p:nvPr/>
        </p:nvGrpSpPr>
        <p:grpSpPr>
          <a:xfrm rot="1101314">
            <a:off x="3155556" y="3483979"/>
            <a:ext cx="1413267" cy="396891"/>
            <a:chOff x="6532813" y="5647763"/>
            <a:chExt cx="1413300" cy="396900"/>
          </a:xfrm>
        </p:grpSpPr>
        <p:sp>
          <p:nvSpPr>
            <p:cNvPr id="260" name="Google Shape;260;p24"/>
            <p:cNvSpPr txBox="1"/>
            <p:nvPr/>
          </p:nvSpPr>
          <p:spPr>
            <a:xfrm>
              <a:off x="6532813" y="5647763"/>
              <a:ext cx="8112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rgbClr val="CC0000"/>
                  </a:solidFill>
                  <a:latin typeface="Roboto"/>
                  <a:ea typeface="Roboto"/>
                  <a:cs typeface="Roboto"/>
                  <a:sym typeface="Roboto"/>
                </a:rPr>
                <a:t>SP</a:t>
              </a:r>
              <a:endParaRPr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61" name="Google Shape;261;p24"/>
            <p:cNvCxnSpPr/>
            <p:nvPr/>
          </p:nvCxnSpPr>
          <p:spPr>
            <a:xfrm>
              <a:off x="7267813" y="5846213"/>
              <a:ext cx="678300" cy="7800"/>
            </a:xfrm>
            <a:prstGeom prst="straightConnector1">
              <a:avLst/>
            </a:prstGeom>
            <a:noFill/>
            <a:ln cap="flat" cmpd="sng" w="38100">
              <a:solidFill>
                <a:srgbClr val="44546A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62" name="Google Shape;262;p24"/>
          <p:cNvGrpSpPr/>
          <p:nvPr/>
        </p:nvGrpSpPr>
        <p:grpSpPr>
          <a:xfrm>
            <a:off x="3155939" y="3864978"/>
            <a:ext cx="1413300" cy="396900"/>
            <a:chOff x="6380413" y="5495363"/>
            <a:chExt cx="1413300" cy="396900"/>
          </a:xfrm>
        </p:grpSpPr>
        <p:sp>
          <p:nvSpPr>
            <p:cNvPr id="263" name="Google Shape;263;p24"/>
            <p:cNvSpPr txBox="1"/>
            <p:nvPr/>
          </p:nvSpPr>
          <p:spPr>
            <a:xfrm>
              <a:off x="6380413" y="5495363"/>
              <a:ext cx="8112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CC0000"/>
                  </a:solidFill>
                  <a:latin typeface="Roboto"/>
                  <a:ea typeface="Roboto"/>
                  <a:cs typeface="Roboto"/>
                  <a:sym typeface="Roboto"/>
                </a:rPr>
                <a:t>BX</a:t>
              </a:r>
              <a:endParaRPr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64" name="Google Shape;264;p24"/>
            <p:cNvCxnSpPr/>
            <p:nvPr/>
          </p:nvCxnSpPr>
          <p:spPr>
            <a:xfrm>
              <a:off x="7115413" y="5693813"/>
              <a:ext cx="678300" cy="7800"/>
            </a:xfrm>
            <a:prstGeom prst="straightConnector1">
              <a:avLst/>
            </a:prstGeom>
            <a:noFill/>
            <a:ln cap="flat" cmpd="sng" w="38100">
              <a:solidFill>
                <a:srgbClr val="44546A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65" name="Google Shape;265;p24"/>
          <p:cNvGrpSpPr/>
          <p:nvPr/>
        </p:nvGrpSpPr>
        <p:grpSpPr>
          <a:xfrm>
            <a:off x="3155939" y="4606925"/>
            <a:ext cx="1413300" cy="396900"/>
            <a:chOff x="6380413" y="5495363"/>
            <a:chExt cx="1413300" cy="396900"/>
          </a:xfrm>
        </p:grpSpPr>
        <p:sp>
          <p:nvSpPr>
            <p:cNvPr id="266" name="Google Shape;266;p24"/>
            <p:cNvSpPr txBox="1"/>
            <p:nvPr/>
          </p:nvSpPr>
          <p:spPr>
            <a:xfrm>
              <a:off x="6380413" y="5495363"/>
              <a:ext cx="8112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CC0000"/>
                  </a:solidFill>
                  <a:latin typeface="Roboto"/>
                  <a:ea typeface="Roboto"/>
                  <a:cs typeface="Roboto"/>
                  <a:sym typeface="Roboto"/>
                </a:rPr>
                <a:t>BX</a:t>
              </a:r>
              <a:endParaRPr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67" name="Google Shape;267;p24"/>
            <p:cNvCxnSpPr/>
            <p:nvPr/>
          </p:nvCxnSpPr>
          <p:spPr>
            <a:xfrm>
              <a:off x="7115413" y="5693813"/>
              <a:ext cx="678300" cy="7800"/>
            </a:xfrm>
            <a:prstGeom prst="straightConnector1">
              <a:avLst/>
            </a:prstGeom>
            <a:noFill/>
            <a:ln cap="flat" cmpd="sng" w="38100">
              <a:solidFill>
                <a:srgbClr val="44546A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68" name="Google Shape;268;p24"/>
          <p:cNvGrpSpPr/>
          <p:nvPr/>
        </p:nvGrpSpPr>
        <p:grpSpPr>
          <a:xfrm>
            <a:off x="3155939" y="5348873"/>
            <a:ext cx="1413300" cy="396900"/>
            <a:chOff x="6380413" y="5495363"/>
            <a:chExt cx="1413300" cy="396900"/>
          </a:xfrm>
        </p:grpSpPr>
        <p:sp>
          <p:nvSpPr>
            <p:cNvPr id="269" name="Google Shape;269;p24"/>
            <p:cNvSpPr txBox="1"/>
            <p:nvPr/>
          </p:nvSpPr>
          <p:spPr>
            <a:xfrm>
              <a:off x="6380413" y="5495363"/>
              <a:ext cx="8112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CC0000"/>
                  </a:solidFill>
                  <a:latin typeface="Roboto"/>
                  <a:ea typeface="Roboto"/>
                  <a:cs typeface="Roboto"/>
                  <a:sym typeface="Roboto"/>
                </a:rPr>
                <a:t>BX</a:t>
              </a:r>
              <a:endParaRPr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70" name="Google Shape;270;p24"/>
            <p:cNvCxnSpPr/>
            <p:nvPr/>
          </p:nvCxnSpPr>
          <p:spPr>
            <a:xfrm>
              <a:off x="7115413" y="5693813"/>
              <a:ext cx="678300" cy="7800"/>
            </a:xfrm>
            <a:prstGeom prst="straightConnector1">
              <a:avLst/>
            </a:prstGeom>
            <a:noFill/>
            <a:ln cap="flat" cmpd="sng" w="38100">
              <a:solidFill>
                <a:srgbClr val="44546A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/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Pasaje de parámetros</a:t>
            </a:r>
            <a:endParaRPr/>
          </a:p>
        </p:txBody>
      </p:sp>
      <p:sp>
        <p:nvSpPr>
          <p:cNvPr id="276" name="Google Shape;276;p25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Por pila y referencia</a:t>
            </a:r>
            <a:endParaRPr/>
          </a:p>
        </p:txBody>
      </p:sp>
      <p:sp>
        <p:nvSpPr>
          <p:cNvPr id="277" name="Google Shape;277;p25"/>
          <p:cNvSpPr txBox="1"/>
          <p:nvPr>
            <p:ph type="title"/>
          </p:nvPr>
        </p:nvSpPr>
        <p:spPr>
          <a:xfrm>
            <a:off x="264500" y="1510150"/>
            <a:ext cx="116970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¿Y si lo hacemos por pila, pero ahora por referencia en vez de valor?</a:t>
            </a:r>
            <a:endParaRPr b="1" sz="1800"/>
          </a:p>
        </p:txBody>
      </p:sp>
      <p:sp>
        <p:nvSpPr>
          <p:cNvPr id="278" name="Google Shape;278;p25"/>
          <p:cNvSpPr txBox="1"/>
          <p:nvPr>
            <p:ph type="title"/>
          </p:nvPr>
        </p:nvSpPr>
        <p:spPr>
          <a:xfrm>
            <a:off x="316650" y="2676275"/>
            <a:ext cx="3438000" cy="38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ORG 2000H</a:t>
            </a:r>
            <a:endParaRPr b="1" sz="16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888888"/>
                </a:solidFill>
              </a:rPr>
              <a:t>; Inicializamos AX y BX</a:t>
            </a:r>
            <a:endParaRPr sz="1600">
              <a:solidFill>
                <a:srgbClr val="888888"/>
              </a:solidFill>
            </a:endParaRPr>
          </a:p>
          <a:p>
            <a:pPr indent="45720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MOV AX, </a:t>
            </a:r>
            <a:r>
              <a:rPr b="1" lang="en-US" sz="1600">
                <a:solidFill>
                  <a:srgbClr val="EB641B"/>
                </a:solidFill>
              </a:rPr>
              <a:t>OFFSET</a:t>
            </a:r>
            <a:r>
              <a:rPr lang="en-US" sz="1600"/>
              <a:t> NUM1</a:t>
            </a:r>
            <a:endParaRPr sz="1600"/>
          </a:p>
          <a:p>
            <a:pPr indent="45720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MOV BX, </a:t>
            </a:r>
            <a:r>
              <a:rPr b="1" lang="en-US" sz="1600">
                <a:solidFill>
                  <a:srgbClr val="EB641B"/>
                </a:solidFill>
              </a:rPr>
              <a:t>OFFSET</a:t>
            </a:r>
            <a:r>
              <a:rPr lang="en-US" sz="1600"/>
              <a:t> NUM2</a:t>
            </a:r>
            <a:endParaRPr sz="16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888888"/>
                </a:solidFill>
              </a:rPr>
              <a:t>; Apilamos antes de llamar</a:t>
            </a:r>
            <a:endParaRPr sz="1600">
              <a:solidFill>
                <a:srgbClr val="888888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</a:rPr>
              <a:t>PUSH AX</a:t>
            </a:r>
            <a:endParaRPr b="1" sz="16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PUSH BX</a:t>
            </a:r>
            <a:endParaRPr b="1" sz="16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38761D"/>
                </a:solidFill>
              </a:rPr>
              <a:t>CALL</a:t>
            </a:r>
            <a:r>
              <a:rPr lang="en-US" sz="1600">
                <a:solidFill>
                  <a:srgbClr val="000000"/>
                </a:solidFill>
              </a:rPr>
              <a:t> MUL</a:t>
            </a:r>
            <a:endParaRPr sz="16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</a:rPr>
              <a:t>MOV RES, CX</a:t>
            </a:r>
            <a:endParaRPr sz="16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</a:rPr>
              <a:t>POP AX</a:t>
            </a:r>
            <a:endParaRPr sz="16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</a:rPr>
              <a:t>POP BX</a:t>
            </a:r>
            <a:endParaRPr sz="16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</a:rPr>
              <a:t>HLT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	</a:t>
            </a:r>
            <a:r>
              <a:rPr lang="en-US" sz="1600">
                <a:solidFill>
                  <a:srgbClr val="000000"/>
                </a:solidFill>
              </a:rPr>
              <a:t>END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279" name="Google Shape;279;p25"/>
          <p:cNvSpPr txBox="1"/>
          <p:nvPr>
            <p:ph type="title"/>
          </p:nvPr>
        </p:nvSpPr>
        <p:spPr>
          <a:xfrm>
            <a:off x="264500" y="1911203"/>
            <a:ext cx="116970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Ahora, además de lo anterior, hay que tener en cuenta que lo que estamos tomando de la pila son </a:t>
            </a:r>
            <a:r>
              <a:rPr b="1" lang="en-US" sz="1800">
                <a:solidFill>
                  <a:srgbClr val="EB641B"/>
                </a:solidFill>
              </a:rPr>
              <a:t>direcciones</a:t>
            </a:r>
            <a:r>
              <a:rPr lang="en-US" sz="1800"/>
              <a:t> en vez de valores!</a:t>
            </a:r>
            <a:endParaRPr sz="1800">
              <a:solidFill>
                <a:srgbClr val="000000"/>
              </a:solidFill>
            </a:endParaRPr>
          </a:p>
        </p:txBody>
      </p:sp>
      <p:graphicFrame>
        <p:nvGraphicFramePr>
          <p:cNvPr id="280" name="Google Shape;280;p25"/>
          <p:cNvGraphicFramePr/>
          <p:nvPr/>
        </p:nvGraphicFramePr>
        <p:xfrm>
          <a:off x="4581213" y="38676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{096B6AE7-04E3-4E2E-86C2-8BBAAA6064FE}</a:tableStyleId>
              </a:tblPr>
              <a:tblGrid>
                <a:gridCol w="1031925"/>
                <a:gridCol w="2406175"/>
              </a:tblGrid>
              <a:tr h="323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7FFAH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7FFBH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7FFCH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7FFDH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7FFEH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7FFFH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8000H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sp>
        <p:nvSpPr>
          <p:cNvPr id="281" name="Google Shape;281;p25"/>
          <p:cNvSpPr txBox="1"/>
          <p:nvPr/>
        </p:nvSpPr>
        <p:spPr>
          <a:xfrm>
            <a:off x="6237250" y="3410488"/>
            <a:ext cx="1112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latin typeface="Roboto"/>
                <a:ea typeface="Roboto"/>
                <a:cs typeface="Roboto"/>
                <a:sym typeface="Roboto"/>
              </a:rPr>
              <a:t>PILA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82" name="Google Shape;282;p25"/>
          <p:cNvGrpSpPr/>
          <p:nvPr/>
        </p:nvGrpSpPr>
        <p:grpSpPr>
          <a:xfrm>
            <a:off x="6063325" y="5355175"/>
            <a:ext cx="1561602" cy="662400"/>
            <a:chOff x="9712455" y="4912428"/>
            <a:chExt cx="1434900" cy="662400"/>
          </a:xfrm>
        </p:grpSpPr>
        <p:sp>
          <p:nvSpPr>
            <p:cNvPr id="283" name="Google Shape;283;p25"/>
            <p:cNvSpPr txBox="1"/>
            <p:nvPr/>
          </p:nvSpPr>
          <p:spPr>
            <a:xfrm>
              <a:off x="9712455" y="4912428"/>
              <a:ext cx="1434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EB641B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DIR</a:t>
              </a:r>
              <a:r>
                <a:rPr b="1" lang="en-US">
                  <a:latin typeface="Libre Baskerville"/>
                  <a:ea typeface="Libre Baskerville"/>
                  <a:cs typeface="Libre Baskerville"/>
                  <a:sym typeface="Libre Baskerville"/>
                </a:rPr>
                <a:t> </a:t>
              </a:r>
              <a:r>
                <a:rPr b="1" lang="en-US">
                  <a:latin typeface="Libre Baskerville"/>
                  <a:ea typeface="Libre Baskerville"/>
                  <a:cs typeface="Libre Baskerville"/>
                  <a:sym typeface="Libre Baskerville"/>
                </a:rPr>
                <a:t>NUM1 L</a:t>
              </a:r>
              <a:endParaRPr b="1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284" name="Google Shape;284;p25"/>
            <p:cNvSpPr txBox="1"/>
            <p:nvPr/>
          </p:nvSpPr>
          <p:spPr>
            <a:xfrm>
              <a:off x="9712455" y="5267028"/>
              <a:ext cx="1434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EB641B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DIR</a:t>
              </a:r>
              <a:r>
                <a:rPr b="1" lang="en-US">
                  <a:latin typeface="Libre Baskerville"/>
                  <a:ea typeface="Libre Baskerville"/>
                  <a:cs typeface="Libre Baskerville"/>
                  <a:sym typeface="Libre Baskerville"/>
                </a:rPr>
                <a:t> </a:t>
              </a:r>
              <a:r>
                <a:rPr b="1" lang="en-US">
                  <a:latin typeface="Libre Baskerville"/>
                  <a:ea typeface="Libre Baskerville"/>
                  <a:cs typeface="Libre Baskerville"/>
                  <a:sym typeface="Libre Baskerville"/>
                </a:rPr>
                <a:t>NUM1 H</a:t>
              </a:r>
              <a:endParaRPr b="1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pSp>
        <p:nvGrpSpPr>
          <p:cNvPr id="285" name="Google Shape;285;p25"/>
          <p:cNvGrpSpPr/>
          <p:nvPr/>
        </p:nvGrpSpPr>
        <p:grpSpPr>
          <a:xfrm>
            <a:off x="6086950" y="4619250"/>
            <a:ext cx="1538100" cy="662400"/>
            <a:chOff x="9712450" y="4912432"/>
            <a:chExt cx="1538100" cy="662400"/>
          </a:xfrm>
        </p:grpSpPr>
        <p:sp>
          <p:nvSpPr>
            <p:cNvPr id="286" name="Google Shape;286;p25"/>
            <p:cNvSpPr txBox="1"/>
            <p:nvPr/>
          </p:nvSpPr>
          <p:spPr>
            <a:xfrm>
              <a:off x="9712450" y="4912432"/>
              <a:ext cx="1538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EB641B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DIR</a:t>
              </a:r>
              <a:r>
                <a:rPr b="1" lang="en-US">
                  <a:latin typeface="Libre Baskerville"/>
                  <a:ea typeface="Libre Baskerville"/>
                  <a:cs typeface="Libre Baskerville"/>
                  <a:sym typeface="Libre Baskerville"/>
                </a:rPr>
                <a:t> </a:t>
              </a:r>
              <a:r>
                <a:rPr b="1" lang="en-US">
                  <a:latin typeface="Libre Baskerville"/>
                  <a:ea typeface="Libre Baskerville"/>
                  <a:cs typeface="Libre Baskerville"/>
                  <a:sym typeface="Libre Baskerville"/>
                </a:rPr>
                <a:t>NUM2 L</a:t>
              </a:r>
              <a:endParaRPr b="1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287" name="Google Shape;287;p25"/>
            <p:cNvSpPr txBox="1"/>
            <p:nvPr/>
          </p:nvSpPr>
          <p:spPr>
            <a:xfrm>
              <a:off x="9712450" y="5267032"/>
              <a:ext cx="1538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EB641B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DIR</a:t>
              </a:r>
              <a:r>
                <a:rPr b="1" lang="en-US">
                  <a:latin typeface="Libre Baskerville"/>
                  <a:ea typeface="Libre Baskerville"/>
                  <a:cs typeface="Libre Baskerville"/>
                  <a:sym typeface="Libre Baskerville"/>
                </a:rPr>
                <a:t> </a:t>
              </a:r>
              <a:r>
                <a:rPr b="1" lang="en-US">
                  <a:latin typeface="Libre Baskerville"/>
                  <a:ea typeface="Libre Baskerville"/>
                  <a:cs typeface="Libre Baskerville"/>
                  <a:sym typeface="Libre Baskerville"/>
                </a:rPr>
                <a:t>NUM2 H</a:t>
              </a:r>
              <a:endParaRPr b="1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pSp>
        <p:nvGrpSpPr>
          <p:cNvPr id="288" name="Google Shape;288;p25"/>
          <p:cNvGrpSpPr/>
          <p:nvPr/>
        </p:nvGrpSpPr>
        <p:grpSpPr>
          <a:xfrm>
            <a:off x="6086949" y="3877299"/>
            <a:ext cx="1413301" cy="662400"/>
            <a:chOff x="9712449" y="4912428"/>
            <a:chExt cx="1413301" cy="662400"/>
          </a:xfrm>
        </p:grpSpPr>
        <p:sp>
          <p:nvSpPr>
            <p:cNvPr id="289" name="Google Shape;289;p25"/>
            <p:cNvSpPr txBox="1"/>
            <p:nvPr/>
          </p:nvSpPr>
          <p:spPr>
            <a:xfrm>
              <a:off x="9712450" y="4912428"/>
              <a:ext cx="1413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Libre Baskerville"/>
                  <a:ea typeface="Libre Baskerville"/>
                  <a:cs typeface="Libre Baskerville"/>
                  <a:sym typeface="Libre Baskerville"/>
                </a:rPr>
                <a:t>IP L</a:t>
              </a:r>
              <a:endParaRPr b="1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290" name="Google Shape;290;p25"/>
            <p:cNvSpPr txBox="1"/>
            <p:nvPr/>
          </p:nvSpPr>
          <p:spPr>
            <a:xfrm>
              <a:off x="9712449" y="5267028"/>
              <a:ext cx="1413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Libre Baskerville"/>
                  <a:ea typeface="Libre Baskerville"/>
                  <a:cs typeface="Libre Baskerville"/>
                  <a:sym typeface="Libre Baskerville"/>
                </a:rPr>
                <a:t>IP H</a:t>
              </a:r>
              <a:endParaRPr b="1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cxnSp>
        <p:nvCxnSpPr>
          <p:cNvPr id="291" name="Google Shape;291;p25"/>
          <p:cNvCxnSpPr/>
          <p:nvPr/>
        </p:nvCxnSpPr>
        <p:spPr>
          <a:xfrm flipH="1">
            <a:off x="2240613" y="4359553"/>
            <a:ext cx="678300" cy="7800"/>
          </a:xfrm>
          <a:prstGeom prst="straightConnector1">
            <a:avLst/>
          </a:prstGeom>
          <a:noFill/>
          <a:ln cap="flat" cmpd="sng" w="38100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2" name="Google Shape;292;p25"/>
          <p:cNvCxnSpPr/>
          <p:nvPr/>
        </p:nvCxnSpPr>
        <p:spPr>
          <a:xfrm flipH="1">
            <a:off x="2240613" y="4634274"/>
            <a:ext cx="678300" cy="7800"/>
          </a:xfrm>
          <a:prstGeom prst="straightConnector1">
            <a:avLst/>
          </a:prstGeom>
          <a:noFill/>
          <a:ln cap="flat" cmpd="sng" w="38100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3" name="Google Shape;293;p25"/>
          <p:cNvCxnSpPr/>
          <p:nvPr/>
        </p:nvCxnSpPr>
        <p:spPr>
          <a:xfrm flipH="1">
            <a:off x="2240613" y="4915011"/>
            <a:ext cx="678300" cy="7800"/>
          </a:xfrm>
          <a:prstGeom prst="straightConnector1">
            <a:avLst/>
          </a:prstGeom>
          <a:noFill/>
          <a:ln cap="flat" cmpd="sng" w="38100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4" name="Google Shape;294;p25"/>
          <p:cNvSpPr txBox="1"/>
          <p:nvPr>
            <p:ph type="title"/>
          </p:nvPr>
        </p:nvSpPr>
        <p:spPr>
          <a:xfrm>
            <a:off x="8242700" y="2460650"/>
            <a:ext cx="3949200" cy="3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/>
              <a:t>ORG 3000H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/>
              <a:t>MUL: </a:t>
            </a:r>
            <a:r>
              <a:rPr lang="en-US" sz="1400">
                <a:solidFill>
                  <a:srgbClr val="000000"/>
                </a:solidFill>
              </a:rPr>
              <a:t>MOV BX, SP	  </a:t>
            </a:r>
            <a:r>
              <a:rPr lang="en-US" sz="1400">
                <a:solidFill>
                  <a:srgbClr val="888888"/>
                </a:solidFill>
              </a:rPr>
              <a:t>; BX = SP</a:t>
            </a:r>
            <a:endParaRPr sz="1400">
              <a:solidFill>
                <a:srgbClr val="88888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000000"/>
                </a:solidFill>
              </a:rPr>
              <a:t>ADD BX, 2 		  </a:t>
            </a:r>
            <a:r>
              <a:rPr lang="en-US" sz="1400">
                <a:solidFill>
                  <a:srgbClr val="888888"/>
                </a:solidFill>
              </a:rPr>
              <a:t>; Posiciono en DIR de NUM2</a:t>
            </a:r>
            <a:endParaRPr sz="1400">
              <a:solidFill>
                <a:srgbClr val="88888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MOV AX, [BX]       </a:t>
            </a:r>
            <a:r>
              <a:rPr lang="en-US" sz="1400">
                <a:solidFill>
                  <a:srgbClr val="888888"/>
                </a:solidFill>
              </a:rPr>
              <a:t>; AX = Dir de NUM2</a:t>
            </a:r>
            <a:endParaRPr sz="1400">
              <a:solidFill>
                <a:srgbClr val="88888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000000"/>
                </a:solidFill>
              </a:rPr>
              <a:t>MOV DX, BX	  </a:t>
            </a:r>
            <a:r>
              <a:rPr lang="en-US" sz="1400">
                <a:solidFill>
                  <a:srgbClr val="888888"/>
                </a:solidFill>
              </a:rPr>
              <a:t>; Backup de BX</a:t>
            </a:r>
            <a:endParaRPr sz="1400">
              <a:solidFill>
                <a:srgbClr val="88888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000000"/>
                </a:solidFill>
              </a:rPr>
              <a:t>MOV BX, AX         </a:t>
            </a:r>
            <a:r>
              <a:rPr lang="en-US" sz="1400">
                <a:solidFill>
                  <a:srgbClr val="888888"/>
                </a:solidFill>
              </a:rPr>
              <a:t>; BX = Dir de NUM2</a:t>
            </a:r>
            <a:endParaRPr sz="1400">
              <a:solidFill>
                <a:srgbClr val="88888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000000"/>
                </a:solidFill>
              </a:rPr>
              <a:t>MOV AX, [BX]       </a:t>
            </a:r>
            <a:r>
              <a:rPr lang="en-US" sz="1400">
                <a:solidFill>
                  <a:srgbClr val="888888"/>
                </a:solidFill>
              </a:rPr>
              <a:t>; AX = NUM2</a:t>
            </a:r>
            <a:endParaRPr sz="1400">
              <a:solidFill>
                <a:srgbClr val="88888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MOV BX, DX 	  </a:t>
            </a:r>
            <a:r>
              <a:rPr lang="en-US" sz="1400">
                <a:solidFill>
                  <a:srgbClr val="888888"/>
                </a:solidFill>
              </a:rPr>
              <a:t>; Recupero puntero de pila</a:t>
            </a:r>
            <a:endParaRPr sz="1400">
              <a:solidFill>
                <a:srgbClr val="88888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[...]			  </a:t>
            </a:r>
            <a:r>
              <a:rPr lang="en-US" sz="1400">
                <a:solidFill>
                  <a:srgbClr val="888888"/>
                </a:solidFill>
              </a:rPr>
              <a:t>; Repetimos con NUM1</a:t>
            </a:r>
            <a:endParaRPr sz="1400">
              <a:solidFill>
                <a:srgbClr val="88888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[...]			  </a:t>
            </a:r>
            <a:r>
              <a:rPr lang="en-US" sz="1400">
                <a:solidFill>
                  <a:srgbClr val="888888"/>
                </a:solidFill>
              </a:rPr>
              <a:t>; Seguimos como siempre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FIN: </a:t>
            </a:r>
            <a:r>
              <a:rPr b="1" lang="en-US" sz="1400">
                <a:solidFill>
                  <a:srgbClr val="C00000"/>
                </a:solidFill>
              </a:rPr>
              <a:t>RET</a:t>
            </a:r>
            <a:endParaRPr sz="1800">
              <a:solidFill>
                <a:srgbClr val="000000"/>
              </a:solidFill>
            </a:endParaRPr>
          </a:p>
        </p:txBody>
      </p:sp>
      <p:grpSp>
        <p:nvGrpSpPr>
          <p:cNvPr id="295" name="Google Shape;295;p25"/>
          <p:cNvGrpSpPr/>
          <p:nvPr/>
        </p:nvGrpSpPr>
        <p:grpSpPr>
          <a:xfrm>
            <a:off x="3155939" y="3864978"/>
            <a:ext cx="1413300" cy="396900"/>
            <a:chOff x="6532813" y="5647763"/>
            <a:chExt cx="1413300" cy="396900"/>
          </a:xfrm>
        </p:grpSpPr>
        <p:sp>
          <p:nvSpPr>
            <p:cNvPr id="296" name="Google Shape;296;p25"/>
            <p:cNvSpPr txBox="1"/>
            <p:nvPr/>
          </p:nvSpPr>
          <p:spPr>
            <a:xfrm>
              <a:off x="6532813" y="5647763"/>
              <a:ext cx="8112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rgbClr val="CC0000"/>
                  </a:solidFill>
                  <a:latin typeface="Roboto"/>
                  <a:ea typeface="Roboto"/>
                  <a:cs typeface="Roboto"/>
                  <a:sym typeface="Roboto"/>
                </a:rPr>
                <a:t>SP</a:t>
              </a:r>
              <a:endParaRPr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97" name="Google Shape;297;p25"/>
            <p:cNvCxnSpPr/>
            <p:nvPr/>
          </p:nvCxnSpPr>
          <p:spPr>
            <a:xfrm>
              <a:off x="7267813" y="5846213"/>
              <a:ext cx="678300" cy="7800"/>
            </a:xfrm>
            <a:prstGeom prst="straightConnector1">
              <a:avLst/>
            </a:prstGeom>
            <a:noFill/>
            <a:ln cap="flat" cmpd="sng" w="38100">
              <a:solidFill>
                <a:srgbClr val="44546A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98" name="Google Shape;298;p25"/>
          <p:cNvGrpSpPr/>
          <p:nvPr/>
        </p:nvGrpSpPr>
        <p:grpSpPr>
          <a:xfrm rot="1101314">
            <a:off x="3155556" y="3483979"/>
            <a:ext cx="1413267" cy="396891"/>
            <a:chOff x="6532813" y="5647763"/>
            <a:chExt cx="1413300" cy="396900"/>
          </a:xfrm>
        </p:grpSpPr>
        <p:sp>
          <p:nvSpPr>
            <p:cNvPr id="299" name="Google Shape;299;p25"/>
            <p:cNvSpPr txBox="1"/>
            <p:nvPr/>
          </p:nvSpPr>
          <p:spPr>
            <a:xfrm>
              <a:off x="6532813" y="5647763"/>
              <a:ext cx="8112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rgbClr val="CC0000"/>
                  </a:solidFill>
                  <a:latin typeface="Roboto"/>
                  <a:ea typeface="Roboto"/>
                  <a:cs typeface="Roboto"/>
                  <a:sym typeface="Roboto"/>
                </a:rPr>
                <a:t>SP</a:t>
              </a:r>
              <a:endParaRPr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00" name="Google Shape;300;p25"/>
            <p:cNvCxnSpPr/>
            <p:nvPr/>
          </p:nvCxnSpPr>
          <p:spPr>
            <a:xfrm>
              <a:off x="7267813" y="5846213"/>
              <a:ext cx="678300" cy="7800"/>
            </a:xfrm>
            <a:prstGeom prst="straightConnector1">
              <a:avLst/>
            </a:prstGeom>
            <a:noFill/>
            <a:ln cap="flat" cmpd="sng" w="38100">
              <a:solidFill>
                <a:srgbClr val="44546A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01" name="Google Shape;301;p25"/>
          <p:cNvGrpSpPr/>
          <p:nvPr/>
        </p:nvGrpSpPr>
        <p:grpSpPr>
          <a:xfrm>
            <a:off x="3155939" y="3864978"/>
            <a:ext cx="1413300" cy="396900"/>
            <a:chOff x="6380413" y="5495363"/>
            <a:chExt cx="1413300" cy="396900"/>
          </a:xfrm>
        </p:grpSpPr>
        <p:sp>
          <p:nvSpPr>
            <p:cNvPr id="302" name="Google Shape;302;p25"/>
            <p:cNvSpPr txBox="1"/>
            <p:nvPr/>
          </p:nvSpPr>
          <p:spPr>
            <a:xfrm>
              <a:off x="6380413" y="5495363"/>
              <a:ext cx="8112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CC0000"/>
                  </a:solidFill>
                  <a:latin typeface="Roboto"/>
                  <a:ea typeface="Roboto"/>
                  <a:cs typeface="Roboto"/>
                  <a:sym typeface="Roboto"/>
                </a:rPr>
                <a:t>BX</a:t>
              </a:r>
              <a:endParaRPr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03" name="Google Shape;303;p25"/>
            <p:cNvCxnSpPr/>
            <p:nvPr/>
          </p:nvCxnSpPr>
          <p:spPr>
            <a:xfrm>
              <a:off x="7115413" y="5693813"/>
              <a:ext cx="678300" cy="7800"/>
            </a:xfrm>
            <a:prstGeom prst="straightConnector1">
              <a:avLst/>
            </a:prstGeom>
            <a:noFill/>
            <a:ln cap="flat" cmpd="sng" w="38100">
              <a:solidFill>
                <a:srgbClr val="44546A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04" name="Google Shape;304;p25"/>
          <p:cNvGrpSpPr/>
          <p:nvPr/>
        </p:nvGrpSpPr>
        <p:grpSpPr>
          <a:xfrm>
            <a:off x="3155939" y="4606925"/>
            <a:ext cx="1413300" cy="396900"/>
            <a:chOff x="6380413" y="5495363"/>
            <a:chExt cx="1413300" cy="396900"/>
          </a:xfrm>
        </p:grpSpPr>
        <p:sp>
          <p:nvSpPr>
            <p:cNvPr id="305" name="Google Shape;305;p25"/>
            <p:cNvSpPr txBox="1"/>
            <p:nvPr/>
          </p:nvSpPr>
          <p:spPr>
            <a:xfrm>
              <a:off x="6380413" y="5495363"/>
              <a:ext cx="8112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CC0000"/>
                  </a:solidFill>
                  <a:latin typeface="Roboto"/>
                  <a:ea typeface="Roboto"/>
                  <a:cs typeface="Roboto"/>
                  <a:sym typeface="Roboto"/>
                </a:rPr>
                <a:t>BX</a:t>
              </a:r>
              <a:endParaRPr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06" name="Google Shape;306;p25"/>
            <p:cNvCxnSpPr/>
            <p:nvPr/>
          </p:nvCxnSpPr>
          <p:spPr>
            <a:xfrm>
              <a:off x="7115413" y="5693813"/>
              <a:ext cx="678300" cy="7800"/>
            </a:xfrm>
            <a:prstGeom prst="straightConnector1">
              <a:avLst/>
            </a:prstGeom>
            <a:noFill/>
            <a:ln cap="flat" cmpd="sng" w="38100">
              <a:solidFill>
                <a:srgbClr val="44546A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738"/>
              </a:buClr>
              <a:buSzPts val="6000"/>
              <a:buFont typeface="Arial"/>
              <a:buNone/>
            </a:pPr>
            <a:r>
              <a:rPr lang="en-US">
                <a:solidFill>
                  <a:srgbClr val="252738"/>
                </a:solidFill>
              </a:rPr>
              <a:t>Repaso</a:t>
            </a:r>
            <a:endParaRPr/>
          </a:p>
        </p:txBody>
      </p:sp>
      <p:sp>
        <p:nvSpPr>
          <p:cNvPr id="109" name="Google Shape;109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i="1" lang="en-US"/>
              <a:t>Pila y subrutinas</a:t>
            </a:r>
            <a:endParaRPr/>
          </a:p>
        </p:txBody>
      </p:sp>
      <p:grpSp>
        <p:nvGrpSpPr>
          <p:cNvPr id="110" name="Google Shape;110;p16"/>
          <p:cNvGrpSpPr/>
          <p:nvPr/>
        </p:nvGrpSpPr>
        <p:grpSpPr>
          <a:xfrm>
            <a:off x="2490160" y="2035835"/>
            <a:ext cx="1345722" cy="2387600"/>
            <a:chOff x="1406105" y="1846054"/>
            <a:chExt cx="1345722" cy="2387600"/>
          </a:xfrm>
        </p:grpSpPr>
        <p:sp>
          <p:nvSpPr>
            <p:cNvPr id="111" name="Google Shape;111;p16"/>
            <p:cNvSpPr/>
            <p:nvPr/>
          </p:nvSpPr>
          <p:spPr>
            <a:xfrm>
              <a:off x="1411857" y="1846054"/>
              <a:ext cx="1339970" cy="189781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1406105" y="1846054"/>
              <a:ext cx="224287" cy="23876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1406105" y="4043873"/>
              <a:ext cx="1339970" cy="189781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pSp>
        <p:nvGrpSpPr>
          <p:cNvPr id="114" name="Google Shape;114;p16"/>
          <p:cNvGrpSpPr/>
          <p:nvPr/>
        </p:nvGrpSpPr>
        <p:grpSpPr>
          <a:xfrm>
            <a:off x="8373374" y="2035835"/>
            <a:ext cx="1339970" cy="2387600"/>
            <a:chOff x="8373374" y="2035835"/>
            <a:chExt cx="1339970" cy="2387600"/>
          </a:xfrm>
        </p:grpSpPr>
        <p:sp>
          <p:nvSpPr>
            <p:cNvPr id="115" name="Google Shape;115;p16"/>
            <p:cNvSpPr/>
            <p:nvPr/>
          </p:nvSpPr>
          <p:spPr>
            <a:xfrm>
              <a:off x="8373374" y="2035835"/>
              <a:ext cx="1339970" cy="189781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9489057" y="2035835"/>
              <a:ext cx="224287" cy="23876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8373374" y="4233654"/>
              <a:ext cx="1339970" cy="189781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Repaso</a:t>
            </a:r>
            <a:endParaRPr/>
          </a:p>
        </p:txBody>
      </p:sp>
      <p:sp>
        <p:nvSpPr>
          <p:cNvPr id="123" name="Google Shape;123;p17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Assembler</a:t>
            </a:r>
            <a:endParaRPr/>
          </a:p>
        </p:txBody>
      </p:sp>
      <p:pic>
        <p:nvPicPr>
          <p:cNvPr id="124" name="Google Shape;124;p17"/>
          <p:cNvPicPr preferRelativeResize="0"/>
          <p:nvPr/>
        </p:nvPicPr>
        <p:blipFill rotWithShape="1">
          <a:blip r:embed="rId3">
            <a:alphaModFix/>
          </a:blip>
          <a:srcRect b="0" l="43207" r="0" t="8775"/>
          <a:stretch/>
        </p:blipFill>
        <p:spPr>
          <a:xfrm>
            <a:off x="7708324" y="1785050"/>
            <a:ext cx="3205798" cy="277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7"/>
          <p:cNvPicPr preferRelativeResize="0"/>
          <p:nvPr/>
        </p:nvPicPr>
        <p:blipFill rotWithShape="1">
          <a:blip r:embed="rId4">
            <a:alphaModFix/>
          </a:blip>
          <a:srcRect b="17087" l="0" r="0" t="6699"/>
          <a:stretch/>
        </p:blipFill>
        <p:spPr>
          <a:xfrm>
            <a:off x="8229250" y="4938750"/>
            <a:ext cx="2163951" cy="131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7"/>
          <p:cNvSpPr txBox="1"/>
          <p:nvPr>
            <p:ph type="title"/>
          </p:nvPr>
        </p:nvSpPr>
        <p:spPr>
          <a:xfrm>
            <a:off x="264500" y="1785050"/>
            <a:ext cx="7131600" cy="19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Habíamos visto el </a:t>
            </a:r>
            <a:r>
              <a:rPr b="1" lang="en-US" sz="1800"/>
              <a:t>Lenguaje ensamblador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Un lenguaje común y corriente que se sufre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Sus instrucciones son un mapeo directo a las instrucciones binarias de cada procesador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Instrucciones para manejar </a:t>
            </a:r>
            <a:r>
              <a:rPr b="1" lang="en-US" sz="1800"/>
              <a:t>registros, memoria </a:t>
            </a:r>
            <a:r>
              <a:rPr lang="en-US" sz="1800"/>
              <a:t>y </a:t>
            </a:r>
            <a:r>
              <a:rPr b="1" lang="en-US" sz="1800"/>
              <a:t>flags</a:t>
            </a:r>
            <a:endParaRPr b="1"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Teníamos al simulador </a:t>
            </a:r>
            <a:r>
              <a:rPr b="1" lang="en-US" sz="1800"/>
              <a:t>VonSim</a:t>
            </a:r>
            <a:r>
              <a:rPr b="1" lang="en-US" sz="1800"/>
              <a:t> </a:t>
            </a:r>
            <a:r>
              <a:rPr lang="en-US" sz="1800"/>
              <a:t>(</a:t>
            </a:r>
            <a:r>
              <a:rPr lang="en-US" sz="1800" u="sng">
                <a:solidFill>
                  <a:schemeClr val="hlink"/>
                </a:solidFill>
                <a:hlinkClick r:id="rId5"/>
              </a:rPr>
              <a:t>vonsim.github.io</a:t>
            </a:r>
            <a:r>
              <a:rPr lang="en-US" sz="1800"/>
              <a:t>)</a:t>
            </a:r>
            <a:endParaRPr sz="1800"/>
          </a:p>
        </p:txBody>
      </p:sp>
      <p:sp>
        <p:nvSpPr>
          <p:cNvPr id="127" name="Google Shape;127;p17"/>
          <p:cNvSpPr txBox="1"/>
          <p:nvPr>
            <p:ph type="title"/>
          </p:nvPr>
        </p:nvSpPr>
        <p:spPr>
          <a:xfrm>
            <a:off x="264500" y="5342738"/>
            <a:ext cx="7131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Para los masoquistas también está el simulador </a:t>
            </a:r>
            <a:r>
              <a:rPr b="1" lang="en-US" sz="1800"/>
              <a:t>MSX88</a:t>
            </a:r>
            <a:endParaRPr b="1"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Repaso</a:t>
            </a:r>
            <a:endParaRPr/>
          </a:p>
        </p:txBody>
      </p:sp>
      <p:sp>
        <p:nvSpPr>
          <p:cNvPr id="133" name="Google Shape;133;p18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Pila</a:t>
            </a:r>
            <a:endParaRPr/>
          </a:p>
        </p:txBody>
      </p:sp>
      <p:sp>
        <p:nvSpPr>
          <p:cNvPr id="134" name="Google Shape;134;p18"/>
          <p:cNvSpPr txBox="1"/>
          <p:nvPr>
            <p:ph type="title"/>
          </p:nvPr>
        </p:nvSpPr>
        <p:spPr>
          <a:xfrm>
            <a:off x="264500" y="2336313"/>
            <a:ext cx="71316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Como (casi) último concepto de Organización de computadoras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vimos la </a:t>
            </a:r>
            <a:r>
              <a:rPr b="1" lang="en-US" sz="1800"/>
              <a:t>Pila</a:t>
            </a:r>
            <a:endParaRPr b="1" sz="1800"/>
          </a:p>
        </p:txBody>
      </p:sp>
      <p:graphicFrame>
        <p:nvGraphicFramePr>
          <p:cNvPr id="135" name="Google Shape;135;p18"/>
          <p:cNvGraphicFramePr/>
          <p:nvPr/>
        </p:nvGraphicFramePr>
        <p:xfrm>
          <a:off x="8216738" y="253995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{096B6AE7-04E3-4E2E-86C2-8BBAAA6064FE}</a:tableStyleId>
              </a:tblPr>
              <a:tblGrid>
                <a:gridCol w="1031925"/>
                <a:gridCol w="2406175"/>
              </a:tblGrid>
              <a:tr h="32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7FFBH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7FFCH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7FFDH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7FFEH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7FFFH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8000H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sp>
        <p:nvSpPr>
          <p:cNvPr id="136" name="Google Shape;136;p18"/>
          <p:cNvSpPr txBox="1"/>
          <p:nvPr/>
        </p:nvSpPr>
        <p:spPr>
          <a:xfrm>
            <a:off x="9872775" y="2082763"/>
            <a:ext cx="1112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latin typeface="Roboto"/>
                <a:ea typeface="Roboto"/>
                <a:cs typeface="Roboto"/>
                <a:sym typeface="Roboto"/>
              </a:rPr>
              <a:t>PILA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7" name="Google Shape;137;p18"/>
          <p:cNvGrpSpPr/>
          <p:nvPr/>
        </p:nvGrpSpPr>
        <p:grpSpPr>
          <a:xfrm>
            <a:off x="6727313" y="4378325"/>
            <a:ext cx="1413300" cy="396900"/>
            <a:chOff x="6532813" y="5647763"/>
            <a:chExt cx="1413300" cy="396900"/>
          </a:xfrm>
        </p:grpSpPr>
        <p:sp>
          <p:nvSpPr>
            <p:cNvPr id="138" name="Google Shape;138;p18"/>
            <p:cNvSpPr txBox="1"/>
            <p:nvPr/>
          </p:nvSpPr>
          <p:spPr>
            <a:xfrm>
              <a:off x="6532813" y="5647763"/>
              <a:ext cx="8112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rgbClr val="CC0000"/>
                  </a:solidFill>
                  <a:latin typeface="Roboto"/>
                  <a:ea typeface="Roboto"/>
                  <a:cs typeface="Roboto"/>
                  <a:sym typeface="Roboto"/>
                </a:rPr>
                <a:t>SP</a:t>
              </a:r>
              <a:endParaRPr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9" name="Google Shape;139;p18"/>
            <p:cNvCxnSpPr/>
            <p:nvPr/>
          </p:nvCxnSpPr>
          <p:spPr>
            <a:xfrm>
              <a:off x="7267813" y="5846213"/>
              <a:ext cx="678300" cy="7800"/>
            </a:xfrm>
            <a:prstGeom prst="straightConnector1">
              <a:avLst/>
            </a:prstGeom>
            <a:noFill/>
            <a:ln cap="flat" cmpd="sng" w="38100">
              <a:solidFill>
                <a:srgbClr val="44546A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40" name="Google Shape;140;p18"/>
          <p:cNvSpPr txBox="1"/>
          <p:nvPr>
            <p:ph type="title"/>
          </p:nvPr>
        </p:nvSpPr>
        <p:spPr>
          <a:xfrm>
            <a:off x="264500" y="3161188"/>
            <a:ext cx="71316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Teníamos dos operaciones:</a:t>
            </a:r>
            <a:endParaRPr b="1" sz="1800"/>
          </a:p>
        </p:txBody>
      </p:sp>
      <p:sp>
        <p:nvSpPr>
          <p:cNvPr id="141" name="Google Shape;141;p18"/>
          <p:cNvSpPr txBox="1"/>
          <p:nvPr>
            <p:ph type="title"/>
          </p:nvPr>
        </p:nvSpPr>
        <p:spPr>
          <a:xfrm>
            <a:off x="264500" y="3762388"/>
            <a:ext cx="71316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PUSH: apilaba un elemento de 16 bits en la pila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POP</a:t>
            </a:r>
            <a:r>
              <a:rPr lang="en-US" sz="1800"/>
              <a:t>: desapilaba un elemento de 16 bits desde la pila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Ejemplo</a:t>
            </a:r>
            <a:endParaRPr/>
          </a:p>
        </p:txBody>
      </p:sp>
      <p:sp>
        <p:nvSpPr>
          <p:cNvPr id="147" name="Google Shape;147;p19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Pila</a:t>
            </a:r>
            <a:endParaRPr/>
          </a:p>
        </p:txBody>
      </p:sp>
      <p:graphicFrame>
        <p:nvGraphicFramePr>
          <p:cNvPr id="148" name="Google Shape;148;p19"/>
          <p:cNvGraphicFramePr/>
          <p:nvPr/>
        </p:nvGraphicFramePr>
        <p:xfrm>
          <a:off x="8216738" y="253995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{096B6AE7-04E3-4E2E-86C2-8BBAAA6064FE}</a:tableStyleId>
              </a:tblPr>
              <a:tblGrid>
                <a:gridCol w="1031925"/>
                <a:gridCol w="2406175"/>
              </a:tblGrid>
              <a:tr h="32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7FFBH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7FFCH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7FFDH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7FFEH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7FFFH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8000H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sp>
        <p:nvSpPr>
          <p:cNvPr id="149" name="Google Shape;149;p19"/>
          <p:cNvSpPr txBox="1"/>
          <p:nvPr/>
        </p:nvSpPr>
        <p:spPr>
          <a:xfrm>
            <a:off x="9872775" y="2082763"/>
            <a:ext cx="1112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latin typeface="Roboto"/>
                <a:ea typeface="Roboto"/>
                <a:cs typeface="Roboto"/>
                <a:sym typeface="Roboto"/>
              </a:rPr>
              <a:t>PILA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0" name="Google Shape;150;p19"/>
          <p:cNvGrpSpPr/>
          <p:nvPr/>
        </p:nvGrpSpPr>
        <p:grpSpPr>
          <a:xfrm>
            <a:off x="6727313" y="4378325"/>
            <a:ext cx="1413300" cy="396900"/>
            <a:chOff x="6532813" y="5647763"/>
            <a:chExt cx="1413300" cy="396900"/>
          </a:xfrm>
        </p:grpSpPr>
        <p:sp>
          <p:nvSpPr>
            <p:cNvPr id="151" name="Google Shape;151;p19"/>
            <p:cNvSpPr txBox="1"/>
            <p:nvPr/>
          </p:nvSpPr>
          <p:spPr>
            <a:xfrm>
              <a:off x="6532813" y="5647763"/>
              <a:ext cx="8112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rgbClr val="CC0000"/>
                  </a:solidFill>
                  <a:latin typeface="Roboto"/>
                  <a:ea typeface="Roboto"/>
                  <a:cs typeface="Roboto"/>
                  <a:sym typeface="Roboto"/>
                </a:rPr>
                <a:t>SP</a:t>
              </a:r>
              <a:endParaRPr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52" name="Google Shape;152;p19"/>
            <p:cNvCxnSpPr/>
            <p:nvPr/>
          </p:nvCxnSpPr>
          <p:spPr>
            <a:xfrm>
              <a:off x="7267813" y="5846213"/>
              <a:ext cx="678300" cy="7800"/>
            </a:xfrm>
            <a:prstGeom prst="straightConnector1">
              <a:avLst/>
            </a:prstGeom>
            <a:noFill/>
            <a:ln cap="flat" cmpd="sng" w="38100">
              <a:solidFill>
                <a:srgbClr val="44546A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53" name="Google Shape;153;p19"/>
          <p:cNvSpPr txBox="1"/>
          <p:nvPr/>
        </p:nvSpPr>
        <p:spPr>
          <a:xfrm>
            <a:off x="652225" y="2082775"/>
            <a:ext cx="4511400" cy="40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ORG 1000H</a:t>
            </a:r>
            <a:endParaRPr b="1" sz="180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…  </a:t>
            </a:r>
            <a:r>
              <a:rPr lang="en-US" sz="1800">
                <a:solidFill>
                  <a:srgbClr val="66666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; Definición de mis variables</a:t>
            </a:r>
            <a:endParaRPr sz="1800">
              <a:solidFill>
                <a:srgbClr val="666666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ORG 2000H</a:t>
            </a:r>
            <a:endParaRPr b="1" sz="180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MOV </a:t>
            </a:r>
            <a:r>
              <a:rPr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AX</a:t>
            </a:r>
            <a:r>
              <a:rPr lang="en-US" sz="18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</a:t>
            </a:r>
            <a:r>
              <a:rPr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F744H</a:t>
            </a:r>
            <a:r>
              <a:rPr lang="en-US" sz="18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	</a:t>
            </a:r>
            <a:r>
              <a:rPr lang="en-US" sz="1800">
                <a:solidFill>
                  <a:srgbClr val="66666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; AX = </a:t>
            </a:r>
            <a:r>
              <a:rPr lang="en-US" sz="1800">
                <a:solidFill>
                  <a:srgbClr val="66666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F744H</a:t>
            </a:r>
            <a:endParaRPr sz="1800">
              <a:solidFill>
                <a:srgbClr val="666666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MOV BX, 5			</a:t>
            </a:r>
            <a:r>
              <a:rPr lang="en-US" sz="1800">
                <a:solidFill>
                  <a:srgbClr val="66666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; BX = 5</a:t>
            </a:r>
            <a:endParaRPr sz="1800">
              <a:solidFill>
                <a:srgbClr val="666666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PUSH AX</a:t>
            </a:r>
            <a:endParaRPr sz="180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PUSH BX</a:t>
            </a:r>
            <a:endParaRPr sz="180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POP AX</a:t>
            </a:r>
            <a:endParaRPr sz="180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POP BX</a:t>
            </a:r>
            <a:endParaRPr sz="180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HLT</a:t>
            </a:r>
            <a:endParaRPr sz="1800">
              <a:solidFill>
                <a:srgbClr val="666666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END</a:t>
            </a:r>
            <a:endParaRPr sz="18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154" name="Google Shape;154;p19"/>
          <p:cNvCxnSpPr/>
          <p:nvPr/>
        </p:nvCxnSpPr>
        <p:spPr>
          <a:xfrm flipH="1">
            <a:off x="5288613" y="3984569"/>
            <a:ext cx="678300" cy="7800"/>
          </a:xfrm>
          <a:prstGeom prst="straightConnector1">
            <a:avLst/>
          </a:prstGeom>
          <a:noFill/>
          <a:ln cap="flat" cmpd="sng" w="38100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19"/>
          <p:cNvCxnSpPr/>
          <p:nvPr/>
        </p:nvCxnSpPr>
        <p:spPr>
          <a:xfrm flipH="1">
            <a:off x="5288613" y="4243248"/>
            <a:ext cx="678300" cy="7800"/>
          </a:xfrm>
          <a:prstGeom prst="straightConnector1">
            <a:avLst/>
          </a:prstGeom>
          <a:noFill/>
          <a:ln cap="flat" cmpd="sng" w="38100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19"/>
          <p:cNvCxnSpPr/>
          <p:nvPr/>
        </p:nvCxnSpPr>
        <p:spPr>
          <a:xfrm flipH="1">
            <a:off x="5288613" y="4527995"/>
            <a:ext cx="678300" cy="7800"/>
          </a:xfrm>
          <a:prstGeom prst="straightConnector1">
            <a:avLst/>
          </a:prstGeom>
          <a:noFill/>
          <a:ln cap="flat" cmpd="sng" w="38100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19"/>
          <p:cNvCxnSpPr/>
          <p:nvPr/>
        </p:nvCxnSpPr>
        <p:spPr>
          <a:xfrm flipH="1">
            <a:off x="5288613" y="4812743"/>
            <a:ext cx="678300" cy="7800"/>
          </a:xfrm>
          <a:prstGeom prst="straightConnector1">
            <a:avLst/>
          </a:prstGeom>
          <a:noFill/>
          <a:ln cap="flat" cmpd="sng" w="38100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58" name="Google Shape;158;p19"/>
          <p:cNvGrpSpPr/>
          <p:nvPr/>
        </p:nvGrpSpPr>
        <p:grpSpPr>
          <a:xfrm>
            <a:off x="9992200" y="3673172"/>
            <a:ext cx="729900" cy="662404"/>
            <a:chOff x="9992200" y="4912425"/>
            <a:chExt cx="729900" cy="662404"/>
          </a:xfrm>
        </p:grpSpPr>
        <p:sp>
          <p:nvSpPr>
            <p:cNvPr id="159" name="Google Shape;159;p19"/>
            <p:cNvSpPr txBox="1"/>
            <p:nvPr/>
          </p:nvSpPr>
          <p:spPr>
            <a:xfrm>
              <a:off x="9992200" y="4912425"/>
              <a:ext cx="729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Libre Baskerville"/>
                  <a:ea typeface="Libre Baskerville"/>
                  <a:cs typeface="Libre Baskerville"/>
                  <a:sym typeface="Libre Baskerville"/>
                </a:rPr>
                <a:t>44</a:t>
              </a:r>
              <a:r>
                <a:rPr b="1" lang="en-US">
                  <a:latin typeface="Libre Baskerville"/>
                  <a:ea typeface="Libre Baskerville"/>
                  <a:cs typeface="Libre Baskerville"/>
                  <a:sym typeface="Libre Baskerville"/>
                </a:rPr>
                <a:t>H</a:t>
              </a:r>
              <a:endParaRPr b="1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160" name="Google Shape;160;p19"/>
            <p:cNvSpPr txBox="1"/>
            <p:nvPr/>
          </p:nvSpPr>
          <p:spPr>
            <a:xfrm>
              <a:off x="9992200" y="5267029"/>
              <a:ext cx="729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Libre Baskerville"/>
                  <a:ea typeface="Libre Baskerville"/>
                  <a:cs typeface="Libre Baskerville"/>
                  <a:sym typeface="Libre Baskerville"/>
                </a:rPr>
                <a:t>F7</a:t>
              </a:r>
              <a:r>
                <a:rPr b="1" lang="en-US">
                  <a:latin typeface="Libre Baskerville"/>
                  <a:ea typeface="Libre Baskerville"/>
                  <a:cs typeface="Libre Baskerville"/>
                  <a:sym typeface="Libre Baskerville"/>
                </a:rPr>
                <a:t>H</a:t>
              </a:r>
              <a:endParaRPr b="1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pSp>
        <p:nvGrpSpPr>
          <p:cNvPr id="161" name="Google Shape;161;p19"/>
          <p:cNvGrpSpPr/>
          <p:nvPr/>
        </p:nvGrpSpPr>
        <p:grpSpPr>
          <a:xfrm>
            <a:off x="6727313" y="3642394"/>
            <a:ext cx="1413300" cy="396900"/>
            <a:chOff x="6532813" y="5647763"/>
            <a:chExt cx="1413300" cy="396900"/>
          </a:xfrm>
        </p:grpSpPr>
        <p:sp>
          <p:nvSpPr>
            <p:cNvPr id="162" name="Google Shape;162;p19"/>
            <p:cNvSpPr txBox="1"/>
            <p:nvPr/>
          </p:nvSpPr>
          <p:spPr>
            <a:xfrm>
              <a:off x="6532813" y="5647763"/>
              <a:ext cx="8112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rgbClr val="CC0000"/>
                  </a:solidFill>
                  <a:latin typeface="Roboto"/>
                  <a:ea typeface="Roboto"/>
                  <a:cs typeface="Roboto"/>
                  <a:sym typeface="Roboto"/>
                </a:rPr>
                <a:t>SP</a:t>
              </a:r>
              <a:endParaRPr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63" name="Google Shape;163;p19"/>
            <p:cNvCxnSpPr/>
            <p:nvPr/>
          </p:nvCxnSpPr>
          <p:spPr>
            <a:xfrm>
              <a:off x="7267813" y="5846213"/>
              <a:ext cx="678300" cy="7800"/>
            </a:xfrm>
            <a:prstGeom prst="straightConnector1">
              <a:avLst/>
            </a:prstGeom>
            <a:noFill/>
            <a:ln cap="flat" cmpd="sng" w="38100">
              <a:solidFill>
                <a:srgbClr val="44546A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64" name="Google Shape;164;p19"/>
          <p:cNvGrpSpPr/>
          <p:nvPr/>
        </p:nvGrpSpPr>
        <p:grpSpPr>
          <a:xfrm>
            <a:off x="9992200" y="2941251"/>
            <a:ext cx="729900" cy="662404"/>
            <a:chOff x="9992200" y="4912425"/>
            <a:chExt cx="729900" cy="662404"/>
          </a:xfrm>
        </p:grpSpPr>
        <p:sp>
          <p:nvSpPr>
            <p:cNvPr id="165" name="Google Shape;165;p19"/>
            <p:cNvSpPr txBox="1"/>
            <p:nvPr/>
          </p:nvSpPr>
          <p:spPr>
            <a:xfrm>
              <a:off x="9992200" y="4912425"/>
              <a:ext cx="729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Libre Baskerville"/>
                  <a:ea typeface="Libre Baskerville"/>
                  <a:cs typeface="Libre Baskerville"/>
                  <a:sym typeface="Libre Baskerville"/>
                </a:rPr>
                <a:t>05</a:t>
              </a:r>
              <a:r>
                <a:rPr b="1" lang="en-US">
                  <a:latin typeface="Libre Baskerville"/>
                  <a:ea typeface="Libre Baskerville"/>
                  <a:cs typeface="Libre Baskerville"/>
                  <a:sym typeface="Libre Baskerville"/>
                </a:rPr>
                <a:t>H</a:t>
              </a:r>
              <a:endParaRPr b="1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166" name="Google Shape;166;p19"/>
            <p:cNvSpPr txBox="1"/>
            <p:nvPr/>
          </p:nvSpPr>
          <p:spPr>
            <a:xfrm>
              <a:off x="9992200" y="5267029"/>
              <a:ext cx="729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Libre Baskerville"/>
                  <a:ea typeface="Libre Baskerville"/>
                  <a:cs typeface="Libre Baskerville"/>
                  <a:sym typeface="Libre Baskerville"/>
                </a:rPr>
                <a:t>00</a:t>
              </a:r>
              <a:r>
                <a:rPr b="1" lang="en-US">
                  <a:latin typeface="Libre Baskerville"/>
                  <a:ea typeface="Libre Baskerville"/>
                  <a:cs typeface="Libre Baskerville"/>
                  <a:sym typeface="Libre Baskerville"/>
                </a:rPr>
                <a:t>H</a:t>
              </a:r>
              <a:endParaRPr b="1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pSp>
        <p:nvGrpSpPr>
          <p:cNvPr id="167" name="Google Shape;167;p19"/>
          <p:cNvGrpSpPr/>
          <p:nvPr/>
        </p:nvGrpSpPr>
        <p:grpSpPr>
          <a:xfrm>
            <a:off x="6727313" y="2910473"/>
            <a:ext cx="1413300" cy="396900"/>
            <a:chOff x="6532813" y="5647763"/>
            <a:chExt cx="1413300" cy="396900"/>
          </a:xfrm>
        </p:grpSpPr>
        <p:sp>
          <p:nvSpPr>
            <p:cNvPr id="168" name="Google Shape;168;p19"/>
            <p:cNvSpPr txBox="1"/>
            <p:nvPr/>
          </p:nvSpPr>
          <p:spPr>
            <a:xfrm>
              <a:off x="6532813" y="5647763"/>
              <a:ext cx="8112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rgbClr val="CC0000"/>
                  </a:solidFill>
                  <a:latin typeface="Roboto"/>
                  <a:ea typeface="Roboto"/>
                  <a:cs typeface="Roboto"/>
                  <a:sym typeface="Roboto"/>
                </a:rPr>
                <a:t>SP</a:t>
              </a:r>
              <a:endParaRPr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69" name="Google Shape;169;p19"/>
            <p:cNvCxnSpPr/>
            <p:nvPr/>
          </p:nvCxnSpPr>
          <p:spPr>
            <a:xfrm>
              <a:off x="7267813" y="5846213"/>
              <a:ext cx="678300" cy="7800"/>
            </a:xfrm>
            <a:prstGeom prst="straightConnector1">
              <a:avLst/>
            </a:prstGeom>
            <a:noFill/>
            <a:ln cap="flat" cmpd="sng" w="38100">
              <a:solidFill>
                <a:srgbClr val="44546A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70" name="Google Shape;170;p19"/>
          <p:cNvSpPr txBox="1"/>
          <p:nvPr>
            <p:ph type="title"/>
          </p:nvPr>
        </p:nvSpPr>
        <p:spPr>
          <a:xfrm>
            <a:off x="4523250" y="5846163"/>
            <a:ext cx="71316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¡Acabamos de hacer un </a:t>
            </a:r>
            <a:r>
              <a:rPr i="1" lang="en-US" sz="2000"/>
              <a:t>swap</a:t>
            </a:r>
            <a:r>
              <a:rPr lang="en-US" sz="2000"/>
              <a:t> (intercambio) entre AX y BX!</a:t>
            </a:r>
            <a:endParaRPr b="1"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Repaso</a:t>
            </a:r>
            <a:endParaRPr/>
          </a:p>
        </p:txBody>
      </p:sp>
      <p:sp>
        <p:nvSpPr>
          <p:cNvPr id="176" name="Google Shape;176;p20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Subrutinas</a:t>
            </a:r>
            <a:endParaRPr/>
          </a:p>
        </p:txBody>
      </p:sp>
      <p:sp>
        <p:nvSpPr>
          <p:cNvPr id="177" name="Google Shape;177;p20"/>
          <p:cNvSpPr txBox="1"/>
          <p:nvPr>
            <p:ph type="title"/>
          </p:nvPr>
        </p:nvSpPr>
        <p:spPr>
          <a:xfrm>
            <a:off x="264500" y="1814950"/>
            <a:ext cx="7131600" cy="12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Al igual que en los lenguajes de programación de alto nivel. En Assembler también contamos con modularización de código: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las </a:t>
            </a:r>
            <a:r>
              <a:rPr b="1" lang="en-US" sz="1800"/>
              <a:t>Subrutinas</a:t>
            </a:r>
            <a:endParaRPr b="1" sz="1800"/>
          </a:p>
        </p:txBody>
      </p:sp>
      <p:sp>
        <p:nvSpPr>
          <p:cNvPr id="178" name="Google Shape;178;p20"/>
          <p:cNvSpPr txBox="1"/>
          <p:nvPr>
            <p:ph type="title"/>
          </p:nvPr>
        </p:nvSpPr>
        <p:spPr>
          <a:xfrm>
            <a:off x="264500" y="3133325"/>
            <a:ext cx="70047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Podemos armar módulos/funciones/procesos que realicen una tarea específica</a:t>
            </a:r>
            <a:endParaRPr sz="1800"/>
          </a:p>
        </p:txBody>
      </p:sp>
      <p:grpSp>
        <p:nvGrpSpPr>
          <p:cNvPr id="179" name="Google Shape;179;p20"/>
          <p:cNvGrpSpPr/>
          <p:nvPr/>
        </p:nvGrpSpPr>
        <p:grpSpPr>
          <a:xfrm>
            <a:off x="7499714" y="2200133"/>
            <a:ext cx="4802560" cy="2670292"/>
            <a:chOff x="7499714" y="2093854"/>
            <a:chExt cx="4802560" cy="2670292"/>
          </a:xfrm>
        </p:grpSpPr>
        <p:grpSp>
          <p:nvGrpSpPr>
            <p:cNvPr id="180" name="Google Shape;180;p20"/>
            <p:cNvGrpSpPr/>
            <p:nvPr/>
          </p:nvGrpSpPr>
          <p:grpSpPr>
            <a:xfrm>
              <a:off x="7499714" y="2093854"/>
              <a:ext cx="4226058" cy="573913"/>
              <a:chOff x="308775" y="2609725"/>
              <a:chExt cx="7379182" cy="813600"/>
            </a:xfrm>
          </p:grpSpPr>
          <p:sp>
            <p:nvSpPr>
              <p:cNvPr id="181" name="Google Shape;181;p20"/>
              <p:cNvSpPr/>
              <p:nvPr/>
            </p:nvSpPr>
            <p:spPr>
              <a:xfrm>
                <a:off x="308775" y="2609725"/>
                <a:ext cx="6026400" cy="813600"/>
              </a:xfrm>
              <a:prstGeom prst="rect">
                <a:avLst/>
              </a:prstGeom>
              <a:noFill/>
              <a:ln cap="flat" cmpd="sng" w="28575">
                <a:solidFill>
                  <a:srgbClr val="4F81B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20"/>
              <p:cNvSpPr txBox="1"/>
              <p:nvPr/>
            </p:nvSpPr>
            <p:spPr>
              <a:xfrm>
                <a:off x="6452857" y="2817325"/>
                <a:ext cx="1235100" cy="3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300">
                    <a:solidFill>
                      <a:srgbClr val="4F81BD"/>
                    </a:solidFill>
                    <a:latin typeface="Roboto"/>
                    <a:ea typeface="Roboto"/>
                    <a:cs typeface="Roboto"/>
                    <a:sym typeface="Roboto"/>
                  </a:rPr>
                  <a:t>DATOS</a:t>
                </a:r>
                <a:endParaRPr b="1" sz="1300">
                  <a:solidFill>
                    <a:srgbClr val="4F81BD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83" name="Google Shape;183;p20"/>
            <p:cNvGrpSpPr/>
            <p:nvPr/>
          </p:nvGrpSpPr>
          <p:grpSpPr>
            <a:xfrm>
              <a:off x="7499714" y="2725558"/>
              <a:ext cx="4712391" cy="893036"/>
              <a:chOff x="308775" y="3505250"/>
              <a:chExt cx="8228376" cy="1266000"/>
            </a:xfrm>
          </p:grpSpPr>
          <p:sp>
            <p:nvSpPr>
              <p:cNvPr id="184" name="Google Shape;184;p20"/>
              <p:cNvSpPr/>
              <p:nvPr/>
            </p:nvSpPr>
            <p:spPr>
              <a:xfrm>
                <a:off x="308775" y="3505250"/>
                <a:ext cx="6026400" cy="1266000"/>
              </a:xfrm>
              <a:prstGeom prst="rect">
                <a:avLst/>
              </a:prstGeom>
              <a:noFill/>
              <a:ln cap="flat" cmpd="sng" w="28575">
                <a:solidFill>
                  <a:srgbClr val="EB641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20"/>
              <p:cNvSpPr txBox="1"/>
              <p:nvPr/>
            </p:nvSpPr>
            <p:spPr>
              <a:xfrm>
                <a:off x="6436251" y="3939036"/>
                <a:ext cx="2100900" cy="3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300">
                    <a:solidFill>
                      <a:srgbClr val="EB641B"/>
                    </a:solidFill>
                    <a:latin typeface="Roboto"/>
                    <a:ea typeface="Roboto"/>
                    <a:cs typeface="Roboto"/>
                    <a:sym typeface="Roboto"/>
                  </a:rPr>
                  <a:t>SUBRUTINAS</a:t>
                </a:r>
                <a:endParaRPr b="1" sz="1300">
                  <a:solidFill>
                    <a:srgbClr val="EB641B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86" name="Google Shape;186;p20"/>
            <p:cNvGrpSpPr/>
            <p:nvPr/>
          </p:nvGrpSpPr>
          <p:grpSpPr>
            <a:xfrm>
              <a:off x="7499714" y="3682768"/>
              <a:ext cx="4802560" cy="1081378"/>
              <a:chOff x="308775" y="4862225"/>
              <a:chExt cx="8385822" cy="1533000"/>
            </a:xfrm>
          </p:grpSpPr>
          <p:sp>
            <p:nvSpPr>
              <p:cNvPr id="187" name="Google Shape;187;p20"/>
              <p:cNvSpPr/>
              <p:nvPr/>
            </p:nvSpPr>
            <p:spPr>
              <a:xfrm>
                <a:off x="308775" y="4862225"/>
                <a:ext cx="6026400" cy="1533000"/>
              </a:xfrm>
              <a:prstGeom prst="rect">
                <a:avLst/>
              </a:prstGeom>
              <a:noFill/>
              <a:ln cap="flat" cmpd="sng" w="28575">
                <a:solidFill>
                  <a:srgbClr val="38761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20"/>
              <p:cNvSpPr txBox="1"/>
              <p:nvPr/>
            </p:nvSpPr>
            <p:spPr>
              <a:xfrm>
                <a:off x="6422697" y="5429538"/>
                <a:ext cx="2271900" cy="3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300">
                    <a:solidFill>
                      <a:srgbClr val="38761D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PROG. PRINC.</a:t>
                </a:r>
                <a:endParaRPr b="1" sz="1300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89" name="Google Shape;189;p20"/>
            <p:cNvSpPr txBox="1"/>
            <p:nvPr/>
          </p:nvSpPr>
          <p:spPr>
            <a:xfrm>
              <a:off x="7537921" y="2136529"/>
              <a:ext cx="3311100" cy="262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>
                  <a:solidFill>
                    <a:srgbClr val="00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ORG 1000H</a:t>
              </a:r>
              <a:endParaRPr b="1" sz="13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rgbClr val="00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…  </a:t>
              </a:r>
              <a:r>
                <a:rPr lang="en-US" sz="1300">
                  <a:solidFill>
                    <a:srgbClr val="666666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; Definición de mis variables</a:t>
              </a:r>
              <a:endParaRPr sz="1300">
                <a:solidFill>
                  <a:srgbClr val="666666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666666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>
                  <a:solidFill>
                    <a:srgbClr val="00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ORG 3000H</a:t>
              </a:r>
              <a:endParaRPr b="1" sz="13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300">
                  <a:latin typeface="Libre Baskerville"/>
                  <a:ea typeface="Libre Baskerville"/>
                  <a:cs typeface="Libre Baskerville"/>
                  <a:sym typeface="Libre Baskerville"/>
                </a:rPr>
                <a:t>… </a:t>
              </a:r>
              <a:r>
                <a:rPr lang="en-US" sz="1300">
                  <a:solidFill>
                    <a:srgbClr val="666666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; Definición de subrutina</a:t>
              </a:r>
              <a:endParaRPr sz="1300">
                <a:solidFill>
                  <a:srgbClr val="666666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300"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>
                  <a:solidFill>
                    <a:srgbClr val="00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ORG 2000H</a:t>
              </a:r>
              <a:endParaRPr b="1" sz="13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rgbClr val="00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…  </a:t>
              </a:r>
              <a:r>
                <a:rPr lang="en-US" sz="1300">
                  <a:solidFill>
                    <a:srgbClr val="666666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; Programa principal</a:t>
              </a:r>
              <a:endParaRPr b="1" i="1" sz="1300"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Libre Baskerville"/>
                  <a:ea typeface="Libre Baskerville"/>
                  <a:cs typeface="Libre Baskerville"/>
                  <a:sym typeface="Libre Baskerville"/>
                </a:rPr>
                <a:t>HLT</a:t>
              </a:r>
              <a:endParaRPr sz="1300">
                <a:solidFill>
                  <a:srgbClr val="666666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Libre Baskerville"/>
                  <a:ea typeface="Libre Baskerville"/>
                  <a:cs typeface="Libre Baskerville"/>
                  <a:sym typeface="Libre Baskerville"/>
                </a:rPr>
                <a:t>END</a:t>
              </a:r>
              <a:endParaRPr sz="1300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sp>
        <p:nvSpPr>
          <p:cNvPr id="190" name="Google Shape;190;p20"/>
          <p:cNvSpPr txBox="1"/>
          <p:nvPr>
            <p:ph type="title"/>
          </p:nvPr>
        </p:nvSpPr>
        <p:spPr>
          <a:xfrm>
            <a:off x="264500" y="4087813"/>
            <a:ext cx="71316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Se llaman con la sentencia </a:t>
            </a:r>
            <a:r>
              <a:rPr b="1" lang="en-US" sz="1800">
                <a:solidFill>
                  <a:srgbClr val="38761D"/>
                </a:solidFill>
              </a:rPr>
              <a:t>CALL</a:t>
            </a:r>
            <a:endParaRPr b="1" sz="18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Se vuelve de ellas con la sentencia </a:t>
            </a:r>
            <a:r>
              <a:rPr b="1" lang="en-US" sz="1800">
                <a:solidFill>
                  <a:srgbClr val="C00000"/>
                </a:solidFill>
              </a:rPr>
              <a:t>RET</a:t>
            </a:r>
            <a:endParaRPr b="1" sz="180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/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Repaso</a:t>
            </a:r>
            <a:endParaRPr/>
          </a:p>
        </p:txBody>
      </p:sp>
      <p:sp>
        <p:nvSpPr>
          <p:cNvPr id="196" name="Google Shape;196;p21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Subrutinas</a:t>
            </a:r>
            <a:endParaRPr/>
          </a:p>
        </p:txBody>
      </p:sp>
      <p:sp>
        <p:nvSpPr>
          <p:cNvPr id="197" name="Google Shape;197;p21"/>
          <p:cNvSpPr txBox="1"/>
          <p:nvPr>
            <p:ph type="title"/>
          </p:nvPr>
        </p:nvSpPr>
        <p:spPr>
          <a:xfrm>
            <a:off x="264500" y="1510150"/>
            <a:ext cx="116970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Escribir un programa que multiplique dos números &gt; 0 (en AX y BX) y almacene el resultado en CX</a:t>
            </a:r>
            <a:endParaRPr b="1" sz="1800"/>
          </a:p>
        </p:txBody>
      </p:sp>
      <p:sp>
        <p:nvSpPr>
          <p:cNvPr id="198" name="Google Shape;198;p21"/>
          <p:cNvSpPr txBox="1"/>
          <p:nvPr>
            <p:ph type="title"/>
          </p:nvPr>
        </p:nvSpPr>
        <p:spPr>
          <a:xfrm>
            <a:off x="264500" y="2536650"/>
            <a:ext cx="5791500" cy="30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ORG 2000H</a:t>
            </a:r>
            <a:endParaRPr b="1" sz="15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888888"/>
                </a:solidFill>
              </a:rPr>
              <a:t>; Inicializamos AX y BX</a:t>
            </a:r>
            <a:endParaRPr sz="1500">
              <a:solidFill>
                <a:srgbClr val="888888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00"/>
                </a:solidFill>
              </a:rPr>
              <a:t>MOV AX, NUM1</a:t>
            </a:r>
            <a:endParaRPr sz="15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00"/>
                </a:solidFill>
              </a:rPr>
              <a:t>MOV BX, NUM2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	MOV CX, 0 </a:t>
            </a:r>
            <a:r>
              <a:rPr lang="en-US" sz="1500">
                <a:solidFill>
                  <a:srgbClr val="888888"/>
                </a:solidFill>
              </a:rPr>
              <a:t>; Por el momento el resultado es 0</a:t>
            </a:r>
            <a:endParaRPr sz="1500">
              <a:solidFill>
                <a:srgbClr val="88888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00"/>
                </a:solidFill>
              </a:rPr>
              <a:t>	</a:t>
            </a:r>
            <a:r>
              <a:rPr lang="en-US" sz="1400"/>
              <a:t>LOOP:</a:t>
            </a:r>
            <a:r>
              <a:rPr lang="en-US" sz="1400">
                <a:solidFill>
                  <a:srgbClr val="888888"/>
                </a:solidFill>
              </a:rPr>
              <a:t> </a:t>
            </a:r>
            <a:r>
              <a:rPr lang="en-US" sz="1400"/>
              <a:t>ADD CX, BX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	DEC AX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	JNZ LOOP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00"/>
                </a:solidFill>
              </a:rPr>
              <a:t>HLT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00"/>
                </a:solidFill>
              </a:rPr>
              <a:t>END</a:t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199" name="Google Shape;199;p21"/>
          <p:cNvSpPr txBox="1"/>
          <p:nvPr>
            <p:ph type="title"/>
          </p:nvPr>
        </p:nvSpPr>
        <p:spPr>
          <a:xfrm>
            <a:off x="6101825" y="2536650"/>
            <a:ext cx="6012000" cy="41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/>
              <a:t>ORG 3000H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/>
              <a:t>	MUL: </a:t>
            </a:r>
            <a:r>
              <a:rPr lang="en-US" sz="1400"/>
              <a:t>MOV CX, 0 </a:t>
            </a:r>
            <a:r>
              <a:rPr lang="en-US" sz="1400">
                <a:solidFill>
                  <a:srgbClr val="888888"/>
                </a:solidFill>
              </a:rPr>
              <a:t>; Por el momento el resultado es 0</a:t>
            </a:r>
            <a:endParaRPr sz="1400">
              <a:solidFill>
                <a:srgbClr val="88888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	LOOP:</a:t>
            </a:r>
            <a:r>
              <a:rPr lang="en-US" sz="1400">
                <a:solidFill>
                  <a:srgbClr val="888888"/>
                </a:solidFill>
              </a:rPr>
              <a:t> </a:t>
            </a:r>
            <a:r>
              <a:rPr lang="en-US" sz="1400"/>
              <a:t>ADD CX, BX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	DEC AX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	JNZ LOOP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FIN: </a:t>
            </a:r>
            <a:r>
              <a:rPr b="1" lang="en-US" sz="1400">
                <a:solidFill>
                  <a:srgbClr val="C00000"/>
                </a:solidFill>
              </a:rPr>
              <a:t>RET</a:t>
            </a:r>
            <a:endParaRPr b="1" sz="1400">
              <a:solidFill>
                <a:srgbClr val="C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/>
              <a:t>ORG 2000H</a:t>
            </a:r>
            <a:endParaRPr b="1" sz="14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888888"/>
                </a:solidFill>
              </a:rPr>
              <a:t>; Inicializamos AX y BX</a:t>
            </a:r>
            <a:endParaRPr sz="1400">
              <a:solidFill>
                <a:srgbClr val="888888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MOV AX, NUM1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MOV BX, NUM2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38761D"/>
                </a:solidFill>
              </a:rPr>
              <a:t>CALL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b="1" lang="en-US" sz="1400">
                <a:solidFill>
                  <a:srgbClr val="000000"/>
                </a:solidFill>
              </a:rPr>
              <a:t>MUL</a:t>
            </a:r>
            <a:endParaRPr b="1" sz="14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MOV RES, CX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HLT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	</a:t>
            </a:r>
            <a:r>
              <a:rPr lang="en-US" sz="1400">
                <a:solidFill>
                  <a:srgbClr val="000000"/>
                </a:solidFill>
              </a:rPr>
              <a:t>END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200" name="Google Shape;200;p21"/>
          <p:cNvSpPr/>
          <p:nvPr/>
        </p:nvSpPr>
        <p:spPr>
          <a:xfrm>
            <a:off x="1453775" y="2152650"/>
            <a:ext cx="1981200" cy="3078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Sin subrutinas</a:t>
            </a:r>
            <a:endParaRPr b="1" sz="16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01" name="Google Shape;201;p21"/>
          <p:cNvSpPr/>
          <p:nvPr/>
        </p:nvSpPr>
        <p:spPr>
          <a:xfrm>
            <a:off x="7830525" y="2152650"/>
            <a:ext cx="1893000" cy="3078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Con</a:t>
            </a:r>
            <a:r>
              <a:rPr b="1" lang="en-US" sz="16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subrutinas</a:t>
            </a:r>
            <a:endParaRPr b="1" sz="16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02" name="Google Shape;202;p21"/>
          <p:cNvSpPr/>
          <p:nvPr/>
        </p:nvSpPr>
        <p:spPr>
          <a:xfrm rot="-422675">
            <a:off x="8825194" y="5449328"/>
            <a:ext cx="2915811" cy="85971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Podemos usar la subrutina cuantas veces queramos!</a:t>
            </a:r>
            <a:endParaRPr b="1" sz="16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"/>
          <p:cNvSpPr txBox="1"/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Pasaje de parámetros</a:t>
            </a:r>
            <a:endParaRPr/>
          </a:p>
        </p:txBody>
      </p:sp>
      <p:sp>
        <p:nvSpPr>
          <p:cNvPr id="208" name="Google Shape;208;p22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Por registros</a:t>
            </a:r>
            <a:endParaRPr/>
          </a:p>
        </p:txBody>
      </p:sp>
      <p:sp>
        <p:nvSpPr>
          <p:cNvPr id="209" name="Google Shape;209;p22"/>
          <p:cNvSpPr txBox="1"/>
          <p:nvPr>
            <p:ph type="title"/>
          </p:nvPr>
        </p:nvSpPr>
        <p:spPr>
          <a:xfrm>
            <a:off x="264500" y="1510150"/>
            <a:ext cx="116970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A diferencia de otros lenguajes, el pasaje por parámetros no puede hacerse explícitamente</a:t>
            </a:r>
            <a:endParaRPr b="1" sz="1800"/>
          </a:p>
        </p:txBody>
      </p:sp>
      <p:sp>
        <p:nvSpPr>
          <p:cNvPr id="210" name="Google Shape;210;p22"/>
          <p:cNvSpPr txBox="1"/>
          <p:nvPr>
            <p:ph type="title"/>
          </p:nvPr>
        </p:nvSpPr>
        <p:spPr>
          <a:xfrm>
            <a:off x="386825" y="3446725"/>
            <a:ext cx="6012000" cy="25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ORG 2000H</a:t>
            </a:r>
            <a:endParaRPr b="1" sz="18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88888"/>
                </a:solidFill>
              </a:rPr>
              <a:t>; Inicializamos AX y BX</a:t>
            </a:r>
            <a:endParaRPr sz="1800">
              <a:solidFill>
                <a:srgbClr val="888888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MOV </a:t>
            </a:r>
            <a:r>
              <a:rPr b="1" lang="en-US" sz="1800">
                <a:solidFill>
                  <a:srgbClr val="000000"/>
                </a:solidFill>
              </a:rPr>
              <a:t>AX, NUM1</a:t>
            </a:r>
            <a:endParaRPr b="1" sz="18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MOV </a:t>
            </a:r>
            <a:r>
              <a:rPr b="1" lang="en-US" sz="1800">
                <a:solidFill>
                  <a:srgbClr val="000000"/>
                </a:solidFill>
              </a:rPr>
              <a:t>BX, NUM2</a:t>
            </a:r>
            <a:endParaRPr b="1" sz="18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8761D"/>
                </a:solidFill>
              </a:rPr>
              <a:t>CALL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>
                <a:solidFill>
                  <a:srgbClr val="000000"/>
                </a:solidFill>
              </a:rPr>
              <a:t>MUL</a:t>
            </a:r>
            <a:endParaRPr sz="18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MOV RES, CX</a:t>
            </a:r>
            <a:endParaRPr sz="18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HLT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</a:t>
            </a:r>
            <a:r>
              <a:rPr lang="en-US" sz="1800">
                <a:solidFill>
                  <a:srgbClr val="000000"/>
                </a:solidFill>
              </a:rPr>
              <a:t>END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211" name="Google Shape;211;p22"/>
          <p:cNvSpPr txBox="1"/>
          <p:nvPr>
            <p:ph type="title"/>
          </p:nvPr>
        </p:nvSpPr>
        <p:spPr>
          <a:xfrm>
            <a:off x="386825" y="2065822"/>
            <a:ext cx="49272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0000"/>
                </a:solidFill>
              </a:rPr>
              <a:t>function mul(num1: integer; </a:t>
            </a:r>
            <a:r>
              <a:rPr i="1" lang="en-US" sz="1800"/>
              <a:t>num2: integer</a:t>
            </a:r>
            <a:r>
              <a:rPr i="1" lang="en-US" sz="1800">
                <a:solidFill>
                  <a:srgbClr val="000000"/>
                </a:solidFill>
              </a:rPr>
              <a:t>) ...</a:t>
            </a:r>
            <a:endParaRPr i="1" sz="1800">
              <a:solidFill>
                <a:srgbClr val="000000"/>
              </a:solidFill>
            </a:endParaRPr>
          </a:p>
        </p:txBody>
      </p:sp>
      <p:cxnSp>
        <p:nvCxnSpPr>
          <p:cNvPr id="212" name="Google Shape;212;p22"/>
          <p:cNvCxnSpPr>
            <a:stCxn id="211" idx="1"/>
            <a:endCxn id="211" idx="3"/>
          </p:cNvCxnSpPr>
          <p:nvPr/>
        </p:nvCxnSpPr>
        <p:spPr>
          <a:xfrm>
            <a:off x="386825" y="2306422"/>
            <a:ext cx="4927200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" name="Google Shape;213;p22"/>
          <p:cNvSpPr txBox="1"/>
          <p:nvPr>
            <p:ph type="title"/>
          </p:nvPr>
        </p:nvSpPr>
        <p:spPr>
          <a:xfrm>
            <a:off x="264500" y="2521575"/>
            <a:ext cx="5240100" cy="6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En el ejercicio anterior pasábamos el </a:t>
            </a:r>
            <a:r>
              <a:rPr b="1" lang="en-US" sz="1800"/>
              <a:t>valor </a:t>
            </a:r>
            <a:r>
              <a:rPr lang="en-US" sz="1800"/>
              <a:t>a través de </a:t>
            </a:r>
            <a:r>
              <a:rPr b="1" lang="en-US" sz="1800"/>
              <a:t>registros</a:t>
            </a:r>
            <a:endParaRPr b="1" sz="1800"/>
          </a:p>
        </p:txBody>
      </p:sp>
      <p:sp>
        <p:nvSpPr>
          <p:cNvPr id="214" name="Google Shape;214;p22"/>
          <p:cNvSpPr txBox="1"/>
          <p:nvPr>
            <p:ph type="title"/>
          </p:nvPr>
        </p:nvSpPr>
        <p:spPr>
          <a:xfrm>
            <a:off x="6096000" y="2065825"/>
            <a:ext cx="57651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0000"/>
                </a:solidFill>
              </a:rPr>
              <a:t>function mul(</a:t>
            </a:r>
            <a:r>
              <a:rPr i="1" lang="en-US" sz="1800">
                <a:solidFill>
                  <a:srgbClr val="39639D"/>
                </a:solidFill>
              </a:rPr>
              <a:t>var</a:t>
            </a:r>
            <a:r>
              <a:rPr i="1" lang="en-US" sz="1800">
                <a:solidFill>
                  <a:srgbClr val="000000"/>
                </a:solidFill>
              </a:rPr>
              <a:t> num1: integer; </a:t>
            </a:r>
            <a:r>
              <a:rPr i="1" lang="en-US" sz="1800">
                <a:solidFill>
                  <a:srgbClr val="39639D"/>
                </a:solidFill>
              </a:rPr>
              <a:t>var</a:t>
            </a:r>
            <a:r>
              <a:rPr i="1" lang="en-US" sz="1800">
                <a:solidFill>
                  <a:schemeClr val="accent1"/>
                </a:solidFill>
              </a:rPr>
              <a:t> </a:t>
            </a:r>
            <a:r>
              <a:rPr i="1" lang="en-US" sz="1800"/>
              <a:t>num2: integer</a:t>
            </a:r>
            <a:r>
              <a:rPr i="1" lang="en-US" sz="1800">
                <a:solidFill>
                  <a:srgbClr val="000000"/>
                </a:solidFill>
              </a:rPr>
              <a:t>) ...</a:t>
            </a:r>
            <a:endParaRPr i="1" sz="1800">
              <a:solidFill>
                <a:srgbClr val="000000"/>
              </a:solidFill>
            </a:endParaRPr>
          </a:p>
        </p:txBody>
      </p:sp>
      <p:cxnSp>
        <p:nvCxnSpPr>
          <p:cNvPr id="215" name="Google Shape;215;p22"/>
          <p:cNvCxnSpPr>
            <a:stCxn id="214" idx="1"/>
            <a:endCxn id="214" idx="3"/>
          </p:cNvCxnSpPr>
          <p:nvPr/>
        </p:nvCxnSpPr>
        <p:spPr>
          <a:xfrm>
            <a:off x="6096000" y="2306425"/>
            <a:ext cx="5765100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" name="Google Shape;216;p22"/>
          <p:cNvSpPr txBox="1"/>
          <p:nvPr>
            <p:ph type="title"/>
          </p:nvPr>
        </p:nvSpPr>
        <p:spPr>
          <a:xfrm>
            <a:off x="6358500" y="2521575"/>
            <a:ext cx="5240100" cy="6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Pero podríamos pasar la</a:t>
            </a:r>
            <a:r>
              <a:rPr lang="en-US" sz="1800"/>
              <a:t> </a:t>
            </a:r>
            <a:r>
              <a:rPr b="1" lang="en-US" sz="1800">
                <a:solidFill>
                  <a:srgbClr val="EB641B"/>
                </a:solidFill>
              </a:rPr>
              <a:t>referencia</a:t>
            </a:r>
            <a:r>
              <a:rPr b="1" lang="en-US" sz="1800">
                <a:solidFill>
                  <a:srgbClr val="EB641B"/>
                </a:solidFill>
              </a:rPr>
              <a:t> </a:t>
            </a:r>
            <a:r>
              <a:rPr lang="en-US" sz="1800"/>
              <a:t>a través de </a:t>
            </a:r>
            <a:r>
              <a:rPr b="1" lang="en-US" sz="1800"/>
              <a:t>registros</a:t>
            </a:r>
            <a:endParaRPr b="1" sz="1800"/>
          </a:p>
        </p:txBody>
      </p:sp>
      <p:sp>
        <p:nvSpPr>
          <p:cNvPr id="217" name="Google Shape;217;p22"/>
          <p:cNvSpPr txBox="1"/>
          <p:nvPr>
            <p:ph type="title"/>
          </p:nvPr>
        </p:nvSpPr>
        <p:spPr>
          <a:xfrm>
            <a:off x="5972550" y="3446725"/>
            <a:ext cx="6012000" cy="25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ORG 2000H</a:t>
            </a:r>
            <a:endParaRPr b="1" sz="18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88888"/>
                </a:solidFill>
              </a:rPr>
              <a:t>; Inicializamos AX y BX</a:t>
            </a:r>
            <a:endParaRPr sz="1800">
              <a:solidFill>
                <a:srgbClr val="888888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MOV </a:t>
            </a:r>
            <a:r>
              <a:rPr b="1" lang="en-US" sz="1800">
                <a:solidFill>
                  <a:srgbClr val="000000"/>
                </a:solidFill>
              </a:rPr>
              <a:t>AX, </a:t>
            </a:r>
            <a:r>
              <a:rPr b="1" lang="en-US" sz="1800">
                <a:solidFill>
                  <a:srgbClr val="EB641B"/>
                </a:solidFill>
              </a:rPr>
              <a:t>OFFSET </a:t>
            </a:r>
            <a:r>
              <a:rPr b="1" lang="en-US" sz="1800">
                <a:solidFill>
                  <a:srgbClr val="000000"/>
                </a:solidFill>
              </a:rPr>
              <a:t>NUM1</a:t>
            </a:r>
            <a:endParaRPr b="1" sz="18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MOV </a:t>
            </a:r>
            <a:r>
              <a:rPr b="1" lang="en-US" sz="1800">
                <a:solidFill>
                  <a:srgbClr val="000000"/>
                </a:solidFill>
              </a:rPr>
              <a:t>BX, </a:t>
            </a:r>
            <a:r>
              <a:rPr b="1" lang="en-US" sz="1800">
                <a:solidFill>
                  <a:srgbClr val="EB641B"/>
                </a:solidFill>
              </a:rPr>
              <a:t>OFFSET </a:t>
            </a:r>
            <a:r>
              <a:rPr b="1" lang="en-US" sz="1800">
                <a:solidFill>
                  <a:srgbClr val="000000"/>
                </a:solidFill>
              </a:rPr>
              <a:t>NUM2</a:t>
            </a:r>
            <a:endParaRPr b="1" sz="18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8761D"/>
                </a:solidFill>
              </a:rPr>
              <a:t>CALL</a:t>
            </a:r>
            <a:r>
              <a:rPr lang="en-US" sz="1800">
                <a:solidFill>
                  <a:srgbClr val="000000"/>
                </a:solidFill>
              </a:rPr>
              <a:t> MUL</a:t>
            </a:r>
            <a:endParaRPr sz="18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MOV RES, CX</a:t>
            </a:r>
            <a:endParaRPr sz="18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HLT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</a:t>
            </a:r>
            <a:r>
              <a:rPr lang="en-US" sz="1800">
                <a:solidFill>
                  <a:srgbClr val="000000"/>
                </a:solidFill>
              </a:rPr>
              <a:t>END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3"/>
          <p:cNvSpPr txBox="1"/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Pasaje de parámetros</a:t>
            </a:r>
            <a:endParaRPr/>
          </a:p>
        </p:txBody>
      </p:sp>
      <p:sp>
        <p:nvSpPr>
          <p:cNvPr id="223" name="Google Shape;223;p23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Por pila</a:t>
            </a:r>
            <a:endParaRPr/>
          </a:p>
        </p:txBody>
      </p:sp>
      <p:sp>
        <p:nvSpPr>
          <p:cNvPr id="224" name="Google Shape;224;p23"/>
          <p:cNvSpPr txBox="1"/>
          <p:nvPr>
            <p:ph type="title"/>
          </p:nvPr>
        </p:nvSpPr>
        <p:spPr>
          <a:xfrm>
            <a:off x="264500" y="1510150"/>
            <a:ext cx="116970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Bien, pasamos los parámetros por registros, pero podríamos usar también la pila!</a:t>
            </a:r>
            <a:endParaRPr b="1" sz="1800"/>
          </a:p>
        </p:txBody>
      </p:sp>
      <p:sp>
        <p:nvSpPr>
          <p:cNvPr id="225" name="Google Shape;225;p23"/>
          <p:cNvSpPr txBox="1"/>
          <p:nvPr>
            <p:ph type="title"/>
          </p:nvPr>
        </p:nvSpPr>
        <p:spPr>
          <a:xfrm>
            <a:off x="697650" y="2676275"/>
            <a:ext cx="4074900" cy="38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ORG 2000H</a:t>
            </a:r>
            <a:endParaRPr b="1" sz="18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888888"/>
                </a:solidFill>
              </a:rPr>
              <a:t>; Inicializamos AX y BX</a:t>
            </a:r>
            <a:endParaRPr sz="1800">
              <a:solidFill>
                <a:srgbClr val="888888"/>
              </a:solidFill>
            </a:endParaRPr>
          </a:p>
          <a:p>
            <a:pPr indent="45720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MOV AX, NUM1</a:t>
            </a:r>
            <a:endParaRPr sz="1800"/>
          </a:p>
          <a:p>
            <a:pPr indent="45720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MOV BX, NUM2</a:t>
            </a:r>
            <a:endParaRPr sz="18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88888"/>
                </a:solidFill>
              </a:rPr>
              <a:t>; Apilamos antes de llamar</a:t>
            </a:r>
            <a:endParaRPr sz="1800">
              <a:solidFill>
                <a:srgbClr val="888888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</a:rPr>
              <a:t>PUSH</a:t>
            </a:r>
            <a:r>
              <a:rPr b="1" lang="en-US" sz="1800">
                <a:solidFill>
                  <a:srgbClr val="000000"/>
                </a:solidFill>
              </a:rPr>
              <a:t> </a:t>
            </a:r>
            <a:r>
              <a:rPr b="1" lang="en-US" sz="1800">
                <a:solidFill>
                  <a:srgbClr val="000000"/>
                </a:solidFill>
              </a:rPr>
              <a:t>AX</a:t>
            </a:r>
            <a:endParaRPr b="1" sz="18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/>
              <a:t>PUSH BX</a:t>
            </a:r>
            <a:endParaRPr b="1" sz="18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8761D"/>
                </a:solidFill>
              </a:rPr>
              <a:t>CALL</a:t>
            </a:r>
            <a:r>
              <a:rPr lang="en-US" sz="1800">
                <a:solidFill>
                  <a:srgbClr val="000000"/>
                </a:solidFill>
              </a:rPr>
              <a:t> MUL</a:t>
            </a:r>
            <a:endParaRPr sz="18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MOV RES, CX</a:t>
            </a:r>
            <a:endParaRPr sz="18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HLT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</a:t>
            </a:r>
            <a:r>
              <a:rPr lang="en-US" sz="1800">
                <a:solidFill>
                  <a:srgbClr val="000000"/>
                </a:solidFill>
              </a:rPr>
              <a:t>END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226" name="Google Shape;226;p23"/>
          <p:cNvSpPr/>
          <p:nvPr/>
        </p:nvSpPr>
        <p:spPr>
          <a:xfrm>
            <a:off x="1561950" y="2152650"/>
            <a:ext cx="2346300" cy="3078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Por valor por pila</a:t>
            </a:r>
            <a:endParaRPr b="1" sz="16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27" name="Google Shape;227;p23"/>
          <p:cNvSpPr txBox="1"/>
          <p:nvPr>
            <p:ph type="title"/>
          </p:nvPr>
        </p:nvSpPr>
        <p:spPr>
          <a:xfrm>
            <a:off x="7337075" y="2676275"/>
            <a:ext cx="4074900" cy="38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ORG 2000H</a:t>
            </a:r>
            <a:endParaRPr b="1" sz="18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88888"/>
                </a:solidFill>
              </a:rPr>
              <a:t>; Inicializamos AX y BX</a:t>
            </a:r>
            <a:endParaRPr sz="1800">
              <a:solidFill>
                <a:srgbClr val="888888"/>
              </a:solidFill>
            </a:endParaRPr>
          </a:p>
          <a:p>
            <a:pPr indent="45720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MOV AX, </a:t>
            </a:r>
            <a:r>
              <a:rPr b="1" lang="en-US" sz="1800">
                <a:solidFill>
                  <a:srgbClr val="EB641B"/>
                </a:solidFill>
              </a:rPr>
              <a:t>OFFSET</a:t>
            </a:r>
            <a:r>
              <a:rPr lang="en-US" sz="1800">
                <a:solidFill>
                  <a:srgbClr val="EB641B"/>
                </a:solidFill>
              </a:rPr>
              <a:t> </a:t>
            </a:r>
            <a:r>
              <a:rPr lang="en-US" sz="1800"/>
              <a:t>NUM1</a:t>
            </a:r>
            <a:endParaRPr sz="1800"/>
          </a:p>
          <a:p>
            <a:pPr indent="45720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MOV BX, </a:t>
            </a:r>
            <a:r>
              <a:rPr b="1" lang="en-US" sz="1800">
                <a:solidFill>
                  <a:srgbClr val="EB641B"/>
                </a:solidFill>
              </a:rPr>
              <a:t>OFFSET</a:t>
            </a:r>
            <a:r>
              <a:rPr lang="en-US" sz="1800">
                <a:solidFill>
                  <a:srgbClr val="EB641B"/>
                </a:solidFill>
              </a:rPr>
              <a:t> </a:t>
            </a:r>
            <a:r>
              <a:rPr lang="en-US" sz="1800"/>
              <a:t>NUM2</a:t>
            </a:r>
            <a:endParaRPr sz="18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88888"/>
                </a:solidFill>
              </a:rPr>
              <a:t>; Apilamos antes de llamar</a:t>
            </a:r>
            <a:endParaRPr sz="1800">
              <a:solidFill>
                <a:srgbClr val="888888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</a:rPr>
              <a:t>PUSH AX</a:t>
            </a:r>
            <a:endParaRPr b="1" sz="18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PUSH BX</a:t>
            </a:r>
            <a:endParaRPr b="1" sz="18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8761D"/>
                </a:solidFill>
              </a:rPr>
              <a:t>CALL</a:t>
            </a:r>
            <a:r>
              <a:rPr lang="en-US" sz="1800">
                <a:solidFill>
                  <a:srgbClr val="000000"/>
                </a:solidFill>
              </a:rPr>
              <a:t> MUL</a:t>
            </a:r>
            <a:endParaRPr sz="18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MOV RES, CX</a:t>
            </a:r>
            <a:endParaRPr sz="18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HLT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</a:t>
            </a:r>
            <a:r>
              <a:rPr lang="en-US" sz="1800">
                <a:solidFill>
                  <a:srgbClr val="000000"/>
                </a:solidFill>
              </a:rPr>
              <a:t>END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228" name="Google Shape;228;p23"/>
          <p:cNvSpPr/>
          <p:nvPr/>
        </p:nvSpPr>
        <p:spPr>
          <a:xfrm>
            <a:off x="8031075" y="2152650"/>
            <a:ext cx="2997900" cy="3078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Por referencia por pila</a:t>
            </a:r>
            <a:endParaRPr b="1" sz="16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