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 Light" panose="020F0502020204030203" pitchFamily="34" charset="0"/>
      <p:regular r:id="rId16"/>
      <p:bold r:id="rId17"/>
      <p:italic r:id="rId18"/>
      <p:boldItalic r:id="rId19"/>
    </p:embeddedFont>
    <p:embeddedFont>
      <p:font typeface="Libre Baskerville" panose="020B0604020202020204" charset="0"/>
      <p:regular r:id="rId20"/>
      <p:bold r:id="rId21"/>
      <p: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9B8EB6-076E-4CC0-AE4B-B23FFC9D201B}">
  <a:tblStyle styleId="{759B8EB6-076E-4CC0-AE4B-B23FFC9D20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8A861A-4ED0-4BFE-8D6C-ADBA94F73DC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41dbc6a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9941dbc6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941dbc6a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9941dbc6a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b5867442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ab586744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b5867442d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ab5867442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b5867442d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ab5867442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b5867442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b586744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22d4541f6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a22d4541f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22d4541f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a22d4541f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-Picture-Martik">
  <p:cSld name="Big-Picture-Marti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rgbClr val="252738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rgbClr val="252738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rgbClr val="252738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solidFill>
          <a:srgbClr val="252738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2F2F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fault Slide">
  <p:cSld name="1_Default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2F2F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F2F2F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rgbClr val="F2F2F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252738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25273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Arquitectura</a:t>
            </a:r>
            <a:endParaRPr sz="72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i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sz="42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Entrada/Salida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110" name="Google Shape;110;p16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114" name="Google Shape;114;p16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117" name="Google Shape;117;p16"/>
          <p:cNvSpPr txBox="1"/>
          <p:nvPr/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latin typeface="Libre Baskerville"/>
                <a:ea typeface="Libre Baskerville"/>
                <a:cs typeface="Libre Baskerville"/>
                <a:sym typeface="Libre Baskerville"/>
              </a:rPr>
              <a:t>Comencemos con salida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Pantalla alfanumérica y gráfica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64500" y="1552950"/>
            <a:ext cx="11748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MIPS cuenta con dos “pantallas”</a:t>
            </a:r>
            <a:endParaRPr sz="1800"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264500" y="2033450"/>
            <a:ext cx="61539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Una </a:t>
            </a:r>
            <a:r>
              <a:rPr lang="en-US" sz="1800" b="1"/>
              <a:t>alfanumérica</a:t>
            </a:r>
            <a:r>
              <a:rPr lang="en-US" sz="1800"/>
              <a:t>, donde podemos imprimir texto</a:t>
            </a:r>
            <a:endParaRPr sz="1800" i="1"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64500" y="2461175"/>
            <a:ext cx="49392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Y otra </a:t>
            </a:r>
            <a:r>
              <a:rPr lang="en-US" sz="1800" b="1"/>
              <a:t>gráfica</a:t>
            </a:r>
            <a:r>
              <a:rPr lang="en-US" sz="1800"/>
              <a:t> donde podemos pintar píxeles</a:t>
            </a:r>
            <a:endParaRPr sz="180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l="8274" t="9573" r="48605" b="57872"/>
          <a:stretch/>
        </p:blipFill>
        <p:spPr>
          <a:xfrm>
            <a:off x="344175" y="3502000"/>
            <a:ext cx="5741026" cy="18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l="21971" t="10391" r="41349" b="14085"/>
          <a:stretch/>
        </p:blipFill>
        <p:spPr>
          <a:xfrm>
            <a:off x="6540625" y="2171900"/>
            <a:ext cx="4064051" cy="40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0646" y="1632850"/>
            <a:ext cx="3662625" cy="35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¿Cómo se usa?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264500" y="15529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Existen dos “registros” (es decir, dos celdas de memoria comunes)</a:t>
            </a:r>
            <a:endParaRPr sz="2000"/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6719575" y="5557150"/>
            <a:ext cx="2406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8761D"/>
                </a:solidFill>
              </a:rPr>
              <a:t>CONTROL</a:t>
            </a:r>
            <a:r>
              <a:rPr lang="en-US" sz="1800"/>
              <a:t>: 0x10000</a:t>
            </a:r>
            <a:endParaRPr sz="1800" i="1"/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9212100" y="2265226"/>
          <a:ext cx="2406175" cy="4023470"/>
        </p:xfrm>
        <a:graphic>
          <a:graphicData uri="http://schemas.openxmlformats.org/drawingml/2006/table">
            <a:tbl>
              <a:tblPr>
                <a:noFill/>
                <a:tableStyleId>{759B8EB6-076E-4CC0-AE4B-B23FFC9D201B}</a:tableStyleId>
              </a:tblPr>
              <a:tblGrid>
                <a:gridCol w="240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 Bytes)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 Bytes)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9" name="Google Shape;139;p18"/>
          <p:cNvSpPr txBox="1"/>
          <p:nvPr/>
        </p:nvSpPr>
        <p:spPr>
          <a:xfrm>
            <a:off x="9212025" y="1824100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MEMORIA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6719575" y="5922925"/>
            <a:ext cx="2406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</a:rPr>
              <a:t>DATA</a:t>
            </a:r>
            <a:r>
              <a:rPr lang="en-US" sz="1800"/>
              <a:t>: 0x10008</a:t>
            </a:r>
            <a:endParaRPr sz="1800" i="1"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264500" y="20863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8761D"/>
                </a:solidFill>
              </a:rPr>
              <a:t>CONTROL</a:t>
            </a:r>
            <a:r>
              <a:rPr lang="en-US" sz="2000" b="1"/>
              <a:t> </a:t>
            </a:r>
            <a:r>
              <a:rPr lang="en-US" sz="2000"/>
              <a:t>sirve para enviar códigos de operaciones</a:t>
            </a:r>
            <a:endParaRPr sz="2000"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264500" y="26197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</a:rPr>
              <a:t>DATA</a:t>
            </a:r>
            <a:r>
              <a:rPr lang="en-US" sz="2000" b="1" dirty="0"/>
              <a:t> </a:t>
            </a:r>
            <a:r>
              <a:rPr lang="en-US" sz="2000" dirty="0" err="1"/>
              <a:t>sirve</a:t>
            </a:r>
            <a:r>
              <a:rPr lang="en-US" sz="2000" dirty="0"/>
              <a:t> para </a:t>
            </a:r>
            <a:r>
              <a:rPr lang="en-US" sz="2000" dirty="0" err="1"/>
              <a:t>enviar</a:t>
            </a:r>
            <a:r>
              <a:rPr lang="en-US" sz="2000" dirty="0"/>
              <a:t> o </a:t>
            </a:r>
            <a:r>
              <a:rPr lang="en-US" sz="2000" dirty="0" err="1"/>
              <a:t>recibir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endParaRPr sz="2000" dirty="0"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264500" y="3153150"/>
            <a:ext cx="86490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Como son </a:t>
            </a:r>
            <a:r>
              <a:rPr lang="en-US" sz="2000" dirty="0" err="1"/>
              <a:t>celdas</a:t>
            </a:r>
            <a:r>
              <a:rPr lang="en-US" sz="2000" dirty="0"/>
              <a:t> de </a:t>
            </a:r>
            <a:r>
              <a:rPr lang="en-US" sz="2000" dirty="0" err="1"/>
              <a:t>memoria</a:t>
            </a:r>
            <a:r>
              <a:rPr lang="en-US" sz="2000" dirty="0"/>
              <a:t> se </a:t>
            </a:r>
            <a:r>
              <a:rPr lang="en-US" sz="2000" dirty="0" err="1"/>
              <a:t>leen</a:t>
            </a:r>
            <a:r>
              <a:rPr lang="en-US" sz="2000" dirty="0"/>
              <a:t> y </a:t>
            </a:r>
            <a:r>
              <a:rPr lang="en-US" sz="2000" dirty="0" err="1"/>
              <a:t>escriben</a:t>
            </a:r>
            <a:r>
              <a:rPr lang="en-US" sz="2000" dirty="0"/>
              <a:t> con </a:t>
            </a:r>
            <a:r>
              <a:rPr lang="en-US" sz="2000" dirty="0" err="1"/>
              <a:t>instrucciones</a:t>
            </a:r>
            <a:r>
              <a:rPr lang="en-US" sz="2000" dirty="0"/>
              <a:t> de </a:t>
            </a:r>
            <a:r>
              <a:rPr lang="en-US" sz="2000" dirty="0" err="1"/>
              <a:t>memoria</a:t>
            </a:r>
            <a:r>
              <a:rPr lang="en-US" sz="2000" dirty="0"/>
              <a:t>: LD/L.D/LBU/SD/S.D...</a:t>
            </a:r>
            <a:endParaRPr sz="2000"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264500" y="39913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Ejemplo mandando algo a CONTROL, por ejemplo, el valor 1</a:t>
            </a:r>
            <a:endParaRPr sz="2000"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44700" y="4574875"/>
            <a:ext cx="2964000" cy="1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DADDI $t1, $zero, 1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SD $t1, 0x10000 ($zero)</a:t>
            </a:r>
            <a:endParaRPr sz="2000"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3859925" y="4675150"/>
            <a:ext cx="29640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.data</a:t>
            </a:r>
            <a:endParaRPr sz="1600"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8761D"/>
                </a:solidFill>
              </a:rPr>
              <a:t>CONTROL</a:t>
            </a:r>
            <a:r>
              <a:rPr lang="en-US" sz="1600"/>
              <a:t>: .word 0x10000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.code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LD $s0, </a:t>
            </a:r>
            <a:r>
              <a:rPr lang="en-US" sz="1600">
                <a:solidFill>
                  <a:srgbClr val="38761D"/>
                </a:solidFill>
              </a:rPr>
              <a:t>CONTROL </a:t>
            </a:r>
            <a:r>
              <a:rPr lang="en-US" sz="1600"/>
              <a:t>($zero) DADDI $t1, $zero, 1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SD $t1, </a:t>
            </a:r>
            <a:r>
              <a:rPr lang="en-US" sz="1600">
                <a:solidFill>
                  <a:srgbClr val="000000"/>
                </a:solidFill>
              </a:rPr>
              <a:t>0 </a:t>
            </a:r>
            <a:r>
              <a:rPr lang="en-US" sz="1600"/>
              <a:t>($s0)</a:t>
            </a:r>
            <a:endParaRPr sz="160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157325" y="5253778"/>
            <a:ext cx="3354900" cy="1368447"/>
            <a:chOff x="157325" y="5253778"/>
            <a:chExt cx="3354900" cy="1368447"/>
          </a:xfrm>
        </p:grpSpPr>
        <p:cxnSp>
          <p:nvCxnSpPr>
            <p:cNvPr id="148" name="Google Shape;148;p18"/>
            <p:cNvCxnSpPr/>
            <p:nvPr/>
          </p:nvCxnSpPr>
          <p:spPr>
            <a:xfrm>
              <a:off x="1343525" y="5253778"/>
              <a:ext cx="982500" cy="0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" name="Google Shape;149;p18"/>
            <p:cNvSpPr/>
            <p:nvPr/>
          </p:nvSpPr>
          <p:spPr>
            <a:xfrm rot="307">
              <a:off x="157325" y="5590075"/>
              <a:ext cx="3354900" cy="1032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0x10000 no entra como dirección fija (máx. 2 bytes)</a:t>
              </a:r>
              <a:endParaRPr sz="2000" b="1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Pantalla alfanumérica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264500" y="15529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Pantalla </a:t>
            </a:r>
            <a:r>
              <a:rPr lang="en-US" sz="2000" b="1"/>
              <a:t>alfanumérica</a:t>
            </a:r>
            <a:endParaRPr sz="2000" b="1"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264500" y="20101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lang="en-US" sz="2000" b="1">
                <a:solidFill>
                  <a:srgbClr val="000000"/>
                </a:solidFill>
              </a:rPr>
              <a:t>imprimir </a:t>
            </a:r>
            <a:r>
              <a:rPr lang="en-US" sz="2000">
                <a:solidFill>
                  <a:srgbClr val="000000"/>
                </a:solidFill>
              </a:rPr>
              <a:t>un string (</a:t>
            </a:r>
            <a:r>
              <a:rPr lang="en-US" sz="2000" b="1">
                <a:solidFill>
                  <a:srgbClr val="000000"/>
                </a:solidFill>
              </a:rPr>
              <a:t>NO </a:t>
            </a:r>
            <a:r>
              <a:rPr lang="en-US" sz="2000">
                <a:solidFill>
                  <a:srgbClr val="000000"/>
                </a:solidFill>
              </a:rPr>
              <a:t>un caracter, un string completo!)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076625" y="2543550"/>
            <a:ext cx="3214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</a:rPr>
              <a:t>DATA</a:t>
            </a:r>
            <a:r>
              <a:rPr lang="en-US" sz="1800" b="1"/>
              <a:t> </a:t>
            </a:r>
            <a:r>
              <a:rPr lang="en-US" sz="1800"/>
              <a:t>-&gt;</a:t>
            </a:r>
            <a:r>
              <a:rPr lang="en-US" sz="1800" b="1"/>
              <a:t> </a:t>
            </a:r>
            <a:r>
              <a:rPr lang="en-US" sz="1800"/>
              <a:t>Dirección del string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8761D"/>
                </a:solidFill>
              </a:rPr>
              <a:t>CONTROL</a:t>
            </a:r>
            <a:r>
              <a:rPr lang="en-US" sz="1800"/>
              <a:t> -&gt; El valor </a:t>
            </a:r>
            <a:r>
              <a:rPr lang="en-US" sz="1800" i="1"/>
              <a:t>4</a:t>
            </a:r>
            <a:endParaRPr sz="1800" i="1"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264500" y="32293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lang="en-US" sz="2000" b="1">
                <a:solidFill>
                  <a:srgbClr val="000000"/>
                </a:solidFill>
              </a:rPr>
              <a:t>imprimir </a:t>
            </a:r>
            <a:r>
              <a:rPr lang="en-US" sz="2000">
                <a:solidFill>
                  <a:srgbClr val="000000"/>
                </a:solidFill>
              </a:rPr>
              <a:t>un número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1076625" y="3762750"/>
            <a:ext cx="49293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</a:rPr>
              <a:t>DATA</a:t>
            </a:r>
            <a:r>
              <a:rPr lang="en-US" sz="1800" b="1"/>
              <a:t> </a:t>
            </a:r>
            <a:r>
              <a:rPr lang="en-US" sz="1800"/>
              <a:t>-&gt;</a:t>
            </a:r>
            <a:r>
              <a:rPr lang="en-US" sz="1800" b="1"/>
              <a:t> </a:t>
            </a:r>
            <a:r>
              <a:rPr lang="en-US" sz="1800"/>
              <a:t>El dato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8761D"/>
                </a:solidFill>
              </a:rPr>
              <a:t>CONTROL</a:t>
            </a:r>
            <a:r>
              <a:rPr lang="en-US" sz="1800"/>
              <a:t> -&gt; 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i="1"/>
              <a:t>1 </a:t>
            </a:r>
            <a:r>
              <a:rPr lang="en-US" sz="1800"/>
              <a:t>-&gt; Imprime un </a:t>
            </a:r>
            <a:r>
              <a:rPr lang="en-US" sz="1800" b="1">
                <a:solidFill>
                  <a:schemeClr val="accent1"/>
                </a:solidFill>
              </a:rPr>
              <a:t>entero sin signo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i="1"/>
              <a:t>2 </a:t>
            </a:r>
            <a:r>
              <a:rPr lang="en-US" sz="1800"/>
              <a:t>-&gt; Imprime un </a:t>
            </a:r>
            <a:r>
              <a:rPr lang="en-US" sz="1800" b="1">
                <a:solidFill>
                  <a:schemeClr val="accent1"/>
                </a:solidFill>
              </a:rPr>
              <a:t>entero con signo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i="1"/>
              <a:t>3 </a:t>
            </a:r>
            <a:r>
              <a:rPr lang="en-US" sz="1800"/>
              <a:t>-&gt; Imprime un </a:t>
            </a:r>
            <a:r>
              <a:rPr lang="en-US" sz="1800" b="1">
                <a:solidFill>
                  <a:schemeClr val="accent1"/>
                </a:solidFill>
              </a:rPr>
              <a:t>flotante</a:t>
            </a:r>
            <a:endParaRPr sz="1800" b="1">
              <a:solidFill>
                <a:srgbClr val="000000"/>
              </a:solidFill>
            </a:endParaRPr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264500" y="54471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lang="en-US" sz="2000" b="1">
                <a:solidFill>
                  <a:srgbClr val="000000"/>
                </a:solidFill>
              </a:rPr>
              <a:t>limpiar la pantalla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1076625" y="5970524"/>
            <a:ext cx="32148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8761D"/>
                </a:solidFill>
              </a:rPr>
              <a:t>CONTROL</a:t>
            </a:r>
            <a:r>
              <a:rPr lang="en-US" sz="1800"/>
              <a:t> -&gt; El valor </a:t>
            </a:r>
            <a:r>
              <a:rPr lang="en-US" sz="1800" i="1"/>
              <a:t>6</a:t>
            </a:r>
            <a:endParaRPr sz="1800" i="1"/>
          </a:p>
        </p:txBody>
      </p:sp>
      <p:sp>
        <p:nvSpPr>
          <p:cNvPr id="163" name="Google Shape;163;p19"/>
          <p:cNvSpPr txBox="1"/>
          <p:nvPr/>
        </p:nvSpPr>
        <p:spPr>
          <a:xfrm>
            <a:off x="6197500" y="2488950"/>
            <a:ext cx="56256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/>
              <a:t>.data</a:t>
            </a:r>
            <a:endParaRPr sz="15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rgbClr val="38761D"/>
                </a:solidFill>
              </a:rPr>
              <a:t>CONTROL</a:t>
            </a:r>
            <a:r>
              <a:rPr lang="en-US" sz="1500" i="1"/>
              <a:t>: .word 0x10000</a:t>
            </a:r>
            <a:endParaRPr sz="15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i="1">
                <a:solidFill>
                  <a:srgbClr val="C00000"/>
                </a:solidFill>
              </a:rPr>
              <a:t>DATA</a:t>
            </a:r>
            <a:r>
              <a:rPr lang="en-US" sz="1500" i="1">
                <a:solidFill>
                  <a:schemeClr val="dk1"/>
                </a:solidFill>
              </a:rPr>
              <a:t>: .word 0x10008</a:t>
            </a:r>
            <a:endParaRPr sz="15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/>
              <a:t>.code </a:t>
            </a:r>
            <a:endParaRPr sz="15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/>
              <a:t>LD $s0, </a:t>
            </a:r>
            <a:r>
              <a:rPr lang="en-US" sz="1500" i="1">
                <a:solidFill>
                  <a:srgbClr val="38761D"/>
                </a:solidFill>
              </a:rPr>
              <a:t>CONTROL </a:t>
            </a:r>
            <a:r>
              <a:rPr lang="en-US" sz="1500" i="1"/>
              <a:t>($zero) </a:t>
            </a:r>
            <a:r>
              <a:rPr lang="en-US" sz="1500" i="1">
                <a:solidFill>
                  <a:srgbClr val="666666"/>
                </a:solidFill>
              </a:rPr>
              <a:t>; $s0 = CONTROL</a:t>
            </a:r>
            <a:endParaRPr sz="15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chemeClr val="dk1"/>
                </a:solidFill>
              </a:rPr>
              <a:t>LD $s1, </a:t>
            </a:r>
            <a:r>
              <a:rPr lang="en-US" sz="1500" i="1">
                <a:solidFill>
                  <a:srgbClr val="C00000"/>
                </a:solidFill>
              </a:rPr>
              <a:t>DATA </a:t>
            </a:r>
            <a:r>
              <a:rPr lang="en-US" sz="1500" i="1">
                <a:solidFill>
                  <a:schemeClr val="dk1"/>
                </a:solidFill>
              </a:rPr>
              <a:t>($zero) </a:t>
            </a:r>
            <a:r>
              <a:rPr lang="en-US" sz="1500" i="1">
                <a:solidFill>
                  <a:srgbClr val="666666"/>
                </a:solidFill>
              </a:rPr>
              <a:t>; $s1 = DATA</a:t>
            </a:r>
            <a:endParaRPr sz="15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/>
              <a:t>DADDI $t0, $zero, -85</a:t>
            </a:r>
            <a:endParaRPr sz="15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/>
              <a:t>SD $t0, 0 ($s1) </a:t>
            </a:r>
            <a:r>
              <a:rPr lang="en-US" sz="1500" i="1">
                <a:solidFill>
                  <a:srgbClr val="666666"/>
                </a:solidFill>
              </a:rPr>
              <a:t>; Mando el dato a DATA</a:t>
            </a:r>
            <a:endParaRPr sz="15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chemeClr val="dk1"/>
                </a:solidFill>
              </a:rPr>
              <a:t>DADDI $t0, $zero, 2</a:t>
            </a:r>
            <a:endParaRPr sz="15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chemeClr val="dk1"/>
                </a:solidFill>
              </a:rPr>
              <a:t>SD $t0, </a:t>
            </a:r>
            <a:r>
              <a:rPr lang="en-US" sz="1500" i="1"/>
              <a:t>0 </a:t>
            </a:r>
            <a:r>
              <a:rPr lang="en-US" sz="1500" i="1">
                <a:solidFill>
                  <a:schemeClr val="dk1"/>
                </a:solidFill>
              </a:rPr>
              <a:t>($s0) </a:t>
            </a:r>
            <a:r>
              <a:rPr lang="en-US" sz="1500" i="1">
                <a:solidFill>
                  <a:srgbClr val="666666"/>
                </a:solidFill>
              </a:rPr>
              <a:t>; CONTROL = 2</a:t>
            </a:r>
            <a:endParaRPr sz="15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chemeClr val="dk1"/>
                </a:solidFill>
              </a:rPr>
              <a:t>DADDI $t0, $zero, 6</a:t>
            </a:r>
            <a:endParaRPr sz="15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i="1">
                <a:solidFill>
                  <a:schemeClr val="dk1"/>
                </a:solidFill>
              </a:rPr>
              <a:t>SD $t0, 0 ($s0) </a:t>
            </a:r>
            <a:r>
              <a:rPr lang="en-US" sz="1500" i="1">
                <a:solidFill>
                  <a:srgbClr val="666666"/>
                </a:solidFill>
              </a:rPr>
              <a:t>; CONTROL = 6 (limpia)</a:t>
            </a:r>
            <a:endParaRPr sz="15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/>
              <a:t>HALT</a:t>
            </a:r>
            <a:endParaRPr sz="15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Pantalla gráfica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264500" y="15529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Pantalla </a:t>
            </a:r>
            <a:r>
              <a:rPr lang="en-US" sz="2000" b="1"/>
              <a:t>gráfica</a:t>
            </a:r>
            <a:endParaRPr sz="2000" b="1"/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264500" y="20101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lang="en-US" sz="2000" b="1">
                <a:solidFill>
                  <a:srgbClr val="000000"/>
                </a:solidFill>
              </a:rPr>
              <a:t>pintar un píxel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1076625" y="2543550"/>
            <a:ext cx="3786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</a:rPr>
              <a:t>DATA</a:t>
            </a:r>
            <a:r>
              <a:rPr lang="en-US" sz="1800" b="1"/>
              <a:t> </a:t>
            </a:r>
            <a:r>
              <a:rPr lang="en-US" sz="1800"/>
              <a:t>-&gt; Color y coordenadas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8761D"/>
                </a:solidFill>
              </a:rPr>
              <a:t>CONTROL</a:t>
            </a:r>
            <a:r>
              <a:rPr lang="en-US" sz="1800"/>
              <a:t> -&gt; El valor </a:t>
            </a:r>
            <a:r>
              <a:rPr lang="en-US" sz="1800" i="1"/>
              <a:t>5</a:t>
            </a:r>
            <a:endParaRPr sz="1800" i="1"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264500" y="5447150"/>
            <a:ext cx="5625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lang="en-US" sz="2000" b="1">
                <a:solidFill>
                  <a:srgbClr val="000000"/>
                </a:solidFill>
              </a:rPr>
              <a:t>limpiar la pantalla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1076625" y="5970524"/>
            <a:ext cx="32148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8761D"/>
                </a:solidFill>
              </a:rPr>
              <a:t>CONTROL</a:t>
            </a:r>
            <a:r>
              <a:rPr lang="en-US" sz="1800"/>
              <a:t> -&gt; El valor </a:t>
            </a:r>
            <a:r>
              <a:rPr lang="en-US" sz="1800" i="1"/>
              <a:t>7</a:t>
            </a:r>
            <a:endParaRPr sz="1800" i="1"/>
          </a:p>
        </p:txBody>
      </p:sp>
      <p:sp>
        <p:nvSpPr>
          <p:cNvPr id="175" name="Google Shape;175;p20"/>
          <p:cNvSpPr txBox="1"/>
          <p:nvPr/>
        </p:nvSpPr>
        <p:spPr>
          <a:xfrm>
            <a:off x="6197500" y="1758975"/>
            <a:ext cx="5625600" cy="47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/>
              <a:t>.data</a:t>
            </a:r>
            <a:endParaRPr sz="16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PIXEL: .byte </a:t>
            </a:r>
            <a:r>
              <a:rPr lang="en-US" sz="1600" i="1" dirty="0">
                <a:solidFill>
                  <a:srgbClr val="C00000"/>
                </a:solidFill>
              </a:rPr>
              <a:t>0</a:t>
            </a:r>
            <a:r>
              <a:rPr lang="en-US" sz="1600" i="1" dirty="0"/>
              <a:t>, </a:t>
            </a:r>
            <a:r>
              <a:rPr lang="en-US" sz="1600" i="1" dirty="0">
                <a:solidFill>
                  <a:srgbClr val="38761D"/>
                </a:solidFill>
              </a:rPr>
              <a:t>185</a:t>
            </a:r>
            <a:r>
              <a:rPr lang="en-US" sz="1600" i="1" dirty="0"/>
              <a:t>, </a:t>
            </a:r>
            <a:r>
              <a:rPr lang="en-US" sz="1600" i="1" dirty="0">
                <a:solidFill>
                  <a:srgbClr val="1155CC"/>
                </a:solidFill>
              </a:rPr>
              <a:t>135</a:t>
            </a:r>
            <a:r>
              <a:rPr lang="en-US" sz="1600" i="1" dirty="0"/>
              <a:t>, 0, </a:t>
            </a:r>
            <a:r>
              <a:rPr lang="en-US" sz="1600" i="1" dirty="0">
                <a:solidFill>
                  <a:srgbClr val="B45F06"/>
                </a:solidFill>
              </a:rPr>
              <a:t>23</a:t>
            </a:r>
            <a:r>
              <a:rPr lang="en-US" sz="1600" i="1" dirty="0"/>
              <a:t>, </a:t>
            </a:r>
            <a:r>
              <a:rPr lang="en-US" sz="1600" i="1" dirty="0">
                <a:solidFill>
                  <a:srgbClr val="BF9000"/>
                </a:solidFill>
              </a:rPr>
              <a:t>10</a:t>
            </a:r>
            <a:r>
              <a:rPr lang="en-US" sz="1600" i="1" dirty="0"/>
              <a:t>, 0, 0</a:t>
            </a:r>
            <a:endParaRPr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38761D"/>
                </a:solidFill>
              </a:rPr>
              <a:t>CONTROL</a:t>
            </a:r>
            <a:r>
              <a:rPr lang="en-US" sz="1600" i="1" dirty="0"/>
              <a:t>: .word 0x10000</a:t>
            </a:r>
            <a:endParaRPr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C00000"/>
                </a:solidFill>
              </a:rPr>
              <a:t>DATA</a:t>
            </a:r>
            <a:r>
              <a:rPr lang="en-US" sz="1600" i="1" dirty="0">
                <a:solidFill>
                  <a:schemeClr val="dk1"/>
                </a:solidFill>
              </a:rPr>
              <a:t>: .word 0x10008</a:t>
            </a:r>
            <a:endParaRPr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/>
              <a:t>.code </a:t>
            </a:r>
            <a:endParaRPr sz="16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i="1" dirty="0">
                <a:solidFill>
                  <a:schemeClr val="dk1"/>
                </a:solidFill>
              </a:rPr>
              <a:t>LD $s0, </a:t>
            </a:r>
            <a:r>
              <a:rPr lang="en-US" sz="1600" i="1" dirty="0">
                <a:solidFill>
                  <a:srgbClr val="38761D"/>
                </a:solidFill>
              </a:rPr>
              <a:t>CONTROL </a:t>
            </a:r>
            <a:r>
              <a:rPr lang="en-US" sz="1600" i="1" dirty="0">
                <a:solidFill>
                  <a:schemeClr val="dk1"/>
                </a:solidFill>
              </a:rPr>
              <a:t>($zero) </a:t>
            </a:r>
            <a:r>
              <a:rPr lang="en-US" sz="1600" i="1" dirty="0">
                <a:solidFill>
                  <a:srgbClr val="666666"/>
                </a:solidFill>
              </a:rPr>
              <a:t>; $s0 = CONTROL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LD $s1, </a:t>
            </a:r>
            <a:r>
              <a:rPr lang="en-US" sz="1600" i="1" dirty="0">
                <a:solidFill>
                  <a:srgbClr val="C00000"/>
                </a:solidFill>
              </a:rPr>
              <a:t>DATA </a:t>
            </a:r>
            <a:r>
              <a:rPr lang="en-US" sz="1600" i="1" dirty="0">
                <a:solidFill>
                  <a:schemeClr val="dk1"/>
                </a:solidFill>
              </a:rPr>
              <a:t>($zero) </a:t>
            </a:r>
            <a:r>
              <a:rPr lang="en-US" sz="1600" i="1" dirty="0">
                <a:solidFill>
                  <a:srgbClr val="666666"/>
                </a:solidFill>
              </a:rPr>
              <a:t>; $s1 = DATA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LD $t0, </a:t>
            </a:r>
            <a:r>
              <a:rPr lang="en-US" sz="1600" i="1" dirty="0">
                <a:solidFill>
                  <a:schemeClr val="dk1"/>
                </a:solidFill>
              </a:rPr>
              <a:t>PIXEL ($zero)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SD $t0, 0 ($s1) </a:t>
            </a:r>
            <a:r>
              <a:rPr lang="en-US" sz="1600" i="1" dirty="0">
                <a:solidFill>
                  <a:srgbClr val="666666"/>
                </a:solidFill>
              </a:rPr>
              <a:t>; Mando </a:t>
            </a:r>
            <a:r>
              <a:rPr lang="en-US" sz="1600" i="1" dirty="0" err="1">
                <a:solidFill>
                  <a:srgbClr val="666666"/>
                </a:solidFill>
              </a:rPr>
              <a:t>el</a:t>
            </a:r>
            <a:r>
              <a:rPr lang="en-US" sz="1600" i="1" dirty="0">
                <a:solidFill>
                  <a:srgbClr val="666666"/>
                </a:solidFill>
              </a:rPr>
              <a:t> </a:t>
            </a:r>
            <a:r>
              <a:rPr lang="en-US" sz="1600" i="1" dirty="0" err="1">
                <a:solidFill>
                  <a:srgbClr val="666666"/>
                </a:solidFill>
              </a:rPr>
              <a:t>dato</a:t>
            </a:r>
            <a:r>
              <a:rPr lang="en-US" sz="1600" i="1" dirty="0">
                <a:solidFill>
                  <a:srgbClr val="666666"/>
                </a:solidFill>
              </a:rPr>
              <a:t> a DATA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DADDI $t0, $zero, 5</a:t>
            </a:r>
            <a:endParaRPr sz="16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SD $t0, 0 ($s0) </a:t>
            </a:r>
            <a:r>
              <a:rPr lang="en-US" sz="1600" i="1" dirty="0">
                <a:solidFill>
                  <a:srgbClr val="666666"/>
                </a:solidFill>
              </a:rPr>
              <a:t>; CONTROL = 5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DADDI $t0, $zero, 7</a:t>
            </a:r>
            <a:endParaRPr sz="16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SD $t0, 0 ($s0) </a:t>
            </a:r>
            <a:r>
              <a:rPr lang="en-US" sz="1600" i="1" dirty="0">
                <a:solidFill>
                  <a:srgbClr val="666666"/>
                </a:solidFill>
              </a:rPr>
              <a:t>; CONTROL = 7 (</a:t>
            </a:r>
            <a:r>
              <a:rPr lang="en-US" sz="1600" i="1" dirty="0" err="1">
                <a:solidFill>
                  <a:srgbClr val="666666"/>
                </a:solidFill>
              </a:rPr>
              <a:t>limpia</a:t>
            </a:r>
            <a:r>
              <a:rPr lang="en-US" sz="1600" i="1" dirty="0">
                <a:solidFill>
                  <a:srgbClr val="666666"/>
                </a:solidFill>
              </a:rPr>
              <a:t>)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HALT</a:t>
            </a:r>
            <a:endParaRPr sz="1600" b="1" i="1" dirty="0"/>
          </a:p>
        </p:txBody>
      </p:sp>
      <p:sp>
        <p:nvSpPr>
          <p:cNvPr id="176" name="Google Shape;176;p20"/>
          <p:cNvSpPr txBox="1"/>
          <p:nvPr/>
        </p:nvSpPr>
        <p:spPr>
          <a:xfrm>
            <a:off x="531050" y="3530875"/>
            <a:ext cx="3675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7" name="Google Shape;177;p20"/>
          <p:cNvGraphicFramePr/>
          <p:nvPr>
            <p:extLst>
              <p:ext uri="{D42A27DB-BD31-4B8C-83A1-F6EECF244321}">
                <p14:modId xmlns:p14="http://schemas.microsoft.com/office/powerpoint/2010/main" val="3610929133"/>
              </p:ext>
            </p:extLst>
          </p:nvPr>
        </p:nvGraphicFramePr>
        <p:xfrm>
          <a:off x="531199" y="3955000"/>
          <a:ext cx="3738904" cy="381000"/>
        </p:xfrm>
        <a:graphic>
          <a:graphicData uri="http://schemas.openxmlformats.org/drawingml/2006/table">
            <a:tbl>
              <a:tblPr>
                <a:noFill/>
                <a:tableStyleId>{0E8A861A-4ED0-4BFE-8D6C-ADBA94F73DC0}</a:tableStyleId>
              </a:tblPr>
              <a:tblGrid>
                <a:gridCol w="46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3">
                  <a:extLst>
                    <a:ext uri="{9D8B030D-6E8A-4147-A177-3AD203B41FA5}">
                      <a16:colId xmlns:a16="http://schemas.microsoft.com/office/drawing/2014/main" val="308382193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sym typeface="Roboto"/>
                        </a:rPr>
                        <a:t>BYTE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sym typeface="Roboto"/>
                        </a:rPr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9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8" name="Google Shape;178;p20"/>
          <p:cNvGrpSpPr/>
          <p:nvPr/>
        </p:nvGrpSpPr>
        <p:grpSpPr>
          <a:xfrm>
            <a:off x="531050" y="4415963"/>
            <a:ext cx="1850100" cy="733374"/>
            <a:chOff x="2356100" y="4150725"/>
            <a:chExt cx="1850100" cy="733374"/>
          </a:xfrm>
        </p:grpSpPr>
        <p:sp>
          <p:nvSpPr>
            <p:cNvPr id="179" name="Google Shape;179;p20"/>
            <p:cNvSpPr/>
            <p:nvPr/>
          </p:nvSpPr>
          <p:spPr>
            <a:xfrm rot="5400000">
              <a:off x="3137150" y="3369675"/>
              <a:ext cx="288000" cy="18501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DC5F6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2559650" y="4497999"/>
              <a:ext cx="14532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-US" sz="18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-US" sz="1800" b="1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B </a:t>
              </a:r>
              <a:r>
                <a:rPr lang="en-US" sz="1800" b="1">
                  <a:latin typeface="Roboto"/>
                  <a:ea typeface="Roboto"/>
                  <a:cs typeface="Roboto"/>
                  <a:sym typeface="Roboto"/>
                </a:rPr>
                <a:t>(color)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2400651" y="4415962"/>
            <a:ext cx="441300" cy="733375"/>
            <a:chOff x="1904851" y="4150725"/>
            <a:chExt cx="441300" cy="733375"/>
          </a:xfrm>
        </p:grpSpPr>
        <p:sp>
          <p:nvSpPr>
            <p:cNvPr id="182" name="Google Shape;182;p20"/>
            <p:cNvSpPr/>
            <p:nvPr/>
          </p:nvSpPr>
          <p:spPr>
            <a:xfrm rot="5400000">
              <a:off x="1981501" y="4074075"/>
              <a:ext cx="288000" cy="4413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DC5F6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1934400" y="4498000"/>
              <a:ext cx="3822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B45F06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endParaRPr sz="1800" b="1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20"/>
          <p:cNvGrpSpPr/>
          <p:nvPr/>
        </p:nvGrpSpPr>
        <p:grpSpPr>
          <a:xfrm>
            <a:off x="2863701" y="4415962"/>
            <a:ext cx="441300" cy="733375"/>
            <a:chOff x="1904851" y="4150725"/>
            <a:chExt cx="441300" cy="733375"/>
          </a:xfrm>
        </p:grpSpPr>
        <p:sp>
          <p:nvSpPr>
            <p:cNvPr id="185" name="Google Shape;185;p20"/>
            <p:cNvSpPr/>
            <p:nvPr/>
          </p:nvSpPr>
          <p:spPr>
            <a:xfrm rot="5400000">
              <a:off x="1981501" y="4074075"/>
              <a:ext cx="288000" cy="4413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DC5F6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1934400" y="4498000"/>
              <a:ext cx="3822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BF9000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sz="1800" b="1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Pantalla gráfica. Ejemplo 2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176450" y="1694450"/>
            <a:ext cx="8240400" cy="4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/>
              <a:t>.data</a:t>
            </a:r>
            <a:endParaRPr sz="18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 dirty="0" err="1"/>
              <a:t>coorX</a:t>
            </a:r>
            <a:r>
              <a:rPr lang="en-US" sz="1800" i="1" dirty="0"/>
              <a:t>: .byte   </a:t>
            </a:r>
            <a:r>
              <a:rPr lang="en-US" sz="1800" i="1" dirty="0">
                <a:solidFill>
                  <a:srgbClr val="BF9000"/>
                </a:solidFill>
              </a:rPr>
              <a:t>24</a:t>
            </a:r>
            <a:r>
              <a:rPr lang="en-US" sz="1800" i="1" dirty="0"/>
              <a:t> </a:t>
            </a:r>
            <a:r>
              <a:rPr lang="en-US" sz="1800" i="1" dirty="0">
                <a:solidFill>
                  <a:srgbClr val="666666"/>
                </a:solidFill>
              </a:rPr>
              <a:t>; </a:t>
            </a:r>
            <a:r>
              <a:rPr lang="en-US" sz="1800" i="1" dirty="0" err="1">
                <a:solidFill>
                  <a:srgbClr val="666666"/>
                </a:solidFill>
              </a:rPr>
              <a:t>Coordenada</a:t>
            </a:r>
            <a:r>
              <a:rPr lang="en-US" sz="1800" i="1" dirty="0">
                <a:solidFill>
                  <a:srgbClr val="666666"/>
                </a:solidFill>
              </a:rPr>
              <a:t> X</a:t>
            </a:r>
            <a:endParaRPr sz="18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 dirty="0" err="1"/>
              <a:t>coorY</a:t>
            </a:r>
            <a:r>
              <a:rPr lang="en-US" sz="1800" i="1" dirty="0"/>
              <a:t>: .byte   </a:t>
            </a:r>
            <a:r>
              <a:rPr lang="en-US" sz="1800" i="1" dirty="0">
                <a:solidFill>
                  <a:srgbClr val="B45F06"/>
                </a:solidFill>
              </a:rPr>
              <a:t>24</a:t>
            </a:r>
            <a:r>
              <a:rPr lang="en-US" sz="1800" i="1" dirty="0"/>
              <a:t> </a:t>
            </a:r>
            <a:r>
              <a:rPr lang="en-US" sz="1800" i="1" dirty="0">
                <a:solidFill>
                  <a:srgbClr val="666666"/>
                </a:solidFill>
              </a:rPr>
              <a:t>; </a:t>
            </a:r>
            <a:r>
              <a:rPr lang="en-US" sz="1800" i="1" dirty="0" err="1">
                <a:solidFill>
                  <a:srgbClr val="666666"/>
                </a:solidFill>
              </a:rPr>
              <a:t>Coordenada</a:t>
            </a:r>
            <a:r>
              <a:rPr lang="en-US" sz="1800" i="1" dirty="0">
                <a:solidFill>
                  <a:srgbClr val="666666"/>
                </a:solidFill>
              </a:rPr>
              <a:t> Y</a:t>
            </a:r>
            <a:endParaRPr sz="18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/>
              <a:t>color:  .byte  	</a:t>
            </a:r>
            <a:r>
              <a:rPr lang="en-US" sz="1800" i="1" dirty="0">
                <a:solidFill>
                  <a:srgbClr val="990000"/>
                </a:solidFill>
              </a:rPr>
              <a:t>255</a:t>
            </a:r>
            <a:r>
              <a:rPr lang="en-US" sz="1800" i="1" dirty="0"/>
              <a:t>, </a:t>
            </a:r>
            <a:r>
              <a:rPr lang="en-US" sz="1800" i="1" dirty="0">
                <a:solidFill>
                  <a:srgbClr val="38761D"/>
                </a:solidFill>
              </a:rPr>
              <a:t>0</a:t>
            </a:r>
            <a:r>
              <a:rPr lang="en-US" sz="1800" i="1" dirty="0"/>
              <a:t>, </a:t>
            </a:r>
            <a:r>
              <a:rPr lang="en-US" sz="1800" i="1" dirty="0">
                <a:solidFill>
                  <a:schemeClr val="accent1"/>
                </a:solidFill>
              </a:rPr>
              <a:t>255</a:t>
            </a:r>
            <a:r>
              <a:rPr lang="en-US" sz="1800" i="1" dirty="0"/>
              <a:t>, 0 </a:t>
            </a:r>
            <a:r>
              <a:rPr lang="en-US" sz="1800" i="1" dirty="0">
                <a:solidFill>
                  <a:srgbClr val="666666"/>
                </a:solidFill>
              </a:rPr>
              <a:t>; </a:t>
            </a:r>
            <a:r>
              <a:rPr lang="en-US" sz="1800" i="1" dirty="0" err="1">
                <a:solidFill>
                  <a:srgbClr val="666666"/>
                </a:solidFill>
              </a:rPr>
              <a:t>Máximo</a:t>
            </a:r>
            <a:r>
              <a:rPr lang="en-US" sz="1800" i="1" dirty="0">
                <a:solidFill>
                  <a:srgbClr val="666666"/>
                </a:solidFill>
              </a:rPr>
              <a:t> </a:t>
            </a:r>
            <a:r>
              <a:rPr lang="en-US" sz="1800" i="1" dirty="0" err="1">
                <a:solidFill>
                  <a:srgbClr val="666666"/>
                </a:solidFill>
              </a:rPr>
              <a:t>rojo</a:t>
            </a:r>
            <a:r>
              <a:rPr lang="en-US" sz="1800" i="1" dirty="0">
                <a:solidFill>
                  <a:srgbClr val="666666"/>
                </a:solidFill>
              </a:rPr>
              <a:t> + </a:t>
            </a:r>
            <a:r>
              <a:rPr lang="en-US" sz="1800" i="1" dirty="0" err="1">
                <a:solidFill>
                  <a:srgbClr val="666666"/>
                </a:solidFill>
              </a:rPr>
              <a:t>máximo</a:t>
            </a:r>
            <a:r>
              <a:rPr lang="en-US" sz="1800" i="1" dirty="0">
                <a:solidFill>
                  <a:srgbClr val="666666"/>
                </a:solidFill>
              </a:rPr>
              <a:t> </a:t>
            </a:r>
            <a:r>
              <a:rPr lang="en-US" sz="1800" i="1" dirty="0" err="1">
                <a:solidFill>
                  <a:srgbClr val="666666"/>
                </a:solidFill>
              </a:rPr>
              <a:t>azul</a:t>
            </a:r>
            <a:r>
              <a:rPr lang="en-US" sz="1800" i="1" dirty="0">
                <a:solidFill>
                  <a:srgbClr val="666666"/>
                </a:solidFill>
              </a:rPr>
              <a:t> = magenta</a:t>
            </a:r>
            <a:endParaRPr sz="18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38761D"/>
                </a:solidFill>
              </a:rPr>
              <a:t>CONTROL</a:t>
            </a:r>
            <a:r>
              <a:rPr lang="en-US" sz="1800" i="1" dirty="0"/>
              <a:t>: .word 0x10000</a:t>
            </a:r>
            <a:endParaRPr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C00000"/>
                </a:solidFill>
              </a:rPr>
              <a:t>DATA</a:t>
            </a:r>
            <a:r>
              <a:rPr lang="en-US" sz="1800" i="1" dirty="0">
                <a:solidFill>
                  <a:schemeClr val="dk1"/>
                </a:solidFill>
              </a:rPr>
              <a:t>: .word 0x10008</a:t>
            </a:r>
            <a:endParaRPr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/>
              <a:t>.code </a:t>
            </a:r>
            <a:endParaRPr sz="18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 dirty="0" err="1">
                <a:solidFill>
                  <a:schemeClr val="dk1"/>
                </a:solidFill>
              </a:rPr>
              <a:t>ld</a:t>
            </a:r>
            <a:r>
              <a:rPr lang="en-US" sz="1800" i="1" dirty="0">
                <a:solidFill>
                  <a:schemeClr val="dk1"/>
                </a:solidFill>
              </a:rPr>
              <a:t> $s0, </a:t>
            </a:r>
            <a:r>
              <a:rPr lang="en-US" sz="1800" i="1" dirty="0">
                <a:solidFill>
                  <a:srgbClr val="38761D"/>
                </a:solidFill>
              </a:rPr>
              <a:t>CONTROL </a:t>
            </a:r>
            <a:r>
              <a:rPr lang="en-US" sz="1800" i="1" dirty="0">
                <a:solidFill>
                  <a:schemeClr val="dk1"/>
                </a:solidFill>
              </a:rPr>
              <a:t>($zero) 		</a:t>
            </a:r>
            <a:r>
              <a:rPr lang="en-US" sz="1800" i="1" dirty="0">
                <a:solidFill>
                  <a:srgbClr val="666666"/>
                </a:solidFill>
              </a:rPr>
              <a:t>; $s0 = </a:t>
            </a:r>
            <a:r>
              <a:rPr lang="en-US" sz="1800" i="1" dirty="0" err="1">
                <a:solidFill>
                  <a:srgbClr val="666666"/>
                </a:solidFill>
              </a:rPr>
              <a:t>dirección</a:t>
            </a:r>
            <a:r>
              <a:rPr lang="en-US" sz="1800" i="1" dirty="0">
                <a:solidFill>
                  <a:srgbClr val="666666"/>
                </a:solidFill>
              </a:rPr>
              <a:t> de CONTROL</a:t>
            </a:r>
            <a:endParaRPr sz="18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 dirty="0" err="1">
                <a:solidFill>
                  <a:schemeClr val="dk1"/>
                </a:solidFill>
              </a:rPr>
              <a:t>ld</a:t>
            </a:r>
            <a:r>
              <a:rPr lang="en-US" sz="1800" i="1" dirty="0">
                <a:solidFill>
                  <a:schemeClr val="dk1"/>
                </a:solidFill>
              </a:rPr>
              <a:t> $s1, </a:t>
            </a:r>
            <a:r>
              <a:rPr lang="en-US" sz="1800" i="1" dirty="0">
                <a:solidFill>
                  <a:srgbClr val="C00000"/>
                </a:solidFill>
              </a:rPr>
              <a:t>DATA </a:t>
            </a:r>
            <a:r>
              <a:rPr lang="en-US" sz="1800" i="1" dirty="0">
                <a:solidFill>
                  <a:schemeClr val="dk1"/>
                </a:solidFill>
              </a:rPr>
              <a:t>($zero) 	   		</a:t>
            </a:r>
            <a:r>
              <a:rPr lang="en-US" sz="1800" i="1" dirty="0">
                <a:solidFill>
                  <a:srgbClr val="666666"/>
                </a:solidFill>
              </a:rPr>
              <a:t>; $s1 = </a:t>
            </a:r>
            <a:r>
              <a:rPr lang="en-US" sz="1800" i="1" dirty="0" err="1">
                <a:solidFill>
                  <a:srgbClr val="666666"/>
                </a:solidFill>
              </a:rPr>
              <a:t>dirección</a:t>
            </a:r>
            <a:r>
              <a:rPr lang="en-US" sz="1800" i="1" dirty="0">
                <a:solidFill>
                  <a:srgbClr val="666666"/>
                </a:solidFill>
              </a:rPr>
              <a:t> de DATA</a:t>
            </a:r>
            <a:endParaRPr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 dirty="0" err="1"/>
              <a:t>daddi</a:t>
            </a:r>
            <a:r>
              <a:rPr lang="en-US" sz="1800" i="1" dirty="0"/>
              <a:t> $t0, $zero, 7			</a:t>
            </a:r>
            <a:r>
              <a:rPr lang="en-US" sz="1800" i="1" dirty="0">
                <a:solidFill>
                  <a:srgbClr val="666666"/>
                </a:solidFill>
              </a:rPr>
              <a:t>; $t0 = 7 -&gt; </a:t>
            </a:r>
            <a:r>
              <a:rPr lang="en-US" sz="1800" i="1" dirty="0" err="1">
                <a:solidFill>
                  <a:srgbClr val="666666"/>
                </a:solidFill>
              </a:rPr>
              <a:t>función</a:t>
            </a:r>
            <a:r>
              <a:rPr lang="en-US" sz="1800" i="1" dirty="0">
                <a:solidFill>
                  <a:srgbClr val="666666"/>
                </a:solidFill>
              </a:rPr>
              <a:t> 7: </a:t>
            </a:r>
            <a:r>
              <a:rPr lang="en-US" sz="1800" i="1" dirty="0" err="1">
                <a:solidFill>
                  <a:srgbClr val="666666"/>
                </a:solidFill>
              </a:rPr>
              <a:t>limpiar</a:t>
            </a:r>
            <a:r>
              <a:rPr lang="en-US" sz="1800" i="1" dirty="0">
                <a:solidFill>
                  <a:srgbClr val="666666"/>
                </a:solidFill>
              </a:rPr>
              <a:t> </a:t>
            </a:r>
            <a:r>
              <a:rPr lang="en-US" sz="1800" i="1" dirty="0" err="1">
                <a:solidFill>
                  <a:srgbClr val="666666"/>
                </a:solidFill>
              </a:rPr>
              <a:t>pantalla</a:t>
            </a:r>
            <a:r>
              <a:rPr lang="en-US" sz="1800" i="1" dirty="0">
                <a:solidFill>
                  <a:srgbClr val="666666"/>
                </a:solidFill>
              </a:rPr>
              <a:t> </a:t>
            </a:r>
            <a:r>
              <a:rPr lang="en-US" sz="1800" i="1" dirty="0" err="1">
                <a:solidFill>
                  <a:srgbClr val="666666"/>
                </a:solidFill>
              </a:rPr>
              <a:t>gráfica</a:t>
            </a:r>
            <a:endParaRPr sz="18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 dirty="0" err="1"/>
              <a:t>sd</a:t>
            </a:r>
            <a:r>
              <a:rPr lang="en-US" sz="1800" i="1" dirty="0"/>
              <a:t> $t0, 0 ($s0) 				</a:t>
            </a:r>
            <a:r>
              <a:rPr lang="en-US" sz="1800" i="1" dirty="0">
                <a:solidFill>
                  <a:srgbClr val="666666"/>
                </a:solidFill>
              </a:rPr>
              <a:t>; CONTROL = 7 (</a:t>
            </a:r>
            <a:r>
              <a:rPr lang="en-US" sz="1800" i="1" dirty="0" err="1">
                <a:solidFill>
                  <a:srgbClr val="666666"/>
                </a:solidFill>
              </a:rPr>
              <a:t>limpia</a:t>
            </a:r>
            <a:r>
              <a:rPr lang="en-US" sz="1800" i="1" dirty="0">
                <a:solidFill>
                  <a:srgbClr val="666666"/>
                </a:solidFill>
              </a:rPr>
              <a:t> la </a:t>
            </a:r>
            <a:r>
              <a:rPr lang="en-US" sz="1800" i="1" dirty="0" err="1">
                <a:solidFill>
                  <a:srgbClr val="666666"/>
                </a:solidFill>
              </a:rPr>
              <a:t>pantalla</a:t>
            </a:r>
            <a:r>
              <a:rPr lang="en-US" sz="1800" i="1" dirty="0">
                <a:solidFill>
                  <a:srgbClr val="666666"/>
                </a:solidFill>
              </a:rPr>
              <a:t> </a:t>
            </a:r>
            <a:r>
              <a:rPr lang="en-US" sz="1800" i="1" dirty="0" err="1">
                <a:solidFill>
                  <a:srgbClr val="666666"/>
                </a:solidFill>
              </a:rPr>
              <a:t>gráfica</a:t>
            </a:r>
            <a:r>
              <a:rPr lang="en-US" sz="1800" i="1" dirty="0">
                <a:solidFill>
                  <a:srgbClr val="666666"/>
                </a:solidFill>
              </a:rPr>
              <a:t>)</a:t>
            </a:r>
            <a:endParaRPr sz="18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 dirty="0" err="1"/>
              <a:t>lbu</a:t>
            </a:r>
            <a:r>
              <a:rPr lang="en-US" sz="1800" i="1" dirty="0"/>
              <a:t> $t0, </a:t>
            </a:r>
            <a:r>
              <a:rPr lang="en-US" sz="1800" i="1" dirty="0" err="1"/>
              <a:t>coorX</a:t>
            </a:r>
            <a:r>
              <a:rPr lang="en-US" sz="1800" i="1" dirty="0"/>
              <a:t> ($zero) 			</a:t>
            </a:r>
            <a:r>
              <a:rPr lang="en-US" sz="1800" i="1" dirty="0">
                <a:solidFill>
                  <a:srgbClr val="666666"/>
                </a:solidFill>
              </a:rPr>
              <a:t>; $t0 = valor de </a:t>
            </a:r>
            <a:r>
              <a:rPr lang="en-US" sz="1800" i="1" dirty="0" err="1">
                <a:solidFill>
                  <a:srgbClr val="666666"/>
                </a:solidFill>
              </a:rPr>
              <a:t>coordenada</a:t>
            </a:r>
            <a:r>
              <a:rPr lang="en-US" sz="1800" i="1" dirty="0">
                <a:solidFill>
                  <a:srgbClr val="666666"/>
                </a:solidFill>
              </a:rPr>
              <a:t> X</a:t>
            </a:r>
            <a:endParaRPr sz="18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 dirty="0"/>
              <a:t>sb $t0, 5 ($s1) 				</a:t>
            </a:r>
            <a:r>
              <a:rPr lang="en-US" sz="1800" i="1" dirty="0">
                <a:solidFill>
                  <a:srgbClr val="666666"/>
                </a:solidFill>
              </a:rPr>
              <a:t>; DATA + 5 </a:t>
            </a:r>
            <a:r>
              <a:rPr lang="en-US" sz="1800" i="1" dirty="0" err="1">
                <a:solidFill>
                  <a:srgbClr val="666666"/>
                </a:solidFill>
              </a:rPr>
              <a:t>recibe</a:t>
            </a:r>
            <a:r>
              <a:rPr lang="en-US" sz="1800" i="1" dirty="0">
                <a:solidFill>
                  <a:srgbClr val="666666"/>
                </a:solidFill>
              </a:rPr>
              <a:t> </a:t>
            </a:r>
            <a:r>
              <a:rPr lang="en-US" sz="1800" i="1" dirty="0" err="1">
                <a:solidFill>
                  <a:srgbClr val="666666"/>
                </a:solidFill>
              </a:rPr>
              <a:t>el</a:t>
            </a:r>
            <a:r>
              <a:rPr lang="en-US" sz="1800" i="1" dirty="0">
                <a:solidFill>
                  <a:srgbClr val="666666"/>
                </a:solidFill>
              </a:rPr>
              <a:t> valor de </a:t>
            </a:r>
            <a:r>
              <a:rPr lang="en-US" sz="1800" i="1" dirty="0" err="1">
                <a:solidFill>
                  <a:srgbClr val="666666"/>
                </a:solidFill>
              </a:rPr>
              <a:t>coordenada</a:t>
            </a:r>
            <a:r>
              <a:rPr lang="en-US" sz="1800" i="1" dirty="0">
                <a:solidFill>
                  <a:srgbClr val="666666"/>
                </a:solidFill>
              </a:rPr>
              <a:t> X</a:t>
            </a:r>
            <a:endParaRPr sz="18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 dirty="0" err="1"/>
              <a:t>lbu</a:t>
            </a:r>
            <a:r>
              <a:rPr lang="en-US" sz="1800" i="1" dirty="0"/>
              <a:t> $t1, </a:t>
            </a:r>
            <a:r>
              <a:rPr lang="en-US" sz="1800" i="1" dirty="0" err="1"/>
              <a:t>coorY</a:t>
            </a:r>
            <a:r>
              <a:rPr lang="en-US" sz="1800" i="1" dirty="0"/>
              <a:t> ($zero)			</a:t>
            </a:r>
            <a:r>
              <a:rPr lang="en-US" sz="1800" i="1" dirty="0">
                <a:solidFill>
                  <a:srgbClr val="666666"/>
                </a:solidFill>
              </a:rPr>
              <a:t>; $t1 = valor de </a:t>
            </a:r>
            <a:r>
              <a:rPr lang="en-US" sz="1800" i="1" dirty="0" err="1">
                <a:solidFill>
                  <a:srgbClr val="666666"/>
                </a:solidFill>
              </a:rPr>
              <a:t>coordenada</a:t>
            </a:r>
            <a:r>
              <a:rPr lang="en-US" sz="1800" i="1" dirty="0">
                <a:solidFill>
                  <a:srgbClr val="666666"/>
                </a:solidFill>
              </a:rPr>
              <a:t> Y</a:t>
            </a:r>
            <a:endParaRPr sz="18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/>
              <a:t>sb $t1, 4 ($s1) 				</a:t>
            </a:r>
            <a:r>
              <a:rPr lang="en-US" sz="1800" i="1" dirty="0">
                <a:solidFill>
                  <a:srgbClr val="666666"/>
                </a:solidFill>
              </a:rPr>
              <a:t>; DATA + 4 </a:t>
            </a:r>
            <a:r>
              <a:rPr lang="en-US" sz="1800" i="1" dirty="0" err="1">
                <a:solidFill>
                  <a:srgbClr val="666666"/>
                </a:solidFill>
              </a:rPr>
              <a:t>recibe</a:t>
            </a:r>
            <a:r>
              <a:rPr lang="en-US" sz="1800" i="1" dirty="0">
                <a:solidFill>
                  <a:srgbClr val="666666"/>
                </a:solidFill>
              </a:rPr>
              <a:t> </a:t>
            </a:r>
            <a:r>
              <a:rPr lang="en-US" sz="1800" i="1" dirty="0" err="1">
                <a:solidFill>
                  <a:srgbClr val="666666"/>
                </a:solidFill>
              </a:rPr>
              <a:t>el</a:t>
            </a:r>
            <a:r>
              <a:rPr lang="en-US" sz="1800" i="1" dirty="0">
                <a:solidFill>
                  <a:srgbClr val="666666"/>
                </a:solidFill>
              </a:rPr>
              <a:t> valor de </a:t>
            </a:r>
            <a:r>
              <a:rPr lang="en-US" sz="1800" i="1" dirty="0" err="1">
                <a:solidFill>
                  <a:srgbClr val="666666"/>
                </a:solidFill>
              </a:rPr>
              <a:t>coordenada</a:t>
            </a:r>
            <a:r>
              <a:rPr lang="en-US" sz="1800" i="1" dirty="0">
                <a:solidFill>
                  <a:srgbClr val="666666"/>
                </a:solidFill>
              </a:rPr>
              <a:t> Y</a:t>
            </a:r>
            <a:endParaRPr sz="1800" i="1" dirty="0"/>
          </a:p>
        </p:txBody>
      </p:sp>
      <p:grpSp>
        <p:nvGrpSpPr>
          <p:cNvPr id="194" name="Google Shape;194;p21"/>
          <p:cNvGrpSpPr/>
          <p:nvPr/>
        </p:nvGrpSpPr>
        <p:grpSpPr>
          <a:xfrm>
            <a:off x="7371025" y="1694450"/>
            <a:ext cx="4416125" cy="1962300"/>
            <a:chOff x="7371025" y="1694450"/>
            <a:chExt cx="4416125" cy="1962300"/>
          </a:xfrm>
        </p:grpSpPr>
        <p:sp>
          <p:nvSpPr>
            <p:cNvPr id="195" name="Google Shape;195;p21"/>
            <p:cNvSpPr txBox="1"/>
            <p:nvPr/>
          </p:nvSpPr>
          <p:spPr>
            <a:xfrm>
              <a:off x="7489650" y="1923050"/>
              <a:ext cx="4297500" cy="15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 dirty="0" err="1">
                  <a:solidFill>
                    <a:schemeClr val="dk1"/>
                  </a:solidFill>
                </a:rPr>
                <a:t>lwu</a:t>
              </a:r>
              <a:r>
                <a:rPr lang="en-US" sz="1800" i="1" dirty="0">
                  <a:solidFill>
                    <a:schemeClr val="dk1"/>
                  </a:solidFill>
                </a:rPr>
                <a:t> $t2, color ($zero)	</a:t>
              </a:r>
              <a:r>
                <a:rPr lang="en-US" sz="1800" i="1" dirty="0">
                  <a:solidFill>
                    <a:srgbClr val="666666"/>
                  </a:solidFill>
                </a:rPr>
                <a:t>; $t2 = color</a:t>
              </a:r>
              <a:endParaRPr sz="1800" i="1" dirty="0">
                <a:solidFill>
                  <a:srgbClr val="666666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 dirty="0" err="1">
                  <a:solidFill>
                    <a:schemeClr val="dk1"/>
                  </a:solidFill>
                </a:rPr>
                <a:t>sw</a:t>
              </a:r>
              <a:r>
                <a:rPr lang="en-US" sz="1800" i="1" dirty="0">
                  <a:solidFill>
                    <a:schemeClr val="dk1"/>
                  </a:solidFill>
                </a:rPr>
                <a:t> $t2, 0 ($s1) </a:t>
              </a:r>
              <a:r>
                <a:rPr lang="en-US" sz="1800" i="1" dirty="0">
                  <a:solidFill>
                    <a:srgbClr val="666666"/>
                  </a:solidFill>
                </a:rPr>
                <a:t>; Pongo color </a:t>
              </a:r>
              <a:r>
                <a:rPr lang="en-US" sz="1800" i="1" dirty="0" err="1">
                  <a:solidFill>
                    <a:srgbClr val="666666"/>
                  </a:solidFill>
                </a:rPr>
                <a:t>en</a:t>
              </a:r>
              <a:r>
                <a:rPr lang="en-US" sz="1800" i="1" dirty="0">
                  <a:solidFill>
                    <a:srgbClr val="666666"/>
                  </a:solidFill>
                </a:rPr>
                <a:t> DATA</a:t>
              </a:r>
              <a:endParaRPr sz="1800" i="1" dirty="0">
                <a:solidFill>
                  <a:srgbClr val="666666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 dirty="0" err="1">
                  <a:solidFill>
                    <a:schemeClr val="dk1"/>
                  </a:solidFill>
                </a:rPr>
                <a:t>daddi</a:t>
              </a:r>
              <a:r>
                <a:rPr lang="en-US" sz="1800" i="1" dirty="0">
                  <a:solidFill>
                    <a:schemeClr val="dk1"/>
                  </a:solidFill>
                </a:rPr>
                <a:t> $t0, $zero, 5</a:t>
              </a:r>
              <a:endParaRPr sz="1800" i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 dirty="0" err="1">
                  <a:solidFill>
                    <a:schemeClr val="dk1"/>
                  </a:solidFill>
                </a:rPr>
                <a:t>sd</a:t>
              </a:r>
              <a:r>
                <a:rPr lang="en-US" sz="1800" i="1" dirty="0">
                  <a:solidFill>
                    <a:schemeClr val="dk1"/>
                  </a:solidFill>
                </a:rPr>
                <a:t> $t0, 0 ($s0)</a:t>
              </a:r>
              <a:r>
                <a:rPr lang="en-US" sz="1800" i="1" dirty="0">
                  <a:solidFill>
                    <a:srgbClr val="666666"/>
                  </a:solidFill>
                </a:rPr>
                <a:t> ; Pinta </a:t>
              </a:r>
              <a:r>
                <a:rPr lang="en-US" sz="1800" i="1" dirty="0" err="1">
                  <a:solidFill>
                    <a:srgbClr val="666666"/>
                  </a:solidFill>
                </a:rPr>
                <a:t>el</a:t>
              </a:r>
              <a:r>
                <a:rPr lang="en-US" sz="1800" i="1" dirty="0">
                  <a:solidFill>
                    <a:srgbClr val="666666"/>
                  </a:solidFill>
                </a:rPr>
                <a:t> </a:t>
              </a:r>
              <a:r>
                <a:rPr lang="en-US" sz="1800" i="1" dirty="0" err="1">
                  <a:solidFill>
                    <a:srgbClr val="666666"/>
                  </a:solidFill>
                </a:rPr>
                <a:t>píxel</a:t>
              </a:r>
              <a:endParaRPr sz="1800" i="1" dirty="0">
                <a:solidFill>
                  <a:srgbClr val="666666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 dirty="0">
                  <a:solidFill>
                    <a:schemeClr val="dk1"/>
                  </a:solidFill>
                </a:rPr>
                <a:t>HALT</a:t>
              </a:r>
              <a:endParaRPr sz="1800" i="1" dirty="0">
                <a:solidFill>
                  <a:schemeClr val="dk1"/>
                </a:solidFill>
              </a:endParaRPr>
            </a:p>
          </p:txBody>
        </p:sp>
        <p:cxnSp>
          <p:nvCxnSpPr>
            <p:cNvPr id="196" name="Google Shape;196;p21"/>
            <p:cNvCxnSpPr/>
            <p:nvPr/>
          </p:nvCxnSpPr>
          <p:spPr>
            <a:xfrm rot="10800000" flipH="1">
              <a:off x="7371025" y="1694450"/>
              <a:ext cx="9900" cy="196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1425" y="3656750"/>
            <a:ext cx="2896450" cy="289645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Entrada/Salida</a:t>
            </a:r>
            <a:endParaRPr/>
          </a:p>
        </p:txBody>
      </p:sp>
      <p:grpSp>
        <p:nvGrpSpPr>
          <p:cNvPr id="203" name="Google Shape;203;p22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204" name="Google Shape;204;p22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07" name="Google Shape;207;p22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208" name="Google Shape;208;p22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11" name="Google Shape;211;p22"/>
          <p:cNvSpPr txBox="1"/>
          <p:nvPr/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latin typeface="Libre Baskerville"/>
                <a:ea typeface="Libre Baskerville"/>
                <a:cs typeface="Libre Baskerville"/>
                <a:sym typeface="Libre Baskerville"/>
              </a:rPr>
              <a:t>Entrada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Teclado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264500" y="15529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Podemos leer un número o un caracter:</a:t>
            </a:r>
            <a:endParaRPr sz="2000" b="1"/>
          </a:p>
        </p:txBody>
      </p:sp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264500" y="2010150"/>
            <a:ext cx="5711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Si se quiere </a:t>
            </a:r>
            <a:r>
              <a:rPr lang="en-US" sz="1900" b="1">
                <a:solidFill>
                  <a:srgbClr val="000000"/>
                </a:solidFill>
              </a:rPr>
              <a:t>leer un número (entero o flotante)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1076625" y="2543550"/>
            <a:ext cx="5069400" cy="19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8761D"/>
                </a:solidFill>
              </a:rPr>
              <a:t>CONTROL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-&gt;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El valor </a:t>
            </a:r>
            <a:r>
              <a:rPr lang="en-US" sz="1600" i="1">
                <a:solidFill>
                  <a:srgbClr val="000000"/>
                </a:solidFill>
              </a:rPr>
              <a:t>8</a:t>
            </a:r>
            <a:endParaRPr sz="16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00000"/>
                </a:solidFill>
              </a:rPr>
              <a:t>DATA </a:t>
            </a:r>
            <a:r>
              <a:rPr lang="en-US" sz="1600">
                <a:solidFill>
                  <a:srgbClr val="000000"/>
                </a:solidFill>
              </a:rPr>
              <a:t>-&gt;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Muestra</a:t>
            </a:r>
            <a:r>
              <a:rPr lang="en-US" sz="1600">
                <a:solidFill>
                  <a:srgbClr val="000000"/>
                </a:solidFill>
              </a:rPr>
              <a:t> el caracter presionado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Termina de leer cuando presiona </a:t>
            </a:r>
            <a:r>
              <a:rPr lang="en-US" sz="1600" i="1">
                <a:solidFill>
                  <a:srgbClr val="000000"/>
                </a:solidFill>
              </a:rPr>
              <a:t>Enter</a:t>
            </a:r>
            <a:endParaRPr sz="1600" i="1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Si el dato ingresado no es un número se guarda 0. Tomar el valor (</a:t>
            </a:r>
            <a:r>
              <a:rPr lang="en-US" sz="1600" b="1">
                <a:solidFill>
                  <a:srgbClr val="000000"/>
                </a:solidFill>
              </a:rPr>
              <a:t>Hexadecimal</a:t>
            </a:r>
            <a:r>
              <a:rPr lang="en-US" sz="1600">
                <a:solidFill>
                  <a:srgbClr val="000000"/>
                </a:solidFill>
              </a:rPr>
              <a:t>) con LD o L.D desde </a:t>
            </a:r>
            <a:r>
              <a:rPr lang="en-US" sz="1600" b="1">
                <a:solidFill>
                  <a:srgbClr val="C00000"/>
                </a:solidFill>
              </a:rPr>
              <a:t>DATA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264500" y="4532750"/>
            <a:ext cx="5625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Si se quiere </a:t>
            </a:r>
            <a:r>
              <a:rPr lang="en-US" sz="1900" b="1">
                <a:solidFill>
                  <a:srgbClr val="000000"/>
                </a:solidFill>
              </a:rPr>
              <a:t>leer un caracter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6426100" y="1552950"/>
            <a:ext cx="5625600" cy="5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/>
              <a:t>.data</a:t>
            </a:r>
            <a:endParaRPr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38761D"/>
                </a:solidFill>
              </a:rPr>
              <a:t>CONTROL</a:t>
            </a:r>
            <a:r>
              <a:rPr lang="en-US" sz="1600" i="1" dirty="0"/>
              <a:t>: .word 0x10000</a:t>
            </a:r>
            <a:endParaRPr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C00000"/>
                </a:solidFill>
              </a:rPr>
              <a:t>DATA</a:t>
            </a:r>
            <a:r>
              <a:rPr lang="en-US" sz="1600" i="1" dirty="0">
                <a:solidFill>
                  <a:schemeClr val="dk1"/>
                </a:solidFill>
              </a:rPr>
              <a:t>: .word 0x10008</a:t>
            </a:r>
            <a:endParaRPr sz="16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NUM: .double 0.0</a:t>
            </a:r>
            <a:endParaRPr sz="16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CARACTER: .byte 0</a:t>
            </a:r>
            <a:endParaRPr sz="16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/>
              <a:t>.code</a:t>
            </a:r>
            <a:endParaRPr sz="16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i="1" dirty="0">
                <a:solidFill>
                  <a:schemeClr val="dk1"/>
                </a:solidFill>
              </a:rPr>
              <a:t>LWU $s0, </a:t>
            </a:r>
            <a:r>
              <a:rPr lang="en-US" sz="1600" i="1" dirty="0">
                <a:solidFill>
                  <a:srgbClr val="38761D"/>
                </a:solidFill>
              </a:rPr>
              <a:t>CONTROL </a:t>
            </a:r>
            <a:r>
              <a:rPr lang="en-US" sz="1600" i="1" dirty="0">
                <a:solidFill>
                  <a:schemeClr val="dk1"/>
                </a:solidFill>
              </a:rPr>
              <a:t>($zero) 	</a:t>
            </a:r>
            <a:r>
              <a:rPr lang="en-US" sz="1600" i="1" dirty="0">
                <a:solidFill>
                  <a:srgbClr val="666666"/>
                </a:solidFill>
              </a:rPr>
              <a:t>; $s0 = CONTROL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LWU $s1, </a:t>
            </a:r>
            <a:r>
              <a:rPr lang="en-US" sz="1600" i="1" dirty="0">
                <a:solidFill>
                  <a:srgbClr val="C00000"/>
                </a:solidFill>
              </a:rPr>
              <a:t>DATA </a:t>
            </a:r>
            <a:r>
              <a:rPr lang="en-US" sz="1600" i="1" dirty="0">
                <a:solidFill>
                  <a:schemeClr val="dk1"/>
                </a:solidFill>
              </a:rPr>
              <a:t>($zero) 	   	</a:t>
            </a:r>
            <a:r>
              <a:rPr lang="en-US" sz="1600" i="1" dirty="0">
                <a:solidFill>
                  <a:srgbClr val="666666"/>
                </a:solidFill>
              </a:rPr>
              <a:t>; $s1 = DATA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DADDI $t0, $zero, 8</a:t>
            </a:r>
            <a:endParaRPr sz="16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SD $t0, </a:t>
            </a:r>
            <a:r>
              <a:rPr lang="en-US" sz="1600" i="1" dirty="0"/>
              <a:t>0 </a:t>
            </a:r>
            <a:r>
              <a:rPr lang="en-US" sz="1600" i="1" dirty="0">
                <a:solidFill>
                  <a:schemeClr val="dk1"/>
                </a:solidFill>
              </a:rPr>
              <a:t>($s0) </a:t>
            </a:r>
            <a:r>
              <a:rPr lang="en-US" sz="1600" i="1" dirty="0">
                <a:solidFill>
                  <a:srgbClr val="666666"/>
                </a:solidFill>
              </a:rPr>
              <a:t>; CONTROL = 8</a:t>
            </a:r>
            <a:endParaRPr sz="16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L.D f1, 0 ($s1) </a:t>
            </a:r>
            <a:r>
              <a:rPr lang="en-US" sz="1600" i="1" dirty="0">
                <a:solidFill>
                  <a:srgbClr val="666666"/>
                </a:solidFill>
              </a:rPr>
              <a:t>; </a:t>
            </a:r>
            <a:r>
              <a:rPr lang="en-US" sz="1600" i="1" dirty="0" err="1">
                <a:solidFill>
                  <a:srgbClr val="666666"/>
                </a:solidFill>
              </a:rPr>
              <a:t>Tomo</a:t>
            </a:r>
            <a:r>
              <a:rPr lang="en-US" sz="1600" i="1" dirty="0">
                <a:solidFill>
                  <a:srgbClr val="666666"/>
                </a:solidFill>
              </a:rPr>
              <a:t> </a:t>
            </a:r>
            <a:r>
              <a:rPr lang="en-US" sz="1600" i="1" dirty="0" err="1">
                <a:solidFill>
                  <a:srgbClr val="666666"/>
                </a:solidFill>
              </a:rPr>
              <a:t>número</a:t>
            </a:r>
            <a:r>
              <a:rPr lang="en-US" sz="1600" i="1" dirty="0">
                <a:solidFill>
                  <a:srgbClr val="666666"/>
                </a:solidFill>
              </a:rPr>
              <a:t> </a:t>
            </a:r>
            <a:r>
              <a:rPr lang="en-US" sz="1600" i="1" dirty="0" err="1">
                <a:solidFill>
                  <a:srgbClr val="666666"/>
                </a:solidFill>
              </a:rPr>
              <a:t>en</a:t>
            </a:r>
            <a:r>
              <a:rPr lang="en-US" sz="1600" i="1" dirty="0">
                <a:solidFill>
                  <a:srgbClr val="666666"/>
                </a:solidFill>
              </a:rPr>
              <a:t> f1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S.D f1, NUM ($zero) </a:t>
            </a:r>
            <a:r>
              <a:rPr lang="en-US" sz="1600" i="1" dirty="0">
                <a:solidFill>
                  <a:srgbClr val="666666"/>
                </a:solidFill>
              </a:rPr>
              <a:t>; </a:t>
            </a:r>
            <a:r>
              <a:rPr lang="en-US" sz="1600" i="1" dirty="0" err="1">
                <a:solidFill>
                  <a:srgbClr val="666666"/>
                </a:solidFill>
              </a:rPr>
              <a:t>Guardo</a:t>
            </a:r>
            <a:r>
              <a:rPr lang="en-US" sz="1600" i="1" dirty="0">
                <a:solidFill>
                  <a:srgbClr val="666666"/>
                </a:solidFill>
              </a:rPr>
              <a:t> </a:t>
            </a:r>
            <a:r>
              <a:rPr lang="en-US" sz="1600" i="1" dirty="0" err="1">
                <a:solidFill>
                  <a:srgbClr val="666666"/>
                </a:solidFill>
              </a:rPr>
              <a:t>en</a:t>
            </a:r>
            <a:r>
              <a:rPr lang="en-US" sz="1600" i="1" dirty="0">
                <a:solidFill>
                  <a:srgbClr val="666666"/>
                </a:solidFill>
              </a:rPr>
              <a:t> variable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i="1" dirty="0">
                <a:solidFill>
                  <a:schemeClr val="dk1"/>
                </a:solidFill>
              </a:rPr>
              <a:t>DADDI $t1, $zero, 9</a:t>
            </a:r>
            <a:endParaRPr sz="16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i="1" dirty="0">
                <a:solidFill>
                  <a:schemeClr val="dk1"/>
                </a:solidFill>
              </a:rPr>
              <a:t>SD $t1, 0 ($s0) </a:t>
            </a:r>
            <a:r>
              <a:rPr lang="en-US" sz="1600" i="1" dirty="0">
                <a:solidFill>
                  <a:srgbClr val="666666"/>
                </a:solidFill>
              </a:rPr>
              <a:t>; CONTROL = 9</a:t>
            </a:r>
            <a:endParaRPr sz="16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i="1" dirty="0">
                <a:solidFill>
                  <a:schemeClr val="dk1"/>
                </a:solidFill>
              </a:rPr>
              <a:t>LBU $t1, 0 ($s1) </a:t>
            </a:r>
            <a:r>
              <a:rPr lang="en-US" sz="1600" i="1" dirty="0">
                <a:solidFill>
                  <a:srgbClr val="666666"/>
                </a:solidFill>
              </a:rPr>
              <a:t>; </a:t>
            </a:r>
            <a:r>
              <a:rPr lang="en-US" sz="1600" i="1" dirty="0" err="1">
                <a:solidFill>
                  <a:srgbClr val="666666"/>
                </a:solidFill>
              </a:rPr>
              <a:t>Tomo</a:t>
            </a:r>
            <a:r>
              <a:rPr lang="en-US" sz="1600" i="1" dirty="0">
                <a:solidFill>
                  <a:srgbClr val="666666"/>
                </a:solidFill>
              </a:rPr>
              <a:t> </a:t>
            </a:r>
            <a:r>
              <a:rPr lang="en-US" sz="1600" i="1" dirty="0" err="1">
                <a:solidFill>
                  <a:srgbClr val="666666"/>
                </a:solidFill>
              </a:rPr>
              <a:t>caracter</a:t>
            </a:r>
            <a:r>
              <a:rPr lang="en-US" sz="1600" i="1" dirty="0">
                <a:solidFill>
                  <a:srgbClr val="666666"/>
                </a:solidFill>
              </a:rPr>
              <a:t> </a:t>
            </a:r>
            <a:r>
              <a:rPr lang="en-US" sz="1600" i="1" dirty="0" err="1">
                <a:solidFill>
                  <a:srgbClr val="666666"/>
                </a:solidFill>
              </a:rPr>
              <a:t>en</a:t>
            </a:r>
            <a:r>
              <a:rPr lang="en-US" sz="1600" i="1" dirty="0">
                <a:solidFill>
                  <a:srgbClr val="666666"/>
                </a:solidFill>
              </a:rPr>
              <a:t> $t1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i="1" dirty="0">
                <a:solidFill>
                  <a:schemeClr val="dk1"/>
                </a:solidFill>
              </a:rPr>
              <a:t>SB $t1, CARACTER ($zero) </a:t>
            </a:r>
            <a:r>
              <a:rPr lang="en-US" sz="1600" i="1" dirty="0">
                <a:solidFill>
                  <a:srgbClr val="666666"/>
                </a:solidFill>
              </a:rPr>
              <a:t>; </a:t>
            </a:r>
            <a:r>
              <a:rPr lang="en-US" sz="1600" i="1" dirty="0" err="1">
                <a:solidFill>
                  <a:srgbClr val="666666"/>
                </a:solidFill>
              </a:rPr>
              <a:t>Guardo</a:t>
            </a:r>
            <a:r>
              <a:rPr lang="en-US" sz="1600" i="1" dirty="0">
                <a:solidFill>
                  <a:srgbClr val="666666"/>
                </a:solidFill>
              </a:rPr>
              <a:t> </a:t>
            </a:r>
            <a:r>
              <a:rPr lang="en-US" sz="1600" i="1" dirty="0" err="1">
                <a:solidFill>
                  <a:srgbClr val="666666"/>
                </a:solidFill>
              </a:rPr>
              <a:t>en</a:t>
            </a:r>
            <a:r>
              <a:rPr lang="en-US" sz="1600" i="1" dirty="0">
                <a:solidFill>
                  <a:srgbClr val="666666"/>
                </a:solidFill>
              </a:rPr>
              <a:t> variable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HALT</a:t>
            </a:r>
            <a:endParaRPr sz="1600" b="1" i="1" dirty="0"/>
          </a:p>
        </p:txBody>
      </p:sp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1076625" y="4981950"/>
            <a:ext cx="5069400" cy="15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8761D"/>
                </a:solidFill>
              </a:rPr>
              <a:t>CONTROL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-&gt;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El valor </a:t>
            </a:r>
            <a:r>
              <a:rPr lang="en-US" sz="1600" i="1">
                <a:solidFill>
                  <a:srgbClr val="000000"/>
                </a:solidFill>
              </a:rPr>
              <a:t>9</a:t>
            </a:r>
            <a:endParaRPr sz="16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00000"/>
                </a:solidFill>
              </a:rPr>
              <a:t>DATA </a:t>
            </a:r>
            <a:r>
              <a:rPr lang="en-US" sz="1600">
                <a:solidFill>
                  <a:srgbClr val="000000"/>
                </a:solidFill>
              </a:rPr>
              <a:t>-&gt;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NO </a:t>
            </a:r>
            <a:r>
              <a:rPr lang="en-US" sz="1600">
                <a:solidFill>
                  <a:srgbClr val="000000"/>
                </a:solidFill>
              </a:rPr>
              <a:t>muestra el caracter presionado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No espera al </a:t>
            </a:r>
            <a:r>
              <a:rPr lang="en-US" sz="1600" i="1">
                <a:solidFill>
                  <a:srgbClr val="000000"/>
                </a:solidFill>
              </a:rPr>
              <a:t>Enter</a:t>
            </a:r>
            <a:endParaRPr sz="1600" i="1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Tomar el valor (</a:t>
            </a:r>
            <a:r>
              <a:rPr lang="en-US" sz="1600" b="1">
                <a:solidFill>
                  <a:srgbClr val="000000"/>
                </a:solidFill>
              </a:rPr>
              <a:t>ASCII</a:t>
            </a:r>
            <a:r>
              <a:rPr lang="en-US" sz="1600">
                <a:solidFill>
                  <a:srgbClr val="000000"/>
                </a:solidFill>
              </a:rPr>
              <a:t>) con LBU desde </a:t>
            </a:r>
            <a:r>
              <a:rPr lang="en-US" sz="1600" b="1">
                <a:solidFill>
                  <a:srgbClr val="C00000"/>
                </a:solidFill>
              </a:rPr>
              <a:t>DATA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1066</Words>
  <Application>Microsoft Office PowerPoint</Application>
  <PresentationFormat>Panorámica</PresentationFormat>
  <Paragraphs>160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Twentieth Century</vt:lpstr>
      <vt:lpstr>Calibri</vt:lpstr>
      <vt:lpstr>Libre Baskerville</vt:lpstr>
      <vt:lpstr>Lato Light</vt:lpstr>
      <vt:lpstr>Roboto</vt:lpstr>
      <vt:lpstr>Office Theme</vt:lpstr>
      <vt:lpstr>Presentación de PowerPoint</vt:lpstr>
      <vt:lpstr>Entrada/Salida</vt:lpstr>
      <vt:lpstr>Entrada/Salida</vt:lpstr>
      <vt:lpstr>Entrada/Salida</vt:lpstr>
      <vt:lpstr>Entrada/Salida</vt:lpstr>
      <vt:lpstr>Entrada/Salida</vt:lpstr>
      <vt:lpstr>Entrada/Salida</vt:lpstr>
      <vt:lpstr>Entrada/Salida</vt:lpstr>
      <vt:lpstr>Entrada/Salida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</dc:creator>
  <cp:lastModifiedBy>Fabian Martinez Rincon</cp:lastModifiedBy>
  <cp:revision>2</cp:revision>
  <dcterms:modified xsi:type="dcterms:W3CDTF">2021-11-14T03:33:57Z</dcterms:modified>
</cp:coreProperties>
</file>