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623050" cy="9810750"/>
  <p:embeddedFontLst>
    <p:embeddedFont>
      <p:font typeface="Economica"/>
      <p:regular r:id="rId17"/>
      <p:bold r:id="rId18"/>
      <p:italic r:id="rId19"/>
      <p:boldItalic r:id="rId20"/>
    </p:embeddedFont>
    <p:embeddedFont>
      <p:font typeface="Caveat"/>
      <p:regular r:id="rId21"/>
      <p:bold r:id="rId22"/>
    </p:embeddedFont>
    <p:embeddedFont>
      <p:font typeface="Roboto Condensed"/>
      <p:regular r:id="rId23"/>
      <p:bold r:id="rId24"/>
      <p:italic r:id="rId25"/>
      <p:boldItalic r:id="rId26"/>
    </p:embeddedFont>
    <p:embeddedFont>
      <p:font typeface="Roboto Condensed Light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B37287-DB5D-4A1F-8221-A10DA779BBF7}">
  <a:tblStyle styleId="{CCB37287-DB5D-4A1F-8221-A10DA779BB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D633B39-A8F0-42DE-BB84-410AFBDFEF2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Caveat-bold.fntdata"/><Relationship Id="rId21" Type="http://schemas.openxmlformats.org/officeDocument/2006/relationships/font" Target="fonts/Caveat-regular.fntdata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28" Type="http://schemas.openxmlformats.org/officeDocument/2006/relationships/font" Target="fonts/RobotoCondensedLight-bold.fntdata"/><Relationship Id="rId27" Type="http://schemas.openxmlformats.org/officeDocument/2006/relationships/font" Target="fonts/RobotoCondensed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CondensedLigh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swald-regular.fntdata"/><Relationship Id="rId30" Type="http://schemas.openxmlformats.org/officeDocument/2006/relationships/font" Target="fonts/RobotoCondensedLight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Oswald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9.xml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4ff1c4741_0_1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g74ff1c4741_0_1:notes"/>
          <p:cNvSpPr/>
          <p:nvPr>
            <p:ph idx="2" type="sldImg"/>
          </p:nvPr>
        </p:nvSpPr>
        <p:spPr>
          <a:xfrm>
            <a:off x="68526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4ff1c4741_0_66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74ff1c4741_0_66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/>
          <p:nvPr>
            <p:ph idx="2" type="sldImg"/>
          </p:nvPr>
        </p:nvSpPr>
        <p:spPr>
          <a:xfrm>
            <a:off x="68527" y="758825"/>
            <a:ext cx="64875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/>
        </p:nvSpPr>
        <p:spPr>
          <a:xfrm>
            <a:off x="2057400" y="171450"/>
            <a:ext cx="67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311700" y="2815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 P6</a:t>
            </a:r>
            <a:endParaRPr sz="2000">
              <a:solidFill>
                <a:srgbClr val="59595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0" l="0" r="13217" t="0"/>
          <a:stretch/>
        </p:blipFill>
        <p:spPr>
          <a:xfrm>
            <a:off x="5954675" y="4508125"/>
            <a:ext cx="3118324" cy="5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/>
        </p:nvSpPr>
        <p:spPr>
          <a:xfrm>
            <a:off x="336325" y="4631419"/>
            <a:ext cx="2442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Oswald"/>
                <a:ea typeface="Oswald"/>
                <a:cs typeface="Oswald"/>
                <a:sym typeface="Oswald"/>
              </a:rPr>
              <a:t>CADP 2020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Alocación dinámica </a:t>
            </a:r>
            <a:endParaRPr sz="3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Punteros</a:t>
            </a:r>
            <a:endParaRPr sz="2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/>
        </p:nvSpPr>
        <p:spPr>
          <a:xfrm>
            <a:off x="468975" y="1458525"/>
            <a:ext cx="8368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 variables estáticas ocupan un espacio de memoria que se reserva al declararlas y que no cambia durante la ejecución del programa.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7" name="Google Shape;47;p6"/>
          <p:cNvGrpSpPr/>
          <p:nvPr/>
        </p:nvGrpSpPr>
        <p:grpSpPr>
          <a:xfrm>
            <a:off x="2723502" y="2798667"/>
            <a:ext cx="2872503" cy="1904558"/>
            <a:chOff x="2345803" y="2872680"/>
            <a:chExt cx="3159027" cy="2933700"/>
          </a:xfrm>
        </p:grpSpPr>
        <p:sp>
          <p:nvSpPr>
            <p:cNvPr id="48" name="Google Shape;48;p6"/>
            <p:cNvSpPr txBox="1"/>
            <p:nvPr/>
          </p:nvSpPr>
          <p:spPr>
            <a:xfrm>
              <a:off x="3508517" y="3140968"/>
              <a:ext cx="1944600" cy="2592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" name="Google Shape;49;p6"/>
            <p:cNvCxnSpPr/>
            <p:nvPr/>
          </p:nvCxnSpPr>
          <p:spPr>
            <a:xfrm>
              <a:off x="3491880" y="5446018"/>
              <a:ext cx="194468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0" name="Google Shape;50;p6"/>
            <p:cNvSpPr txBox="1"/>
            <p:nvPr/>
          </p:nvSpPr>
          <p:spPr>
            <a:xfrm>
              <a:off x="3466480" y="4523680"/>
              <a:ext cx="18002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449262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Variables</a:t>
              </a:r>
              <a:endParaRPr/>
            </a:p>
          </p:txBody>
        </p:sp>
        <p:sp>
          <p:nvSpPr>
            <p:cNvPr id="51" name="Google Shape;51;p6"/>
            <p:cNvSpPr txBox="1"/>
            <p:nvPr/>
          </p:nvSpPr>
          <p:spPr>
            <a:xfrm>
              <a:off x="3653595" y="4518465"/>
              <a:ext cx="1655700" cy="576300"/>
            </a:xfrm>
            <a:prstGeom prst="rect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2" name="Google Shape;52;p6"/>
            <p:cNvSpPr txBox="1"/>
            <p:nvPr/>
          </p:nvSpPr>
          <p:spPr>
            <a:xfrm>
              <a:off x="2912442" y="5661918"/>
              <a:ext cx="2592388" cy="1444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" name="Google Shape;53;p6"/>
            <p:cNvCxnSpPr/>
            <p:nvPr/>
          </p:nvCxnSpPr>
          <p:spPr>
            <a:xfrm>
              <a:off x="3491880" y="3663255"/>
              <a:ext cx="194468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" name="Google Shape;54;p6"/>
            <p:cNvSpPr txBox="1"/>
            <p:nvPr/>
          </p:nvSpPr>
          <p:spPr>
            <a:xfrm>
              <a:off x="2839417" y="3069530"/>
              <a:ext cx="2592388" cy="1444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Google Shape;55;p6"/>
            <p:cNvSpPr txBox="1"/>
            <p:nvPr/>
          </p:nvSpPr>
          <p:spPr>
            <a:xfrm>
              <a:off x="3491880" y="2872680"/>
              <a:ext cx="1939925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C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Memoria RAM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" name="Google Shape;56;p6"/>
            <p:cNvSpPr txBox="1"/>
            <p:nvPr/>
          </p:nvSpPr>
          <p:spPr>
            <a:xfrm>
              <a:off x="2345803" y="4180830"/>
              <a:ext cx="982200" cy="7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6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434343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Pila </a:t>
              </a:r>
              <a:endParaRPr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marR="0" rtl="0" algn="r">
                <a:lnSpc>
                  <a:spcPct val="106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434343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 Stack</a:t>
              </a:r>
              <a:endParaRPr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320430" y="3690243"/>
              <a:ext cx="144462" cy="1728787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8" name="Google Shape;58;p6"/>
          <p:cNvSpPr txBox="1"/>
          <p:nvPr/>
        </p:nvSpPr>
        <p:spPr>
          <a:xfrm>
            <a:off x="361962" y="426075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VARIABLES DINAMICAS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/>
        </p:nvSpPr>
        <p:spPr>
          <a:xfrm>
            <a:off x="361956" y="426075"/>
            <a:ext cx="42051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VARIABLES DINAMICAS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64" name="Google Shape;64;p7"/>
          <p:cNvGraphicFramePr/>
          <p:nvPr/>
        </p:nvGraphicFramePr>
        <p:xfrm>
          <a:off x="5714784" y="2033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{CCB37287-DB5D-4A1F-8221-A10DA779BBF7}</a:tableStyleId>
              </a:tblPr>
              <a:tblGrid>
                <a:gridCol w="739750"/>
                <a:gridCol w="1896925"/>
              </a:tblGrid>
              <a:tr h="39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xxxxxxxxxx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xxxxxxxxxx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5623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Dato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33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5623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5" name="Google Shape;65;p7"/>
          <p:cNvSpPr txBox="1"/>
          <p:nvPr/>
        </p:nvSpPr>
        <p:spPr>
          <a:xfrm>
            <a:off x="682800" y="1792375"/>
            <a:ext cx="4205100" cy="1326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 Puntero: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variable estática que almacena la dirección en memoria de otra variable </a:t>
            </a:r>
            <a:r>
              <a:rPr i="1"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(llamada variable dinámica).</a:t>
            </a:r>
            <a:endParaRPr i="1" sz="18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5714784" y="139350"/>
            <a:ext cx="3090300" cy="33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i="0" lang="en-US" sz="1800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Memoria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5541309" y="4986197"/>
            <a:ext cx="3255900" cy="13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7"/>
          <p:cNvSpPr txBox="1"/>
          <p:nvPr/>
        </p:nvSpPr>
        <p:spPr>
          <a:xfrm rot="5400000">
            <a:off x="8035800" y="3752202"/>
            <a:ext cx="1481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i="0" lang="en-US" sz="16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Memoria estática </a:t>
            </a:r>
            <a:endParaRPr sz="16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9" name="Google Shape;69;p7"/>
          <p:cNvSpPr txBox="1"/>
          <p:nvPr/>
        </p:nvSpPr>
        <p:spPr>
          <a:xfrm rot="5400000">
            <a:off x="7912675" y="1567224"/>
            <a:ext cx="1728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i="0" lang="en-US" sz="16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Memoria Dinámica</a:t>
            </a:r>
            <a:r>
              <a:rPr lang="en-US" sz="16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16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3580137" y="4000029"/>
            <a:ext cx="2076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miV</a:t>
            </a:r>
            <a:r>
              <a:rPr i="0" lang="en-US" sz="1400" u="none">
                <a:latin typeface="Consolas"/>
                <a:ea typeface="Consolas"/>
                <a:cs typeface="Consolas"/>
                <a:sym typeface="Consolas"/>
              </a:rPr>
              <a:t>ariable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Puntero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7"/>
          <p:cNvSpPr/>
          <p:nvPr/>
        </p:nvSpPr>
        <p:spPr>
          <a:xfrm flipH="1">
            <a:off x="8470309" y="323851"/>
            <a:ext cx="180900" cy="2247900"/>
          </a:xfrm>
          <a:prstGeom prst="leftBrace">
            <a:avLst>
              <a:gd fmla="val 36335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7"/>
          <p:cNvSpPr/>
          <p:nvPr/>
        </p:nvSpPr>
        <p:spPr>
          <a:xfrm flipH="1">
            <a:off x="8470309" y="2665246"/>
            <a:ext cx="180900" cy="2146200"/>
          </a:xfrm>
          <a:prstGeom prst="leftBrace">
            <a:avLst>
              <a:gd fmla="val 36335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4345534" y="139350"/>
            <a:ext cx="12504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Arial"/>
              <a:buNone/>
            </a:pPr>
            <a:r>
              <a:rPr lang="en-US" sz="1500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Direcciones de memoria</a:t>
            </a:r>
            <a:endParaRPr sz="1500">
              <a:solidFill>
                <a:srgbClr val="0000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5511059" y="68086"/>
            <a:ext cx="605100" cy="355500"/>
          </a:xfrm>
          <a:custGeom>
            <a:rect b="b" l="l" r="r" t="t"/>
            <a:pathLst>
              <a:path extrusionOk="0" h="14220" w="24204">
                <a:moveTo>
                  <a:pt x="0" y="6959"/>
                </a:moveTo>
                <a:cubicBezTo>
                  <a:pt x="3328" y="5850"/>
                  <a:pt x="15935" y="-907"/>
                  <a:pt x="19969" y="303"/>
                </a:cubicBezTo>
                <a:cubicBezTo>
                  <a:pt x="24003" y="1513"/>
                  <a:pt x="23498" y="11901"/>
                  <a:pt x="24204" y="14220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8"/>
          <p:cNvGraphicFramePr/>
          <p:nvPr/>
        </p:nvGraphicFramePr>
        <p:xfrm>
          <a:off x="684212" y="13366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{3D633B39-A8F0-42DE-BB84-410AFBDFEF2C}</a:tableStyleId>
              </a:tblPr>
              <a:tblGrid>
                <a:gridCol w="3717925"/>
                <a:gridCol w="3914775"/>
              </a:tblGrid>
              <a:tr h="119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Declaración  </a:t>
                      </a:r>
                      <a:r>
                        <a:rPr i="1" lang="en-US" sz="1500" u="none" cap="none" strike="noStrike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(ejemplo)</a:t>
                      </a:r>
                      <a:endParaRPr sz="11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1" marL="139700" marR="0" rtl="0" algn="l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200"/>
                        <a:buFont typeface="Consolas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 </a:t>
                      </a:r>
                      <a:endParaRPr sz="1100"/>
                    </a:p>
                    <a:p>
                      <a:pPr indent="0" lvl="1" marL="1397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200"/>
                        <a:buFont typeface="Consolas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PunteroEntero = </a:t>
                      </a:r>
                      <a:r>
                        <a:rPr b="1" i="0" lang="en-US" sz="12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r>
                        <a:rPr b="0" i="0" lang="en-US" sz="12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integer;</a:t>
                      </a:r>
                      <a:endParaRPr sz="1100"/>
                    </a:p>
                    <a:p>
                      <a:pPr indent="0" lvl="1" marL="1397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C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1397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200"/>
                        <a:buFont typeface="Consolas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  </a:t>
                      </a:r>
                      <a:endParaRPr sz="1100"/>
                    </a:p>
                    <a:p>
                      <a:pPr indent="0" lvl="1" marL="13970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200"/>
                        <a:buFont typeface="Consolas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pun, otropun: PunteroEntero; 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Valores posibles de un puntero</a:t>
                      </a:r>
                      <a:endParaRPr sz="11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-177800" lvl="1" marL="330200" marR="0" rtl="0" algn="l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b="1" i="0" sz="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1" marL="330200" marR="0" rtl="0" algn="l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 </a:t>
                      </a:r>
                      <a:endParaRPr sz="1100"/>
                    </a:p>
                    <a:p>
                      <a:pPr indent="-177800" lvl="1" marL="330200" marR="0" rtl="0" algn="l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Dirección  de memoria dinámica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66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Calibri"/>
                        <a:buNone/>
                      </a:pPr>
                      <a:r>
                        <a:rPr b="1" i="0" lang="en-US" sz="1700" u="none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¿Qué se puede hacer con punteros?</a:t>
                      </a:r>
                      <a:endParaRPr sz="11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-177800" lvl="1" marL="266700" marR="0" rtl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Reservar memoria dinámica </a:t>
                      </a:r>
                      <a:r>
                        <a:rPr b="1" i="0" lang="en-US" sz="14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(new)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1" marL="266700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Liberar memoria dinámica </a:t>
                      </a:r>
                      <a:r>
                        <a:rPr b="1" i="0" lang="en-US" sz="14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(dispose)</a:t>
                      </a:r>
                      <a:endParaRPr sz="1100"/>
                    </a:p>
                    <a:p>
                      <a:pPr indent="-177800" lvl="1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Asignar punteros</a:t>
                      </a:r>
                      <a:endParaRPr sz="1100"/>
                    </a:p>
                    <a:p>
                      <a:pPr indent="-177800" lvl="1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Comparar punteros</a:t>
                      </a:r>
                      <a:endParaRPr sz="1100"/>
                    </a:p>
                    <a:p>
                      <a:pPr indent="-177800" lvl="1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Acceder al dato apuntado por el puntero</a:t>
                      </a:r>
                      <a:r>
                        <a:rPr b="1" i="0" lang="en-US" sz="14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(^)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80" name="Google Shape;80;p8"/>
          <p:cNvSpPr txBox="1"/>
          <p:nvPr/>
        </p:nvSpPr>
        <p:spPr>
          <a:xfrm>
            <a:off x="361956" y="426075"/>
            <a:ext cx="42051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USO DE PUNTEROS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/>
        </p:nvSpPr>
        <p:spPr>
          <a:xfrm>
            <a:off x="6057174" y="3381375"/>
            <a:ext cx="1728900" cy="32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5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618113" y="1468671"/>
            <a:ext cx="30177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18800">
            <a:noAutofit/>
          </a:bodyPr>
          <a:lstStyle/>
          <a:p>
            <a:pPr indent="-173735" lvl="0" marL="2651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ejemplo;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173735" lvl="0" marL="2651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173735" lvl="0" marL="2651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Ptro= ^integer;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173735" lvl="0" marL="2651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173735" lvl="0" marL="2651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p1, p2: Ptro;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173735" lvl="0" marL="2651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173735" lvl="0" marL="2651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(p1);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173735" lvl="0" marL="2651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p1^ := 23;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173735" lvl="0" marL="2651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(p2);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173735" lvl="0" marL="2651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p2^ := 44;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173735" lvl="0" marL="2651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p2 := p1;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173735" lvl="0" marL="2651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 (p2^);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173735" lvl="0" marL="2651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dispose (p2);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173735" lvl="0" marL="2651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write(p1^);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173735" lvl="0" marL="2651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5942874" y="1707356"/>
            <a:ext cx="1944600" cy="2484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8" name="Google Shape;88;p9"/>
          <p:cNvCxnSpPr/>
          <p:nvPr/>
        </p:nvCxnSpPr>
        <p:spPr>
          <a:xfrm>
            <a:off x="5947636" y="2896994"/>
            <a:ext cx="1944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miter lim="800000"/>
            <a:headEnd len="med" w="med" type="none"/>
            <a:tailEnd len="med" w="med" type="none"/>
          </a:ln>
        </p:spPr>
      </p:cxnSp>
      <p:cxnSp>
        <p:nvCxnSpPr>
          <p:cNvPr id="89" name="Google Shape;89;p9"/>
          <p:cNvCxnSpPr/>
          <p:nvPr/>
        </p:nvCxnSpPr>
        <p:spPr>
          <a:xfrm>
            <a:off x="5946049" y="1924050"/>
            <a:ext cx="1944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0" name="Google Shape;90;p9"/>
          <p:cNvSpPr/>
          <p:nvPr/>
        </p:nvSpPr>
        <p:spPr>
          <a:xfrm>
            <a:off x="5247549" y="1902619"/>
            <a:ext cx="103200" cy="1039500"/>
          </a:xfrm>
          <a:prstGeom prst="leftBrace">
            <a:avLst>
              <a:gd fmla="val 26992" name="adj1"/>
              <a:gd fmla="val 50000" name="adj2"/>
            </a:avLst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5855561" y="1646634"/>
            <a:ext cx="2087700" cy="3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i="0" lang="en-US" sz="2000" u="none">
                <a:solidFill>
                  <a:srgbClr val="C00000"/>
                </a:solidFill>
                <a:latin typeface="Economica"/>
                <a:ea typeface="Economica"/>
                <a:cs typeface="Economica"/>
                <a:sym typeface="Economica"/>
              </a:rPr>
              <a:t>Memoria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2" name="Google Shape;92;p9"/>
          <p:cNvSpPr txBox="1"/>
          <p:nvPr/>
        </p:nvSpPr>
        <p:spPr>
          <a:xfrm>
            <a:off x="5573712" y="4136231"/>
            <a:ext cx="2592300" cy="1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 u="non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6057174" y="3003947"/>
            <a:ext cx="1728900" cy="323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5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5468191" y="3003947"/>
            <a:ext cx="441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548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i="0" lang="en-US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9"/>
          <p:cNvSpPr txBox="1"/>
          <p:nvPr/>
        </p:nvSpPr>
        <p:spPr>
          <a:xfrm>
            <a:off x="5395186" y="3331369"/>
            <a:ext cx="566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548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i="0" lang="en-US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6057174" y="1977628"/>
            <a:ext cx="1728900" cy="323700"/>
          </a:xfrm>
          <a:prstGeom prst="rect">
            <a:avLst/>
          </a:prstGeom>
          <a:noFill/>
          <a:ln cap="flat" cmpd="sng" w="9525">
            <a:solidFill>
              <a:srgbClr val="3209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5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6057174" y="2356246"/>
            <a:ext cx="1728900" cy="323700"/>
          </a:xfrm>
          <a:prstGeom prst="rect">
            <a:avLst/>
          </a:prstGeom>
          <a:noFill/>
          <a:ln cap="flat" cmpd="sng" w="9525">
            <a:solidFill>
              <a:srgbClr val="3209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1548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209E1"/>
              </a:buClr>
              <a:buSzPts val="1800"/>
              <a:buFont typeface="Arial"/>
              <a:buNone/>
            </a:pPr>
            <a:r>
              <a:rPr i="0" lang="en-US" sz="1500" u="none">
                <a:solidFill>
                  <a:srgbClr val="3209E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5366513" y="1987150"/>
            <a:ext cx="5589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548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i="0" lang="en-US" sz="13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XXXX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" name="Google Shape;99;p9"/>
          <p:cNvCxnSpPr/>
          <p:nvPr/>
        </p:nvCxnSpPr>
        <p:spPr>
          <a:xfrm>
            <a:off x="7930424" y="3543300"/>
            <a:ext cx="431700" cy="0"/>
          </a:xfrm>
          <a:prstGeom prst="straightConnector1">
            <a:avLst/>
          </a:prstGeom>
          <a:noFill/>
          <a:ln cap="flat" cmpd="sng" w="9525">
            <a:solidFill>
              <a:srgbClr val="3399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" name="Google Shape;100;p9"/>
          <p:cNvCxnSpPr/>
          <p:nvPr/>
        </p:nvCxnSpPr>
        <p:spPr>
          <a:xfrm rot="10800000">
            <a:off x="8362224" y="2127693"/>
            <a:ext cx="0" cy="1403700"/>
          </a:xfrm>
          <a:prstGeom prst="straightConnector1">
            <a:avLst/>
          </a:prstGeom>
          <a:noFill/>
          <a:ln cap="flat" cmpd="sng" w="9525">
            <a:solidFill>
              <a:srgbClr val="3399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" name="Google Shape;101;p9"/>
          <p:cNvCxnSpPr/>
          <p:nvPr/>
        </p:nvCxnSpPr>
        <p:spPr>
          <a:xfrm rot="10800000">
            <a:off x="7930524" y="2127646"/>
            <a:ext cx="431700" cy="0"/>
          </a:xfrm>
          <a:prstGeom prst="straightConnector1">
            <a:avLst/>
          </a:prstGeom>
          <a:noFill/>
          <a:ln cap="flat" cmpd="sng" w="9525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" name="Google Shape;102;p9"/>
          <p:cNvCxnSpPr/>
          <p:nvPr/>
        </p:nvCxnSpPr>
        <p:spPr>
          <a:xfrm>
            <a:off x="512750" y="2544175"/>
            <a:ext cx="4017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" name="Google Shape;103;p9"/>
          <p:cNvSpPr txBox="1"/>
          <p:nvPr/>
        </p:nvSpPr>
        <p:spPr>
          <a:xfrm>
            <a:off x="3844813" y="2274880"/>
            <a:ext cx="1425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i="0" lang="en-US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Memoria Dinámica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04" name="Google Shape;104;p9"/>
          <p:cNvCxnSpPr/>
          <p:nvPr/>
        </p:nvCxnSpPr>
        <p:spPr>
          <a:xfrm>
            <a:off x="7712935" y="3165872"/>
            <a:ext cx="720600" cy="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" name="Google Shape;105;p9"/>
          <p:cNvCxnSpPr/>
          <p:nvPr/>
        </p:nvCxnSpPr>
        <p:spPr>
          <a:xfrm flipH="1">
            <a:off x="8433535" y="2501503"/>
            <a:ext cx="3300" cy="6657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" name="Google Shape;106;p9"/>
          <p:cNvCxnSpPr/>
          <p:nvPr/>
        </p:nvCxnSpPr>
        <p:spPr>
          <a:xfrm flipH="1">
            <a:off x="7795260" y="2501110"/>
            <a:ext cx="638100" cy="12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" name="Google Shape;107;p9"/>
          <p:cNvSpPr txBox="1"/>
          <p:nvPr/>
        </p:nvSpPr>
        <p:spPr>
          <a:xfrm>
            <a:off x="6053476" y="2346158"/>
            <a:ext cx="1728900" cy="323700"/>
          </a:xfrm>
          <a:prstGeom prst="rect">
            <a:avLst/>
          </a:prstGeom>
          <a:noFill/>
          <a:ln cap="flat" cmpd="sng" w="9525">
            <a:solidFill>
              <a:srgbClr val="3209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15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5358675" y="2331246"/>
            <a:ext cx="5589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548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i="0" lang="en-US" sz="130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ZZZZ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6057174" y="1977628"/>
            <a:ext cx="1728900" cy="323700"/>
          </a:xfrm>
          <a:prstGeom prst="rect">
            <a:avLst/>
          </a:prstGeom>
          <a:noFill/>
          <a:ln cap="flat" cmpd="sng" w="9525">
            <a:solidFill>
              <a:srgbClr val="3209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1548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209E1"/>
              </a:buClr>
              <a:buSzPts val="1800"/>
              <a:buFont typeface="Arial"/>
              <a:buNone/>
            </a:pPr>
            <a:r>
              <a:rPr i="0" lang="en-US" sz="1500" u="none">
                <a:solidFill>
                  <a:srgbClr val="3209E1"/>
                </a:solidFill>
                <a:latin typeface="Consolas"/>
                <a:ea typeface="Consolas"/>
                <a:cs typeface="Consolas"/>
                <a:sym typeface="Consolas"/>
              </a:rPr>
              <a:t>44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6057174" y="3003947"/>
            <a:ext cx="1728900" cy="323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1548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i="0" lang="en-US" sz="150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ZZZZ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6057174" y="3382565"/>
            <a:ext cx="1728900" cy="32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548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i="0" lang="en-US" sz="150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XXXX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6057174" y="3382565"/>
            <a:ext cx="1728900" cy="32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548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i="0" lang="en-US" sz="150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ZZZZ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3" name="Google Shape;113;p9"/>
          <p:cNvCxnSpPr/>
          <p:nvPr/>
        </p:nvCxnSpPr>
        <p:spPr>
          <a:xfrm rot="10800000">
            <a:off x="8359049" y="2625299"/>
            <a:ext cx="0" cy="918000"/>
          </a:xfrm>
          <a:prstGeom prst="straightConnector1">
            <a:avLst/>
          </a:prstGeom>
          <a:noFill/>
          <a:ln cap="flat" cmpd="sng" w="9525">
            <a:solidFill>
              <a:srgbClr val="3399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4" name="Google Shape;114;p9"/>
          <p:cNvCxnSpPr/>
          <p:nvPr/>
        </p:nvCxnSpPr>
        <p:spPr>
          <a:xfrm flipH="1">
            <a:off x="7955124" y="2625328"/>
            <a:ext cx="407100" cy="9300"/>
          </a:xfrm>
          <a:prstGeom prst="straightConnector1">
            <a:avLst/>
          </a:prstGeom>
          <a:noFill/>
          <a:ln cap="flat" cmpd="sng" w="9525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" name="Google Shape;115;p9"/>
          <p:cNvSpPr txBox="1"/>
          <p:nvPr/>
        </p:nvSpPr>
        <p:spPr>
          <a:xfrm>
            <a:off x="6862402" y="4462475"/>
            <a:ext cx="1819500" cy="29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54864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6859587" y="4192190"/>
            <a:ext cx="14256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Imprime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6641374" y="2356246"/>
            <a:ext cx="7206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548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91701"/>
              </a:buClr>
              <a:buSzPts val="1800"/>
              <a:buFont typeface="Arial"/>
              <a:buNone/>
            </a:pPr>
            <a:r>
              <a:rPr i="0" lang="en-US" sz="1500" u="none">
                <a:solidFill>
                  <a:srgbClr val="E91701"/>
                </a:solidFill>
                <a:latin typeface="Consolas"/>
                <a:ea typeface="Consolas"/>
                <a:cs typeface="Consolas"/>
                <a:sym typeface="Consolas"/>
              </a:rPr>
              <a:t>????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6862402" y="4748953"/>
            <a:ext cx="1819500" cy="29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54864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i="1" lang="en-US" sz="16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6057174" y="3382565"/>
            <a:ext cx="1728900" cy="32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15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0" name="Google Shape;120;p9"/>
          <p:cNvGrpSpPr/>
          <p:nvPr/>
        </p:nvGrpSpPr>
        <p:grpSpPr>
          <a:xfrm rot="-223264">
            <a:off x="6317169" y="1018804"/>
            <a:ext cx="2990480" cy="1078706"/>
            <a:chOff x="5696636" y="6052452"/>
            <a:chExt cx="4077300" cy="1434012"/>
          </a:xfrm>
        </p:grpSpPr>
        <p:sp>
          <p:nvSpPr>
            <p:cNvPr id="121" name="Google Shape;121;p9"/>
            <p:cNvSpPr txBox="1"/>
            <p:nvPr/>
          </p:nvSpPr>
          <p:spPr>
            <a:xfrm rot="268014">
              <a:off x="5705320" y="6209953"/>
              <a:ext cx="4059932" cy="3686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chitects Daughter"/>
                <a:buNone/>
              </a:pPr>
              <a:r>
                <a:rPr i="0" lang="en-US" sz="1800" u="none">
                  <a:solidFill>
                    <a:srgbClr val="0000FF"/>
                  </a:solidFill>
                  <a:latin typeface="Caveat"/>
                  <a:ea typeface="Caveat"/>
                  <a:cs typeface="Caveat"/>
                  <a:sym typeface="Caveat"/>
                </a:rPr>
                <a:t>El dato queda en memoria </a:t>
              </a:r>
              <a:br>
                <a:rPr i="0" lang="en-US" sz="1800" u="none">
                  <a:solidFill>
                    <a:srgbClr val="0000FF"/>
                  </a:solidFill>
                  <a:latin typeface="Caveat"/>
                  <a:ea typeface="Caveat"/>
                  <a:cs typeface="Caveat"/>
                  <a:sym typeface="Caveat"/>
                </a:rPr>
              </a:br>
              <a:r>
                <a:rPr i="0" lang="en-US" sz="1800" u="none">
                  <a:solidFill>
                    <a:srgbClr val="0000FF"/>
                  </a:solidFill>
                  <a:latin typeface="Caveat"/>
                  <a:ea typeface="Caveat"/>
                  <a:cs typeface="Caveat"/>
                  <a:sym typeface="Caveat"/>
                </a:rPr>
                <a:t>pero es inaccesible</a:t>
              </a:r>
              <a:endParaRPr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cxnSp>
          <p:nvCxnSpPr>
            <p:cNvPr id="122" name="Google Shape;122;p9"/>
            <p:cNvCxnSpPr/>
            <p:nvPr/>
          </p:nvCxnSpPr>
          <p:spPr>
            <a:xfrm flipH="1" rot="10800000">
              <a:off x="7178129" y="6694164"/>
              <a:ext cx="302700" cy="792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dash"/>
              <a:miter lim="800000"/>
              <a:headEnd len="med" w="med" type="triangle"/>
              <a:tailEnd len="med" w="med" type="none"/>
            </a:ln>
          </p:spPr>
        </p:cxnSp>
      </p:grpSp>
      <p:sp>
        <p:nvSpPr>
          <p:cNvPr id="123" name="Google Shape;123;p9"/>
          <p:cNvSpPr txBox="1"/>
          <p:nvPr/>
        </p:nvSpPr>
        <p:spPr>
          <a:xfrm rot="5400000">
            <a:off x="8299125" y="3305053"/>
            <a:ext cx="924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i="0" lang="en-US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</a:t>
            </a:r>
            <a:endParaRPr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i="0" lang="en-US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PP</a:t>
            </a:r>
            <a:endParaRPr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24" name="Google Shape;124;p9"/>
          <p:cNvCxnSpPr/>
          <p:nvPr/>
        </p:nvCxnSpPr>
        <p:spPr>
          <a:xfrm>
            <a:off x="512750" y="2977355"/>
            <a:ext cx="4017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5" name="Google Shape;125;p9"/>
          <p:cNvCxnSpPr/>
          <p:nvPr/>
        </p:nvCxnSpPr>
        <p:spPr>
          <a:xfrm>
            <a:off x="512750" y="3172825"/>
            <a:ext cx="4017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6" name="Google Shape;126;p9"/>
          <p:cNvCxnSpPr/>
          <p:nvPr/>
        </p:nvCxnSpPr>
        <p:spPr>
          <a:xfrm>
            <a:off x="512750" y="3376577"/>
            <a:ext cx="4017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7" name="Google Shape;127;p9"/>
          <p:cNvCxnSpPr/>
          <p:nvPr/>
        </p:nvCxnSpPr>
        <p:spPr>
          <a:xfrm>
            <a:off x="512750" y="3572875"/>
            <a:ext cx="4017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8" name="Google Shape;128;p9"/>
          <p:cNvCxnSpPr/>
          <p:nvPr/>
        </p:nvCxnSpPr>
        <p:spPr>
          <a:xfrm>
            <a:off x="512750" y="3801475"/>
            <a:ext cx="4017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9" name="Google Shape;129;p9"/>
          <p:cNvCxnSpPr/>
          <p:nvPr/>
        </p:nvCxnSpPr>
        <p:spPr>
          <a:xfrm>
            <a:off x="512750" y="4006055"/>
            <a:ext cx="4017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0" name="Google Shape;130;p9"/>
          <p:cNvCxnSpPr/>
          <p:nvPr/>
        </p:nvCxnSpPr>
        <p:spPr>
          <a:xfrm>
            <a:off x="512750" y="4209808"/>
            <a:ext cx="4017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1" name="Google Shape;131;p9"/>
          <p:cNvCxnSpPr/>
          <p:nvPr/>
        </p:nvCxnSpPr>
        <p:spPr>
          <a:xfrm>
            <a:off x="512750" y="4430125"/>
            <a:ext cx="4017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2" name="Google Shape;132;p9"/>
          <p:cNvSpPr txBox="1"/>
          <p:nvPr/>
        </p:nvSpPr>
        <p:spPr>
          <a:xfrm>
            <a:off x="361949" y="426075"/>
            <a:ext cx="51063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USO DE PUNTEROS - </a:t>
            </a:r>
            <a:r>
              <a:rPr lang="en-US" sz="2500">
                <a:latin typeface="Economica"/>
                <a:ea typeface="Economica"/>
                <a:cs typeface="Economica"/>
                <a:sym typeface="Economica"/>
              </a:rPr>
              <a:t>Ejemplo 1</a:t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5260771" y="2995863"/>
            <a:ext cx="103200" cy="1039500"/>
          </a:xfrm>
          <a:prstGeom prst="leftBrace">
            <a:avLst>
              <a:gd fmla="val 26992" name="adj1"/>
              <a:gd fmla="val 50000" name="adj2"/>
            </a:avLst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3890539" y="3351675"/>
            <a:ext cx="1425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i="0" lang="en-US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Memoria </a:t>
            </a:r>
            <a:r>
              <a:rPr lang="en-US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estática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592096" y="1261248"/>
            <a:ext cx="3887700" cy="3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ejemplo;</a:t>
            </a:r>
            <a:endParaRPr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casa = record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met_cua: real;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cant_hab: integer;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punt_casa = ^casa;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p1, p2: punt_casa;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(p1);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p1^.met_cua := 125.50;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p1^.cant_hab := 5;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p2:= p1;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p2^.cant_hab := 6;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write (p1^.cant_hab);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dispose (p2);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write(p1^.met_cua);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6003925" y="1633538"/>
            <a:ext cx="1944600" cy="2322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" name="Google Shape;141;p10"/>
          <p:cNvCxnSpPr/>
          <p:nvPr/>
        </p:nvCxnSpPr>
        <p:spPr>
          <a:xfrm>
            <a:off x="6008687" y="2828518"/>
            <a:ext cx="194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dash"/>
            <a:miter lim="800000"/>
            <a:headEnd len="med" w="med" type="none"/>
            <a:tailEnd len="med" w="med" type="none"/>
          </a:ln>
        </p:spPr>
      </p:cxnSp>
      <p:cxnSp>
        <p:nvCxnSpPr>
          <p:cNvPr id="142" name="Google Shape;142;p10"/>
          <p:cNvCxnSpPr/>
          <p:nvPr/>
        </p:nvCxnSpPr>
        <p:spPr>
          <a:xfrm>
            <a:off x="6007100" y="1850231"/>
            <a:ext cx="1944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3" name="Google Shape;143;p10"/>
          <p:cNvSpPr txBox="1"/>
          <p:nvPr/>
        </p:nvSpPr>
        <p:spPr>
          <a:xfrm>
            <a:off x="5637212" y="4095634"/>
            <a:ext cx="2592300" cy="1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5501075" y="2946300"/>
            <a:ext cx="44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548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i="0" lang="en-US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>
            <a:off x="5508631" y="3246347"/>
            <a:ext cx="44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548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i="0" lang="en-US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6118225" y="2049065"/>
            <a:ext cx="1728900" cy="610800"/>
          </a:xfrm>
          <a:prstGeom prst="rect">
            <a:avLst/>
          </a:prstGeom>
          <a:noFill/>
          <a:ln cap="flat" cmpd="sng" w="9525">
            <a:solidFill>
              <a:srgbClr val="3209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5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7" name="Google Shape;147;p10"/>
          <p:cNvGrpSpPr/>
          <p:nvPr/>
        </p:nvGrpSpPr>
        <p:grpSpPr>
          <a:xfrm>
            <a:off x="7991475" y="2270521"/>
            <a:ext cx="723900" cy="918026"/>
            <a:chOff x="7991475" y="2270521"/>
            <a:chExt cx="723900" cy="918026"/>
          </a:xfrm>
        </p:grpSpPr>
        <p:grpSp>
          <p:nvGrpSpPr>
            <p:cNvPr id="148" name="Google Shape;148;p10"/>
            <p:cNvGrpSpPr/>
            <p:nvPr/>
          </p:nvGrpSpPr>
          <p:grpSpPr>
            <a:xfrm>
              <a:off x="7991475" y="2270562"/>
              <a:ext cx="723900" cy="917985"/>
              <a:chOff x="7991475" y="2270521"/>
              <a:chExt cx="723900" cy="647700"/>
            </a:xfrm>
          </p:grpSpPr>
          <p:cxnSp>
            <p:nvCxnSpPr>
              <p:cNvPr id="149" name="Google Shape;149;p10"/>
              <p:cNvCxnSpPr/>
              <p:nvPr/>
            </p:nvCxnSpPr>
            <p:spPr>
              <a:xfrm>
                <a:off x="7991475" y="2908251"/>
                <a:ext cx="719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8715375" y="2270521"/>
                <a:ext cx="0" cy="64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151" name="Google Shape;151;p10"/>
            <p:cNvCxnSpPr/>
            <p:nvPr/>
          </p:nvCxnSpPr>
          <p:spPr>
            <a:xfrm rot="10800000">
              <a:off x="7991512" y="2270521"/>
              <a:ext cx="719100" cy="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52" name="Google Shape;152;p10"/>
          <p:cNvSpPr txBox="1"/>
          <p:nvPr/>
        </p:nvSpPr>
        <p:spPr>
          <a:xfrm>
            <a:off x="5262550" y="2084775"/>
            <a:ext cx="7794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548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i="0" lang="en-US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ZZZZ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6118225" y="2963349"/>
            <a:ext cx="1728900" cy="323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5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6118225" y="2963349"/>
            <a:ext cx="1728900" cy="32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1548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i="0" lang="en-US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ZZZZ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6118225" y="3340778"/>
            <a:ext cx="1728900" cy="32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5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6" name="Google Shape;156;p10"/>
          <p:cNvGrpSpPr/>
          <p:nvPr/>
        </p:nvGrpSpPr>
        <p:grpSpPr>
          <a:xfrm>
            <a:off x="7991475" y="2618184"/>
            <a:ext cx="431800" cy="917972"/>
            <a:chOff x="4468" y="2205"/>
            <a:chExt cx="272" cy="771"/>
          </a:xfrm>
        </p:grpSpPr>
        <p:cxnSp>
          <p:nvCxnSpPr>
            <p:cNvPr id="157" name="Google Shape;157;p10"/>
            <p:cNvCxnSpPr/>
            <p:nvPr/>
          </p:nvCxnSpPr>
          <p:spPr>
            <a:xfrm>
              <a:off x="4468" y="2976"/>
              <a:ext cx="272" cy="0"/>
            </a:xfrm>
            <a:prstGeom prst="straightConnector1">
              <a:avLst/>
            </a:prstGeom>
            <a:noFill/>
            <a:ln cap="flat" cmpd="sng" w="9525">
              <a:solidFill>
                <a:srgbClr val="33996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" name="Google Shape;158;p10"/>
            <p:cNvCxnSpPr/>
            <p:nvPr/>
          </p:nvCxnSpPr>
          <p:spPr>
            <a:xfrm rot="10800000">
              <a:off x="4738" y="2205"/>
              <a:ext cx="0" cy="771"/>
            </a:xfrm>
            <a:prstGeom prst="straightConnector1">
              <a:avLst/>
            </a:prstGeom>
            <a:noFill/>
            <a:ln cap="flat" cmpd="sng" w="9525">
              <a:solidFill>
                <a:srgbClr val="33996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" name="Google Shape;159;p10"/>
            <p:cNvCxnSpPr/>
            <p:nvPr/>
          </p:nvCxnSpPr>
          <p:spPr>
            <a:xfrm rot="10800000">
              <a:off x="4468" y="2205"/>
              <a:ext cx="272" cy="0"/>
            </a:xfrm>
            <a:prstGeom prst="straightConnector1">
              <a:avLst/>
            </a:prstGeom>
            <a:noFill/>
            <a:ln cap="flat" cmpd="sng" w="9525">
              <a:solidFill>
                <a:srgbClr val="339966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160" name="Google Shape;160;p10"/>
          <p:cNvCxnSpPr/>
          <p:nvPr/>
        </p:nvCxnSpPr>
        <p:spPr>
          <a:xfrm>
            <a:off x="395287" y="2867129"/>
            <a:ext cx="358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1" name="Google Shape;161;p10"/>
          <p:cNvSpPr txBox="1"/>
          <p:nvPr/>
        </p:nvSpPr>
        <p:spPr>
          <a:xfrm>
            <a:off x="6880225" y="2103834"/>
            <a:ext cx="863700" cy="2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5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6880225" y="2391965"/>
            <a:ext cx="863700" cy="2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5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6172105" y="2121700"/>
            <a:ext cx="7794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met_cua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6172824" y="2343150"/>
            <a:ext cx="10266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Cant_hab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6883400" y="2112169"/>
            <a:ext cx="863700" cy="2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i="0" lang="en-US" sz="140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125.50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6878637" y="2389584"/>
            <a:ext cx="863700" cy="2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6870700" y="2391965"/>
            <a:ext cx="863700" cy="2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i="0" lang="en-US" sz="140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6118225" y="3340778"/>
            <a:ext cx="1728900" cy="32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548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ZZZZ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6980728" y="4455322"/>
            <a:ext cx="1612500" cy="25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7001371" y="4185050"/>
            <a:ext cx="1029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Imprime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6980728" y="4670825"/>
            <a:ext cx="1612500" cy="25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1" lang="en-US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6073675" y="1985636"/>
            <a:ext cx="1805100" cy="70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6575825" y="2132678"/>
            <a:ext cx="7794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54800">
            <a:no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????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6111875" y="3337205"/>
            <a:ext cx="1728900" cy="32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5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5" name="Google Shape;175;p10"/>
          <p:cNvCxnSpPr/>
          <p:nvPr/>
        </p:nvCxnSpPr>
        <p:spPr>
          <a:xfrm>
            <a:off x="582041" y="3230251"/>
            <a:ext cx="358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6" name="Google Shape;176;p10"/>
          <p:cNvCxnSpPr/>
          <p:nvPr/>
        </p:nvCxnSpPr>
        <p:spPr>
          <a:xfrm>
            <a:off x="575890" y="3420827"/>
            <a:ext cx="358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7" name="Google Shape;177;p10"/>
          <p:cNvCxnSpPr/>
          <p:nvPr/>
        </p:nvCxnSpPr>
        <p:spPr>
          <a:xfrm>
            <a:off x="590263" y="3601383"/>
            <a:ext cx="358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8" name="Google Shape;178;p10"/>
          <p:cNvCxnSpPr/>
          <p:nvPr/>
        </p:nvCxnSpPr>
        <p:spPr>
          <a:xfrm>
            <a:off x="586460" y="3781943"/>
            <a:ext cx="358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9" name="Google Shape;179;p10"/>
          <p:cNvCxnSpPr/>
          <p:nvPr/>
        </p:nvCxnSpPr>
        <p:spPr>
          <a:xfrm>
            <a:off x="606338" y="3962504"/>
            <a:ext cx="358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0" name="Google Shape;180;p10"/>
          <p:cNvCxnSpPr/>
          <p:nvPr/>
        </p:nvCxnSpPr>
        <p:spPr>
          <a:xfrm>
            <a:off x="615173" y="4151348"/>
            <a:ext cx="358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1" name="Google Shape;181;p10"/>
          <p:cNvCxnSpPr/>
          <p:nvPr/>
        </p:nvCxnSpPr>
        <p:spPr>
          <a:xfrm>
            <a:off x="624007" y="4340191"/>
            <a:ext cx="358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2" name="Google Shape;182;p10"/>
          <p:cNvCxnSpPr/>
          <p:nvPr/>
        </p:nvCxnSpPr>
        <p:spPr>
          <a:xfrm>
            <a:off x="619620" y="4502590"/>
            <a:ext cx="358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3" name="Google Shape;183;p10"/>
          <p:cNvSpPr txBox="1"/>
          <p:nvPr/>
        </p:nvSpPr>
        <p:spPr>
          <a:xfrm>
            <a:off x="361949" y="426075"/>
            <a:ext cx="5223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USO DE PUNTEROS - </a:t>
            </a:r>
            <a:r>
              <a:rPr lang="en-US" sz="2500">
                <a:latin typeface="Economica"/>
                <a:ea typeface="Economica"/>
                <a:cs typeface="Economica"/>
                <a:sym typeface="Economica"/>
              </a:rPr>
              <a:t>Ejemplo 2</a:t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5247549" y="1777168"/>
            <a:ext cx="103200" cy="1039500"/>
          </a:xfrm>
          <a:prstGeom prst="leftBrace">
            <a:avLst>
              <a:gd fmla="val 26992" name="adj1"/>
              <a:gd fmla="val 50000" name="adj2"/>
            </a:avLst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921673" y="1567300"/>
            <a:ext cx="2087700" cy="3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i="0" lang="en-US" sz="2000" u="none">
                <a:solidFill>
                  <a:srgbClr val="C00000"/>
                </a:solidFill>
                <a:latin typeface="Economica"/>
                <a:ea typeface="Economica"/>
                <a:cs typeface="Economica"/>
                <a:sym typeface="Economica"/>
              </a:rPr>
              <a:t>Memoria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3833065" y="3191511"/>
            <a:ext cx="14256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lang="en-US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Memoria estática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t/>
            </a:r>
            <a:endParaRPr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3858036" y="2136235"/>
            <a:ext cx="14256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i="0" lang="en-US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Memoria Dinámica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 rot="5400000">
            <a:off x="8299125" y="3305053"/>
            <a:ext cx="924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i="0" lang="en-US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</a:t>
            </a:r>
            <a:endParaRPr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i="0" lang="en-US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PP</a:t>
            </a:r>
            <a:endParaRPr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5247549" y="2864837"/>
            <a:ext cx="103200" cy="1039500"/>
          </a:xfrm>
          <a:prstGeom prst="leftBrace">
            <a:avLst>
              <a:gd fmla="val 26992" name="adj1"/>
              <a:gd fmla="val 50000" name="adj2"/>
            </a:avLst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5657346" y="3927146"/>
            <a:ext cx="2592300" cy="1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 u="non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/>
        </p:nvSpPr>
        <p:spPr>
          <a:xfrm>
            <a:off x="6105884" y="1958514"/>
            <a:ext cx="1944600" cy="2322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490558" y="1378995"/>
            <a:ext cx="4572000" cy="3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ejemplo;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punt = ^integer;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suma (p1:punt);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p1^ := p1^ + 1;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p: punt;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(p);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p^ := 23;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suma(p);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write(p^);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6208496" y="3845653"/>
            <a:ext cx="20574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p</a:t>
            </a:r>
            <a:r>
              <a:rPr b="1" i="0" lang="en-US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i="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6150375" y="2372434"/>
            <a:ext cx="1828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BASURA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6153509" y="2385657"/>
            <a:ext cx="1828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6741908" y="3845654"/>
            <a:ext cx="1066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BASURA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6732383" y="3845654"/>
            <a:ext cx="1066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FFFF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6153509" y="2376248"/>
            <a:ext cx="1828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6142384" y="3243446"/>
            <a:ext cx="20574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p1:</a:t>
            </a:r>
            <a:endParaRPr b="1" i="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6725009" y="3230101"/>
            <a:ext cx="1066800" cy="34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FFFF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5" name="Google Shape;205;p11"/>
          <p:cNvGrpSpPr/>
          <p:nvPr/>
        </p:nvGrpSpPr>
        <p:grpSpPr>
          <a:xfrm rot="10800000">
            <a:off x="7638860" y="2658734"/>
            <a:ext cx="726826" cy="740355"/>
            <a:chOff x="4516437" y="3082528"/>
            <a:chExt cx="609600" cy="1028700"/>
          </a:xfrm>
        </p:grpSpPr>
        <p:cxnSp>
          <p:nvCxnSpPr>
            <p:cNvPr id="206" name="Google Shape;206;p11"/>
            <p:cNvCxnSpPr/>
            <p:nvPr/>
          </p:nvCxnSpPr>
          <p:spPr>
            <a:xfrm rot="10800000">
              <a:off x="4516437" y="3082528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7" name="Google Shape;207;p11"/>
            <p:cNvCxnSpPr/>
            <p:nvPr/>
          </p:nvCxnSpPr>
          <p:spPr>
            <a:xfrm>
              <a:off x="4516437" y="3082528"/>
              <a:ext cx="0" cy="102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8" name="Google Shape;208;p11"/>
            <p:cNvCxnSpPr/>
            <p:nvPr/>
          </p:nvCxnSpPr>
          <p:spPr>
            <a:xfrm>
              <a:off x="4516437" y="4111228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09" name="Google Shape;209;p11"/>
          <p:cNvGrpSpPr/>
          <p:nvPr/>
        </p:nvGrpSpPr>
        <p:grpSpPr>
          <a:xfrm rot="10800000">
            <a:off x="7666384" y="2454591"/>
            <a:ext cx="914400" cy="1708614"/>
            <a:chOff x="4211637" y="2225278"/>
            <a:chExt cx="914400" cy="2000250"/>
          </a:xfrm>
        </p:grpSpPr>
        <p:cxnSp>
          <p:nvCxnSpPr>
            <p:cNvPr id="210" name="Google Shape;210;p11"/>
            <p:cNvCxnSpPr/>
            <p:nvPr/>
          </p:nvCxnSpPr>
          <p:spPr>
            <a:xfrm rot="10800000">
              <a:off x="4211637" y="2225278"/>
              <a:ext cx="76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1" name="Google Shape;211;p11"/>
            <p:cNvCxnSpPr/>
            <p:nvPr/>
          </p:nvCxnSpPr>
          <p:spPr>
            <a:xfrm>
              <a:off x="4211637" y="2225278"/>
              <a:ext cx="0" cy="2000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2" name="Google Shape;212;p11"/>
            <p:cNvCxnSpPr/>
            <p:nvPr/>
          </p:nvCxnSpPr>
          <p:spPr>
            <a:xfrm>
              <a:off x="4211637" y="4225528"/>
              <a:ext cx="914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13" name="Google Shape;213;p11"/>
          <p:cNvSpPr txBox="1"/>
          <p:nvPr/>
        </p:nvSpPr>
        <p:spPr>
          <a:xfrm>
            <a:off x="3354300" y="1121016"/>
            <a:ext cx="5353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i="0" lang="en-US" sz="200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p1</a:t>
            </a:r>
            <a:r>
              <a:rPr i="0" lang="en-US" sz="20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-US" sz="20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es</a:t>
            </a:r>
            <a:r>
              <a:rPr i="0" lang="en-US" sz="20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una </a:t>
            </a:r>
            <a:r>
              <a:rPr i="0" lang="en-US" sz="20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copia</a:t>
            </a:r>
            <a:r>
              <a:rPr i="0" lang="en-US" sz="20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de </a:t>
            </a:r>
            <a:r>
              <a:rPr i="0" lang="en-US" sz="200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</a:t>
            </a:r>
            <a:r>
              <a:rPr lang="en-US" sz="20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i="0" lang="en-US" sz="18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(parámetro </a:t>
            </a:r>
            <a:r>
              <a:rPr lang="en-US" sz="18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por valor</a:t>
            </a:r>
            <a:r>
              <a:rPr i="0" lang="en-US" sz="18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)</a:t>
            </a:r>
            <a:r>
              <a:rPr lang="en-US" sz="20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. Pero el dato apuntado por ambos </a:t>
            </a:r>
            <a:r>
              <a:rPr lang="en-US" sz="200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es el mismo. </a:t>
            </a:r>
            <a:r>
              <a:rPr lang="en-US" sz="18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Si modifico </a:t>
            </a:r>
            <a:r>
              <a:rPr lang="en-US" sz="180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p1^</a:t>
            </a:r>
            <a:r>
              <a:rPr lang="en-US" sz="18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, también modifico </a:t>
            </a:r>
            <a:r>
              <a:rPr lang="en-US" sz="180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p^</a:t>
            </a:r>
            <a:endParaRPr sz="180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14" name="Google Shape;214;p11"/>
          <p:cNvSpPr/>
          <p:nvPr/>
        </p:nvSpPr>
        <p:spPr>
          <a:xfrm>
            <a:off x="2805112" y="1504950"/>
            <a:ext cx="522566" cy="740342"/>
          </a:xfrm>
          <a:custGeom>
            <a:rect b="b" l="l" r="r" t="t"/>
            <a:pathLst>
              <a:path extrusionOk="0" h="900112" w="500063">
                <a:moveTo>
                  <a:pt x="500063" y="0"/>
                </a:moveTo>
                <a:cubicBezTo>
                  <a:pt x="456010" y="67865"/>
                  <a:pt x="411957" y="135731"/>
                  <a:pt x="328613" y="285750"/>
                </a:cubicBezTo>
                <a:cubicBezTo>
                  <a:pt x="245269" y="435769"/>
                  <a:pt x="122634" y="667940"/>
                  <a:pt x="0" y="900112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dash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1804987" y="1837134"/>
            <a:ext cx="2118059" cy="2612557"/>
          </a:xfrm>
          <a:custGeom>
            <a:rect b="b" l="l" r="r" t="t"/>
            <a:pathLst>
              <a:path extrusionOk="0" h="3460340" w="2118059">
                <a:moveTo>
                  <a:pt x="2057400" y="0"/>
                </a:moveTo>
                <a:cubicBezTo>
                  <a:pt x="2112169" y="308372"/>
                  <a:pt x="2166938" y="616744"/>
                  <a:pt x="2043113" y="1028700"/>
                </a:cubicBezTo>
                <a:cubicBezTo>
                  <a:pt x="1919288" y="1440656"/>
                  <a:pt x="1557337" y="2088357"/>
                  <a:pt x="1314450" y="2471738"/>
                </a:cubicBezTo>
                <a:cubicBezTo>
                  <a:pt x="1071563" y="2855119"/>
                  <a:pt x="804863" y="3167063"/>
                  <a:pt x="585788" y="3328988"/>
                </a:cubicBezTo>
                <a:cubicBezTo>
                  <a:pt x="366713" y="3490913"/>
                  <a:pt x="183356" y="3467100"/>
                  <a:pt x="0" y="3443288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dash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6" name="Google Shape;216;p11"/>
          <p:cNvCxnSpPr/>
          <p:nvPr/>
        </p:nvCxnSpPr>
        <p:spPr>
          <a:xfrm>
            <a:off x="388937" y="3372366"/>
            <a:ext cx="358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7" name="Google Shape;217;p11"/>
          <p:cNvCxnSpPr/>
          <p:nvPr/>
        </p:nvCxnSpPr>
        <p:spPr>
          <a:xfrm>
            <a:off x="331705" y="3867666"/>
            <a:ext cx="358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8" name="Google Shape;218;p11"/>
          <p:cNvCxnSpPr/>
          <p:nvPr/>
        </p:nvCxnSpPr>
        <p:spPr>
          <a:xfrm>
            <a:off x="340540" y="4039944"/>
            <a:ext cx="358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9" name="Google Shape;219;p11"/>
          <p:cNvCxnSpPr/>
          <p:nvPr/>
        </p:nvCxnSpPr>
        <p:spPr>
          <a:xfrm>
            <a:off x="340540" y="4203940"/>
            <a:ext cx="358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0" name="Google Shape;220;p11"/>
          <p:cNvCxnSpPr/>
          <p:nvPr/>
        </p:nvCxnSpPr>
        <p:spPr>
          <a:xfrm>
            <a:off x="352688" y="4382016"/>
            <a:ext cx="358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1" name="Google Shape;221;p11"/>
          <p:cNvCxnSpPr/>
          <p:nvPr/>
        </p:nvCxnSpPr>
        <p:spPr>
          <a:xfrm>
            <a:off x="168262" y="2277524"/>
            <a:ext cx="358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2" name="Google Shape;222;p11"/>
          <p:cNvCxnSpPr/>
          <p:nvPr/>
        </p:nvCxnSpPr>
        <p:spPr>
          <a:xfrm>
            <a:off x="407905" y="2614627"/>
            <a:ext cx="358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3" name="Google Shape;223;p11"/>
          <p:cNvCxnSpPr/>
          <p:nvPr/>
        </p:nvCxnSpPr>
        <p:spPr>
          <a:xfrm>
            <a:off x="157212" y="2794360"/>
            <a:ext cx="358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4" name="Google Shape;224;p11"/>
          <p:cNvSpPr txBox="1"/>
          <p:nvPr/>
        </p:nvSpPr>
        <p:spPr>
          <a:xfrm>
            <a:off x="6880150" y="4749350"/>
            <a:ext cx="1538100" cy="34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6880154" y="4479075"/>
            <a:ext cx="985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i="0" lang="en-US" sz="1600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Imprime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361951" y="426075"/>
            <a:ext cx="8345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USO DE PUNTEROS - </a:t>
            </a:r>
            <a:r>
              <a:rPr lang="en-US" sz="2500">
                <a:latin typeface="Economica"/>
                <a:ea typeface="Economica"/>
                <a:cs typeface="Economica"/>
                <a:sym typeface="Economica"/>
              </a:rPr>
              <a:t>Ejemplo 3: Punteros como parámetros</a:t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227" name="Google Shape;227;p11"/>
          <p:cNvCxnSpPr/>
          <p:nvPr/>
        </p:nvCxnSpPr>
        <p:spPr>
          <a:xfrm>
            <a:off x="6110646" y="2981604"/>
            <a:ext cx="194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dash"/>
            <a:miter lim="800000"/>
            <a:headEnd len="med" w="med" type="none"/>
            <a:tailEnd len="med" w="med" type="none"/>
          </a:ln>
        </p:spPr>
      </p:cxnSp>
      <p:sp>
        <p:nvSpPr>
          <p:cNvPr id="228" name="Google Shape;228;p11"/>
          <p:cNvSpPr txBox="1"/>
          <p:nvPr/>
        </p:nvSpPr>
        <p:spPr>
          <a:xfrm>
            <a:off x="6039082" y="1867268"/>
            <a:ext cx="2087700" cy="3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4542944" y="3772254"/>
            <a:ext cx="1538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3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estáticas del </a:t>
            </a:r>
            <a:r>
              <a:rPr i="0" lang="en-US" sz="1300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Prog.Ppal</a:t>
            </a:r>
            <a:endParaRPr sz="1300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0" name="Google Shape;230;p11"/>
          <p:cNvSpPr txBox="1"/>
          <p:nvPr/>
        </p:nvSpPr>
        <p:spPr>
          <a:xfrm>
            <a:off x="5732861" y="4255256"/>
            <a:ext cx="2592300" cy="1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 u="non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4559928" y="3182401"/>
            <a:ext cx="1425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3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estáticas del Proceso suma</a:t>
            </a:r>
            <a:endParaRPr sz="1300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32" name="Google Shape;232;p11"/>
          <p:cNvCxnSpPr/>
          <p:nvPr/>
        </p:nvCxnSpPr>
        <p:spPr>
          <a:xfrm>
            <a:off x="6120734" y="3720294"/>
            <a:ext cx="194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dash"/>
            <a:miter lim="800000"/>
            <a:headEnd len="med" w="med" type="none"/>
            <a:tailEnd len="med" w="med" type="none"/>
          </a:ln>
        </p:spPr>
      </p:cxnSp>
      <p:sp>
        <p:nvSpPr>
          <p:cNvPr id="233" name="Google Shape;233;p11"/>
          <p:cNvSpPr txBox="1"/>
          <p:nvPr/>
        </p:nvSpPr>
        <p:spPr>
          <a:xfrm>
            <a:off x="4448214" y="2432158"/>
            <a:ext cx="1682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3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dinámicas</a:t>
            </a:r>
            <a:endParaRPr sz="1300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/>
        </p:nvSpPr>
        <p:spPr>
          <a:xfrm>
            <a:off x="350837" y="1256109"/>
            <a:ext cx="4572000" cy="3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ejemplo;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punt = ^integer;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suma (p1:punt);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p1^  := p1^ + 1;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2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new(p1);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p: punt;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(p);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p^ := 23;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suma(p);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write(p^);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5761037" y="2734865"/>
            <a:ext cx="2057400" cy="80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1714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p:</a:t>
            </a:r>
            <a:endParaRPr b="1" i="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5761037" y="3563540"/>
            <a:ext cx="2057400" cy="137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7812087" y="2824163"/>
            <a:ext cx="124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dara"/>
              <a:buNone/>
            </a:pPr>
            <a:r>
              <a:rPr i="0" lang="en-US" sz="1300" u="none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Estáticas </a:t>
            </a:r>
            <a:endParaRPr i="0" sz="1300" u="none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dara"/>
              <a:buNone/>
            </a:pPr>
            <a:r>
              <a:rPr i="0" lang="en-US" sz="1300" u="none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{Prog Ppal}</a:t>
            </a:r>
            <a:endParaRPr sz="13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7818437" y="3956447"/>
            <a:ext cx="11208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dara"/>
              <a:buNone/>
            </a:pPr>
            <a:r>
              <a:rPr i="0" lang="en-US" sz="130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Dinámicas</a:t>
            </a:r>
            <a:endParaRPr sz="13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5913437" y="3792140"/>
            <a:ext cx="1828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BASURA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5913437" y="3792140"/>
            <a:ext cx="1828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6294437" y="2985768"/>
            <a:ext cx="1066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BASURA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6284912" y="2985768"/>
            <a:ext cx="1066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FFFF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12"/>
          <p:cNvSpPr txBox="1"/>
          <p:nvPr/>
        </p:nvSpPr>
        <p:spPr>
          <a:xfrm>
            <a:off x="5913437" y="4477940"/>
            <a:ext cx="1828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BASURA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5913437" y="3782615"/>
            <a:ext cx="1828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5761037" y="1877615"/>
            <a:ext cx="2057400" cy="80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17145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p1:</a:t>
            </a:r>
            <a:endParaRPr b="1" i="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7818437" y="1877615"/>
            <a:ext cx="12192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dara"/>
              <a:buNone/>
            </a:pPr>
            <a:r>
              <a:rPr i="0" lang="en-US" sz="1300" u="none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Estáticas {suma}</a:t>
            </a:r>
            <a:endParaRPr sz="13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6256337" y="2076943"/>
            <a:ext cx="1066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FFFF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2" name="Google Shape;252;p12"/>
          <p:cNvCxnSpPr/>
          <p:nvPr/>
        </p:nvCxnSpPr>
        <p:spPr>
          <a:xfrm rot="10800000">
            <a:off x="5303837" y="3211115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3" name="Google Shape;253;p12"/>
          <p:cNvCxnSpPr/>
          <p:nvPr/>
        </p:nvCxnSpPr>
        <p:spPr>
          <a:xfrm>
            <a:off x="5296825" y="3199875"/>
            <a:ext cx="6900" cy="73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4" name="Google Shape;254;p12"/>
          <p:cNvCxnSpPr/>
          <p:nvPr/>
        </p:nvCxnSpPr>
        <p:spPr>
          <a:xfrm>
            <a:off x="5303837" y="393501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5" name="Google Shape;255;p12"/>
          <p:cNvCxnSpPr/>
          <p:nvPr/>
        </p:nvCxnSpPr>
        <p:spPr>
          <a:xfrm rot="10800000">
            <a:off x="4999037" y="2353865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6" name="Google Shape;256;p12"/>
          <p:cNvCxnSpPr/>
          <p:nvPr/>
        </p:nvCxnSpPr>
        <p:spPr>
          <a:xfrm>
            <a:off x="4990175" y="2335650"/>
            <a:ext cx="9000" cy="171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7" name="Google Shape;257;p12"/>
          <p:cNvCxnSpPr/>
          <p:nvPr/>
        </p:nvCxnSpPr>
        <p:spPr>
          <a:xfrm>
            <a:off x="4999037" y="404931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8" name="Google Shape;258;p12"/>
          <p:cNvCxnSpPr/>
          <p:nvPr/>
        </p:nvCxnSpPr>
        <p:spPr>
          <a:xfrm rot="10800000">
            <a:off x="5075237" y="2334815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9" name="Google Shape;259;p12"/>
          <p:cNvCxnSpPr/>
          <p:nvPr/>
        </p:nvCxnSpPr>
        <p:spPr>
          <a:xfrm flipH="1">
            <a:off x="5075275" y="2335650"/>
            <a:ext cx="26400" cy="228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0" name="Google Shape;260;p12"/>
          <p:cNvCxnSpPr/>
          <p:nvPr/>
        </p:nvCxnSpPr>
        <p:spPr>
          <a:xfrm>
            <a:off x="5075237" y="462081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1" name="Google Shape;261;p12"/>
          <p:cNvSpPr txBox="1"/>
          <p:nvPr/>
        </p:nvSpPr>
        <p:spPr>
          <a:xfrm>
            <a:off x="6256337" y="2065037"/>
            <a:ext cx="1066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FAAF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2" name="Google Shape;262;p12"/>
          <p:cNvGrpSpPr/>
          <p:nvPr/>
        </p:nvGrpSpPr>
        <p:grpSpPr>
          <a:xfrm>
            <a:off x="2351075" y="3534575"/>
            <a:ext cx="3491418" cy="1114354"/>
            <a:chOff x="5785719" y="5984619"/>
            <a:chExt cx="6751920" cy="1257310"/>
          </a:xfrm>
        </p:grpSpPr>
        <p:sp>
          <p:nvSpPr>
            <p:cNvPr id="263" name="Google Shape;263;p12"/>
            <p:cNvSpPr txBox="1"/>
            <p:nvPr/>
          </p:nvSpPr>
          <p:spPr>
            <a:xfrm>
              <a:off x="5785719" y="5984619"/>
              <a:ext cx="45483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i="0" lang="en-US" sz="1900" u="none">
                  <a:solidFill>
                    <a:srgbClr val="0000CC"/>
                  </a:solidFill>
                  <a:latin typeface="Caveat"/>
                  <a:ea typeface="Caveat"/>
                  <a:cs typeface="Caveat"/>
                  <a:sym typeface="Caveat"/>
                </a:rPr>
                <a:t>El dato queda en </a:t>
              </a:r>
              <a:br>
                <a:rPr i="0" lang="en-US" sz="1900" u="none">
                  <a:solidFill>
                    <a:srgbClr val="0000CC"/>
                  </a:solidFill>
                  <a:latin typeface="Caveat"/>
                  <a:ea typeface="Caveat"/>
                  <a:cs typeface="Caveat"/>
                  <a:sym typeface="Caveat"/>
                </a:rPr>
              </a:br>
              <a:r>
                <a:rPr i="0" lang="en-US" sz="1900" u="none">
                  <a:solidFill>
                    <a:srgbClr val="0000CC"/>
                  </a:solidFill>
                  <a:latin typeface="Caveat"/>
                  <a:ea typeface="Caveat"/>
                  <a:cs typeface="Caveat"/>
                  <a:sym typeface="Caveat"/>
                </a:rPr>
                <a:t>memoria pero es inaccesible</a:t>
              </a:r>
              <a:endParaRPr sz="1900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cxnSp>
          <p:nvCxnSpPr>
            <p:cNvPr id="264" name="Google Shape;264;p12"/>
            <p:cNvCxnSpPr/>
            <p:nvPr/>
          </p:nvCxnSpPr>
          <p:spPr>
            <a:xfrm>
              <a:off x="9875742" y="6366118"/>
              <a:ext cx="2661897" cy="875812"/>
            </a:xfrm>
            <a:prstGeom prst="straightConnector1">
              <a:avLst/>
            </a:prstGeom>
            <a:noFill/>
            <a:ln cap="flat" cmpd="sng" w="9525">
              <a:solidFill>
                <a:srgbClr val="0000CC"/>
              </a:solidFill>
              <a:prstDash val="dash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65" name="Google Shape;265;p12"/>
          <p:cNvSpPr txBox="1"/>
          <p:nvPr/>
        </p:nvSpPr>
        <p:spPr>
          <a:xfrm rot="141770">
            <a:off x="2743922" y="4749096"/>
            <a:ext cx="2073863" cy="25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chitects Daughter"/>
              <a:buNone/>
            </a:pPr>
            <a:r>
              <a:rPr b="1" i="0" lang="en-US" sz="16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IMPRIME 24</a:t>
            </a:r>
            <a:endParaRPr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3122350" y="1201350"/>
            <a:ext cx="55851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None/>
            </a:pPr>
            <a:r>
              <a:rPr i="0" lang="en-US" sz="190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p1</a:t>
            </a:r>
            <a:r>
              <a:rPr i="0" lang="en-US" sz="19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-US" sz="1900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es</a:t>
            </a:r>
            <a:r>
              <a:rPr i="0" lang="en-US" sz="190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 una </a:t>
            </a:r>
            <a:r>
              <a:rPr i="0" lang="en-US" sz="1900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copia</a:t>
            </a:r>
            <a:r>
              <a:rPr i="0" lang="en-US" sz="190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 de</a:t>
            </a:r>
            <a:r>
              <a:rPr i="0" lang="en-US" sz="19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i="0" lang="en-US" sz="190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</a:t>
            </a:r>
            <a:r>
              <a:rPr i="0" lang="en-US" sz="19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.</a:t>
            </a:r>
            <a:r>
              <a:rPr lang="en-US" sz="1900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i="0" lang="en-US" sz="190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Si modifico</a:t>
            </a:r>
            <a:r>
              <a:rPr i="0" lang="en-US" sz="19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i="0" lang="en-US" sz="190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p1</a:t>
            </a:r>
            <a:r>
              <a:rPr i="0" lang="en-US" sz="190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, </a:t>
            </a:r>
            <a:r>
              <a:rPr i="0" lang="en-US" sz="190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 </a:t>
            </a:r>
            <a:r>
              <a:rPr i="0" lang="en-US" sz="190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en el programa ppal </a:t>
            </a:r>
            <a:r>
              <a:rPr lang="en-US" sz="1900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NO va a ver el cambio</a:t>
            </a:r>
            <a:endParaRPr sz="1900">
              <a:solidFill>
                <a:srgbClr val="0000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1308061" y="2528045"/>
            <a:ext cx="1190171" cy="59467"/>
          </a:xfrm>
          <a:custGeom>
            <a:rect b="b" l="l" r="r" t="t"/>
            <a:pathLst>
              <a:path extrusionOk="0" h="79554" w="1190171">
                <a:moveTo>
                  <a:pt x="1190171" y="79554"/>
                </a:moveTo>
                <a:cubicBezTo>
                  <a:pt x="1013580" y="49316"/>
                  <a:pt x="836990" y="19078"/>
                  <a:pt x="638628" y="6983"/>
                </a:cubicBezTo>
                <a:cubicBezTo>
                  <a:pt x="440266" y="-5112"/>
                  <a:pt x="220133" y="935"/>
                  <a:pt x="0" y="6983"/>
                </a:cubicBezTo>
              </a:path>
            </a:pathLst>
          </a:custGeom>
          <a:noFill/>
          <a:ln cap="flat" cmpd="sng" w="12700">
            <a:solidFill>
              <a:srgbClr val="2E75B6"/>
            </a:solidFill>
            <a:prstDash val="dash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361951" y="426075"/>
            <a:ext cx="8345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USO DE PUNTEROS - </a:t>
            </a:r>
            <a:r>
              <a:rPr lang="en-US" sz="2500">
                <a:latin typeface="Economica"/>
                <a:ea typeface="Economica"/>
                <a:cs typeface="Economica"/>
                <a:sym typeface="Economica"/>
              </a:rPr>
              <a:t>Ejemplo 4: Punteros como parámetros</a:t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 rot="275220">
            <a:off x="2109371" y="2366150"/>
            <a:ext cx="2359558" cy="4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chitects Daughter"/>
              <a:buNone/>
            </a:pPr>
            <a:r>
              <a:rPr i="0" lang="en-US" sz="180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¿Qué ocurre al reemplazar </a:t>
            </a:r>
            <a:r>
              <a:rPr i="0" lang="en-US" sz="1200" u="none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new(p1)</a:t>
            </a:r>
            <a:r>
              <a:rPr i="0" lang="en-US" sz="180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 por  </a:t>
            </a:r>
            <a:r>
              <a:rPr i="0" lang="en-US" sz="1200" u="none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dispose(p1)</a:t>
            </a:r>
            <a:r>
              <a:rPr i="0" lang="en-US" sz="180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?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2489474" y="1504950"/>
            <a:ext cx="610077" cy="342043"/>
          </a:xfrm>
          <a:custGeom>
            <a:rect b="b" l="l" r="r" t="t"/>
            <a:pathLst>
              <a:path extrusionOk="0" h="900112" w="500063">
                <a:moveTo>
                  <a:pt x="500063" y="0"/>
                </a:moveTo>
                <a:cubicBezTo>
                  <a:pt x="456010" y="67865"/>
                  <a:pt x="411957" y="135731"/>
                  <a:pt x="328613" y="285750"/>
                </a:cubicBezTo>
                <a:cubicBezTo>
                  <a:pt x="245269" y="435769"/>
                  <a:pt x="122634" y="667940"/>
                  <a:pt x="0" y="900112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dash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1342450" y="1837127"/>
            <a:ext cx="2351045" cy="2119458"/>
          </a:xfrm>
          <a:custGeom>
            <a:rect b="b" l="l" r="r" t="t"/>
            <a:pathLst>
              <a:path extrusionOk="0" h="3460340" w="2118059">
                <a:moveTo>
                  <a:pt x="2057400" y="0"/>
                </a:moveTo>
                <a:cubicBezTo>
                  <a:pt x="2112169" y="308372"/>
                  <a:pt x="2166938" y="616744"/>
                  <a:pt x="2043113" y="1028700"/>
                </a:cubicBezTo>
                <a:cubicBezTo>
                  <a:pt x="1919288" y="1440656"/>
                  <a:pt x="1557337" y="2088357"/>
                  <a:pt x="1314450" y="2471738"/>
                </a:cubicBezTo>
                <a:cubicBezTo>
                  <a:pt x="1071563" y="2855119"/>
                  <a:pt x="804863" y="3167063"/>
                  <a:pt x="585788" y="3328988"/>
                </a:cubicBezTo>
                <a:cubicBezTo>
                  <a:pt x="366713" y="3490913"/>
                  <a:pt x="183356" y="3467100"/>
                  <a:pt x="0" y="3443288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dash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/>
          <p:nvPr/>
        </p:nvSpPr>
        <p:spPr>
          <a:xfrm>
            <a:off x="452437" y="1235869"/>
            <a:ext cx="4572000" cy="3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ejemplo;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punt = ^integer;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suma (</a:t>
            </a:r>
            <a:r>
              <a:rPr b="1" i="0" lang="en-US" sz="12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p1:punt);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p1^  := p1^  + 1;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new(p1);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urier New"/>
              <a:buNone/>
            </a:pPr>
            <a:r>
              <a:rPr b="1" i="0" lang="en-US" sz="12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p1^:= 44;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p: punt;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(p);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p^ := 23;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suma(p);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write(p^);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13"/>
          <p:cNvSpPr txBox="1"/>
          <p:nvPr/>
        </p:nvSpPr>
        <p:spPr>
          <a:xfrm>
            <a:off x="5761037" y="2755309"/>
            <a:ext cx="2057400" cy="80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17145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16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p:</a:t>
            </a:r>
            <a:endParaRPr b="1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5761037" y="3625801"/>
            <a:ext cx="2057400" cy="137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7812087" y="2844606"/>
            <a:ext cx="124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dara"/>
              <a:buNone/>
            </a:pPr>
            <a:r>
              <a:rPr i="0" lang="en-US" u="none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Estáticas {Prog Ppal}</a:t>
            </a:r>
            <a:endParaRPr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7818437" y="4032647"/>
            <a:ext cx="11208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dara"/>
              <a:buNone/>
            </a:pPr>
            <a:r>
              <a:rPr i="0" lang="en-US" u="none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Dinámicas</a:t>
            </a:r>
            <a:endParaRPr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5913437" y="3868340"/>
            <a:ext cx="1828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BASURA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13"/>
          <p:cNvSpPr txBox="1"/>
          <p:nvPr/>
        </p:nvSpPr>
        <p:spPr>
          <a:xfrm>
            <a:off x="5913437" y="3868340"/>
            <a:ext cx="1828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13"/>
          <p:cNvSpPr txBox="1"/>
          <p:nvPr/>
        </p:nvSpPr>
        <p:spPr>
          <a:xfrm>
            <a:off x="6294437" y="2983909"/>
            <a:ext cx="1066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BASURA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13"/>
          <p:cNvSpPr txBox="1"/>
          <p:nvPr/>
        </p:nvSpPr>
        <p:spPr>
          <a:xfrm>
            <a:off x="6284912" y="2983909"/>
            <a:ext cx="1066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FFFF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5913437" y="4464001"/>
            <a:ext cx="1828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BASURA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13"/>
          <p:cNvSpPr txBox="1"/>
          <p:nvPr/>
        </p:nvSpPr>
        <p:spPr>
          <a:xfrm>
            <a:off x="5913437" y="3858815"/>
            <a:ext cx="1828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13"/>
          <p:cNvSpPr txBox="1"/>
          <p:nvPr/>
        </p:nvSpPr>
        <p:spPr>
          <a:xfrm>
            <a:off x="5761025" y="2083722"/>
            <a:ext cx="2057400" cy="5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1714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16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p1:</a:t>
            </a:r>
            <a:endParaRPr b="1" i="0" sz="160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13"/>
          <p:cNvSpPr txBox="1"/>
          <p:nvPr/>
        </p:nvSpPr>
        <p:spPr>
          <a:xfrm>
            <a:off x="7804498" y="2043954"/>
            <a:ext cx="12192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dara"/>
              <a:buNone/>
            </a:pPr>
            <a:r>
              <a:rPr i="0" lang="en-US" u="none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Estáticas {suma}</a:t>
            </a:r>
            <a:endParaRPr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89" name="Google Shape;289;p13"/>
          <p:cNvCxnSpPr/>
          <p:nvPr/>
        </p:nvCxnSpPr>
        <p:spPr>
          <a:xfrm rot="10800000">
            <a:off x="4999037" y="2277665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0" name="Google Shape;290;p13"/>
          <p:cNvCxnSpPr/>
          <p:nvPr/>
        </p:nvCxnSpPr>
        <p:spPr>
          <a:xfrm>
            <a:off x="4999037" y="2277665"/>
            <a:ext cx="0" cy="775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91" name="Google Shape;291;p13"/>
          <p:cNvGrpSpPr/>
          <p:nvPr/>
        </p:nvGrpSpPr>
        <p:grpSpPr>
          <a:xfrm>
            <a:off x="5292720" y="3188697"/>
            <a:ext cx="609600" cy="847786"/>
            <a:chOff x="5292080" y="4251716"/>
            <a:chExt cx="609600" cy="1371600"/>
          </a:xfrm>
        </p:grpSpPr>
        <p:cxnSp>
          <p:nvCxnSpPr>
            <p:cNvPr id="292" name="Google Shape;292;p13"/>
            <p:cNvCxnSpPr/>
            <p:nvPr/>
          </p:nvCxnSpPr>
          <p:spPr>
            <a:xfrm>
              <a:off x="5292080" y="4251716"/>
              <a:ext cx="0" cy="1371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3" name="Google Shape;293;p13"/>
            <p:cNvCxnSpPr/>
            <p:nvPr/>
          </p:nvCxnSpPr>
          <p:spPr>
            <a:xfrm>
              <a:off x="5292080" y="5623316"/>
              <a:ext cx="609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4" name="Google Shape;294;p13"/>
            <p:cNvCxnSpPr/>
            <p:nvPr/>
          </p:nvCxnSpPr>
          <p:spPr>
            <a:xfrm rot="10800000">
              <a:off x="5292080" y="4251716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95" name="Google Shape;295;p13"/>
          <p:cNvSpPr txBox="1"/>
          <p:nvPr/>
        </p:nvSpPr>
        <p:spPr>
          <a:xfrm>
            <a:off x="6300787" y="2981528"/>
            <a:ext cx="1066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FF11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13"/>
          <p:cNvSpPr txBox="1"/>
          <p:nvPr/>
        </p:nvSpPr>
        <p:spPr>
          <a:xfrm>
            <a:off x="5919787" y="4458048"/>
            <a:ext cx="1828800" cy="3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7" name="Google Shape;297;p13"/>
          <p:cNvGrpSpPr/>
          <p:nvPr/>
        </p:nvGrpSpPr>
        <p:grpSpPr>
          <a:xfrm>
            <a:off x="5448198" y="3238109"/>
            <a:ext cx="636579" cy="1416539"/>
            <a:chOff x="5303168" y="4180284"/>
            <a:chExt cx="636070" cy="2324100"/>
          </a:xfrm>
        </p:grpSpPr>
        <p:cxnSp>
          <p:nvCxnSpPr>
            <p:cNvPr id="298" name="Google Shape;298;p13"/>
            <p:cNvCxnSpPr/>
            <p:nvPr/>
          </p:nvCxnSpPr>
          <p:spPr>
            <a:xfrm rot="10800000">
              <a:off x="5303168" y="4180284"/>
              <a:ext cx="4568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9" name="Google Shape;299;p13"/>
            <p:cNvCxnSpPr/>
            <p:nvPr/>
          </p:nvCxnSpPr>
          <p:spPr>
            <a:xfrm>
              <a:off x="5315858" y="4180284"/>
              <a:ext cx="0" cy="2324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0" name="Google Shape;300;p13"/>
            <p:cNvCxnSpPr/>
            <p:nvPr/>
          </p:nvCxnSpPr>
          <p:spPr>
            <a:xfrm>
              <a:off x="5330134" y="6504384"/>
              <a:ext cx="60910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01" name="Google Shape;301;p13"/>
          <p:cNvGrpSpPr/>
          <p:nvPr/>
        </p:nvGrpSpPr>
        <p:grpSpPr>
          <a:xfrm>
            <a:off x="2495074" y="3669300"/>
            <a:ext cx="3418782" cy="675056"/>
            <a:chOff x="6067097" y="5574318"/>
            <a:chExt cx="6608896" cy="762000"/>
          </a:xfrm>
        </p:grpSpPr>
        <p:sp>
          <p:nvSpPr>
            <p:cNvPr id="302" name="Google Shape;302;p13"/>
            <p:cNvSpPr txBox="1"/>
            <p:nvPr/>
          </p:nvSpPr>
          <p:spPr>
            <a:xfrm>
              <a:off x="6067097" y="5574318"/>
              <a:ext cx="3851700" cy="7620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i="0" lang="en-US" sz="2100" u="none">
                  <a:solidFill>
                    <a:srgbClr val="0000CC"/>
                  </a:solidFill>
                  <a:latin typeface="Caveat"/>
                  <a:ea typeface="Caveat"/>
                  <a:cs typeface="Caveat"/>
                  <a:sym typeface="Caveat"/>
                </a:rPr>
                <a:t>El dato queda en </a:t>
              </a:r>
              <a:br>
                <a:rPr i="0" lang="en-US" sz="2100" u="none">
                  <a:solidFill>
                    <a:srgbClr val="0000CC"/>
                  </a:solidFill>
                  <a:latin typeface="Caveat"/>
                  <a:ea typeface="Caveat"/>
                  <a:cs typeface="Caveat"/>
                  <a:sym typeface="Caveat"/>
                </a:rPr>
              </a:br>
              <a:r>
                <a:rPr i="0" lang="en-US" sz="2100" u="none">
                  <a:solidFill>
                    <a:srgbClr val="0000CC"/>
                  </a:solidFill>
                  <a:latin typeface="Caveat"/>
                  <a:ea typeface="Caveat"/>
                  <a:cs typeface="Caveat"/>
                  <a:sym typeface="Caveat"/>
                </a:rPr>
                <a:t>memoria pero </a:t>
              </a:r>
              <a:r>
                <a:rPr lang="en-US" sz="2100">
                  <a:solidFill>
                    <a:srgbClr val="0000CC"/>
                  </a:solidFill>
                  <a:latin typeface="Caveat"/>
                  <a:ea typeface="Caveat"/>
                  <a:cs typeface="Caveat"/>
                  <a:sym typeface="Caveat"/>
                </a:rPr>
                <a:t>e</a:t>
              </a:r>
              <a:r>
                <a:rPr i="0" lang="en-US" sz="2100" u="none">
                  <a:solidFill>
                    <a:srgbClr val="0000CC"/>
                  </a:solidFill>
                  <a:latin typeface="Caveat"/>
                  <a:ea typeface="Caveat"/>
                  <a:cs typeface="Caveat"/>
                  <a:sym typeface="Caveat"/>
                </a:rPr>
                <a:t>s inaccesible</a:t>
              </a:r>
              <a:endParaRPr sz="2100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cxnSp>
          <p:nvCxnSpPr>
            <p:cNvPr id="303" name="Google Shape;303;p13"/>
            <p:cNvCxnSpPr/>
            <p:nvPr/>
          </p:nvCxnSpPr>
          <p:spPr>
            <a:xfrm>
              <a:off x="9920019" y="5955990"/>
              <a:ext cx="2755975" cy="197556"/>
            </a:xfrm>
            <a:prstGeom prst="straightConnector1">
              <a:avLst/>
            </a:prstGeom>
            <a:noFill/>
            <a:ln cap="flat" cmpd="sng" w="9525">
              <a:solidFill>
                <a:srgbClr val="0000CC"/>
              </a:solidFill>
              <a:prstDash val="dash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04" name="Google Shape;304;p13"/>
          <p:cNvSpPr txBox="1"/>
          <p:nvPr/>
        </p:nvSpPr>
        <p:spPr>
          <a:xfrm rot="-17365">
            <a:off x="3152514" y="4722274"/>
            <a:ext cx="2078727" cy="25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chitects Daughter"/>
              <a:buNone/>
            </a:pPr>
            <a:r>
              <a:rPr b="1" i="0" lang="en-US" sz="1600" u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IMPRIME 44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13"/>
          <p:cNvSpPr txBox="1"/>
          <p:nvPr/>
        </p:nvSpPr>
        <p:spPr>
          <a:xfrm>
            <a:off x="3436925" y="1203725"/>
            <a:ext cx="55023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None/>
            </a:pPr>
            <a:r>
              <a:rPr i="0" lang="en-US" sz="200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p1</a:t>
            </a:r>
            <a:r>
              <a:rPr i="0" lang="en-US" sz="200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 recibe la </a:t>
            </a:r>
            <a:r>
              <a:rPr i="0" lang="en-US" sz="2000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referencia</a:t>
            </a:r>
            <a:r>
              <a:rPr i="0" lang="en-US" sz="200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 de </a:t>
            </a:r>
            <a:r>
              <a:rPr i="0" lang="en-US" sz="200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</a:t>
            </a:r>
            <a:r>
              <a:rPr i="0" lang="en-US" sz="200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. Si modifico </a:t>
            </a:r>
            <a:r>
              <a:rPr i="0" lang="en-US" sz="200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p1</a:t>
            </a:r>
            <a:r>
              <a:rPr i="0" lang="en-US" sz="200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, estoy modificando </a:t>
            </a:r>
            <a:r>
              <a:rPr i="0" lang="en-US" sz="200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</a:t>
            </a:r>
            <a:r>
              <a:rPr i="0" lang="en-US" sz="200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 en el programa ppal.</a:t>
            </a:r>
            <a:endParaRPr sz="2000">
              <a:solidFill>
                <a:srgbClr val="0000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06" name="Google Shape;306;p13"/>
          <p:cNvSpPr txBox="1"/>
          <p:nvPr/>
        </p:nvSpPr>
        <p:spPr>
          <a:xfrm>
            <a:off x="827087" y="151209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b="1" i="0" lang="en-US" sz="3400" u="none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USO DE PUNTEROS</a:t>
            </a:r>
            <a:endParaRPr/>
          </a:p>
        </p:txBody>
      </p:sp>
      <p:cxnSp>
        <p:nvCxnSpPr>
          <p:cNvPr id="307" name="Google Shape;307;p13"/>
          <p:cNvCxnSpPr/>
          <p:nvPr/>
        </p:nvCxnSpPr>
        <p:spPr>
          <a:xfrm>
            <a:off x="4356100" y="627459"/>
            <a:ext cx="4608600" cy="0"/>
          </a:xfrm>
          <a:prstGeom prst="straightConnector1">
            <a:avLst/>
          </a:prstGeom>
          <a:noFill/>
          <a:ln cap="flat" cmpd="sng" w="9525">
            <a:solidFill>
              <a:srgbClr val="80BAC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8" name="Google Shape;308;p13"/>
          <p:cNvSpPr txBox="1"/>
          <p:nvPr>
            <p:ph type="title"/>
          </p:nvPr>
        </p:nvSpPr>
        <p:spPr>
          <a:xfrm>
            <a:off x="427037" y="554831"/>
            <a:ext cx="6720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5: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Punteros como parámetros</a:t>
            </a:r>
            <a:endParaRPr/>
          </a:p>
        </p:txBody>
      </p:sp>
      <p:cxnSp>
        <p:nvCxnSpPr>
          <p:cNvPr id="309" name="Google Shape;309;p13"/>
          <p:cNvCxnSpPr/>
          <p:nvPr/>
        </p:nvCxnSpPr>
        <p:spPr>
          <a:xfrm>
            <a:off x="4999037" y="3057525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