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5"/>
  </p:notesMasterIdLst>
  <p:handoutMasterIdLst>
    <p:handoutMasterId r:id="rId36"/>
  </p:handoutMasterIdLst>
  <p:sldIdLst>
    <p:sldId id="281" r:id="rId5"/>
    <p:sldId id="264" r:id="rId6"/>
    <p:sldId id="297" r:id="rId7"/>
    <p:sldId id="257" r:id="rId8"/>
    <p:sldId id="298" r:id="rId9"/>
    <p:sldId id="299" r:id="rId10"/>
    <p:sldId id="300" r:id="rId11"/>
    <p:sldId id="301" r:id="rId12"/>
    <p:sldId id="302" r:id="rId13"/>
    <p:sldId id="260" r:id="rId14"/>
    <p:sldId id="304" r:id="rId15"/>
    <p:sldId id="305" r:id="rId16"/>
    <p:sldId id="306" r:id="rId17"/>
    <p:sldId id="307" r:id="rId18"/>
    <p:sldId id="303" r:id="rId19"/>
    <p:sldId id="308" r:id="rId20"/>
    <p:sldId id="309" r:id="rId21"/>
    <p:sldId id="310" r:id="rId22"/>
    <p:sldId id="311" r:id="rId23"/>
    <p:sldId id="312" r:id="rId24"/>
    <p:sldId id="313" r:id="rId25"/>
    <p:sldId id="314" r:id="rId26"/>
    <p:sldId id="316" r:id="rId27"/>
    <p:sldId id="318" r:id="rId28"/>
    <p:sldId id="315" r:id="rId29"/>
    <p:sldId id="319" r:id="rId30"/>
    <p:sldId id="320" r:id="rId31"/>
    <p:sldId id="321" r:id="rId32"/>
    <p:sldId id="322"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047"/>
    <a:srgbClr val="0B2B41"/>
    <a:srgbClr val="114263"/>
    <a:srgbClr val="401918"/>
    <a:srgbClr val="731F1C"/>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4CEE1-9C29-4C1E-9A90-F47A526D29A6}" v="354" dt="2020-04-26T14:05:16.835"/>
    <p1510:client id="{5022D83E-0AB0-4177-A427-7D8E022D82D2}" v="3" dt="2020-04-27T02:27:25.870"/>
  </p1510:revLst>
</p1510:revInfo>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703" autoAdjust="0"/>
  </p:normalViewPr>
  <p:slideViewPr>
    <p:cSldViewPr snapToGrid="0">
      <p:cViewPr varScale="1">
        <p:scale>
          <a:sx n="74" d="100"/>
          <a:sy n="74" d="100"/>
        </p:scale>
        <p:origin x="-114" y="-894"/>
      </p:cViewPr>
      <p:guideLst>
        <p:guide orient="horz" pos="2160"/>
        <p:guide orient="horz" pos="432"/>
        <p:guide pos="3864"/>
        <p:guide pos="408"/>
        <p:guide pos="7272"/>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3D1D01A-5516-4E1C-9A6D-D9EF8C203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B0087A2D-9F8F-45E9-B127-C2407E7953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34338A-2C54-48B6-A869-F1523EB17642}" type="datetimeFigureOut">
              <a:rPr lang="en-US" smtClean="0"/>
              <a:t>10/4/2020</a:t>
            </a:fld>
            <a:endParaRPr lang="en-US" dirty="0"/>
          </a:p>
        </p:txBody>
      </p:sp>
      <p:sp>
        <p:nvSpPr>
          <p:cNvPr id="4" name="Footer Placeholder 3">
            <a:extLst>
              <a:ext uri="{FF2B5EF4-FFF2-40B4-BE49-F238E27FC236}">
                <a16:creationId xmlns:a16="http://schemas.microsoft.com/office/drawing/2014/main" xmlns="" id="{60515058-9F03-4AC5-A723-3D23E27720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86E583C-77B5-479A-A9CA-17DC816BC6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3D57C9-54A6-4BAA-A5CD-C535F9370C4B}" type="slidenum">
              <a:rPr lang="en-US" smtClean="0"/>
              <a:t>‹Nº›</a:t>
            </a:fld>
            <a:endParaRPr lang="en-US" dirty="0"/>
          </a:p>
        </p:txBody>
      </p:sp>
    </p:spTree>
    <p:extLst>
      <p:ext uri="{BB962C8B-B14F-4D97-AF65-F5344CB8AC3E}">
        <p14:creationId xmlns:p14="http://schemas.microsoft.com/office/powerpoint/2010/main" val="21203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205A9-A302-429C-8AB8-C362C4362DF4}" type="datetimeFigureOut">
              <a:rPr lang="en-US" smtClean="0"/>
              <a:t>10/4/2020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82289-BCFD-4053-9D06-A9140C63A457}" type="slidenum">
              <a:rPr lang="en-US" smtClean="0"/>
              <a:t>‹Nº›</a:t>
            </a:fld>
            <a:endParaRPr lang="en-US" dirty="0"/>
          </a:p>
        </p:txBody>
      </p:sp>
    </p:spTree>
    <p:extLst>
      <p:ext uri="{BB962C8B-B14F-4D97-AF65-F5344CB8AC3E}">
        <p14:creationId xmlns:p14="http://schemas.microsoft.com/office/powerpoint/2010/main" val="144947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01">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xmlns="" id="{1A440F4A-C2AF-406D-B420-CCF52F447AC1}"/>
              </a:ext>
            </a:extLst>
          </p:cNvPr>
          <p:cNvSpPr>
            <a:spLocks noGrp="1"/>
          </p:cNvSpPr>
          <p:nvPr>
            <p:ph type="pic" sz="quarter" idx="10" hasCustomPrompt="1"/>
          </p:nvPr>
        </p:nvSpPr>
        <p:spPr>
          <a:xfrm>
            <a:off x="-1" y="0"/>
            <a:ext cx="667656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xmlns=""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xmlns=""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xmlns=""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xmlns=""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‹Nº›</a:t>
            </a:fld>
            <a:endParaRPr lang="en-US" sz="1200" noProof="0" dirty="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 0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12" name="Picture Placeholder 11">
            <a:extLst>
              <a:ext uri="{FF2B5EF4-FFF2-40B4-BE49-F238E27FC236}">
                <a16:creationId xmlns:a16="http://schemas.microsoft.com/office/drawing/2014/main" xmlns=""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en-US" noProof="0" dirty="0"/>
              <a:t>Insert Image</a:t>
            </a:r>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a:lnSpc>
                <a:spcPct val="100000"/>
              </a:lnSpc>
            </a:pPr>
            <a:r>
              <a:rPr lang="en-US" noProof="0"/>
              <a:t>Click to edit Master title style</a:t>
            </a:r>
          </a:p>
        </p:txBody>
      </p:sp>
      <p:sp>
        <p:nvSpPr>
          <p:cNvPr id="20" name="Slide Number Placeholder 7">
            <a:extLst>
              <a:ext uri="{FF2B5EF4-FFF2-40B4-BE49-F238E27FC236}">
                <a16:creationId xmlns:a16="http://schemas.microsoft.com/office/drawing/2014/main" xmlns=""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‹Nº›</a:t>
            </a:fld>
            <a:endParaRPr lang="en-US" noProof="0" dirty="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xmlns=""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Slide Number Placeholder 7">
            <a:extLst>
              <a:ext uri="{FF2B5EF4-FFF2-40B4-BE49-F238E27FC236}">
                <a16:creationId xmlns:a16="http://schemas.microsoft.com/office/drawing/2014/main" xmlns=""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‹Nº›</a:t>
            </a:fld>
            <a:endParaRPr lang="en-US" noProof="0" dirty="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0" name="Title 1">
            <a:extLst>
              <a:ext uri="{FF2B5EF4-FFF2-40B4-BE49-F238E27FC236}">
                <a16:creationId xmlns:a16="http://schemas.microsoft.com/office/drawing/2014/main" xmlns=""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a:r>
              <a:rPr lang="en-US" noProof="0"/>
              <a:t>TITLE</a:t>
            </a:r>
          </a:p>
        </p:txBody>
      </p:sp>
      <p:sp>
        <p:nvSpPr>
          <p:cNvPr id="17" name="Text Placeholder 4">
            <a:extLst>
              <a:ext uri="{FF2B5EF4-FFF2-40B4-BE49-F238E27FC236}">
                <a16:creationId xmlns:a16="http://schemas.microsoft.com/office/drawing/2014/main" xmlns="" id="{B293AB9F-7C1D-4A06-9F42-4FD67BF2739F}"/>
              </a:ext>
            </a:extLst>
          </p:cNvPr>
          <p:cNvSpPr>
            <a:spLocks noGrp="1"/>
          </p:cNvSpPr>
          <p:nvPr>
            <p:ph type="body" sz="quarter" idx="15" hasCustomPrompt="1"/>
          </p:nvPr>
        </p:nvSpPr>
        <p:spPr>
          <a:xfrm>
            <a:off x="1359075" y="3653097"/>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Name</a:t>
            </a:r>
          </a:p>
        </p:txBody>
      </p:sp>
      <p:sp>
        <p:nvSpPr>
          <p:cNvPr id="18" name="Text Placeholder 4">
            <a:extLst>
              <a:ext uri="{FF2B5EF4-FFF2-40B4-BE49-F238E27FC236}">
                <a16:creationId xmlns:a16="http://schemas.microsoft.com/office/drawing/2014/main" xmlns="" id="{224AF9FB-5C6E-4050-AE8D-3B218C0F1DAE}"/>
              </a:ext>
            </a:extLst>
          </p:cNvPr>
          <p:cNvSpPr>
            <a:spLocks noGrp="1"/>
          </p:cNvSpPr>
          <p:nvPr>
            <p:ph type="body" sz="quarter" idx="16" hasCustomPrompt="1"/>
          </p:nvPr>
        </p:nvSpPr>
        <p:spPr>
          <a:xfrm>
            <a:off x="1359075" y="4392151"/>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Phone</a:t>
            </a:r>
          </a:p>
        </p:txBody>
      </p:sp>
      <p:sp>
        <p:nvSpPr>
          <p:cNvPr id="19" name="Text Placeholder 4">
            <a:extLst>
              <a:ext uri="{FF2B5EF4-FFF2-40B4-BE49-F238E27FC236}">
                <a16:creationId xmlns:a16="http://schemas.microsoft.com/office/drawing/2014/main" xmlns="" id="{68A48B85-2E0B-42B6-AB4A-1302D3C828F5}"/>
              </a:ext>
            </a:extLst>
          </p:cNvPr>
          <p:cNvSpPr>
            <a:spLocks noGrp="1"/>
          </p:cNvSpPr>
          <p:nvPr>
            <p:ph type="body" sz="quarter" idx="17" hasCustomPrompt="1"/>
          </p:nvPr>
        </p:nvSpPr>
        <p:spPr>
          <a:xfrm>
            <a:off x="1359075" y="5131205"/>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Email</a:t>
            </a:r>
          </a:p>
        </p:txBody>
      </p:sp>
      <p:sp>
        <p:nvSpPr>
          <p:cNvPr id="20" name="Text Placeholder 4">
            <a:extLst>
              <a:ext uri="{FF2B5EF4-FFF2-40B4-BE49-F238E27FC236}">
                <a16:creationId xmlns:a16="http://schemas.microsoft.com/office/drawing/2014/main" xmlns="" id="{9244D33F-3A47-4DE3-8198-7AC5316E31E6}"/>
              </a:ext>
            </a:extLst>
          </p:cNvPr>
          <p:cNvSpPr>
            <a:spLocks noGrp="1"/>
          </p:cNvSpPr>
          <p:nvPr>
            <p:ph type="body" sz="quarter" idx="18" hasCustomPrompt="1"/>
          </p:nvPr>
        </p:nvSpPr>
        <p:spPr>
          <a:xfrm>
            <a:off x="1359075" y="5870258"/>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Website</a:t>
            </a:r>
          </a:p>
        </p:txBody>
      </p:sp>
      <p:sp>
        <p:nvSpPr>
          <p:cNvPr id="3" name="Content Placeholder 2">
            <a:extLst>
              <a:ext uri="{FF2B5EF4-FFF2-40B4-BE49-F238E27FC236}">
                <a16:creationId xmlns:a16="http://schemas.microsoft.com/office/drawing/2014/main" xmlns=""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8" name="Content Placeholder 2">
            <a:extLst>
              <a:ext uri="{FF2B5EF4-FFF2-40B4-BE49-F238E27FC236}">
                <a16:creationId xmlns:a16="http://schemas.microsoft.com/office/drawing/2014/main" xmlns=""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9" name="Content Placeholder 2">
            <a:extLst>
              <a:ext uri="{FF2B5EF4-FFF2-40B4-BE49-F238E27FC236}">
                <a16:creationId xmlns:a16="http://schemas.microsoft.com/office/drawing/2014/main" xmlns=""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30" name="Content Placeholder 2">
            <a:extLst>
              <a:ext uri="{FF2B5EF4-FFF2-40B4-BE49-F238E27FC236}">
                <a16:creationId xmlns:a16="http://schemas.microsoft.com/office/drawing/2014/main" xmlns=""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xmlns=""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xmlns=""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xmlns=""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xmlns=""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12">
            <a:extLst>
              <a:ext uri="{FF2B5EF4-FFF2-40B4-BE49-F238E27FC236}">
                <a16:creationId xmlns:a16="http://schemas.microsoft.com/office/drawing/2014/main" xmlns=""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xmlns=""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xmlns=""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xmlns=""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xmlns=""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‹Nº›</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xmlns="" id="{C7BBA6D3-FEB9-412B-8FBB-095FC3A60ABF}"/>
              </a:ext>
            </a:extLst>
          </p:cNvPr>
          <p:cNvSpPr>
            <a:spLocks noGrp="1"/>
          </p:cNvSpPr>
          <p:nvPr>
            <p:ph idx="1"/>
          </p:nvPr>
        </p:nvSpPr>
        <p:spPr>
          <a:xfrm>
            <a:off x="633186" y="1825625"/>
            <a:ext cx="10815864"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‹Nº›</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xmlns="" id="{64A4F74B-B2CD-407C-865A-037EDFAC9DB0}"/>
              </a:ext>
            </a:extLst>
          </p:cNvPr>
          <p:cNvSpPr>
            <a:spLocks noGrp="1"/>
          </p:cNvSpPr>
          <p:nvPr>
            <p:ph sz="half" idx="1"/>
          </p:nvPr>
        </p:nvSpPr>
        <p:spPr>
          <a:xfrm>
            <a:off x="633186" y="1825625"/>
            <a:ext cx="5386614"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3">
            <a:extLst>
              <a:ext uri="{FF2B5EF4-FFF2-40B4-BE49-F238E27FC236}">
                <a16:creationId xmlns:a16="http://schemas.microsoft.com/office/drawing/2014/main" xmlns="" id="{A2548E2E-973A-4D52-ACB9-BF564F407308}"/>
              </a:ext>
            </a:extLst>
          </p:cNvPr>
          <p:cNvSpPr>
            <a:spLocks noGrp="1"/>
          </p:cNvSpPr>
          <p:nvPr>
            <p:ph sz="half" idx="2"/>
          </p:nvPr>
        </p:nvSpPr>
        <p:spPr>
          <a:xfrm>
            <a:off x="6172200" y="1825625"/>
            <a:ext cx="527685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‹Nº›</a:t>
            </a:fld>
            <a:endParaRPr lang="en-US" sz="1200" noProof="0" dirty="0">
              <a:solidFill>
                <a:schemeClr val="bg1"/>
              </a:solidFill>
            </a:endParaRPr>
          </a:p>
        </p:txBody>
      </p:sp>
      <p:sp>
        <p:nvSpPr>
          <p:cNvPr id="9" name="Text Placeholder 2">
            <a:extLst>
              <a:ext uri="{FF2B5EF4-FFF2-40B4-BE49-F238E27FC236}">
                <a16:creationId xmlns:a16="http://schemas.microsoft.com/office/drawing/2014/main" xmlns="" id="{10CD1AD0-C8B7-4785-A47D-D822CF4F248F}"/>
              </a:ext>
            </a:extLst>
          </p:cNvPr>
          <p:cNvSpPr>
            <a:spLocks noGrp="1"/>
          </p:cNvSpPr>
          <p:nvPr>
            <p:ph type="body" idx="1"/>
          </p:nvPr>
        </p:nvSpPr>
        <p:spPr>
          <a:xfrm>
            <a:off x="633186" y="1681163"/>
            <a:ext cx="53321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4">
            <a:extLst>
              <a:ext uri="{FF2B5EF4-FFF2-40B4-BE49-F238E27FC236}">
                <a16:creationId xmlns:a16="http://schemas.microsoft.com/office/drawing/2014/main" xmlns="" id="{90A1BBCF-EEF1-4C9A-BA10-9657A79560D3}"/>
              </a:ext>
            </a:extLst>
          </p:cNvPr>
          <p:cNvSpPr>
            <a:spLocks noGrp="1"/>
          </p:cNvSpPr>
          <p:nvPr>
            <p:ph type="body" sz="quarter" idx="3"/>
          </p:nvPr>
        </p:nvSpPr>
        <p:spPr>
          <a:xfrm>
            <a:off x="6172200" y="1681163"/>
            <a:ext cx="5276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Content Placeholder 3">
            <a:extLst>
              <a:ext uri="{FF2B5EF4-FFF2-40B4-BE49-F238E27FC236}">
                <a16:creationId xmlns:a16="http://schemas.microsoft.com/office/drawing/2014/main" xmlns="" id="{79F8415A-57A2-4D5C-97B0-E78499CC7C6F}"/>
              </a:ext>
            </a:extLst>
          </p:cNvPr>
          <p:cNvSpPr>
            <a:spLocks noGrp="1"/>
          </p:cNvSpPr>
          <p:nvPr>
            <p:ph sz="half" idx="2"/>
          </p:nvPr>
        </p:nvSpPr>
        <p:spPr>
          <a:xfrm>
            <a:off x="633186" y="2505075"/>
            <a:ext cx="5332147"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5">
            <a:extLst>
              <a:ext uri="{FF2B5EF4-FFF2-40B4-BE49-F238E27FC236}">
                <a16:creationId xmlns:a16="http://schemas.microsoft.com/office/drawing/2014/main" xmlns="" id="{37A31490-A10D-455A-B515-E26064D0E10A}"/>
              </a:ext>
            </a:extLst>
          </p:cNvPr>
          <p:cNvSpPr>
            <a:spLocks noGrp="1"/>
          </p:cNvSpPr>
          <p:nvPr>
            <p:ph sz="quarter" idx="4"/>
          </p:nvPr>
        </p:nvSpPr>
        <p:spPr>
          <a:xfrm>
            <a:off x="6172200" y="2505075"/>
            <a:ext cx="5276850"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‹Nº›</a:t>
            </a:fld>
            <a:endParaRPr lang="en-US" sz="1200" noProof="0" dirty="0">
              <a:solidFill>
                <a:schemeClr val="bg1"/>
              </a:solidFill>
            </a:endParaRPr>
          </a:p>
        </p:txBody>
      </p:sp>
      <p:sp>
        <p:nvSpPr>
          <p:cNvPr id="9" name="Text Placeholder 3">
            <a:extLst>
              <a:ext uri="{FF2B5EF4-FFF2-40B4-BE49-F238E27FC236}">
                <a16:creationId xmlns:a16="http://schemas.microsoft.com/office/drawing/2014/main" xmlns="" id="{9F5DF135-B773-4FF0-A198-687768159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xmlns="" id="{4D4BA48E-457A-42FA-BC00-3AE386B38A0C}"/>
              </a:ext>
            </a:extLst>
          </p:cNvPr>
          <p:cNvSpPr>
            <a:spLocks noGrp="1"/>
          </p:cNvSpPr>
          <p:nvPr>
            <p:ph idx="1"/>
          </p:nvPr>
        </p:nvSpPr>
        <p:spPr>
          <a:xfrm>
            <a:off x="5183188" y="987425"/>
            <a:ext cx="62658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itle 1">
            <a:extLst>
              <a:ext uri="{FF2B5EF4-FFF2-40B4-BE49-F238E27FC236}">
                <a16:creationId xmlns:a16="http://schemas.microsoft.com/office/drawing/2014/main" xmlns="" id="{43DF8AE6-3466-400C-B6F1-335DF4DED07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0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xmlns="" id="{1A440F4A-C2AF-406D-B420-CCF52F447AC1}"/>
              </a:ext>
            </a:extLst>
          </p:cNvPr>
          <p:cNvSpPr>
            <a:spLocks noGrp="1"/>
          </p:cNvSpPr>
          <p:nvPr>
            <p:ph type="pic" sz="quarter" idx="10" hasCustomPrompt="1"/>
          </p:nvPr>
        </p:nvSpPr>
        <p:spPr>
          <a:xfrm>
            <a:off x="-1" y="0"/>
            <a:ext cx="550468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‹Nº›</a:t>
            </a:fld>
            <a:endParaRPr lang="en-US" sz="1200" noProof="0" dirty="0">
              <a:solidFill>
                <a:schemeClr val="bg1"/>
              </a:solidFill>
            </a:endParaRPr>
          </a:p>
        </p:txBody>
      </p:sp>
      <p:sp>
        <p:nvSpPr>
          <p:cNvPr id="9" name="Title 1">
            <a:extLst>
              <a:ext uri="{FF2B5EF4-FFF2-40B4-BE49-F238E27FC236}">
                <a16:creationId xmlns:a16="http://schemas.microsoft.com/office/drawing/2014/main" xmlns="" id="{A3EA16B2-FFAE-4A6E-977D-191BC1DB5B28}"/>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0" name="Text Placeholder 3">
            <a:extLst>
              <a:ext uri="{FF2B5EF4-FFF2-40B4-BE49-F238E27FC236}">
                <a16:creationId xmlns:a16="http://schemas.microsoft.com/office/drawing/2014/main" xmlns="" id="{436B2E80-B2B9-4309-8C9B-11D0B83C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xmlns="" id="{03DB89DF-F372-4E54-9DFD-D53E42A2B8E8}"/>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294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03">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47CEAAF6-CCA9-40F8-8A3D-FAAD92220D11}"/>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a:r>
              <a:rPr lang="en-US" noProof="0"/>
              <a:t>Subtitle</a:t>
            </a:r>
          </a:p>
        </p:txBody>
      </p:sp>
    </p:spTree>
    <p:extLst>
      <p:ext uri="{BB962C8B-B14F-4D97-AF65-F5344CB8AC3E}">
        <p14:creationId xmlns:p14="http://schemas.microsoft.com/office/powerpoint/2010/main" val="347717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AAF32A0B-D38A-4E4A-BD5E-94B671296508}"/>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tx1"/>
                </a:solidFill>
              </a:defRPr>
            </a:lvl1pPr>
          </a:lstStyle>
          <a:p>
            <a:r>
              <a:rPr lang="en-US" noProof="0" dirty="0"/>
              <a:t>Insert Image</a:t>
            </a:r>
          </a:p>
        </p:txBody>
      </p:sp>
      <p:sp>
        <p:nvSpPr>
          <p:cNvPr id="2" name="Title 1">
            <a:extLst>
              <a:ext uri="{FF2B5EF4-FFF2-40B4-BE49-F238E27FC236}">
                <a16:creationId xmlns:a16="http://schemas.microsoft.com/office/drawing/2014/main" xmlns=""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a:r>
              <a:rPr lang="en-US" noProof="0"/>
              <a:t>Click to edit Master title style</a:t>
            </a:r>
          </a:p>
        </p:txBody>
      </p:sp>
      <p:sp>
        <p:nvSpPr>
          <p:cNvPr id="3" name="Text Placeholder 2">
            <a:extLst>
              <a:ext uri="{FF2B5EF4-FFF2-40B4-BE49-F238E27FC236}">
                <a16:creationId xmlns:a16="http://schemas.microsoft.com/office/drawing/2014/main" xmlns="" id="{2728D712-0D13-4ECD-9BEB-B8EE651FF63F}"/>
              </a:ext>
            </a:extLst>
          </p:cNvPr>
          <p:cNvSpPr>
            <a:spLocks noGrp="1"/>
          </p:cNvSpPr>
          <p:nvPr>
            <p:ph type="body" idx="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xmlns="" id="{C7F0E85E-786D-44FC-A9C8-8853277D7C38}"/>
              </a:ext>
            </a:extLst>
          </p:cNvPr>
          <p:cNvSpPr>
            <a:spLocks noGrp="1"/>
          </p:cNvSpPr>
          <p:nvPr>
            <p:ph type="body" sz="quarter" idx="12"/>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1906451"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7" name="Content Placeholder 15">
            <a:extLst>
              <a:ext uri="{FF2B5EF4-FFF2-40B4-BE49-F238E27FC236}">
                <a16:creationId xmlns:a16="http://schemas.microsoft.com/office/drawing/2014/main" xmlns="" id="{6DF8CB66-232E-4CE3-96FC-CE37C74994E1}"/>
              </a:ext>
            </a:extLst>
          </p:cNvPr>
          <p:cNvSpPr>
            <a:spLocks noGrp="1"/>
          </p:cNvSpPr>
          <p:nvPr>
            <p:ph sz="quarter" idx="14" hasCustomPrompt="1"/>
          </p:nvPr>
        </p:nvSpPr>
        <p:spPr>
          <a:xfrm>
            <a:off x="5645309"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8" name="Slide Number Placeholder 7">
            <a:extLst>
              <a:ext uri="{FF2B5EF4-FFF2-40B4-BE49-F238E27FC236}">
                <a16:creationId xmlns:a16="http://schemas.microsoft.com/office/drawing/2014/main" xmlns=""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‹Nº›</a:t>
            </a:fld>
            <a:endParaRPr lang="en-US" noProof="0" dirty="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2 Content_3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xmlns="" id="{C7F0E85E-786D-44FC-A9C8-8853277D7C38}"/>
              </a:ext>
            </a:extLst>
          </p:cNvPr>
          <p:cNvSpPr>
            <a:spLocks noGrp="1"/>
          </p:cNvSpPr>
          <p:nvPr>
            <p:ph type="body" sz="quarter" idx="12"/>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1562100"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7" name="Content Placeholder 15">
            <a:extLst>
              <a:ext uri="{FF2B5EF4-FFF2-40B4-BE49-F238E27FC236}">
                <a16:creationId xmlns:a16="http://schemas.microsoft.com/office/drawing/2014/main" xmlns="" id="{6DF8CB66-232E-4CE3-96FC-CE37C74994E1}"/>
              </a:ext>
            </a:extLst>
          </p:cNvPr>
          <p:cNvSpPr>
            <a:spLocks noGrp="1"/>
          </p:cNvSpPr>
          <p:nvPr>
            <p:ph sz="quarter" idx="14" hasCustomPrompt="1"/>
          </p:nvPr>
        </p:nvSpPr>
        <p:spPr>
          <a:xfrm>
            <a:off x="4803242"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Text Placeholder 12">
            <a:extLst>
              <a:ext uri="{FF2B5EF4-FFF2-40B4-BE49-F238E27FC236}">
                <a16:creationId xmlns:a16="http://schemas.microsoft.com/office/drawing/2014/main" xmlns="" id="{DEF523FD-B1FC-40A7-93AA-389CB38E17C0}"/>
              </a:ext>
            </a:extLst>
          </p:cNvPr>
          <p:cNvSpPr>
            <a:spLocks noGrp="1"/>
          </p:cNvSpPr>
          <p:nvPr>
            <p:ph type="body" sz="quarter" idx="15"/>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0" name="Content Placeholder 15">
            <a:extLst>
              <a:ext uri="{FF2B5EF4-FFF2-40B4-BE49-F238E27FC236}">
                <a16:creationId xmlns:a16="http://schemas.microsoft.com/office/drawing/2014/main" xmlns="" id="{B60C8CC8-C869-4395-B389-D76DF4A56AA1}"/>
              </a:ext>
            </a:extLst>
          </p:cNvPr>
          <p:cNvSpPr>
            <a:spLocks noGrp="1"/>
          </p:cNvSpPr>
          <p:nvPr>
            <p:ph sz="quarter" idx="16" hasCustomPrompt="1"/>
          </p:nvPr>
        </p:nvSpPr>
        <p:spPr>
          <a:xfrm>
            <a:off x="8044385"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Slide Number Placeholder 7">
            <a:extLst>
              <a:ext uri="{FF2B5EF4-FFF2-40B4-BE49-F238E27FC236}">
                <a16:creationId xmlns:a16="http://schemas.microsoft.com/office/drawing/2014/main" xmlns=""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‹Nº›</a:t>
            </a:fld>
            <a:endParaRPr lang="en-US" noProof="0" dirty="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647700" y="2304413"/>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Text Placeholder 12">
            <a:extLst>
              <a:ext uri="{FF2B5EF4-FFF2-40B4-BE49-F238E27FC236}">
                <a16:creationId xmlns:a16="http://schemas.microsoft.com/office/drawing/2014/main" xmlns="" id="{C3BB8EAB-4266-4938-A8CB-6D18C938017F}"/>
              </a:ext>
            </a:extLst>
          </p:cNvPr>
          <p:cNvSpPr>
            <a:spLocks noGrp="1"/>
          </p:cNvSpPr>
          <p:nvPr>
            <p:ph type="body" sz="quarter" idx="14"/>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12" name="Content Placeholder 15">
            <a:extLst>
              <a:ext uri="{FF2B5EF4-FFF2-40B4-BE49-F238E27FC236}">
                <a16:creationId xmlns:a16="http://schemas.microsoft.com/office/drawing/2014/main" xmlns="" id="{716D363C-A0A5-4FB1-8CC2-850C0CD9F4E7}"/>
              </a:ext>
            </a:extLst>
          </p:cNvPr>
          <p:cNvSpPr>
            <a:spLocks noGrp="1"/>
          </p:cNvSpPr>
          <p:nvPr>
            <p:ph sz="quarter" idx="15" hasCustomPrompt="1"/>
          </p:nvPr>
        </p:nvSpPr>
        <p:spPr>
          <a:xfrm>
            <a:off x="647700" y="4505006"/>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5" name="Slide Number Placeholder 7">
            <a:extLst>
              <a:ext uri="{FF2B5EF4-FFF2-40B4-BE49-F238E27FC236}">
                <a16:creationId xmlns:a16="http://schemas.microsoft.com/office/drawing/2014/main" xmlns=""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‹Nº›</a:t>
            </a:fld>
            <a:endParaRPr lang="en-US" noProof="0" dirty="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Slide Number Placeholder 7">
            <a:extLst>
              <a:ext uri="{FF2B5EF4-FFF2-40B4-BE49-F238E27FC236}">
                <a16:creationId xmlns:a16="http://schemas.microsoft.com/office/drawing/2014/main" xmlns=""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‹Nº›</a:t>
            </a:fld>
            <a:endParaRPr lang="en-US" noProof="0" dirty="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tx1"/>
                </a:solidFill>
              </a:defRPr>
            </a:lvl1pPr>
          </a:lstStyle>
          <a:p>
            <a:pPr lvl="0"/>
            <a:r>
              <a:rPr lang="en-US" noProof="0"/>
              <a:t>Icon</a:t>
            </a:r>
          </a:p>
        </p:txBody>
      </p:sp>
      <p:grpSp>
        <p:nvGrpSpPr>
          <p:cNvPr id="11" name="Group 10">
            <a:extLst>
              <a:ext uri="{FF2B5EF4-FFF2-40B4-BE49-F238E27FC236}">
                <a16:creationId xmlns:a16="http://schemas.microsoft.com/office/drawing/2014/main" xmlns=""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xmlns=""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Slide Number Placeholder 5">
            <a:extLst>
              <a:ext uri="{FF2B5EF4-FFF2-40B4-BE49-F238E27FC236}">
                <a16:creationId xmlns:a16="http://schemas.microsoft.com/office/drawing/2014/main" xmlns=""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‹Nº›</a:t>
            </a:fld>
            <a:endParaRPr lang="en-US" sz="1200" noProof="0" dirty="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a:fld id="{817179DE-9BF3-494C-804F-0C7C90AC8700}" type="slidenum">
              <a:rPr lang="en-US" noProof="0" smtClean="0"/>
              <a:pPr algn="ctr"/>
              <a:t>‹Nº›</a:t>
            </a:fld>
            <a:endParaRPr lang="en-US" noProof="0" dirty="0"/>
          </a:p>
        </p:txBody>
      </p:sp>
      <p:sp>
        <p:nvSpPr>
          <p:cNvPr id="2" name="Title Placeholder 1">
            <a:extLst>
              <a:ext uri="{FF2B5EF4-FFF2-40B4-BE49-F238E27FC236}">
                <a16:creationId xmlns:a16="http://schemas.microsoft.com/office/drawing/2014/main" xmlns=""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image" Target="../media/image28.svg"/><Relationship Id="rId5" Type="http://schemas.openxmlformats.org/officeDocument/2006/relationships/image" Target="../media/image16.png"/><Relationship Id="rId10" Type="http://schemas.openxmlformats.org/officeDocument/2006/relationships/image" Target="../media/image32.svg"/><Relationship Id="rId4" Type="http://schemas.openxmlformats.org/officeDocument/2006/relationships/image" Target="../media/image9.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image" Target="../media/image40.svg"/><Relationship Id="rId5" Type="http://schemas.openxmlformats.org/officeDocument/2006/relationships/image" Target="../media/image24.png"/><Relationship Id="rId4" Type="http://schemas.openxmlformats.org/officeDocument/2006/relationships/image" Target="../media/image38.svg"/></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43.svg"/><Relationship Id="rId4" Type="http://schemas.openxmlformats.org/officeDocument/2006/relationships/image" Target="../media/image25.png"/><Relationship Id="rId9" Type="http://schemas.openxmlformats.org/officeDocument/2006/relationships/image" Target="../media/image47.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47.svg"/><Relationship Id="rId4" Type="http://schemas.openxmlformats.org/officeDocument/2006/relationships/image" Target="../media/image27.png"/><Relationship Id="rId9" Type="http://schemas.openxmlformats.org/officeDocument/2006/relationships/image" Target="../media/image43.sv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43.svg"/><Relationship Id="rId4" Type="http://schemas.openxmlformats.org/officeDocument/2006/relationships/image" Target="../media/image25.png"/><Relationship Id="rId9" Type="http://schemas.openxmlformats.org/officeDocument/2006/relationships/image" Target="../media/image47.sv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1.svg"/><Relationship Id="rId7" Type="http://schemas.openxmlformats.org/officeDocument/2006/relationships/image" Target="../media/image49.sv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43.svg"/><Relationship Id="rId4" Type="http://schemas.openxmlformats.org/officeDocument/2006/relationships/image" Target="../media/image25.png"/><Relationship Id="rId9" Type="http://schemas.openxmlformats.org/officeDocument/2006/relationships/image" Target="../media/image47.svg"/></Relationships>
</file>

<file path=ppt/slides/_rels/slide2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45.sv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image" Target="../media/image40.svg"/><Relationship Id="rId5" Type="http://schemas.openxmlformats.org/officeDocument/2006/relationships/image" Target="../media/image24.png"/><Relationship Id="rId4" Type="http://schemas.openxmlformats.org/officeDocument/2006/relationships/image" Target="../media/image38.svg"/></Relationships>
</file>

<file path=ppt/slides/_rels/slide25.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1.png"/><Relationship Id="rId1" Type="http://schemas.openxmlformats.org/officeDocument/2006/relationships/slideLayout" Target="../slideLayouts/slideLayout9.xml"/><Relationship Id="rId5" Type="http://schemas.openxmlformats.org/officeDocument/2006/relationships/image" Target="../media/image22.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25.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hree people sitting at picnic table">
            <a:extLst>
              <a:ext uri="{FF2B5EF4-FFF2-40B4-BE49-F238E27FC236}">
                <a16:creationId xmlns:a16="http://schemas.microsoft.com/office/drawing/2014/main" xmlns="" id="{0B90EB26-97FD-4B8B-86E0-B00589E0946D}"/>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 y="0"/>
            <a:ext cx="6676568" cy="6858000"/>
          </a:xfrm>
        </p:spPr>
      </p:pic>
      <p:sp>
        <p:nvSpPr>
          <p:cNvPr id="2" name="Title 1" descr="title">
            <a:extLst>
              <a:ext uri="{FF2B5EF4-FFF2-40B4-BE49-F238E27FC236}">
                <a16:creationId xmlns:a16="http://schemas.microsoft.com/office/drawing/2014/main" xmlns="" id="{28BAA8DA-C40B-4AB9-9407-30FB70335152}"/>
              </a:ext>
            </a:extLst>
          </p:cNvPr>
          <p:cNvSpPr>
            <a:spLocks noGrp="1"/>
          </p:cNvSpPr>
          <p:nvPr>
            <p:ph type="ctrTitle"/>
          </p:nvPr>
        </p:nvSpPr>
        <p:spPr/>
        <p:txBody>
          <a:bodyPr/>
          <a:lstStyle/>
          <a:p>
            <a:r>
              <a:rPr lang="es-AR"/>
              <a:t>Conceptos de Algoritmos, Datos y Programas 2020</a:t>
            </a:r>
          </a:p>
        </p:txBody>
      </p:sp>
      <p:sp>
        <p:nvSpPr>
          <p:cNvPr id="12" name="Subtitle 11" descr="subtitle">
            <a:extLst>
              <a:ext uri="{FF2B5EF4-FFF2-40B4-BE49-F238E27FC236}">
                <a16:creationId xmlns:a16="http://schemas.microsoft.com/office/drawing/2014/main" xmlns="" id="{B28A8D9C-5123-4D2B-9272-016EF90E0E50}"/>
              </a:ext>
            </a:extLst>
          </p:cNvPr>
          <p:cNvSpPr>
            <a:spLocks noGrp="1"/>
          </p:cNvSpPr>
          <p:nvPr>
            <p:ph type="subTitle" idx="1"/>
          </p:nvPr>
        </p:nvSpPr>
        <p:spPr/>
        <p:txBody>
          <a:bodyPr/>
          <a:lstStyle/>
          <a:p>
            <a:r>
              <a:rPr lang="es-AR" dirty="0"/>
              <a:t>Concepto de Tipo de Dato Estructurado - Registros</a:t>
            </a:r>
          </a:p>
        </p:txBody>
      </p:sp>
      <p:grpSp>
        <p:nvGrpSpPr>
          <p:cNvPr id="4" name="Group 3">
            <a:extLst>
              <a:ext uri="{FF2B5EF4-FFF2-40B4-BE49-F238E27FC236}">
                <a16:creationId xmlns:a16="http://schemas.microsoft.com/office/drawing/2014/main" xmlns="" id="{EB664AAE-5AE9-41D7-8346-002B9F445323}"/>
              </a:ext>
              <a:ext uri="{C183D7F6-B498-43B3-948B-1728B52AA6E4}">
                <adec:decorative xmlns:adec="http://schemas.microsoft.com/office/drawing/2017/decorative" xmlns="" val="1"/>
              </a:ext>
            </a:extLst>
          </p:cNvPr>
          <p:cNvGrpSpPr/>
          <p:nvPr/>
        </p:nvGrpSpPr>
        <p:grpSpPr>
          <a:xfrm>
            <a:off x="-3740" y="0"/>
            <a:ext cx="6208649" cy="6858000"/>
            <a:chOff x="-3740" y="0"/>
            <a:chExt cx="6208649" cy="6858000"/>
          </a:xfrm>
        </p:grpSpPr>
        <p:sp>
          <p:nvSpPr>
            <p:cNvPr id="11" name="Freeform: Shape 10">
              <a:extLst>
                <a:ext uri="{FF2B5EF4-FFF2-40B4-BE49-F238E27FC236}">
                  <a16:creationId xmlns:a16="http://schemas.microsoft.com/office/drawing/2014/main" xmlns=""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xmlns=""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2556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 up of pages in a book">
            <a:extLst>
              <a:ext uri="{FF2B5EF4-FFF2-40B4-BE49-F238E27FC236}">
                <a16:creationId xmlns:a16="http://schemas.microsoft.com/office/drawing/2014/main" xmlns="" id="{18718FBA-CF32-41C2-9D07-1F0F7F19F73C}"/>
              </a:ext>
            </a:extLst>
          </p:cNvPr>
          <p:cNvPicPr>
            <a:picLocks noGrp="1" noChangeAspect="1"/>
          </p:cNvPicPr>
          <p:nvPr>
            <p:ph type="pic" sz="quarter" idx="10"/>
          </p:nvPr>
        </p:nvPicPr>
        <p:blipFill rotWithShape="1">
          <a:blip r:embed="rId2" cstate="email">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rcRect/>
          <a:stretch/>
        </p:blipFill>
        <p:spPr/>
      </p:pic>
      <p:grpSp>
        <p:nvGrpSpPr>
          <p:cNvPr id="23" name="Group 22">
            <a:extLst>
              <a:ext uri="{FF2B5EF4-FFF2-40B4-BE49-F238E27FC236}">
                <a16:creationId xmlns:a16="http://schemas.microsoft.com/office/drawing/2014/main" xmlns="" id="{28C94A8D-A234-408C-8281-33CCC01BE2A8}"/>
              </a:ext>
              <a:ext uri="{C183D7F6-B498-43B3-948B-1728B52AA6E4}">
                <adec:decorative xmlns:adec="http://schemas.microsoft.com/office/drawing/2017/decorative" xmlns="" val="1"/>
              </a:ext>
            </a:extLst>
          </p:cNvPr>
          <p:cNvGrpSpPr/>
          <p:nvPr/>
        </p:nvGrpSpPr>
        <p:grpSpPr>
          <a:xfrm>
            <a:off x="0" y="0"/>
            <a:ext cx="4750604" cy="6858000"/>
            <a:chOff x="0" y="0"/>
            <a:chExt cx="4750604" cy="6858000"/>
          </a:xfrm>
        </p:grpSpPr>
        <p:sp>
          <p:nvSpPr>
            <p:cNvPr id="22" name="Freeform: Shape 21">
              <a:extLst>
                <a:ext uri="{FF2B5EF4-FFF2-40B4-BE49-F238E27FC236}">
                  <a16:creationId xmlns:a16="http://schemas.microsoft.com/office/drawing/2014/main" xmlns="" id="{01887690-2EDF-4913-A835-4503B0E36442}"/>
                </a:ext>
              </a:extLst>
            </p:cNvPr>
            <p:cNvSpPr/>
            <p:nvPr/>
          </p:nvSpPr>
          <p:spPr>
            <a:xfrm>
              <a:off x="0" y="0"/>
              <a:ext cx="4750604" cy="6858000"/>
            </a:xfrm>
            <a:custGeom>
              <a:avLst/>
              <a:gdLst>
                <a:gd name="connsiteX0" fmla="*/ 0 w 4750604"/>
                <a:gd name="connsiteY0" fmla="*/ 0 h 6858000"/>
                <a:gd name="connsiteX1" fmla="*/ 4750604 w 4750604"/>
                <a:gd name="connsiteY1" fmla="*/ 0 h 6858000"/>
                <a:gd name="connsiteX2" fmla="*/ 3101407 w 4750604"/>
                <a:gd name="connsiteY2" fmla="*/ 6858000 h 6858000"/>
                <a:gd name="connsiteX3" fmla="*/ 0 w 475060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50604" h="6858000">
                  <a:moveTo>
                    <a:pt x="0" y="0"/>
                  </a:moveTo>
                  <a:lnTo>
                    <a:pt x="4750604" y="0"/>
                  </a:lnTo>
                  <a:lnTo>
                    <a:pt x="3101407" y="6858000"/>
                  </a:lnTo>
                  <a:lnTo>
                    <a:pt x="0" y="6858000"/>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xmlns="" id="{AD1E7D22-630D-4E19-8BE6-9C21E4A652BD}"/>
                </a:ext>
              </a:extLst>
            </p:cNvPr>
            <p:cNvSpPr/>
            <p:nvPr/>
          </p:nvSpPr>
          <p:spPr>
            <a:xfrm>
              <a:off x="1" y="0"/>
              <a:ext cx="3946799" cy="6858000"/>
            </a:xfrm>
            <a:custGeom>
              <a:avLst/>
              <a:gdLst>
                <a:gd name="connsiteX0" fmla="*/ 0 w 3946799"/>
                <a:gd name="connsiteY0" fmla="*/ 0 h 6858000"/>
                <a:gd name="connsiteX1" fmla="*/ 3946799 w 3946799"/>
                <a:gd name="connsiteY1" fmla="*/ 0 h 6858000"/>
                <a:gd name="connsiteX2" fmla="*/ 2297602 w 3946799"/>
                <a:gd name="connsiteY2" fmla="*/ 6858000 h 6858000"/>
                <a:gd name="connsiteX3" fmla="*/ 0 w 39467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46799" h="6858000">
                  <a:moveTo>
                    <a:pt x="0" y="0"/>
                  </a:moveTo>
                  <a:lnTo>
                    <a:pt x="3946799" y="0"/>
                  </a:lnTo>
                  <a:lnTo>
                    <a:pt x="2297602" y="6858000"/>
                  </a:lnTo>
                  <a:lnTo>
                    <a:pt x="0" y="6858000"/>
                  </a:lnTo>
                  <a:close/>
                </a:path>
              </a:pathLst>
            </a:cu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xmlns="" id="{318BD405-EEE9-4A08-8DA2-A70AFCF1D240}"/>
                </a:ext>
              </a:extLst>
            </p:cNvPr>
            <p:cNvSpPr/>
            <p:nvPr/>
          </p:nvSpPr>
          <p:spPr>
            <a:xfrm>
              <a:off x="0" y="0"/>
              <a:ext cx="3723822" cy="6858000"/>
            </a:xfrm>
            <a:custGeom>
              <a:avLst/>
              <a:gdLst>
                <a:gd name="connsiteX0" fmla="*/ 0 w 3723822"/>
                <a:gd name="connsiteY0" fmla="*/ 0 h 6858000"/>
                <a:gd name="connsiteX1" fmla="*/ 3723822 w 3723822"/>
                <a:gd name="connsiteY1" fmla="*/ 0 h 6858000"/>
                <a:gd name="connsiteX2" fmla="*/ 2074625 w 3723822"/>
                <a:gd name="connsiteY2" fmla="*/ 6858000 h 6858000"/>
                <a:gd name="connsiteX3" fmla="*/ 0 w 372382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23822" h="6858000">
                  <a:moveTo>
                    <a:pt x="0" y="0"/>
                  </a:moveTo>
                  <a:lnTo>
                    <a:pt x="3723822" y="0"/>
                  </a:lnTo>
                  <a:lnTo>
                    <a:pt x="2074625" y="6858000"/>
                  </a:lnTo>
                  <a:lnTo>
                    <a:pt x="0" y="6858000"/>
                  </a:lnTo>
                  <a:close/>
                </a:path>
              </a:pathLst>
            </a:custGeom>
            <a:solidFill>
              <a:schemeClr val="accent1">
                <a:lumMod val="7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7D4A6826-2C0D-4C79-A871-DF31737EE4F7}"/>
                </a:ext>
              </a:extLst>
            </p:cNvPr>
            <p:cNvSpPr/>
            <p:nvPr/>
          </p:nvSpPr>
          <p:spPr>
            <a:xfrm>
              <a:off x="0" y="0"/>
              <a:ext cx="3374007" cy="6858000"/>
            </a:xfrm>
            <a:custGeom>
              <a:avLst/>
              <a:gdLst>
                <a:gd name="connsiteX0" fmla="*/ 0 w 3374007"/>
                <a:gd name="connsiteY0" fmla="*/ 0 h 6858000"/>
                <a:gd name="connsiteX1" fmla="*/ 3374007 w 3374007"/>
                <a:gd name="connsiteY1" fmla="*/ 0 h 6858000"/>
                <a:gd name="connsiteX2" fmla="*/ 1659507 w 3374007"/>
                <a:gd name="connsiteY2" fmla="*/ 6858000 h 6858000"/>
                <a:gd name="connsiteX3" fmla="*/ 0 w 33740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74007" h="6858000">
                  <a:moveTo>
                    <a:pt x="0" y="0"/>
                  </a:moveTo>
                  <a:lnTo>
                    <a:pt x="3374007" y="0"/>
                  </a:lnTo>
                  <a:lnTo>
                    <a:pt x="1659507" y="6858000"/>
                  </a:lnTo>
                  <a:lnTo>
                    <a:pt x="0" y="6858000"/>
                  </a:lnTo>
                  <a:close/>
                </a:path>
              </a:pathLst>
            </a:custGeom>
            <a:solidFill>
              <a:schemeClr val="accent1">
                <a:lumMod val="7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4" name="Title 33" descr="title">
            <a:extLst>
              <a:ext uri="{FF2B5EF4-FFF2-40B4-BE49-F238E27FC236}">
                <a16:creationId xmlns:a16="http://schemas.microsoft.com/office/drawing/2014/main" xmlns="" id="{3749FE94-FC7C-4359-A56E-6C7A87BDEE87}"/>
              </a:ext>
            </a:extLst>
          </p:cNvPr>
          <p:cNvSpPr>
            <a:spLocks noGrp="1"/>
          </p:cNvSpPr>
          <p:nvPr>
            <p:ph type="title"/>
          </p:nvPr>
        </p:nvSpPr>
        <p:spPr>
          <a:xfrm>
            <a:off x="4590288" y="1524866"/>
            <a:ext cx="6592824" cy="2852737"/>
          </a:xfrm>
        </p:spPr>
        <p:txBody>
          <a:bodyPr/>
          <a:lstStyle/>
          <a:p>
            <a:r>
              <a:rPr lang="en-US" dirty="0"/>
              <a:t>REGISTROS</a:t>
            </a:r>
          </a:p>
        </p:txBody>
      </p:sp>
      <p:sp>
        <p:nvSpPr>
          <p:cNvPr id="35" name="Text Placeholder 34" descr="subtitle">
            <a:extLst>
              <a:ext uri="{FF2B5EF4-FFF2-40B4-BE49-F238E27FC236}">
                <a16:creationId xmlns:a16="http://schemas.microsoft.com/office/drawing/2014/main" xmlns="" id="{3F200E92-5A1F-40B7-AE02-46929BC459EA}"/>
              </a:ext>
            </a:extLst>
          </p:cNvPr>
          <p:cNvSpPr>
            <a:spLocks noGrp="1"/>
          </p:cNvSpPr>
          <p:nvPr>
            <p:ph type="body" idx="1"/>
          </p:nvPr>
        </p:nvSpPr>
        <p:spPr>
          <a:xfrm>
            <a:off x="4590288" y="4480726"/>
            <a:ext cx="6592824" cy="1664209"/>
          </a:xfrm>
        </p:spPr>
        <p:txBody>
          <a:bodyPr/>
          <a:lstStyle/>
          <a:p>
            <a:r>
              <a:rPr lang="en-US" b="1" dirty="0"/>
              <a:t>MOTIVACIÓN </a:t>
            </a:r>
          </a:p>
          <a:p>
            <a:r>
              <a:rPr lang="en-US" b="1" dirty="0"/>
              <a:t>CONCEPTO </a:t>
            </a:r>
          </a:p>
          <a:p>
            <a:r>
              <a:rPr lang="en-US" b="1" dirty="0"/>
              <a:t>DECLARACIÓN EN PASCAL</a:t>
            </a:r>
          </a:p>
          <a:p>
            <a:r>
              <a:rPr lang="en-US" b="1" dirty="0"/>
              <a:t>CARACTERÍSTICAS</a:t>
            </a:r>
          </a:p>
          <a:p>
            <a:r>
              <a:rPr lang="en-US" b="1" dirty="0"/>
              <a:t>OPERACIONES Y EJEMPLOS </a:t>
            </a:r>
          </a:p>
        </p:txBody>
      </p:sp>
    </p:spTree>
    <p:extLst>
      <p:ext uri="{BB962C8B-B14F-4D97-AF65-F5344CB8AC3E}">
        <p14:creationId xmlns:p14="http://schemas.microsoft.com/office/powerpoint/2010/main" val="107781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xmlns=""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xmlns="" id="{AB025618-C830-4992-9CD3-D9E49BC79E67}"/>
              </a:ext>
              <a:ext uri="{C183D7F6-B498-43B3-948B-1728B52AA6E4}">
                <adec:decorative xmlns:adec="http://schemas.microsoft.com/office/drawing/2017/decorative" xmlns="" val="1"/>
              </a:ext>
            </a:extLst>
          </p:cNvPr>
          <p:cNvGrpSpPr/>
          <p:nvPr/>
        </p:nvGrpSpPr>
        <p:grpSpPr>
          <a:xfrm>
            <a:off x="2568986" y="-33487"/>
            <a:ext cx="7388298" cy="6858000"/>
            <a:chOff x="1826589" y="0"/>
            <a:chExt cx="7388298" cy="6858000"/>
          </a:xfrm>
        </p:grpSpPr>
        <p:sp>
          <p:nvSpPr>
            <p:cNvPr id="10" name="Parallelogram 9">
              <a:extLst>
                <a:ext uri="{FF2B5EF4-FFF2-40B4-BE49-F238E27FC236}">
                  <a16:creationId xmlns:a16="http://schemas.microsoft.com/office/drawing/2014/main" xmlns=""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xmlns=""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xmlns=""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p:txBody>
          <a:bodyPr/>
          <a:lstStyle/>
          <a:p>
            <a:r>
              <a:rPr lang="es-AR" dirty="0"/>
              <a:t>TIPO DE DATO REGISTRO - MOTIVACIÓN</a:t>
            </a:r>
          </a:p>
        </p:txBody>
      </p:sp>
      <p:sp>
        <p:nvSpPr>
          <p:cNvPr id="23" name="Text Placeholder 22" descr="content block 1">
            <a:extLst>
              <a:ext uri="{FF2B5EF4-FFF2-40B4-BE49-F238E27FC236}">
                <a16:creationId xmlns:a16="http://schemas.microsoft.com/office/drawing/2014/main" xmlns="" id="{B88939B0-5B9A-4423-AFD1-CF6B22268795}"/>
              </a:ext>
            </a:extLst>
          </p:cNvPr>
          <p:cNvSpPr>
            <a:spLocks noGrp="1"/>
          </p:cNvSpPr>
          <p:nvPr>
            <p:ph type="body" sz="quarter" idx="11"/>
          </p:nvPr>
        </p:nvSpPr>
        <p:spPr>
          <a:xfrm>
            <a:off x="618360" y="1599588"/>
            <a:ext cx="3208031" cy="4205594"/>
          </a:xfrm>
        </p:spPr>
        <p:txBody>
          <a:bodyPr/>
          <a:lstStyle/>
          <a:p>
            <a:r>
              <a:rPr lang="es-AR" sz="2400" b="1" dirty="0"/>
              <a:t>Problemática</a:t>
            </a:r>
            <a:r>
              <a:rPr lang="es-AR" sz="2400" dirty="0"/>
              <a:t>: </a:t>
            </a:r>
          </a:p>
          <a:p>
            <a:pPr marL="342900" indent="-342900">
              <a:buFont typeface="Arial" panose="020B0604020202020204" pitchFamily="34" charset="0"/>
              <a:buChar char="•"/>
            </a:pPr>
            <a:r>
              <a:rPr lang="es-AR" sz="2400" dirty="0"/>
              <a:t>Representar la información del estudiante.</a:t>
            </a:r>
          </a:p>
          <a:p>
            <a:pPr marL="342900" indent="-342900">
              <a:buFont typeface="Arial" panose="020B0604020202020204" pitchFamily="34" charset="0"/>
              <a:buChar char="•"/>
            </a:pPr>
            <a:r>
              <a:rPr lang="es-AR" sz="2400" dirty="0"/>
              <a:t>Representar los datos de una llamada telefónica.</a:t>
            </a:r>
          </a:p>
          <a:p>
            <a:pPr marL="342900" indent="-342900">
              <a:buFont typeface="Arial" panose="020B0604020202020204" pitchFamily="34" charset="0"/>
              <a:buChar char="•"/>
            </a:pPr>
            <a:r>
              <a:rPr lang="es-AR" sz="2400" dirty="0"/>
              <a:t>Representar los datos de un vehículo.</a:t>
            </a:r>
          </a:p>
          <a:p>
            <a:pPr marL="342900" indent="-342900">
              <a:buFont typeface="Arial" panose="020B0604020202020204" pitchFamily="34" charset="0"/>
              <a:buChar char="•"/>
            </a:pPr>
            <a:endParaRPr lang="es-AR" sz="2400" dirty="0"/>
          </a:p>
        </p:txBody>
      </p:sp>
      <p:pic>
        <p:nvPicPr>
          <p:cNvPr id="36" name="Content Placeholder 35" descr="Badge Question Mark">
            <a:extLst>
              <a:ext uri="{FF2B5EF4-FFF2-40B4-BE49-F238E27FC236}">
                <a16:creationId xmlns:a16="http://schemas.microsoft.com/office/drawing/2014/main" xmlns="" id="{A960174C-A9DE-472D-BF1C-B13108BD70B7}"/>
              </a:ext>
            </a:extLst>
          </p:cNvPr>
          <p:cNvPicPr>
            <a:picLocks noGrp="1" noChangeAspect="1"/>
          </p:cNvPicPr>
          <p:nvPr>
            <p:ph sz="quarter" idx="14"/>
          </p:nvPr>
        </p:nvPicPr>
        <p:blipFill>
          <a:blip r:embed="rId3">
            <a:extLst>
              <a:ext uri="{96DAC541-7B7A-43D3-8B79-37D633B846F1}">
                <asvg:svgBlip xmlns:asvg="http://schemas.microsoft.com/office/drawing/2016/SVG/main" xmlns="" r:embed="rId4"/>
              </a:ext>
            </a:extLst>
          </a:blip>
          <a:srcRect/>
          <a:stretch/>
        </p:blipFill>
        <p:spPr>
          <a:xfrm>
            <a:off x="5419543" y="1402058"/>
            <a:ext cx="651740" cy="651740"/>
          </a:xfrm>
        </p:spPr>
      </p:pic>
      <p:sp>
        <p:nvSpPr>
          <p:cNvPr id="24" name="Text Placeholder 23" descr="content block 2">
            <a:extLst>
              <a:ext uri="{FF2B5EF4-FFF2-40B4-BE49-F238E27FC236}">
                <a16:creationId xmlns:a16="http://schemas.microsoft.com/office/drawing/2014/main" xmlns="" id="{C3930A4E-1302-4AC9-86A3-C4E8AF186ED8}"/>
              </a:ext>
            </a:extLst>
          </p:cNvPr>
          <p:cNvSpPr>
            <a:spLocks noGrp="1"/>
          </p:cNvSpPr>
          <p:nvPr>
            <p:ph type="body" sz="quarter" idx="12"/>
          </p:nvPr>
        </p:nvSpPr>
        <p:spPr>
          <a:xfrm>
            <a:off x="4213545" y="2295554"/>
            <a:ext cx="3620815" cy="3039843"/>
          </a:xfrm>
        </p:spPr>
        <p:txBody>
          <a:bodyPr/>
          <a:lstStyle/>
          <a:p>
            <a:r>
              <a:rPr lang="es-AR" sz="2400" b="1" dirty="0"/>
              <a:t>Que necesitamos:</a:t>
            </a:r>
          </a:p>
          <a:p>
            <a:pPr marL="285750" indent="-285750">
              <a:buFont typeface="Arial" panose="020B0604020202020204" pitchFamily="34" charset="0"/>
              <a:buChar char="•"/>
            </a:pPr>
            <a:r>
              <a:rPr lang="es-AR" sz="1600" dirty="0"/>
              <a:t>Qué datos nos interesa representar para un estudiante (</a:t>
            </a:r>
            <a:r>
              <a:rPr lang="es-AR" sz="1600" i="1" dirty="0"/>
              <a:t>DNI, apellido y nombre, fecha de nacimiento, etc</a:t>
            </a:r>
            <a:r>
              <a:rPr lang="es-AR" sz="1600" dirty="0"/>
              <a:t>.).</a:t>
            </a:r>
          </a:p>
          <a:p>
            <a:pPr marL="285750" indent="-285750">
              <a:buFont typeface="Arial" panose="020B0604020202020204" pitchFamily="34" charset="0"/>
              <a:buChar char="•"/>
            </a:pPr>
            <a:endParaRPr lang="es-AR" sz="1600" dirty="0"/>
          </a:p>
          <a:p>
            <a:pPr marL="285750" indent="-285750">
              <a:buFont typeface="Arial" panose="020B0604020202020204" pitchFamily="34" charset="0"/>
              <a:buChar char="•"/>
            </a:pPr>
            <a:r>
              <a:rPr lang="es-AR" sz="1600" dirty="0"/>
              <a:t>Que datos nos interesa de la llamada (</a:t>
            </a:r>
            <a:r>
              <a:rPr lang="es-AR" sz="1600" i="1" dirty="0"/>
              <a:t>origen, destino, duración, etc</a:t>
            </a:r>
            <a:r>
              <a:rPr lang="es-AR" sz="1600" dirty="0"/>
              <a:t>.)</a:t>
            </a:r>
          </a:p>
          <a:p>
            <a:pPr marL="285750" indent="-285750">
              <a:buFont typeface="Arial" panose="020B0604020202020204" pitchFamily="34" charset="0"/>
              <a:buChar char="•"/>
            </a:pPr>
            <a:endParaRPr lang="es-AR" sz="1600" dirty="0"/>
          </a:p>
          <a:p>
            <a:pPr marL="285750" indent="-285750">
              <a:buFont typeface="Arial" panose="020B0604020202020204" pitchFamily="34" charset="0"/>
              <a:buChar char="•"/>
            </a:pPr>
            <a:r>
              <a:rPr lang="es-AR" sz="1600" dirty="0"/>
              <a:t>Qué datos nos interesa para un vehículo (</a:t>
            </a:r>
            <a:r>
              <a:rPr lang="es-AR" sz="1600" i="1" dirty="0"/>
              <a:t>patente, modelo, marca, etc</a:t>
            </a:r>
            <a:r>
              <a:rPr lang="es-AR" sz="1600" dirty="0"/>
              <a:t>.)</a:t>
            </a:r>
          </a:p>
          <a:p>
            <a:endParaRPr lang="es-AR" dirty="0"/>
          </a:p>
          <a:p>
            <a:endParaRPr lang="es-AR" dirty="0"/>
          </a:p>
        </p:txBody>
      </p:sp>
      <p:sp>
        <p:nvSpPr>
          <p:cNvPr id="14" name="Rectangle 13">
            <a:extLst>
              <a:ext uri="{FF2B5EF4-FFF2-40B4-BE49-F238E27FC236}">
                <a16:creationId xmlns:a16="http://schemas.microsoft.com/office/drawing/2014/main" xmlns="" id="{C862BC4D-BD7A-417E-A34A-59CE4D4A6AC8}"/>
              </a:ext>
              <a:ext uri="{C183D7F6-B498-43B3-948B-1728B52AA6E4}">
                <adec:decorative xmlns:adec="http://schemas.microsoft.com/office/drawing/2017/decorative" xmlns=""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xmlns="" id="{652937FB-CDE3-46B3-8481-AB5DB8C4BABA}"/>
              </a:ext>
              <a:ext uri="{C183D7F6-B498-43B3-948B-1728B52AA6E4}">
                <adec:decorative xmlns:adec="http://schemas.microsoft.com/office/drawing/2017/decorative" xmlns=""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xmlns="" id="{11457662-C1A5-4B93-8E30-88025E27C462}"/>
              </a:ext>
              <a:ext uri="{C183D7F6-B498-43B3-948B-1728B52AA6E4}">
                <adec:decorative xmlns:adec="http://schemas.microsoft.com/office/drawing/2017/decorative" xmlns=""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11</a:t>
            </a:fld>
            <a:endParaRPr lang="en-US" sz="1200" dirty="0">
              <a:solidFill>
                <a:schemeClr val="bg1"/>
              </a:solidFill>
            </a:endParaRPr>
          </a:p>
        </p:txBody>
      </p:sp>
      <p:pic>
        <p:nvPicPr>
          <p:cNvPr id="17" name="Content Placeholder 35" descr="Graduation cap">
            <a:extLst>
              <a:ext uri="{FF2B5EF4-FFF2-40B4-BE49-F238E27FC236}">
                <a16:creationId xmlns:a16="http://schemas.microsoft.com/office/drawing/2014/main" xmlns="" id="{2E816DBA-0779-46BD-9673-A6635B73ADF3}"/>
              </a:ext>
            </a:extLst>
          </p:cNvPr>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2963735" y="2293599"/>
            <a:ext cx="620419" cy="620419"/>
          </a:xfrm>
          <a:prstGeom prst="rect">
            <a:avLst/>
          </a:prstGeom>
        </p:spPr>
      </p:pic>
      <p:pic>
        <p:nvPicPr>
          <p:cNvPr id="18" name="Content Placeholder 35" descr="Smart Phone">
            <a:extLst>
              <a:ext uri="{FF2B5EF4-FFF2-40B4-BE49-F238E27FC236}">
                <a16:creationId xmlns:a16="http://schemas.microsoft.com/office/drawing/2014/main" xmlns="" id="{323C5F35-CCE1-4025-AFA2-A0C6DD13DE8D}"/>
              </a:ext>
            </a:extLst>
          </p:cNvPr>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3038914" y="3608028"/>
            <a:ext cx="528140" cy="528140"/>
          </a:xfrm>
          <a:prstGeom prst="rect">
            <a:avLst/>
          </a:prstGeom>
        </p:spPr>
      </p:pic>
      <p:pic>
        <p:nvPicPr>
          <p:cNvPr id="20" name="Content Placeholder 35" descr="Van">
            <a:extLst>
              <a:ext uri="{FF2B5EF4-FFF2-40B4-BE49-F238E27FC236}">
                <a16:creationId xmlns:a16="http://schemas.microsoft.com/office/drawing/2014/main" xmlns="" id="{70173551-F33F-4BD6-8529-FCE5BE3267F4}"/>
              </a:ext>
            </a:extLst>
          </p:cNvPr>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3038914" y="4706605"/>
            <a:ext cx="528140" cy="528140"/>
          </a:xfrm>
          <a:prstGeom prst="rect">
            <a:avLst/>
          </a:prstGeom>
        </p:spPr>
      </p:pic>
    </p:spTree>
    <p:extLst>
      <p:ext uri="{BB962C8B-B14F-4D97-AF65-F5344CB8AC3E}">
        <p14:creationId xmlns:p14="http://schemas.microsoft.com/office/powerpoint/2010/main" val="108482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p:txBody>
          <a:bodyPr/>
          <a:lstStyle/>
          <a:p>
            <a:r>
              <a:rPr lang="es-AR" sz="2400" dirty="0"/>
              <a:t>El tipo de dato registro (</a:t>
            </a:r>
            <a:r>
              <a:rPr lang="es-AR" sz="2400" b="1" i="1" dirty="0" err="1"/>
              <a:t>record</a:t>
            </a:r>
            <a:r>
              <a:rPr lang="es-AR" sz="2400" dirty="0"/>
              <a:t>) permite agrupar un conjunto de campos, con igual o diferente tipo de dato, bajo un nombre único.</a:t>
            </a:r>
          </a:p>
          <a:p>
            <a:endParaRPr lang="es-AR" sz="2000" dirty="0"/>
          </a:p>
          <a:p>
            <a:pPr lvl="1"/>
            <a:r>
              <a:rPr lang="es-AR" sz="2000" dirty="0"/>
              <a:t>Ejemplos.</a:t>
            </a:r>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CONCEPTO </a:t>
            </a:r>
          </a:p>
        </p:txBody>
      </p:sp>
      <p:pic>
        <p:nvPicPr>
          <p:cNvPr id="5" name="Content Placeholder 34" descr="Open book">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595212"/>
            <a:ext cx="830997" cy="830997"/>
          </a:xfrm>
        </p:spPr>
      </p:pic>
      <p:pic>
        <p:nvPicPr>
          <p:cNvPr id="6" name="Picture 5" descr="An old car&#10;&#10;Description automatically generated">
            <a:extLst>
              <a:ext uri="{FF2B5EF4-FFF2-40B4-BE49-F238E27FC236}">
                <a16:creationId xmlns:a16="http://schemas.microsoft.com/office/drawing/2014/main" xmlns="" id="{EB9029DD-9EF9-45D8-9684-BFA5382783ED}"/>
              </a:ext>
            </a:extLst>
          </p:cNvPr>
          <p:cNvPicPr>
            <a:picLocks noChangeAspect="1"/>
          </p:cNvPicPr>
          <p:nvPr/>
        </p:nvPicPr>
        <p:blipFill>
          <a:blip r:embed="rId4"/>
          <a:stretch>
            <a:fillRect/>
          </a:stretch>
        </p:blipFill>
        <p:spPr>
          <a:xfrm>
            <a:off x="59774" y="3957120"/>
            <a:ext cx="2035726" cy="1165230"/>
          </a:xfrm>
          <a:prstGeom prst="rect">
            <a:avLst/>
          </a:prstGeom>
        </p:spPr>
      </p:pic>
      <p:sp>
        <p:nvSpPr>
          <p:cNvPr id="8" name="TextBox 7">
            <a:extLst>
              <a:ext uri="{FF2B5EF4-FFF2-40B4-BE49-F238E27FC236}">
                <a16:creationId xmlns:a16="http://schemas.microsoft.com/office/drawing/2014/main" xmlns="" id="{AE4AFEA2-4AC3-419A-8A0B-F7E35F115136}"/>
              </a:ext>
            </a:extLst>
          </p:cNvPr>
          <p:cNvSpPr txBox="1"/>
          <p:nvPr/>
        </p:nvSpPr>
        <p:spPr>
          <a:xfrm>
            <a:off x="2095501" y="3521911"/>
            <a:ext cx="1815882" cy="1815882"/>
          </a:xfrm>
          <a:prstGeom prst="rect">
            <a:avLst/>
          </a:prstGeom>
          <a:noFill/>
          <a:ln>
            <a:noFill/>
          </a:ln>
        </p:spPr>
        <p:txBody>
          <a:bodyPr wrap="square" rtlCol="0">
            <a:spAutoFit/>
          </a:bodyPr>
          <a:lstStyle/>
          <a:p>
            <a:r>
              <a:rPr lang="es-AR" sz="1400" b="1" i="1" dirty="0">
                <a:latin typeface="Courier New" panose="02070309020205020404" pitchFamily="49" charset="0"/>
                <a:cs typeface="Courier New" panose="02070309020205020404" pitchFamily="49" charset="0"/>
              </a:rPr>
              <a:t>grúa</a:t>
            </a:r>
            <a:r>
              <a:rPr lang="es-AR" sz="1400" dirty="0">
                <a:latin typeface="Courier New" panose="02070309020205020404" pitchFamily="49" charset="0"/>
                <a:cs typeface="Courier New" panose="02070309020205020404" pitchFamily="49" charset="0"/>
              </a:rPr>
              <a:t>:</a:t>
            </a:r>
          </a:p>
          <a:p>
            <a:r>
              <a:rPr lang="es-AR" sz="1400" dirty="0">
                <a:latin typeface="Courier New" panose="02070309020205020404" pitchFamily="49" charset="0"/>
                <a:cs typeface="Courier New" panose="02070309020205020404" pitchFamily="49" charset="0"/>
              </a:rPr>
              <a:t>  patente.</a:t>
            </a:r>
          </a:p>
          <a:p>
            <a:r>
              <a:rPr lang="es-AR" sz="1400" dirty="0">
                <a:latin typeface="Courier New" panose="02070309020205020404" pitchFamily="49" charset="0"/>
                <a:cs typeface="Courier New" panose="02070309020205020404" pitchFamily="49" charset="0"/>
              </a:rPr>
              <a:t>  marca.</a:t>
            </a:r>
          </a:p>
          <a:p>
            <a:r>
              <a:rPr lang="es-AR" sz="1400" dirty="0">
                <a:latin typeface="Courier New" panose="02070309020205020404" pitchFamily="49" charset="0"/>
                <a:cs typeface="Courier New" panose="02070309020205020404" pitchFamily="49" charset="0"/>
              </a:rPr>
              <a:t>  modelo.</a:t>
            </a:r>
          </a:p>
          <a:p>
            <a:r>
              <a:rPr lang="es-AR" sz="1400" dirty="0">
                <a:latin typeface="Courier New" panose="02070309020205020404" pitchFamily="49" charset="0"/>
                <a:cs typeface="Courier New" panose="02070309020205020404" pitchFamily="49" charset="0"/>
              </a:rPr>
              <a:t>  habilitación.</a:t>
            </a:r>
          </a:p>
          <a:p>
            <a:r>
              <a:rPr lang="es-AR" sz="1400" dirty="0">
                <a:latin typeface="Courier New" panose="02070309020205020404" pitchFamily="49" charset="0"/>
                <a:cs typeface="Courier New" panose="02070309020205020404" pitchFamily="49" charset="0"/>
              </a:rPr>
              <a:t>  km.</a:t>
            </a:r>
          </a:p>
          <a:p>
            <a:r>
              <a:rPr lang="es-AR" sz="1400" dirty="0">
                <a:latin typeface="Courier New" panose="02070309020205020404" pitchFamily="49" charset="0"/>
                <a:cs typeface="Courier New" panose="02070309020205020404" pitchFamily="49" charset="0"/>
              </a:rPr>
              <a:t>  peso.</a:t>
            </a:r>
          </a:p>
          <a:p>
            <a:r>
              <a:rPr lang="es-AR" sz="1400" dirty="0">
                <a:latin typeface="Courier New" panose="02070309020205020404" pitchFamily="49" charset="0"/>
                <a:cs typeface="Courier New" panose="02070309020205020404" pitchFamily="49" charset="0"/>
              </a:rPr>
              <a:t>  </a:t>
            </a:r>
          </a:p>
        </p:txBody>
      </p:sp>
      <p:pic>
        <p:nvPicPr>
          <p:cNvPr id="11" name="Picture 10" descr="A close up of a car&#10;&#10;Description automatically generated">
            <a:extLst>
              <a:ext uri="{FF2B5EF4-FFF2-40B4-BE49-F238E27FC236}">
                <a16:creationId xmlns:a16="http://schemas.microsoft.com/office/drawing/2014/main" xmlns="" id="{625B3681-AA66-4C42-8603-65BB7990C095}"/>
              </a:ext>
            </a:extLst>
          </p:cNvPr>
          <p:cNvPicPr>
            <a:picLocks noChangeAspect="1"/>
          </p:cNvPicPr>
          <p:nvPr/>
        </p:nvPicPr>
        <p:blipFill>
          <a:blip r:embed="rId5"/>
          <a:stretch>
            <a:fillRect/>
          </a:stretch>
        </p:blipFill>
        <p:spPr>
          <a:xfrm>
            <a:off x="3675268" y="4997166"/>
            <a:ext cx="1823357" cy="984534"/>
          </a:xfrm>
          <a:prstGeom prst="rect">
            <a:avLst/>
          </a:prstGeom>
        </p:spPr>
      </p:pic>
      <p:sp>
        <p:nvSpPr>
          <p:cNvPr id="14" name="TextBox 13">
            <a:extLst>
              <a:ext uri="{FF2B5EF4-FFF2-40B4-BE49-F238E27FC236}">
                <a16:creationId xmlns:a16="http://schemas.microsoft.com/office/drawing/2014/main" xmlns="" id="{E7CEF2A2-266F-49B5-B57B-2918EED0BA95}"/>
              </a:ext>
            </a:extLst>
          </p:cNvPr>
          <p:cNvSpPr txBox="1"/>
          <p:nvPr/>
        </p:nvSpPr>
        <p:spPr>
          <a:xfrm>
            <a:off x="5443244" y="4812149"/>
            <a:ext cx="1823357" cy="1169551"/>
          </a:xfrm>
          <a:prstGeom prst="rect">
            <a:avLst/>
          </a:prstGeom>
          <a:noFill/>
        </p:spPr>
        <p:txBody>
          <a:bodyPr wrap="square" rtlCol="0">
            <a:spAutoFit/>
          </a:bodyPr>
          <a:lstStyle/>
          <a:p>
            <a:r>
              <a:rPr lang="es-AR" sz="1400" b="1" i="1" dirty="0">
                <a:latin typeface="Courier New" panose="02070309020205020404" pitchFamily="49" charset="0"/>
                <a:cs typeface="Courier New" panose="02070309020205020404" pitchFamily="49" charset="0"/>
              </a:rPr>
              <a:t>auto</a:t>
            </a:r>
            <a:r>
              <a:rPr lang="es-AR" sz="1400" dirty="0">
                <a:latin typeface="Courier New" panose="02070309020205020404" pitchFamily="49" charset="0"/>
                <a:cs typeface="Courier New" panose="02070309020205020404" pitchFamily="49" charset="0"/>
              </a:rPr>
              <a:t>:</a:t>
            </a:r>
          </a:p>
          <a:p>
            <a:r>
              <a:rPr lang="es-AR" sz="1400" dirty="0">
                <a:latin typeface="Courier New" panose="02070309020205020404" pitchFamily="49" charset="0"/>
                <a:cs typeface="Courier New" panose="02070309020205020404" pitchFamily="49" charset="0"/>
              </a:rPr>
              <a:t>  marca.</a:t>
            </a:r>
          </a:p>
          <a:p>
            <a:r>
              <a:rPr lang="es-AR" sz="1400" dirty="0">
                <a:latin typeface="Courier New" panose="02070309020205020404" pitchFamily="49" charset="0"/>
                <a:cs typeface="Courier New" panose="02070309020205020404" pitchFamily="49" charset="0"/>
              </a:rPr>
              <a:t>  modelo.</a:t>
            </a:r>
          </a:p>
          <a:p>
            <a:r>
              <a:rPr lang="es-AR" sz="1400" dirty="0">
                <a:latin typeface="Courier New" panose="02070309020205020404" pitchFamily="49" charset="0"/>
                <a:cs typeface="Courier New" panose="02070309020205020404" pitchFamily="49" charset="0"/>
              </a:rPr>
              <a:t>  velocidad.</a:t>
            </a:r>
          </a:p>
          <a:p>
            <a:r>
              <a:rPr lang="es-AR" sz="1400" dirty="0">
                <a:latin typeface="Courier New" panose="02070309020205020404" pitchFamily="49" charset="0"/>
                <a:cs typeface="Courier New" panose="02070309020205020404" pitchFamily="49" charset="0"/>
              </a:rPr>
              <a:t>  categoría. </a:t>
            </a:r>
          </a:p>
        </p:txBody>
      </p:sp>
      <p:pic>
        <p:nvPicPr>
          <p:cNvPr id="15" name="Picture 14" descr="A close up of a toy&#10;&#10;Description automatically generated">
            <a:extLst>
              <a:ext uri="{FF2B5EF4-FFF2-40B4-BE49-F238E27FC236}">
                <a16:creationId xmlns:a16="http://schemas.microsoft.com/office/drawing/2014/main" xmlns="" id="{5873C29E-7CF4-4015-B28E-C579EBC6D360}"/>
              </a:ext>
            </a:extLst>
          </p:cNvPr>
          <p:cNvPicPr>
            <a:picLocks noChangeAspect="1"/>
          </p:cNvPicPr>
          <p:nvPr/>
        </p:nvPicPr>
        <p:blipFill>
          <a:blip r:embed="rId6"/>
          <a:stretch>
            <a:fillRect/>
          </a:stretch>
        </p:blipFill>
        <p:spPr>
          <a:xfrm>
            <a:off x="5717333" y="2855167"/>
            <a:ext cx="1457908" cy="1457908"/>
          </a:xfrm>
          <a:prstGeom prst="rect">
            <a:avLst/>
          </a:prstGeom>
        </p:spPr>
      </p:pic>
      <p:sp>
        <p:nvSpPr>
          <p:cNvPr id="16" name="TextBox 15">
            <a:extLst>
              <a:ext uri="{FF2B5EF4-FFF2-40B4-BE49-F238E27FC236}">
                <a16:creationId xmlns:a16="http://schemas.microsoft.com/office/drawing/2014/main" xmlns="" id="{2B3F81EA-91A2-4E8A-A16E-4AECECA0F3BE}"/>
              </a:ext>
            </a:extLst>
          </p:cNvPr>
          <p:cNvSpPr txBox="1"/>
          <p:nvPr/>
        </p:nvSpPr>
        <p:spPr>
          <a:xfrm>
            <a:off x="6812513" y="2855167"/>
            <a:ext cx="1823357" cy="1384995"/>
          </a:xfrm>
          <a:prstGeom prst="rect">
            <a:avLst/>
          </a:prstGeom>
          <a:noFill/>
        </p:spPr>
        <p:txBody>
          <a:bodyPr wrap="square" rtlCol="0">
            <a:spAutoFit/>
          </a:bodyPr>
          <a:lstStyle/>
          <a:p>
            <a:r>
              <a:rPr lang="es-AR" sz="1400" b="1" i="1" dirty="0">
                <a:latin typeface="Courier New" panose="02070309020205020404" pitchFamily="49" charset="0"/>
                <a:cs typeface="Courier New" panose="02070309020205020404" pitchFamily="49" charset="0"/>
              </a:rPr>
              <a:t>empleado</a:t>
            </a:r>
            <a:r>
              <a:rPr lang="es-AR" sz="1400" dirty="0">
                <a:latin typeface="Courier New" panose="02070309020205020404" pitchFamily="49" charset="0"/>
                <a:cs typeface="Courier New" panose="02070309020205020404" pitchFamily="49" charset="0"/>
              </a:rPr>
              <a:t>:</a:t>
            </a:r>
          </a:p>
          <a:p>
            <a:r>
              <a:rPr lang="es-AR" sz="1400" dirty="0">
                <a:latin typeface="Courier New" panose="02070309020205020404" pitchFamily="49" charset="0"/>
                <a:cs typeface="Courier New" panose="02070309020205020404" pitchFamily="49" charset="0"/>
              </a:rPr>
              <a:t>  DNI.</a:t>
            </a:r>
          </a:p>
          <a:p>
            <a:r>
              <a:rPr lang="es-AR" sz="1400" dirty="0">
                <a:latin typeface="Courier New" panose="02070309020205020404" pitchFamily="49" charset="0"/>
                <a:cs typeface="Courier New" panose="02070309020205020404" pitchFamily="49" charset="0"/>
              </a:rPr>
              <a:t>  apellido.</a:t>
            </a:r>
          </a:p>
          <a:p>
            <a:r>
              <a:rPr lang="es-AR" sz="1400" dirty="0">
                <a:latin typeface="Courier New" panose="02070309020205020404" pitchFamily="49" charset="0"/>
                <a:cs typeface="Courier New" panose="02070309020205020404" pitchFamily="49" charset="0"/>
              </a:rPr>
              <a:t>  nombre.</a:t>
            </a:r>
          </a:p>
          <a:p>
            <a:r>
              <a:rPr lang="es-AR" sz="1400" dirty="0">
                <a:latin typeface="Courier New" panose="02070309020205020404" pitchFamily="49" charset="0"/>
                <a:cs typeface="Courier New" panose="02070309020205020404" pitchFamily="49" charset="0"/>
              </a:rPr>
              <a:t>  estudios.</a:t>
            </a:r>
          </a:p>
          <a:p>
            <a:r>
              <a:rPr lang="es-AR" sz="1400" dirty="0">
                <a:latin typeface="Courier New" panose="02070309020205020404" pitchFamily="49" charset="0"/>
                <a:cs typeface="Courier New" panose="02070309020205020404" pitchFamily="49" charset="0"/>
              </a:rPr>
              <a:t>  CUITL/CUIT. </a:t>
            </a:r>
          </a:p>
        </p:txBody>
      </p:sp>
      <p:pic>
        <p:nvPicPr>
          <p:cNvPr id="18" name="Picture 17" descr="A close up of a toy&#10;&#10;Description automatically generated">
            <a:extLst>
              <a:ext uri="{FF2B5EF4-FFF2-40B4-BE49-F238E27FC236}">
                <a16:creationId xmlns:a16="http://schemas.microsoft.com/office/drawing/2014/main" xmlns="" id="{A171FE75-7EA9-4D14-AC2A-FF8DAD5299D8}"/>
              </a:ext>
            </a:extLst>
          </p:cNvPr>
          <p:cNvPicPr>
            <a:picLocks noChangeAspect="1"/>
          </p:cNvPicPr>
          <p:nvPr/>
        </p:nvPicPr>
        <p:blipFill>
          <a:blip r:embed="rId7"/>
          <a:stretch>
            <a:fillRect/>
          </a:stretch>
        </p:blipFill>
        <p:spPr>
          <a:xfrm>
            <a:off x="7843332" y="4313075"/>
            <a:ext cx="1815882" cy="1815882"/>
          </a:xfrm>
          <a:prstGeom prst="rect">
            <a:avLst/>
          </a:prstGeom>
        </p:spPr>
      </p:pic>
      <p:sp>
        <p:nvSpPr>
          <p:cNvPr id="19" name="TextBox 18">
            <a:extLst>
              <a:ext uri="{FF2B5EF4-FFF2-40B4-BE49-F238E27FC236}">
                <a16:creationId xmlns:a16="http://schemas.microsoft.com/office/drawing/2014/main" xmlns="" id="{B714816F-22D7-42F5-BF7C-514F916D663F}"/>
              </a:ext>
            </a:extLst>
          </p:cNvPr>
          <p:cNvSpPr txBox="1"/>
          <p:nvPr/>
        </p:nvSpPr>
        <p:spPr>
          <a:xfrm>
            <a:off x="8929442" y="4429852"/>
            <a:ext cx="2669383" cy="1600438"/>
          </a:xfrm>
          <a:prstGeom prst="rect">
            <a:avLst/>
          </a:prstGeom>
          <a:noFill/>
        </p:spPr>
        <p:txBody>
          <a:bodyPr wrap="square" rtlCol="0">
            <a:spAutoFit/>
          </a:bodyPr>
          <a:lstStyle/>
          <a:p>
            <a:r>
              <a:rPr lang="es-AR" sz="1400" b="1" i="1" dirty="0">
                <a:latin typeface="Courier New" panose="02070309020205020404" pitchFamily="49" charset="0"/>
                <a:cs typeface="Courier New" panose="02070309020205020404" pitchFamily="49" charset="0"/>
              </a:rPr>
              <a:t>piloto</a:t>
            </a:r>
            <a:r>
              <a:rPr lang="es-AR" sz="1400" dirty="0">
                <a:latin typeface="Courier New" panose="02070309020205020404" pitchFamily="49" charset="0"/>
                <a:cs typeface="Courier New" panose="02070309020205020404" pitchFamily="49" charset="0"/>
              </a:rPr>
              <a:t>:</a:t>
            </a:r>
          </a:p>
          <a:p>
            <a:r>
              <a:rPr lang="es-AR" sz="1400" dirty="0">
                <a:latin typeface="Courier New" panose="02070309020205020404" pitchFamily="49" charset="0"/>
                <a:cs typeface="Courier New" panose="02070309020205020404" pitchFamily="49" charset="0"/>
              </a:rPr>
              <a:t>  DNI.</a:t>
            </a:r>
          </a:p>
          <a:p>
            <a:r>
              <a:rPr lang="es-AR" sz="1400" dirty="0">
                <a:latin typeface="Courier New" panose="02070309020205020404" pitchFamily="49" charset="0"/>
                <a:cs typeface="Courier New" panose="02070309020205020404" pitchFamily="49" charset="0"/>
              </a:rPr>
              <a:t>  apellido.</a:t>
            </a:r>
          </a:p>
          <a:p>
            <a:r>
              <a:rPr lang="es-AR" sz="1400" dirty="0">
                <a:latin typeface="Courier New" panose="02070309020205020404" pitchFamily="49" charset="0"/>
                <a:cs typeface="Courier New" panose="02070309020205020404" pitchFamily="49" charset="0"/>
              </a:rPr>
              <a:t>  nombre.</a:t>
            </a:r>
          </a:p>
          <a:p>
            <a:r>
              <a:rPr lang="es-AR" sz="1400" dirty="0">
                <a:latin typeface="Courier New" panose="02070309020205020404" pitchFamily="49" charset="0"/>
                <a:cs typeface="Courier New" panose="02070309020205020404" pitchFamily="49" charset="0"/>
              </a:rPr>
              <a:t>  horas de vuelo.</a:t>
            </a:r>
          </a:p>
          <a:p>
            <a:r>
              <a:rPr lang="es-AR" sz="1400" dirty="0">
                <a:latin typeface="Courier New" panose="02070309020205020404" pitchFamily="49" charset="0"/>
                <a:cs typeface="Courier New" panose="02070309020205020404" pitchFamily="49" charset="0"/>
              </a:rPr>
              <a:t>  CUITL/CUIT.</a:t>
            </a:r>
          </a:p>
          <a:p>
            <a:r>
              <a:rPr lang="es-AR" sz="1400" dirty="0">
                <a:latin typeface="Courier New" panose="02070309020205020404" pitchFamily="49" charset="0"/>
                <a:cs typeface="Courier New" panose="02070309020205020404" pitchFamily="49" charset="0"/>
              </a:rPr>
              <a:t>  fecha de nacimiento. </a:t>
            </a:r>
          </a:p>
        </p:txBody>
      </p:sp>
    </p:spTree>
    <p:extLst>
      <p:ext uri="{BB962C8B-B14F-4D97-AF65-F5344CB8AC3E}">
        <p14:creationId xmlns:p14="http://schemas.microsoft.com/office/powerpoint/2010/main" val="57480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xmlns=""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xmlns="" id="{AB025618-C830-4992-9CD3-D9E49BC79E67}"/>
              </a:ext>
              <a:ext uri="{C183D7F6-B498-43B3-948B-1728B52AA6E4}">
                <adec:decorative xmlns:adec="http://schemas.microsoft.com/office/drawing/2017/decorative" xmlns="" val="1"/>
              </a:ext>
            </a:extLst>
          </p:cNvPr>
          <p:cNvGrpSpPr/>
          <p:nvPr/>
        </p:nvGrpSpPr>
        <p:grpSpPr>
          <a:xfrm>
            <a:off x="2568986" y="-33487"/>
            <a:ext cx="7388298" cy="6858000"/>
            <a:chOff x="1826589" y="0"/>
            <a:chExt cx="7388298" cy="6858000"/>
          </a:xfrm>
        </p:grpSpPr>
        <p:sp>
          <p:nvSpPr>
            <p:cNvPr id="10" name="Parallelogram 9">
              <a:extLst>
                <a:ext uri="{FF2B5EF4-FFF2-40B4-BE49-F238E27FC236}">
                  <a16:creationId xmlns:a16="http://schemas.microsoft.com/office/drawing/2014/main" xmlns=""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xmlns=""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xmlns=""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a:xfrm>
            <a:off x="633186" y="557439"/>
            <a:ext cx="7378300" cy="830997"/>
          </a:xfrm>
        </p:spPr>
        <p:txBody>
          <a:bodyPr/>
          <a:lstStyle/>
          <a:p>
            <a:r>
              <a:rPr lang="es-AR" dirty="0"/>
              <a:t>TIPO DE DATO REGISTRO – DECLARACIÓN EN PASCAL</a:t>
            </a:r>
          </a:p>
        </p:txBody>
      </p:sp>
      <p:sp>
        <p:nvSpPr>
          <p:cNvPr id="23" name="Text Placeholder 22" descr="content block 1">
            <a:extLst>
              <a:ext uri="{FF2B5EF4-FFF2-40B4-BE49-F238E27FC236}">
                <a16:creationId xmlns:a16="http://schemas.microsoft.com/office/drawing/2014/main" xmlns="" id="{B88939B0-5B9A-4423-AFD1-CF6B22268795}"/>
              </a:ext>
            </a:extLst>
          </p:cNvPr>
          <p:cNvSpPr>
            <a:spLocks noGrp="1"/>
          </p:cNvSpPr>
          <p:nvPr>
            <p:ph type="body" sz="quarter" idx="11"/>
          </p:nvPr>
        </p:nvSpPr>
        <p:spPr>
          <a:xfrm>
            <a:off x="618360" y="1599588"/>
            <a:ext cx="3620815" cy="4515919"/>
          </a:xfrm>
          <a:ln>
            <a:noFill/>
          </a:ln>
        </p:spPr>
        <p:txBody>
          <a:bodyPr/>
          <a:lstStyle/>
          <a:p>
            <a:r>
              <a:rPr lang="es-AR" sz="1800" b="1" dirty="0" err="1">
                <a:latin typeface="Courier New" panose="02070309020205020404" pitchFamily="49" charset="0"/>
                <a:cs typeface="Courier New" panose="02070309020205020404" pitchFamily="49" charset="0"/>
              </a:rPr>
              <a:t>type</a:t>
            </a:r>
            <a:endParaRPr lang="es-AR" sz="1800" b="1" dirty="0">
              <a:latin typeface="Courier New" panose="02070309020205020404" pitchFamily="49" charset="0"/>
              <a:cs typeface="Courier New" panose="02070309020205020404" pitchFamily="49" charset="0"/>
            </a:endParaRPr>
          </a:p>
          <a:p>
            <a:r>
              <a:rPr lang="es-AR" sz="1800" dirty="0">
                <a:latin typeface="Courier New" panose="02070309020205020404" pitchFamily="49" charset="0"/>
                <a:cs typeface="Courier New" panose="02070309020205020404" pitchFamily="49" charset="0"/>
              </a:rPr>
              <a:t>  identificador = </a:t>
            </a:r>
            <a:r>
              <a:rPr lang="es-AR" sz="1800" b="1" dirty="0" err="1">
                <a:latin typeface="Courier New" panose="02070309020205020404" pitchFamily="49" charset="0"/>
                <a:cs typeface="Courier New" panose="02070309020205020404" pitchFamily="49" charset="0"/>
              </a:rPr>
              <a:t>record</a:t>
            </a:r>
            <a:r>
              <a:rPr lang="es-AR" sz="1800" dirty="0">
                <a:latin typeface="Courier New" panose="02070309020205020404" pitchFamily="49" charset="0"/>
                <a:cs typeface="Courier New" panose="02070309020205020404" pitchFamily="49" charset="0"/>
              </a:rPr>
              <a:t>;</a:t>
            </a:r>
          </a:p>
          <a:p>
            <a:r>
              <a:rPr lang="es-AR" sz="1800" dirty="0">
                <a:latin typeface="Courier New" panose="02070309020205020404" pitchFamily="49" charset="0"/>
                <a:cs typeface="Courier New" panose="02070309020205020404" pitchFamily="49" charset="0"/>
              </a:rPr>
              <a:t>    campo1: tipo de dato;</a:t>
            </a:r>
          </a:p>
          <a:p>
            <a:r>
              <a:rPr lang="es-AR" sz="1800" dirty="0">
                <a:latin typeface="Courier New" panose="02070309020205020404" pitchFamily="49" charset="0"/>
                <a:cs typeface="Courier New" panose="02070309020205020404" pitchFamily="49" charset="0"/>
              </a:rPr>
              <a:t>    campo2: tipo de dato;</a:t>
            </a:r>
          </a:p>
          <a:p>
            <a:r>
              <a:rPr lang="es-AR" sz="1800" dirty="0">
                <a:latin typeface="Courier New" panose="02070309020205020404" pitchFamily="49" charset="0"/>
                <a:cs typeface="Courier New" panose="02070309020205020404" pitchFamily="49" charset="0"/>
              </a:rPr>
              <a:t>    campo3: tipo de dato;</a:t>
            </a:r>
          </a:p>
          <a:p>
            <a:r>
              <a:rPr lang="es-AR" sz="1800" dirty="0">
                <a:latin typeface="Courier New" panose="02070309020205020404" pitchFamily="49" charset="0"/>
                <a:cs typeface="Courier New" panose="02070309020205020404" pitchFamily="49" charset="0"/>
              </a:rPr>
              <a:t>    …</a:t>
            </a:r>
          </a:p>
          <a:p>
            <a:r>
              <a:rPr lang="es-AR" sz="1800" dirty="0">
                <a:latin typeface="Courier New" panose="02070309020205020404" pitchFamily="49" charset="0"/>
                <a:cs typeface="Courier New" panose="02070309020205020404" pitchFamily="49" charset="0"/>
              </a:rPr>
              <a:t>    </a:t>
            </a:r>
            <a:r>
              <a:rPr lang="es-AR" sz="1800" dirty="0" err="1">
                <a:latin typeface="Courier New" panose="02070309020205020404" pitchFamily="49" charset="0"/>
                <a:cs typeface="Courier New" panose="02070309020205020404" pitchFamily="49" charset="0"/>
              </a:rPr>
              <a:t>campoN</a:t>
            </a:r>
            <a:r>
              <a:rPr lang="es-AR" sz="1800" dirty="0">
                <a:latin typeface="Courier New" panose="02070309020205020404" pitchFamily="49" charset="0"/>
                <a:cs typeface="Courier New" panose="02070309020205020404" pitchFamily="49" charset="0"/>
              </a:rPr>
              <a:t>: tipo de dato;</a:t>
            </a:r>
          </a:p>
          <a:p>
            <a:r>
              <a:rPr lang="es-AR" sz="1800" dirty="0">
                <a:latin typeface="Courier New" panose="02070309020205020404" pitchFamily="49" charset="0"/>
                <a:cs typeface="Courier New" panose="02070309020205020404" pitchFamily="49" charset="0"/>
              </a:rPr>
              <a:t>  </a:t>
            </a:r>
            <a:r>
              <a:rPr lang="es-AR" sz="1800" b="1" dirty="0" err="1">
                <a:latin typeface="Courier New" panose="02070309020205020404" pitchFamily="49" charset="0"/>
                <a:cs typeface="Courier New" panose="02070309020205020404" pitchFamily="49" charset="0"/>
              </a:rPr>
              <a:t>end</a:t>
            </a:r>
            <a:r>
              <a:rPr lang="es-AR" sz="1800" dirty="0">
                <a:latin typeface="Courier New" panose="02070309020205020404" pitchFamily="49" charset="0"/>
                <a:cs typeface="Courier New" panose="02070309020205020404" pitchFamily="49" charset="0"/>
              </a:rPr>
              <a:t>; </a:t>
            </a:r>
          </a:p>
          <a:p>
            <a:r>
              <a:rPr lang="es-AR" sz="1800" b="1" dirty="0" err="1">
                <a:latin typeface="Courier New" panose="02070309020205020404" pitchFamily="49" charset="0"/>
                <a:cs typeface="Courier New" panose="02070309020205020404" pitchFamily="49" charset="0"/>
              </a:rPr>
              <a:t>var</a:t>
            </a:r>
            <a:endParaRPr lang="es-AR" sz="1800" b="1" dirty="0">
              <a:latin typeface="Courier New" panose="02070309020205020404" pitchFamily="49" charset="0"/>
              <a:cs typeface="Courier New" panose="02070309020205020404" pitchFamily="49" charset="0"/>
            </a:endParaRPr>
          </a:p>
          <a:p>
            <a:r>
              <a:rPr lang="es-AR" sz="1800" dirty="0">
                <a:latin typeface="Courier New" panose="02070309020205020404" pitchFamily="49" charset="0"/>
                <a:cs typeface="Courier New" panose="02070309020205020404" pitchFamily="49" charset="0"/>
              </a:rPr>
              <a:t>  r1: identificador;</a:t>
            </a:r>
          </a:p>
          <a:p>
            <a:r>
              <a:rPr lang="es-AR" sz="1800" dirty="0">
                <a:latin typeface="Courier New" panose="02070309020205020404" pitchFamily="49" charset="0"/>
                <a:cs typeface="Courier New" panose="02070309020205020404" pitchFamily="49" charset="0"/>
              </a:rPr>
              <a:t>  r2: identificador;    </a:t>
            </a:r>
            <a:r>
              <a:rPr lang="es-AR" sz="2400" dirty="0">
                <a:latin typeface="Courier New" panose="02070309020205020404" pitchFamily="49" charset="0"/>
                <a:cs typeface="Courier New" panose="02070309020205020404" pitchFamily="49" charset="0"/>
              </a:rPr>
              <a:t> </a:t>
            </a:r>
          </a:p>
          <a:p>
            <a:endParaRPr lang="es-AR" sz="2400" dirty="0">
              <a:latin typeface="Courier New" panose="02070309020205020404" pitchFamily="49" charset="0"/>
              <a:cs typeface="Courier New" panose="02070309020205020404" pitchFamily="49" charset="0"/>
            </a:endParaRPr>
          </a:p>
        </p:txBody>
      </p:sp>
      <p:pic>
        <p:nvPicPr>
          <p:cNvPr id="36" name="Content Placeholder 35" descr="Clipboard Checked">
            <a:extLst>
              <a:ext uri="{FF2B5EF4-FFF2-40B4-BE49-F238E27FC236}">
                <a16:creationId xmlns:a16="http://schemas.microsoft.com/office/drawing/2014/main" xmlns="" id="{A960174C-A9DE-472D-BF1C-B13108BD70B7}"/>
              </a:ext>
            </a:extLst>
          </p:cNvPr>
          <p:cNvPicPr>
            <a:picLocks noGrp="1" noChangeAspect="1"/>
          </p:cNvPicPr>
          <p:nvPr>
            <p:ph sz="quarter" idx="14"/>
          </p:nvPr>
        </p:nvPicPr>
        <p:blipFill>
          <a:blip r:embed="rId3">
            <a:extLst>
              <a:ext uri="{96DAC541-7B7A-43D3-8B79-37D633B846F1}">
                <asvg:svgBlip xmlns:asvg="http://schemas.microsoft.com/office/drawing/2016/SVG/main" xmlns="" r:embed="rId4"/>
              </a:ext>
            </a:extLst>
          </a:blip>
          <a:srcRect/>
          <a:stretch/>
        </p:blipFill>
        <p:spPr>
          <a:xfrm>
            <a:off x="6908829" y="2240845"/>
            <a:ext cx="651740" cy="651740"/>
          </a:xfrm>
        </p:spPr>
      </p:pic>
      <p:sp>
        <p:nvSpPr>
          <p:cNvPr id="24" name="Text Placeholder 23" descr="content block 2">
            <a:extLst>
              <a:ext uri="{FF2B5EF4-FFF2-40B4-BE49-F238E27FC236}">
                <a16:creationId xmlns:a16="http://schemas.microsoft.com/office/drawing/2014/main" xmlns="" id="{C3930A4E-1302-4AC9-86A3-C4E8AF186ED8}"/>
              </a:ext>
            </a:extLst>
          </p:cNvPr>
          <p:cNvSpPr>
            <a:spLocks noGrp="1"/>
          </p:cNvSpPr>
          <p:nvPr>
            <p:ph type="body" sz="quarter" idx="12"/>
          </p:nvPr>
        </p:nvSpPr>
        <p:spPr>
          <a:xfrm>
            <a:off x="4516413" y="2600202"/>
            <a:ext cx="3620815" cy="3177290"/>
          </a:xfrm>
        </p:spPr>
        <p:txBody>
          <a:bodyPr/>
          <a:lstStyle/>
          <a:p>
            <a:r>
              <a:rPr lang="es-AR" sz="2400" b="1" dirty="0"/>
              <a:t>Consideraciones:</a:t>
            </a:r>
          </a:p>
          <a:p>
            <a:pPr marL="285750" indent="-285750">
              <a:buFont typeface="Arial" panose="020B0604020202020204" pitchFamily="34" charset="0"/>
              <a:buChar char="•"/>
            </a:pPr>
            <a:r>
              <a:rPr lang="es-AR" sz="1600" dirty="0"/>
              <a:t>“Identificador” es el nombre que se elige para el tipo registro (</a:t>
            </a:r>
            <a:r>
              <a:rPr lang="es-AR" sz="1600" b="1" i="1" dirty="0" err="1"/>
              <a:t>record</a:t>
            </a:r>
            <a:r>
              <a:rPr lang="es-AR" sz="1600" dirty="0"/>
              <a:t>).</a:t>
            </a:r>
          </a:p>
          <a:p>
            <a:pPr marL="285750" indent="-285750">
              <a:buFont typeface="Arial" panose="020B0604020202020204" pitchFamily="34" charset="0"/>
              <a:buChar char="•"/>
            </a:pPr>
            <a:r>
              <a:rPr lang="es-AR" sz="1600" dirty="0"/>
              <a:t>Se debe especificar la lista de campos que componen el registro y el tipo de dato de cada campo. Cada campo puede ser de cualquier tipo de dato conocido.</a:t>
            </a:r>
          </a:p>
          <a:p>
            <a:pPr marL="285750" indent="-285750">
              <a:buFont typeface="Arial" panose="020B0604020202020204" pitchFamily="34" charset="0"/>
              <a:buChar char="•"/>
            </a:pPr>
            <a:r>
              <a:rPr lang="es-AR" sz="1600" dirty="0"/>
              <a:t>Cada campo puede ser referenciado individualmente.</a:t>
            </a:r>
          </a:p>
          <a:p>
            <a:pPr marL="285750" indent="-285750">
              <a:buFont typeface="Arial" panose="020B0604020202020204" pitchFamily="34" charset="0"/>
              <a:buChar char="•"/>
            </a:pPr>
            <a:r>
              <a:rPr lang="es-AR" sz="1600" dirty="0"/>
              <a:t>Variables del tipo “identificador”.</a:t>
            </a:r>
            <a:endParaRPr lang="es-AR" dirty="0"/>
          </a:p>
          <a:p>
            <a:endParaRPr lang="es-AR" dirty="0"/>
          </a:p>
        </p:txBody>
      </p:sp>
      <p:sp>
        <p:nvSpPr>
          <p:cNvPr id="14" name="Rectangle 13">
            <a:extLst>
              <a:ext uri="{FF2B5EF4-FFF2-40B4-BE49-F238E27FC236}">
                <a16:creationId xmlns:a16="http://schemas.microsoft.com/office/drawing/2014/main" xmlns="" id="{C862BC4D-BD7A-417E-A34A-59CE4D4A6AC8}"/>
              </a:ext>
              <a:ext uri="{C183D7F6-B498-43B3-948B-1728B52AA6E4}">
                <adec:decorative xmlns:adec="http://schemas.microsoft.com/office/drawing/2017/decorative" xmlns=""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xmlns="" id="{652937FB-CDE3-46B3-8481-AB5DB8C4BABA}"/>
              </a:ext>
              <a:ext uri="{C183D7F6-B498-43B3-948B-1728B52AA6E4}">
                <adec:decorative xmlns:adec="http://schemas.microsoft.com/office/drawing/2017/decorative" xmlns=""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xmlns="" id="{11457662-C1A5-4B93-8E30-88025E27C462}"/>
              </a:ext>
              <a:ext uri="{C183D7F6-B498-43B3-948B-1728B52AA6E4}">
                <adec:decorative xmlns:adec="http://schemas.microsoft.com/office/drawing/2017/decorative" xmlns=""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13</a:t>
            </a:fld>
            <a:endParaRPr lang="en-US" sz="1200" dirty="0">
              <a:solidFill>
                <a:schemeClr val="bg1"/>
              </a:solidFill>
            </a:endParaRPr>
          </a:p>
        </p:txBody>
      </p:sp>
      <p:pic>
        <p:nvPicPr>
          <p:cNvPr id="19" name="Content Placeholder 35" descr="Computer">
            <a:extLst>
              <a:ext uri="{FF2B5EF4-FFF2-40B4-BE49-F238E27FC236}">
                <a16:creationId xmlns:a16="http://schemas.microsoft.com/office/drawing/2014/main" xmlns="" id="{5F5DD626-D3C6-4937-B2C2-8724E22CD52A}"/>
              </a:ext>
            </a:extLst>
          </p:cNvPr>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1777027" y="1131260"/>
            <a:ext cx="651740" cy="651740"/>
          </a:xfrm>
          <a:prstGeom prst="rect">
            <a:avLst/>
          </a:prstGeom>
        </p:spPr>
      </p:pic>
    </p:spTree>
    <p:extLst>
      <p:ext uri="{BB962C8B-B14F-4D97-AF65-F5344CB8AC3E}">
        <p14:creationId xmlns:p14="http://schemas.microsoft.com/office/powerpoint/2010/main" val="220452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p:txBody>
          <a:bodyPr/>
          <a:lstStyle/>
          <a:p>
            <a:r>
              <a:rPr lang="es-AR" sz="2400" dirty="0"/>
              <a:t>Características. </a:t>
            </a:r>
          </a:p>
          <a:p>
            <a:pPr lvl="1"/>
            <a:r>
              <a:rPr lang="es-AR" sz="2000" dirty="0"/>
              <a:t>Según sus elementos es </a:t>
            </a:r>
            <a:r>
              <a:rPr lang="es-AR" sz="2000" b="1" i="1" dirty="0"/>
              <a:t>heterogénea</a:t>
            </a:r>
            <a:r>
              <a:rPr lang="es-AR" sz="2000" dirty="0"/>
              <a:t>.</a:t>
            </a:r>
          </a:p>
          <a:p>
            <a:pPr lvl="2"/>
            <a:r>
              <a:rPr lang="es-AR" sz="1600" dirty="0"/>
              <a:t>Cada campo que contiene el registro puede ser del mismo o de distinto tipo de dato.</a:t>
            </a:r>
          </a:p>
          <a:p>
            <a:pPr lvl="1"/>
            <a:r>
              <a:rPr lang="es-AR" sz="2000" dirty="0"/>
              <a:t>Según el acceso a sus elementos es de </a:t>
            </a:r>
            <a:r>
              <a:rPr lang="es-AR" sz="2000" b="1" i="1" dirty="0"/>
              <a:t>acceso directo</a:t>
            </a:r>
            <a:r>
              <a:rPr lang="es-AR" sz="2000" dirty="0"/>
              <a:t>.</a:t>
            </a:r>
          </a:p>
          <a:p>
            <a:pPr lvl="2"/>
            <a:r>
              <a:rPr lang="es-AR" sz="1600" dirty="0"/>
              <a:t>Cada campo se puede referenciar directamente sin necesidad de referenciar los otros.</a:t>
            </a:r>
          </a:p>
          <a:p>
            <a:pPr lvl="1"/>
            <a:r>
              <a:rPr lang="es-AR" sz="2000" dirty="0"/>
              <a:t>Según su ocupación en memoria es </a:t>
            </a:r>
            <a:r>
              <a:rPr lang="es-AR" sz="2000" b="1" i="1" dirty="0"/>
              <a:t>estática.</a:t>
            </a:r>
          </a:p>
          <a:p>
            <a:pPr lvl="2"/>
            <a:r>
              <a:rPr lang="es-AR" sz="1600" dirty="0"/>
              <a:t>Al declarar una variable de tipo registro, su tamaño en memoria puede ser determinado realizando la suma de sus campos, algo que no varia en tiempo de ejecución.</a:t>
            </a:r>
          </a:p>
          <a:p>
            <a:pPr lvl="1"/>
            <a:r>
              <a:rPr lang="es-AR" sz="2000" dirty="0"/>
              <a:t>Según la relación entre sus elementos.</a:t>
            </a:r>
          </a:p>
          <a:p>
            <a:pPr lvl="2"/>
            <a:r>
              <a:rPr lang="es-AR" sz="1600" dirty="0"/>
              <a:t>En esta estructura de datos podemos decir que no aplica el concepto.</a:t>
            </a:r>
          </a:p>
          <a:p>
            <a:pPr lvl="2"/>
            <a:r>
              <a:rPr lang="es-AR" sz="1600" dirty="0"/>
              <a:t>No existe una relación de orden entre los campos, solamente el concepto que juntos componen. </a:t>
            </a:r>
            <a:endParaRPr lang="es-AR" dirty="0"/>
          </a:p>
          <a:p>
            <a:pPr marL="914400" lvl="2" indent="0">
              <a:buNone/>
            </a:pPr>
            <a:endParaRPr lang="es-AR" sz="1600" dirty="0"/>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CARACTERÍSTICAS </a:t>
            </a:r>
          </a:p>
        </p:txBody>
      </p:sp>
      <p:pic>
        <p:nvPicPr>
          <p:cNvPr id="5" name="Content Placeholder 34" descr="Open book">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595212"/>
            <a:ext cx="830997" cy="830997"/>
          </a:xfrm>
        </p:spPr>
      </p:pic>
    </p:spTree>
    <p:extLst>
      <p:ext uri="{BB962C8B-B14F-4D97-AF65-F5344CB8AC3E}">
        <p14:creationId xmlns:p14="http://schemas.microsoft.com/office/powerpoint/2010/main" val="147132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p:txBody>
          <a:bodyPr/>
          <a:lstStyle/>
          <a:p>
            <a:r>
              <a:rPr lang="en-US" dirty="0"/>
              <a:t>TIPOS DE DATOS VISTOS + REGISTROS</a:t>
            </a:r>
          </a:p>
        </p:txBody>
      </p:sp>
      <p:grpSp>
        <p:nvGrpSpPr>
          <p:cNvPr id="45" name="Group 44">
            <a:extLst>
              <a:ext uri="{FF2B5EF4-FFF2-40B4-BE49-F238E27FC236}">
                <a16:creationId xmlns:a16="http://schemas.microsoft.com/office/drawing/2014/main" xmlns="" id="{588AC879-4BF8-42F5-8FC5-A962BDF0DBAA}"/>
              </a:ext>
            </a:extLst>
          </p:cNvPr>
          <p:cNvGrpSpPr/>
          <p:nvPr/>
        </p:nvGrpSpPr>
        <p:grpSpPr>
          <a:xfrm>
            <a:off x="2322352" y="1272042"/>
            <a:ext cx="7203348" cy="2301649"/>
            <a:chOff x="2322352" y="1272042"/>
            <a:chExt cx="7203348" cy="2301649"/>
          </a:xfrm>
        </p:grpSpPr>
        <p:sp>
          <p:nvSpPr>
            <p:cNvPr id="7" name="Flowchart: Alternate Process 6">
              <a:extLst>
                <a:ext uri="{FF2B5EF4-FFF2-40B4-BE49-F238E27FC236}">
                  <a16:creationId xmlns:a16="http://schemas.microsoft.com/office/drawing/2014/main" xmlns="" id="{4B9B6798-076F-47D1-AC5C-45C7A14DEE9E}"/>
                </a:ext>
              </a:extLst>
            </p:cNvPr>
            <p:cNvSpPr/>
            <p:nvPr/>
          </p:nvSpPr>
          <p:spPr>
            <a:xfrm>
              <a:off x="4799900" y="1272042"/>
              <a:ext cx="2273417" cy="914400"/>
            </a:xfrm>
            <a:prstGeom prst="flowChartAlternate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AR" dirty="0"/>
                <a:t>TIPOS DE DATOS</a:t>
              </a:r>
            </a:p>
          </p:txBody>
        </p:sp>
        <p:sp>
          <p:nvSpPr>
            <p:cNvPr id="11" name="Flowchart: Alternate Process 10">
              <a:extLst>
                <a:ext uri="{FF2B5EF4-FFF2-40B4-BE49-F238E27FC236}">
                  <a16:creationId xmlns:a16="http://schemas.microsoft.com/office/drawing/2014/main" xmlns="" id="{F835C934-5AAB-4582-AD3F-B0C224306713}"/>
                </a:ext>
              </a:extLst>
            </p:cNvPr>
            <p:cNvSpPr/>
            <p:nvPr/>
          </p:nvSpPr>
          <p:spPr>
            <a:xfrm>
              <a:off x="2322352" y="2659291"/>
              <a:ext cx="2273417" cy="9144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AR" dirty="0"/>
                <a:t>SIMPLES</a:t>
              </a:r>
            </a:p>
          </p:txBody>
        </p:sp>
        <p:sp>
          <p:nvSpPr>
            <p:cNvPr id="13" name="Flowchart: Alternate Process 12">
              <a:extLst>
                <a:ext uri="{FF2B5EF4-FFF2-40B4-BE49-F238E27FC236}">
                  <a16:creationId xmlns:a16="http://schemas.microsoft.com/office/drawing/2014/main" xmlns="" id="{F6B8CDA4-23C1-43A9-8C63-415E44D5F144}"/>
                </a:ext>
              </a:extLst>
            </p:cNvPr>
            <p:cNvSpPr/>
            <p:nvPr/>
          </p:nvSpPr>
          <p:spPr>
            <a:xfrm>
              <a:off x="7252283" y="2659291"/>
              <a:ext cx="2273417" cy="9144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AR" dirty="0"/>
                <a:t>COMPUESTOS</a:t>
              </a:r>
            </a:p>
          </p:txBody>
        </p:sp>
      </p:grpSp>
      <p:graphicFrame>
        <p:nvGraphicFramePr>
          <p:cNvPr id="17" name="Table 17">
            <a:extLst>
              <a:ext uri="{FF2B5EF4-FFF2-40B4-BE49-F238E27FC236}">
                <a16:creationId xmlns:a16="http://schemas.microsoft.com/office/drawing/2014/main" xmlns="" id="{44275BE6-E8A9-4FE9-8647-09EE94FFCB06}"/>
              </a:ext>
            </a:extLst>
          </p:cNvPr>
          <p:cNvGraphicFramePr>
            <a:graphicFrameLocks noGrp="1"/>
          </p:cNvGraphicFramePr>
          <p:nvPr>
            <p:extLst>
              <p:ext uri="{D42A27DB-BD31-4B8C-83A1-F6EECF244321}">
                <p14:modId xmlns:p14="http://schemas.microsoft.com/office/powerpoint/2010/main" val="4046617918"/>
              </p:ext>
            </p:extLst>
          </p:nvPr>
        </p:nvGraphicFramePr>
        <p:xfrm>
          <a:off x="633186" y="4102598"/>
          <a:ext cx="2479129" cy="1854200"/>
        </p:xfrm>
        <a:graphic>
          <a:graphicData uri="http://schemas.openxmlformats.org/drawingml/2006/table">
            <a:tbl>
              <a:tblPr firstRow="1" bandRow="1">
                <a:tableStyleId>{E8B1032C-EA38-4F05-BA0D-38AFFFC7BED3}</a:tableStyleId>
              </a:tblPr>
              <a:tblGrid>
                <a:gridCol w="2479129">
                  <a:extLst>
                    <a:ext uri="{9D8B030D-6E8A-4147-A177-3AD203B41FA5}">
                      <a16:colId xmlns:a16="http://schemas.microsoft.com/office/drawing/2014/main" xmlns="" val="1427871285"/>
                    </a:ext>
                  </a:extLst>
                </a:gridCol>
              </a:tblGrid>
              <a:tr h="370840">
                <a:tc>
                  <a:txBody>
                    <a:bodyPr/>
                    <a:lstStyle/>
                    <a:p>
                      <a:pPr algn="ctr"/>
                      <a:r>
                        <a:rPr lang="es-AR" sz="1400" dirty="0"/>
                        <a:t>DEFINIDOS POR EL LENGUAJE</a:t>
                      </a:r>
                    </a:p>
                  </a:txBody>
                  <a:tcPr/>
                </a:tc>
                <a:extLst>
                  <a:ext uri="{0D108BD9-81ED-4DB2-BD59-A6C34878D82A}">
                    <a16:rowId xmlns:a16="http://schemas.microsoft.com/office/drawing/2014/main" xmlns="" val="2859131053"/>
                  </a:ext>
                </a:extLst>
              </a:tr>
              <a:tr h="370840">
                <a:tc>
                  <a:txBody>
                    <a:bodyPr/>
                    <a:lstStyle/>
                    <a:p>
                      <a:pPr algn="ctr"/>
                      <a:r>
                        <a:rPr lang="es-AR" sz="1400" dirty="0"/>
                        <a:t>Enteros (</a:t>
                      </a:r>
                      <a:r>
                        <a:rPr lang="es-AR" sz="1400" b="1" dirty="0" err="1"/>
                        <a:t>Integer</a:t>
                      </a:r>
                      <a:r>
                        <a:rPr lang="es-AR" sz="1400" dirty="0"/>
                        <a:t>)</a:t>
                      </a:r>
                    </a:p>
                  </a:txBody>
                  <a:tcPr/>
                </a:tc>
                <a:extLst>
                  <a:ext uri="{0D108BD9-81ED-4DB2-BD59-A6C34878D82A}">
                    <a16:rowId xmlns:a16="http://schemas.microsoft.com/office/drawing/2014/main" xmlns="" val="568426940"/>
                  </a:ext>
                </a:extLst>
              </a:tr>
              <a:tr h="370840">
                <a:tc>
                  <a:txBody>
                    <a:bodyPr/>
                    <a:lstStyle/>
                    <a:p>
                      <a:pPr algn="ctr"/>
                      <a:r>
                        <a:rPr lang="es-AR" sz="1400" dirty="0"/>
                        <a:t>Caracteres (</a:t>
                      </a:r>
                      <a:r>
                        <a:rPr lang="es-AR" sz="1400" b="1" dirty="0" err="1"/>
                        <a:t>Char</a:t>
                      </a:r>
                      <a:r>
                        <a:rPr lang="es-AR" sz="1400" dirty="0"/>
                        <a:t>)</a:t>
                      </a:r>
                    </a:p>
                  </a:txBody>
                  <a:tcPr/>
                </a:tc>
                <a:extLst>
                  <a:ext uri="{0D108BD9-81ED-4DB2-BD59-A6C34878D82A}">
                    <a16:rowId xmlns:a16="http://schemas.microsoft.com/office/drawing/2014/main" xmlns="" val="847180122"/>
                  </a:ext>
                </a:extLst>
              </a:tr>
              <a:tr h="370840">
                <a:tc>
                  <a:txBody>
                    <a:bodyPr/>
                    <a:lstStyle/>
                    <a:p>
                      <a:pPr algn="ctr"/>
                      <a:r>
                        <a:rPr lang="es-AR" sz="1400" dirty="0"/>
                        <a:t>Lógicos (</a:t>
                      </a:r>
                      <a:r>
                        <a:rPr lang="es-AR" sz="1400" b="1" dirty="0" err="1"/>
                        <a:t>Boolean</a:t>
                      </a:r>
                      <a:r>
                        <a:rPr lang="es-AR" sz="1400" dirty="0"/>
                        <a:t>)</a:t>
                      </a:r>
                    </a:p>
                  </a:txBody>
                  <a:tcPr/>
                </a:tc>
                <a:extLst>
                  <a:ext uri="{0D108BD9-81ED-4DB2-BD59-A6C34878D82A}">
                    <a16:rowId xmlns:a16="http://schemas.microsoft.com/office/drawing/2014/main" xmlns="" val="3401112172"/>
                  </a:ext>
                </a:extLst>
              </a:tr>
              <a:tr h="370840">
                <a:tc>
                  <a:txBody>
                    <a:bodyPr/>
                    <a:lstStyle/>
                    <a:p>
                      <a:pPr algn="ctr"/>
                      <a:r>
                        <a:rPr lang="es-AR" sz="1400" dirty="0"/>
                        <a:t>Reales (</a:t>
                      </a:r>
                      <a:r>
                        <a:rPr lang="es-AR" sz="1400" b="1" dirty="0"/>
                        <a:t>Real</a:t>
                      </a:r>
                      <a:r>
                        <a:rPr lang="es-AR" sz="1400" dirty="0"/>
                        <a:t>)</a:t>
                      </a:r>
                    </a:p>
                  </a:txBody>
                  <a:tcPr/>
                </a:tc>
                <a:extLst>
                  <a:ext uri="{0D108BD9-81ED-4DB2-BD59-A6C34878D82A}">
                    <a16:rowId xmlns:a16="http://schemas.microsoft.com/office/drawing/2014/main" xmlns="" val="1602315855"/>
                  </a:ext>
                </a:extLst>
              </a:tr>
            </a:tbl>
          </a:graphicData>
        </a:graphic>
      </p:graphicFrame>
      <p:graphicFrame>
        <p:nvGraphicFramePr>
          <p:cNvPr id="20" name="Table 17">
            <a:extLst>
              <a:ext uri="{FF2B5EF4-FFF2-40B4-BE49-F238E27FC236}">
                <a16:creationId xmlns:a16="http://schemas.microsoft.com/office/drawing/2014/main" xmlns="" id="{F30711C4-3A30-4B0F-A03D-EC5B3BD37EED}"/>
              </a:ext>
            </a:extLst>
          </p:cNvPr>
          <p:cNvGraphicFramePr>
            <a:graphicFrameLocks noGrp="1"/>
          </p:cNvGraphicFramePr>
          <p:nvPr>
            <p:extLst>
              <p:ext uri="{D42A27DB-BD31-4B8C-83A1-F6EECF244321}">
                <p14:modId xmlns:p14="http://schemas.microsoft.com/office/powerpoint/2010/main" val="4251361675"/>
              </p:ext>
            </p:extLst>
          </p:nvPr>
        </p:nvGraphicFramePr>
        <p:xfrm>
          <a:off x="3528967" y="4102598"/>
          <a:ext cx="2273417" cy="741680"/>
        </p:xfrm>
        <a:graphic>
          <a:graphicData uri="http://schemas.openxmlformats.org/drawingml/2006/table">
            <a:tbl>
              <a:tblPr firstRow="1" bandRow="1">
                <a:tableStyleId>{E8B1032C-EA38-4F05-BA0D-38AFFFC7BED3}</a:tableStyleId>
              </a:tblPr>
              <a:tblGrid>
                <a:gridCol w="2273417">
                  <a:extLst>
                    <a:ext uri="{9D8B030D-6E8A-4147-A177-3AD203B41FA5}">
                      <a16:colId xmlns:a16="http://schemas.microsoft.com/office/drawing/2014/main" xmlns="" val="1427871285"/>
                    </a:ext>
                  </a:extLst>
                </a:gridCol>
              </a:tblGrid>
              <a:tr h="370840">
                <a:tc>
                  <a:txBody>
                    <a:bodyPr/>
                    <a:lstStyle/>
                    <a:p>
                      <a:pPr algn="ctr"/>
                      <a:r>
                        <a:rPr lang="es-AR" sz="1400" dirty="0"/>
                        <a:t>DEFINIDOS POR EL USUARIO</a:t>
                      </a:r>
                    </a:p>
                  </a:txBody>
                  <a:tcPr/>
                </a:tc>
                <a:extLst>
                  <a:ext uri="{0D108BD9-81ED-4DB2-BD59-A6C34878D82A}">
                    <a16:rowId xmlns:a16="http://schemas.microsoft.com/office/drawing/2014/main" xmlns="" val="2859131053"/>
                  </a:ext>
                </a:extLst>
              </a:tr>
              <a:tr h="370840">
                <a:tc>
                  <a:txBody>
                    <a:bodyPr/>
                    <a:lstStyle/>
                    <a:p>
                      <a:pPr algn="ctr"/>
                      <a:r>
                        <a:rPr lang="es-AR" sz="1400" dirty="0" err="1"/>
                        <a:t>Subrango</a:t>
                      </a:r>
                      <a:r>
                        <a:rPr lang="es-AR" sz="1400" dirty="0"/>
                        <a:t> (</a:t>
                      </a:r>
                      <a:r>
                        <a:rPr lang="es-AR" sz="1400" b="1" dirty="0" err="1"/>
                        <a:t>Integer</a:t>
                      </a:r>
                      <a:r>
                        <a:rPr lang="es-AR" sz="1400" dirty="0"/>
                        <a:t> o </a:t>
                      </a:r>
                      <a:r>
                        <a:rPr lang="es-AR" sz="1400" b="1" dirty="0" err="1"/>
                        <a:t>Char</a:t>
                      </a:r>
                      <a:r>
                        <a:rPr lang="es-AR" sz="1400" dirty="0"/>
                        <a:t>)</a:t>
                      </a:r>
                    </a:p>
                  </a:txBody>
                  <a:tcPr/>
                </a:tc>
                <a:extLst>
                  <a:ext uri="{0D108BD9-81ED-4DB2-BD59-A6C34878D82A}">
                    <a16:rowId xmlns:a16="http://schemas.microsoft.com/office/drawing/2014/main" xmlns="" val="568426940"/>
                  </a:ext>
                </a:extLst>
              </a:tr>
            </a:tbl>
          </a:graphicData>
        </a:graphic>
      </p:graphicFrame>
      <p:graphicFrame>
        <p:nvGraphicFramePr>
          <p:cNvPr id="21" name="Table 17">
            <a:extLst>
              <a:ext uri="{FF2B5EF4-FFF2-40B4-BE49-F238E27FC236}">
                <a16:creationId xmlns:a16="http://schemas.microsoft.com/office/drawing/2014/main" xmlns="" id="{174D93B7-7BB7-4AE5-BFC3-D522383FE55C}"/>
              </a:ext>
            </a:extLst>
          </p:cNvPr>
          <p:cNvGraphicFramePr>
            <a:graphicFrameLocks noGrp="1"/>
          </p:cNvGraphicFramePr>
          <p:nvPr>
            <p:extLst>
              <p:ext uri="{D42A27DB-BD31-4B8C-83A1-F6EECF244321}">
                <p14:modId xmlns:p14="http://schemas.microsoft.com/office/powerpoint/2010/main" val="2763528052"/>
              </p:ext>
            </p:extLst>
          </p:nvPr>
        </p:nvGraphicFramePr>
        <p:xfrm>
          <a:off x="7149426" y="4132900"/>
          <a:ext cx="2479129" cy="1112520"/>
        </p:xfrm>
        <a:graphic>
          <a:graphicData uri="http://schemas.openxmlformats.org/drawingml/2006/table">
            <a:tbl>
              <a:tblPr firstRow="1" bandRow="1">
                <a:tableStyleId>{E8B1032C-EA38-4F05-BA0D-38AFFFC7BED3}</a:tableStyleId>
              </a:tblPr>
              <a:tblGrid>
                <a:gridCol w="2479129">
                  <a:extLst>
                    <a:ext uri="{9D8B030D-6E8A-4147-A177-3AD203B41FA5}">
                      <a16:colId xmlns:a16="http://schemas.microsoft.com/office/drawing/2014/main" xmlns="" val="1427871285"/>
                    </a:ext>
                  </a:extLst>
                </a:gridCol>
              </a:tblGrid>
              <a:tr h="370840">
                <a:tc>
                  <a:txBody>
                    <a:bodyPr/>
                    <a:lstStyle/>
                    <a:p>
                      <a:pPr algn="ctr"/>
                      <a:r>
                        <a:rPr lang="es-AR" sz="1400" dirty="0"/>
                        <a:t>DEFINIDOS POR EL USUARIO</a:t>
                      </a:r>
                    </a:p>
                  </a:txBody>
                  <a:tcPr/>
                </a:tc>
                <a:extLst>
                  <a:ext uri="{0D108BD9-81ED-4DB2-BD59-A6C34878D82A}">
                    <a16:rowId xmlns:a16="http://schemas.microsoft.com/office/drawing/2014/main" xmlns="" val="2859131053"/>
                  </a:ext>
                </a:extLst>
              </a:tr>
              <a:tr h="370840">
                <a:tc>
                  <a:txBody>
                    <a:bodyPr/>
                    <a:lstStyle/>
                    <a:p>
                      <a:pPr algn="ctr"/>
                      <a:r>
                        <a:rPr lang="es-AR" sz="1400" dirty="0"/>
                        <a:t>Cadena de caracteres (</a:t>
                      </a:r>
                      <a:r>
                        <a:rPr lang="es-AR" sz="1400" b="1" dirty="0" err="1"/>
                        <a:t>String</a:t>
                      </a:r>
                      <a:r>
                        <a:rPr lang="es-AR" sz="1400" dirty="0"/>
                        <a:t>)</a:t>
                      </a:r>
                    </a:p>
                  </a:txBody>
                  <a:tcPr/>
                </a:tc>
                <a:extLst>
                  <a:ext uri="{0D108BD9-81ED-4DB2-BD59-A6C34878D82A}">
                    <a16:rowId xmlns:a16="http://schemas.microsoft.com/office/drawing/2014/main" xmlns="" val="568426940"/>
                  </a:ext>
                </a:extLst>
              </a:tr>
              <a:tr h="370840">
                <a:tc>
                  <a:txBody>
                    <a:bodyPr/>
                    <a:lstStyle/>
                    <a:p>
                      <a:pPr algn="ctr"/>
                      <a:r>
                        <a:rPr lang="es-AR" sz="1400" dirty="0"/>
                        <a:t>Registros (</a:t>
                      </a:r>
                      <a:r>
                        <a:rPr lang="es-AR" sz="1400" b="1" dirty="0" err="1"/>
                        <a:t>Record</a:t>
                      </a:r>
                      <a:r>
                        <a:rPr lang="es-AR" sz="1400" dirty="0"/>
                        <a:t>)</a:t>
                      </a:r>
                    </a:p>
                  </a:txBody>
                  <a:tcPr/>
                </a:tc>
                <a:extLst>
                  <a:ext uri="{0D108BD9-81ED-4DB2-BD59-A6C34878D82A}">
                    <a16:rowId xmlns:a16="http://schemas.microsoft.com/office/drawing/2014/main" xmlns="" val="2325893307"/>
                  </a:ext>
                </a:extLst>
              </a:tr>
            </a:tbl>
          </a:graphicData>
        </a:graphic>
      </p:graphicFrame>
      <p:cxnSp>
        <p:nvCxnSpPr>
          <p:cNvPr id="22" name="Straight Arrow Connector 21">
            <a:extLst>
              <a:ext uri="{FF2B5EF4-FFF2-40B4-BE49-F238E27FC236}">
                <a16:creationId xmlns:a16="http://schemas.microsoft.com/office/drawing/2014/main" xmlns="" id="{3E6E2DA3-2CFC-4CD1-B2DF-0AD8B6FA9727}"/>
              </a:ext>
            </a:extLst>
          </p:cNvPr>
          <p:cNvCxnSpPr>
            <a:cxnSpLocks/>
            <a:stCxn id="7" idx="2"/>
            <a:endCxn id="11" idx="0"/>
          </p:cNvCxnSpPr>
          <p:nvPr/>
        </p:nvCxnSpPr>
        <p:spPr>
          <a:xfrm flipH="1">
            <a:off x="3459061" y="2186442"/>
            <a:ext cx="2477548" cy="472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684AAEBC-4B10-49A3-8D7A-9F6B11D6989F}"/>
              </a:ext>
            </a:extLst>
          </p:cNvPr>
          <p:cNvCxnSpPr>
            <a:cxnSpLocks/>
            <a:stCxn id="7" idx="2"/>
            <a:endCxn id="13" idx="0"/>
          </p:cNvCxnSpPr>
          <p:nvPr/>
        </p:nvCxnSpPr>
        <p:spPr>
          <a:xfrm>
            <a:off x="5936609" y="2186442"/>
            <a:ext cx="2452383" cy="472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4448BE29-8C1A-4D19-8859-05CDE6025613}"/>
              </a:ext>
            </a:extLst>
          </p:cNvPr>
          <p:cNvCxnSpPr>
            <a:cxnSpLocks/>
            <a:stCxn id="11" idx="2"/>
            <a:endCxn id="17" idx="0"/>
          </p:cNvCxnSpPr>
          <p:nvPr/>
        </p:nvCxnSpPr>
        <p:spPr>
          <a:xfrm flipH="1">
            <a:off x="1872750" y="3573691"/>
            <a:ext cx="1586311" cy="528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B5C2A3A2-9B1C-4A98-AE1E-BDC54C548211}"/>
              </a:ext>
            </a:extLst>
          </p:cNvPr>
          <p:cNvCxnSpPr>
            <a:cxnSpLocks/>
            <a:stCxn id="11" idx="2"/>
            <a:endCxn id="20" idx="0"/>
          </p:cNvCxnSpPr>
          <p:nvPr/>
        </p:nvCxnSpPr>
        <p:spPr>
          <a:xfrm>
            <a:off x="3459061" y="3573691"/>
            <a:ext cx="1206614" cy="528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0DE4418F-F28F-48C7-97A2-705F581C56B8}"/>
              </a:ext>
            </a:extLst>
          </p:cNvPr>
          <p:cNvCxnSpPr>
            <a:cxnSpLocks/>
            <a:stCxn id="13" idx="2"/>
            <a:endCxn id="21" idx="0"/>
          </p:cNvCxnSpPr>
          <p:nvPr/>
        </p:nvCxnSpPr>
        <p:spPr>
          <a:xfrm flipH="1">
            <a:off x="8388990" y="3573691"/>
            <a:ext cx="2" cy="559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03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p:txBody>
          <a:bodyPr/>
          <a:lstStyle/>
          <a:p>
            <a:r>
              <a:rPr lang="es-AR" sz="2400" dirty="0"/>
              <a:t>Operaciones sobre la variable del tipo registro (</a:t>
            </a:r>
            <a:r>
              <a:rPr lang="es-AR" sz="2400" b="1" i="1" dirty="0" err="1"/>
              <a:t>record</a:t>
            </a:r>
            <a:r>
              <a:rPr lang="es-AR" sz="2400" dirty="0"/>
              <a:t>). </a:t>
            </a:r>
          </a:p>
          <a:p>
            <a:pPr lvl="1"/>
            <a:r>
              <a:rPr lang="es-AR" sz="2000" dirty="0"/>
              <a:t>Asignación (</a:t>
            </a:r>
            <a:r>
              <a:rPr lang="es-AR" sz="2000" b="1" dirty="0"/>
              <a:t>:=</a:t>
            </a:r>
            <a:r>
              <a:rPr lang="es-AR" sz="2000" dirty="0"/>
              <a:t>)</a:t>
            </a:r>
          </a:p>
          <a:p>
            <a:pPr lvl="1"/>
            <a:r>
              <a:rPr lang="es-AR" sz="2000" dirty="0"/>
              <a:t>Acceso a cada campo en particular (</a:t>
            </a:r>
            <a:r>
              <a:rPr lang="es-AR" sz="2000" b="1" dirty="0"/>
              <a:t>.</a:t>
            </a:r>
            <a:r>
              <a:rPr lang="es-AR" sz="2000" dirty="0"/>
              <a:t>)</a:t>
            </a:r>
          </a:p>
          <a:p>
            <a:pPr marL="457200" lvl="1" indent="0">
              <a:buNone/>
            </a:pPr>
            <a:endParaRPr lang="es-AR" sz="2000" dirty="0"/>
          </a:p>
          <a:p>
            <a:r>
              <a:rPr lang="es-AR" sz="2400" dirty="0"/>
              <a:t>Operaciones sobre los campos que componen el registro (</a:t>
            </a:r>
            <a:r>
              <a:rPr lang="es-AR" sz="2400" b="1" i="1" dirty="0" err="1"/>
              <a:t>record</a:t>
            </a:r>
            <a:r>
              <a:rPr lang="es-AR" sz="2400" dirty="0"/>
              <a:t>). </a:t>
            </a:r>
          </a:p>
          <a:p>
            <a:pPr lvl="1"/>
            <a:r>
              <a:rPr lang="es-AR" sz="2000" dirty="0"/>
              <a:t>Como cada campo del registro puede tener su propio tipo de dato, entonces las operaciones que se puedan realizar sobre éstos campos son las permitidas para el tipo de dato que posea el campo correspondiente.</a:t>
            </a:r>
          </a:p>
          <a:p>
            <a:endParaRPr lang="es-AR" sz="600" dirty="0"/>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OPERACIONES </a:t>
            </a:r>
          </a:p>
        </p:txBody>
      </p:sp>
      <p:pic>
        <p:nvPicPr>
          <p:cNvPr id="5" name="Content Placeholder 34" descr="Open book">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595212"/>
            <a:ext cx="830997" cy="830997"/>
          </a:xfrm>
        </p:spPr>
      </p:pic>
    </p:spTree>
    <p:extLst>
      <p:ext uri="{BB962C8B-B14F-4D97-AF65-F5344CB8AC3E}">
        <p14:creationId xmlns:p14="http://schemas.microsoft.com/office/powerpoint/2010/main" val="18232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a:xfrm>
            <a:off x="1562100" y="1733627"/>
            <a:ext cx="8916178" cy="1695373"/>
          </a:xfrm>
        </p:spPr>
        <p:txBody>
          <a:bodyPr/>
          <a:lstStyle/>
          <a:p>
            <a:r>
              <a:rPr lang="es-AR" sz="2400" dirty="0"/>
              <a:t>Única operación permitida sobre la variable del tipo registro (</a:t>
            </a:r>
            <a:r>
              <a:rPr lang="es-AR" sz="2400" b="1" i="1" dirty="0" err="1"/>
              <a:t>record</a:t>
            </a:r>
            <a:r>
              <a:rPr lang="es-AR" sz="2400" dirty="0"/>
              <a:t>). </a:t>
            </a:r>
          </a:p>
          <a:p>
            <a:pPr lvl="1"/>
            <a:r>
              <a:rPr lang="es-AR" sz="2000" dirty="0"/>
              <a:t>Asignación (</a:t>
            </a:r>
            <a:r>
              <a:rPr lang="es-AR" sz="2000" b="1" dirty="0"/>
              <a:t>:=</a:t>
            </a:r>
            <a:r>
              <a:rPr lang="es-AR" sz="2000" dirty="0"/>
              <a:t>)</a:t>
            </a:r>
          </a:p>
          <a:p>
            <a:r>
              <a:rPr lang="es-AR" sz="2400" dirty="0"/>
              <a:t>Ejemplo.</a:t>
            </a:r>
          </a:p>
          <a:p>
            <a:endParaRPr lang="es-AR" sz="1000" dirty="0"/>
          </a:p>
          <a:p>
            <a:pPr marL="457200" lvl="1" indent="0">
              <a:buNone/>
            </a:pPr>
            <a:endParaRPr lang="es-AR" sz="2000" dirty="0"/>
          </a:p>
          <a:p>
            <a:pPr marL="0" indent="0">
              <a:buNone/>
            </a:pPr>
            <a:endParaRPr lang="es-AR" sz="600" dirty="0"/>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OPERACIONES </a:t>
            </a:r>
          </a:p>
        </p:txBody>
      </p:sp>
      <p:pic>
        <p:nvPicPr>
          <p:cNvPr id="5" name="Content Placeholder 34" descr="Open book">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595212"/>
            <a:ext cx="830997" cy="830997"/>
          </a:xfrm>
        </p:spPr>
      </p:pic>
      <p:sp>
        <p:nvSpPr>
          <p:cNvPr id="6" name="Text Placeholder 22" descr="content block 1">
            <a:extLst>
              <a:ext uri="{FF2B5EF4-FFF2-40B4-BE49-F238E27FC236}">
                <a16:creationId xmlns:a16="http://schemas.microsoft.com/office/drawing/2014/main" xmlns="" id="{7E95AE0A-D616-41EE-9645-9AE51ADEC0FF}"/>
              </a:ext>
            </a:extLst>
          </p:cNvPr>
          <p:cNvSpPr txBox="1">
            <a:spLocks/>
          </p:cNvSpPr>
          <p:nvPr/>
        </p:nvSpPr>
        <p:spPr>
          <a:xfrm>
            <a:off x="665066" y="3287022"/>
            <a:ext cx="3187652" cy="2360016"/>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err="1">
                <a:latin typeface="Courier New" panose="02070309020205020404" pitchFamily="49" charset="0"/>
                <a:cs typeface="Courier New" panose="02070309020205020404" pitchFamily="49" charset="0"/>
              </a:rPr>
              <a:t>type</a:t>
            </a:r>
            <a:endParaRPr lang="es-AR" b="1" dirty="0">
              <a:latin typeface="Courier New" panose="02070309020205020404" pitchFamily="49" charset="0"/>
              <a:cs typeface="Courier New" panose="02070309020205020404" pitchFamily="49" charset="0"/>
            </a:endParaRPr>
          </a:p>
          <a:p>
            <a:pPr marL="0" indent="0">
              <a:spcBef>
                <a:spcPts val="0"/>
              </a:spcBef>
              <a:buNone/>
            </a:pP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estudiante = </a:t>
            </a:r>
            <a:r>
              <a:rPr lang="es-AR" b="1" dirty="0" err="1">
                <a:latin typeface="Courier New" panose="02070309020205020404" pitchFamily="49" charset="0"/>
                <a:cs typeface="Courier New" panose="02070309020205020404" pitchFamily="49" charset="0"/>
              </a:rPr>
              <a:t>record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legajo: </a:t>
            </a:r>
            <a:r>
              <a:rPr lang="es-AR" dirty="0" err="1">
                <a:latin typeface="Courier New" panose="02070309020205020404" pitchFamily="49" charset="0"/>
                <a:cs typeface="Courier New" panose="02070309020205020404" pitchFamily="49" charset="0"/>
              </a:rPr>
              <a:t>integer</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nombre: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apellido: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fecha_insc</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[10]; </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fecha_nac</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[10];</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 </a:t>
            </a:r>
          </a:p>
          <a:p>
            <a:pPr marL="0" indent="0">
              <a:spcBef>
                <a:spcPts val="0"/>
              </a:spcBef>
              <a:buNone/>
            </a:pPr>
            <a:endParaRPr lang="es-AR"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var</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e1: estudiante;</a:t>
            </a:r>
          </a:p>
          <a:p>
            <a:pPr marL="0" indent="0">
              <a:spcBef>
                <a:spcPts val="0"/>
              </a:spcBef>
              <a:buNone/>
            </a:pPr>
            <a:r>
              <a:rPr lang="es-AR" dirty="0">
                <a:latin typeface="Courier New" panose="02070309020205020404" pitchFamily="49" charset="0"/>
                <a:cs typeface="Courier New" panose="02070309020205020404" pitchFamily="49" charset="0"/>
              </a:rPr>
              <a:t>  e2: estudiante;     </a:t>
            </a: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7" name="Text Placeholder 22" descr="content block 1">
            <a:extLst>
              <a:ext uri="{FF2B5EF4-FFF2-40B4-BE49-F238E27FC236}">
                <a16:creationId xmlns:a16="http://schemas.microsoft.com/office/drawing/2014/main" xmlns="" id="{CDA69AED-FBD3-4DB2-82E7-74C21666799B}"/>
              </a:ext>
            </a:extLst>
          </p:cNvPr>
          <p:cNvSpPr txBox="1">
            <a:spLocks/>
          </p:cNvSpPr>
          <p:nvPr/>
        </p:nvSpPr>
        <p:spPr>
          <a:xfrm>
            <a:off x="5464012" y="3428999"/>
            <a:ext cx="1767212" cy="2076061"/>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sz="1800" b="1" dirty="0">
                <a:latin typeface="Courier New" panose="02070309020205020404" pitchFamily="49" charset="0"/>
                <a:cs typeface="Courier New" panose="02070309020205020404" pitchFamily="49" charset="0"/>
              </a:rPr>
              <a:t>{Asignación}</a:t>
            </a:r>
          </a:p>
          <a:p>
            <a:pPr marL="0" indent="0">
              <a:spcBef>
                <a:spcPts val="0"/>
              </a:spcBef>
              <a:buNone/>
            </a:pPr>
            <a:endParaRPr lang="es-AR" sz="1800" b="1" dirty="0">
              <a:latin typeface="Courier New" panose="02070309020205020404" pitchFamily="49" charset="0"/>
              <a:cs typeface="Courier New" panose="02070309020205020404" pitchFamily="49" charset="0"/>
            </a:endParaRPr>
          </a:p>
          <a:p>
            <a:pPr marL="0" indent="0">
              <a:spcBef>
                <a:spcPts val="0"/>
              </a:spcBef>
              <a:buNone/>
            </a:pPr>
            <a:r>
              <a:rPr lang="es-AR" sz="1800" b="1" dirty="0" err="1">
                <a:latin typeface="Courier New" panose="02070309020205020404" pitchFamily="49" charset="0"/>
                <a:cs typeface="Courier New" panose="02070309020205020404" pitchFamily="49" charset="0"/>
              </a:rPr>
              <a:t>begin</a:t>
            </a:r>
            <a:endParaRPr lang="es-AR" sz="1800" b="1" dirty="0">
              <a:latin typeface="Courier New" panose="02070309020205020404" pitchFamily="49" charset="0"/>
              <a:cs typeface="Courier New" panose="02070309020205020404" pitchFamily="49" charset="0"/>
            </a:endParaRPr>
          </a:p>
          <a:p>
            <a:pPr marL="0" indent="0">
              <a:spcBef>
                <a:spcPts val="0"/>
              </a:spcBef>
              <a:buNone/>
            </a:pPr>
            <a:r>
              <a:rPr lang="es-AR" sz="1800" b="1" dirty="0">
                <a:latin typeface="Courier New" panose="02070309020205020404" pitchFamily="49" charset="0"/>
                <a:cs typeface="Courier New" panose="02070309020205020404" pitchFamily="49" charset="0"/>
              </a:rPr>
              <a:t>  …</a:t>
            </a:r>
          </a:p>
          <a:p>
            <a:pPr marL="0" indent="0">
              <a:spcBef>
                <a:spcPts val="0"/>
              </a:spcBef>
              <a:buNone/>
            </a:pPr>
            <a:r>
              <a:rPr lang="es-AR" sz="1800" b="1" dirty="0">
                <a:latin typeface="Courier New" panose="02070309020205020404" pitchFamily="49" charset="0"/>
                <a:cs typeface="Courier New" panose="02070309020205020404" pitchFamily="49" charset="0"/>
              </a:rPr>
              <a:t>  </a:t>
            </a:r>
            <a:r>
              <a:rPr lang="es-AR" sz="1800" dirty="0">
                <a:latin typeface="Courier New" panose="02070309020205020404" pitchFamily="49" charset="0"/>
                <a:cs typeface="Courier New" panose="02070309020205020404" pitchFamily="49" charset="0"/>
              </a:rPr>
              <a:t>e1 := e2;</a:t>
            </a:r>
            <a:r>
              <a:rPr lang="es-AR" sz="1800" b="1" dirty="0">
                <a:latin typeface="Courier New" panose="02070309020205020404" pitchFamily="49" charset="0"/>
                <a:cs typeface="Courier New" panose="02070309020205020404" pitchFamily="49" charset="0"/>
              </a:rPr>
              <a:t> </a:t>
            </a:r>
          </a:p>
          <a:p>
            <a:pPr marL="0" indent="0">
              <a:spcBef>
                <a:spcPts val="0"/>
              </a:spcBef>
              <a:buNone/>
            </a:pPr>
            <a:r>
              <a:rPr lang="es-AR" sz="1800" b="1" dirty="0">
                <a:latin typeface="Courier New" panose="02070309020205020404" pitchFamily="49" charset="0"/>
                <a:cs typeface="Courier New" panose="02070309020205020404" pitchFamily="49" charset="0"/>
              </a:rPr>
              <a:t>  …</a:t>
            </a:r>
          </a:p>
          <a:p>
            <a:pPr marL="0" indent="0">
              <a:spcBef>
                <a:spcPts val="0"/>
              </a:spcBef>
              <a:buNone/>
            </a:pPr>
            <a:r>
              <a:rPr lang="es-AR" sz="1800" b="1" dirty="0">
                <a:latin typeface="Courier New" panose="02070309020205020404" pitchFamily="49" charset="0"/>
                <a:cs typeface="Courier New" panose="02070309020205020404" pitchFamily="49" charset="0"/>
              </a:rPr>
              <a:t>  …</a:t>
            </a:r>
          </a:p>
          <a:p>
            <a:pPr marL="0" indent="0">
              <a:spcBef>
                <a:spcPts val="0"/>
              </a:spcBef>
              <a:buNone/>
            </a:pPr>
            <a:r>
              <a:rPr lang="es-AR" sz="1800" b="1" dirty="0" err="1">
                <a:latin typeface="Courier New" panose="02070309020205020404" pitchFamily="49" charset="0"/>
                <a:cs typeface="Courier New" panose="02070309020205020404" pitchFamily="49" charset="0"/>
              </a:rPr>
              <a:t>end</a:t>
            </a:r>
            <a:r>
              <a:rPr lang="es-AR" sz="1800" b="1" dirty="0">
                <a:latin typeface="Courier New" panose="02070309020205020404" pitchFamily="49" charset="0"/>
                <a:cs typeface="Courier New" panose="02070309020205020404" pitchFamily="49" charset="0"/>
              </a:rPr>
              <a:t>.</a:t>
            </a:r>
            <a:endParaRPr lang="es-AR" sz="1800" dirty="0">
              <a:latin typeface="Courier New" panose="02070309020205020404" pitchFamily="49" charset="0"/>
              <a:cs typeface="Courier New" panose="02070309020205020404" pitchFamily="49" charset="0"/>
            </a:endParaRPr>
          </a:p>
          <a:p>
            <a:pPr marL="0" indent="0">
              <a:spcBef>
                <a:spcPts val="0"/>
              </a:spcBef>
              <a:buNone/>
            </a:pPr>
            <a:endParaRPr lang="es-AR" sz="1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xmlns="" id="{8C1AAFEA-0E4E-4E41-9B89-462F6FF4FAA7}"/>
              </a:ext>
            </a:extLst>
          </p:cNvPr>
          <p:cNvSpPr txBox="1"/>
          <p:nvPr/>
        </p:nvSpPr>
        <p:spPr>
          <a:xfrm>
            <a:off x="8179059" y="4005364"/>
            <a:ext cx="2775469" cy="923330"/>
          </a:xfrm>
          <a:prstGeom prst="rect">
            <a:avLst/>
          </a:prstGeom>
          <a:noFill/>
          <a:ln>
            <a:solidFill>
              <a:schemeClr val="accent1">
                <a:shade val="50000"/>
              </a:schemeClr>
            </a:solidFill>
          </a:ln>
        </p:spPr>
        <p:txBody>
          <a:bodyPr wrap="square" rtlCol="0">
            <a:spAutoFit/>
          </a:bodyPr>
          <a:lstStyle/>
          <a:p>
            <a:pPr algn="just"/>
            <a:r>
              <a:rPr lang="es-AR" b="1" i="1" dirty="0"/>
              <a:t>La asignación es válida si ambas variables son del mismo tipo de registro.</a:t>
            </a:r>
          </a:p>
        </p:txBody>
      </p:sp>
      <p:cxnSp>
        <p:nvCxnSpPr>
          <p:cNvPr id="13" name="Straight Arrow Connector 12">
            <a:extLst>
              <a:ext uri="{FF2B5EF4-FFF2-40B4-BE49-F238E27FC236}">
                <a16:creationId xmlns:a16="http://schemas.microsoft.com/office/drawing/2014/main" xmlns="" id="{B5EE4D5E-FB79-4309-A763-7C10902ACDB9}"/>
              </a:ext>
            </a:extLst>
          </p:cNvPr>
          <p:cNvCxnSpPr>
            <a:cxnSpLocks/>
            <a:stCxn id="7" idx="3"/>
            <a:endCxn id="11" idx="1"/>
          </p:cNvCxnSpPr>
          <p:nvPr/>
        </p:nvCxnSpPr>
        <p:spPr>
          <a:xfrm flipV="1">
            <a:off x="7231224" y="4467029"/>
            <a:ext cx="947835"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3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a:xfrm>
            <a:off x="1562100" y="1248437"/>
            <a:ext cx="8916178" cy="2015058"/>
          </a:xfrm>
        </p:spPr>
        <p:txBody>
          <a:bodyPr/>
          <a:lstStyle/>
          <a:p>
            <a:r>
              <a:rPr lang="es-AR" sz="2400" dirty="0"/>
              <a:t>Acceso a los campos de la variable del tipo registro (</a:t>
            </a:r>
            <a:r>
              <a:rPr lang="es-AR" sz="2400" b="1" i="1" dirty="0" err="1"/>
              <a:t>record</a:t>
            </a:r>
            <a:r>
              <a:rPr lang="es-AR" sz="2400" dirty="0"/>
              <a:t>). </a:t>
            </a:r>
          </a:p>
          <a:p>
            <a:pPr lvl="1"/>
            <a:r>
              <a:rPr lang="es-AR" sz="2000" dirty="0"/>
              <a:t>A través del símbolo de punto (</a:t>
            </a:r>
            <a:r>
              <a:rPr lang="es-AR" sz="2000" b="1" dirty="0"/>
              <a:t>.</a:t>
            </a:r>
            <a:r>
              <a:rPr lang="es-AR" sz="2000" dirty="0"/>
              <a:t>)</a:t>
            </a:r>
          </a:p>
          <a:p>
            <a:r>
              <a:rPr lang="es-AR" sz="2400" dirty="0"/>
              <a:t>A partir de aquí, las operaciones en un registro serán aplicadas a sus campos. </a:t>
            </a:r>
          </a:p>
          <a:p>
            <a:r>
              <a:rPr lang="es-AR" sz="2400" dirty="0"/>
              <a:t>Ejemplos.</a:t>
            </a:r>
          </a:p>
          <a:p>
            <a:endParaRPr lang="es-AR" sz="1000" dirty="0"/>
          </a:p>
          <a:p>
            <a:pPr marL="457200" lvl="1" indent="0">
              <a:buNone/>
            </a:pPr>
            <a:endParaRPr lang="es-AR" sz="2000" dirty="0"/>
          </a:p>
          <a:p>
            <a:pPr marL="0" indent="0">
              <a:buNone/>
            </a:pPr>
            <a:endParaRPr lang="es-AR" sz="600" dirty="0"/>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OPERACIONES </a:t>
            </a:r>
          </a:p>
        </p:txBody>
      </p:sp>
      <p:pic>
        <p:nvPicPr>
          <p:cNvPr id="5" name="Content Placeholder 34" descr="Open book">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044705"/>
            <a:ext cx="830997" cy="830997"/>
          </a:xfrm>
        </p:spPr>
      </p:pic>
      <p:sp>
        <p:nvSpPr>
          <p:cNvPr id="6" name="Text Placeholder 22" descr="content block 1">
            <a:extLst>
              <a:ext uri="{FF2B5EF4-FFF2-40B4-BE49-F238E27FC236}">
                <a16:creationId xmlns:a16="http://schemas.microsoft.com/office/drawing/2014/main" xmlns="" id="{7E95AE0A-D616-41EE-9645-9AE51ADEC0FF}"/>
              </a:ext>
            </a:extLst>
          </p:cNvPr>
          <p:cNvSpPr txBox="1">
            <a:spLocks/>
          </p:cNvSpPr>
          <p:nvPr/>
        </p:nvSpPr>
        <p:spPr>
          <a:xfrm>
            <a:off x="331192" y="3583131"/>
            <a:ext cx="3187652" cy="2670775"/>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err="1">
                <a:latin typeface="Courier New" panose="02070309020205020404" pitchFamily="49" charset="0"/>
                <a:cs typeface="Courier New" panose="02070309020205020404" pitchFamily="49" charset="0"/>
              </a:rPr>
              <a:t>type</a:t>
            </a:r>
            <a:endParaRPr lang="es-AR" b="1" dirty="0">
              <a:latin typeface="Courier New" panose="02070309020205020404" pitchFamily="49" charset="0"/>
              <a:cs typeface="Courier New" panose="02070309020205020404" pitchFamily="49" charset="0"/>
            </a:endParaRPr>
          </a:p>
          <a:p>
            <a:pPr marL="0" indent="0">
              <a:spcBef>
                <a:spcPts val="0"/>
              </a:spcBef>
              <a:buNone/>
            </a:pP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estudiante = </a:t>
            </a:r>
            <a:r>
              <a:rPr lang="es-AR" b="1" dirty="0" err="1">
                <a:latin typeface="Courier New" panose="02070309020205020404" pitchFamily="49" charset="0"/>
                <a:cs typeface="Courier New" panose="02070309020205020404" pitchFamily="49" charset="0"/>
              </a:rPr>
              <a:t>record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legajo: </a:t>
            </a:r>
            <a:r>
              <a:rPr lang="es-AR" dirty="0" err="1">
                <a:latin typeface="Courier New" panose="02070309020205020404" pitchFamily="49" charset="0"/>
                <a:cs typeface="Courier New" panose="02070309020205020404" pitchFamily="49" charset="0"/>
              </a:rPr>
              <a:t>integer</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nombre: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apellido: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fecha_insc</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[10]; </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fecha_nac</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[10];</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 </a:t>
            </a:r>
          </a:p>
          <a:p>
            <a:pPr marL="0" indent="0">
              <a:spcBef>
                <a:spcPts val="0"/>
              </a:spcBef>
              <a:buNone/>
            </a:pPr>
            <a:endParaRPr lang="es-AR"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var</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 estudiante;</a:t>
            </a: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7" name="Text Placeholder 22" descr="content block 1">
            <a:extLst>
              <a:ext uri="{FF2B5EF4-FFF2-40B4-BE49-F238E27FC236}">
                <a16:creationId xmlns:a16="http://schemas.microsoft.com/office/drawing/2014/main" xmlns="" id="{CDA69AED-FBD3-4DB2-82E7-74C21666799B}"/>
              </a:ext>
            </a:extLst>
          </p:cNvPr>
          <p:cNvSpPr txBox="1">
            <a:spLocks/>
          </p:cNvSpPr>
          <p:nvPr/>
        </p:nvSpPr>
        <p:spPr>
          <a:xfrm>
            <a:off x="3819021" y="3325561"/>
            <a:ext cx="4527988" cy="2928345"/>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a:latin typeface="Courier New" panose="02070309020205020404" pitchFamily="49" charset="0"/>
                <a:cs typeface="Courier New" panose="02070309020205020404" pitchFamily="49" charset="0"/>
              </a:rPr>
              <a:t>{Asignación de valor a sus campos}</a:t>
            </a:r>
          </a:p>
          <a:p>
            <a:pPr marL="0" indent="0">
              <a:spcBef>
                <a:spcPts val="0"/>
              </a:spcBef>
              <a:buNone/>
            </a:pP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e.legajo</a:t>
            </a:r>
            <a:r>
              <a:rPr lang="es-AR" dirty="0">
                <a:latin typeface="Courier New" panose="02070309020205020404" pitchFamily="49" charset="0"/>
                <a:cs typeface="Courier New" panose="02070309020205020404" pitchFamily="49" charset="0"/>
              </a:rPr>
              <a:t> := 123456;</a:t>
            </a: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e.fecha_insc</a:t>
            </a:r>
            <a:r>
              <a:rPr lang="es-AR" dirty="0">
                <a:latin typeface="Courier New" panose="02070309020205020404" pitchFamily="49" charset="0"/>
                <a:cs typeface="Courier New" panose="02070309020205020404" pitchFamily="49" charset="0"/>
              </a:rPr>
              <a:t> := “01/02/2020”;</a:t>
            </a: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e.nombre</a:t>
            </a:r>
            <a:r>
              <a:rPr lang="es-AR" dirty="0">
                <a:latin typeface="Courier New" panose="02070309020205020404" pitchFamily="49" charset="0"/>
                <a:cs typeface="Courier New" panose="02070309020205020404" pitchFamily="49" charset="0"/>
              </a:rPr>
              <a:t>); </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if</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e.fecha_insc</a:t>
            </a:r>
            <a:r>
              <a:rPr lang="es-AR" dirty="0">
                <a:latin typeface="Courier New" panose="02070309020205020404" pitchFamily="49" charset="0"/>
                <a:cs typeface="Courier New" panose="02070309020205020404" pitchFamily="49" charset="0"/>
              </a:rPr>
              <a:t> &gt; “01/02/2020”) </a:t>
            </a:r>
            <a:r>
              <a:rPr lang="es-AR" b="1" dirty="0" err="1">
                <a:latin typeface="Courier New" panose="02070309020205020404" pitchFamily="49" charset="0"/>
                <a:cs typeface="Courier New" panose="02070309020205020404" pitchFamily="49" charset="0"/>
              </a:rPr>
              <a:t>then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t>
            </a:r>
          </a:p>
          <a:p>
            <a:pPr marL="0" indent="0">
              <a:spcBef>
                <a:spcPts val="0"/>
              </a:spcBef>
              <a:buNone/>
            </a:pPr>
            <a:r>
              <a:rPr lang="es-AR" dirty="0">
                <a:latin typeface="Courier New" panose="02070309020205020404" pitchFamily="49" charset="0"/>
                <a:cs typeface="Courier New" panose="02070309020205020404" pitchFamily="49" charset="0"/>
              </a:rPr>
              <a:t>  …</a:t>
            </a:r>
          </a:p>
          <a:p>
            <a:pPr marL="0" indent="0">
              <a:spcBef>
                <a:spcPts val="0"/>
              </a:spcBef>
              <a:buNone/>
            </a:pPr>
            <a:r>
              <a:rPr lang="es-AR" b="1" dirty="0" err="1">
                <a:latin typeface="Courier New" panose="02070309020205020404" pitchFamily="49" charset="0"/>
                <a:cs typeface="Courier New" panose="02070309020205020404" pitchFamily="49" charset="0"/>
              </a:rPr>
              <a:t>end</a:t>
            </a:r>
            <a:r>
              <a:rPr lang="es-AR" b="1" dirty="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xmlns="" id="{8C1AAFEA-0E4E-4E41-9B89-462F6FF4FAA7}"/>
              </a:ext>
            </a:extLst>
          </p:cNvPr>
          <p:cNvSpPr txBox="1"/>
          <p:nvPr/>
        </p:nvSpPr>
        <p:spPr>
          <a:xfrm>
            <a:off x="8796479" y="4202014"/>
            <a:ext cx="3064329" cy="1200329"/>
          </a:xfrm>
          <a:prstGeom prst="rect">
            <a:avLst/>
          </a:prstGeom>
          <a:noFill/>
          <a:ln>
            <a:solidFill>
              <a:schemeClr val="accent1">
                <a:shade val="50000"/>
              </a:schemeClr>
            </a:solidFill>
          </a:ln>
        </p:spPr>
        <p:txBody>
          <a:bodyPr wrap="square" rtlCol="0">
            <a:spAutoFit/>
          </a:bodyPr>
          <a:lstStyle/>
          <a:p>
            <a:pPr algn="just"/>
            <a:r>
              <a:rPr lang="es-AR" b="1" i="1" dirty="0"/>
              <a:t>El valor que sea asignado o la operación realizada al campo del registro dependerá de su tipo de dato.</a:t>
            </a:r>
          </a:p>
        </p:txBody>
      </p:sp>
      <p:sp>
        <p:nvSpPr>
          <p:cNvPr id="8" name="Right Brace 7">
            <a:extLst>
              <a:ext uri="{FF2B5EF4-FFF2-40B4-BE49-F238E27FC236}">
                <a16:creationId xmlns:a16="http://schemas.microsoft.com/office/drawing/2014/main" xmlns="" id="{CE5077C6-1142-4794-981F-F07EA8C0D2E9}"/>
              </a:ext>
            </a:extLst>
          </p:cNvPr>
          <p:cNvSpPr/>
          <p:nvPr/>
        </p:nvSpPr>
        <p:spPr>
          <a:xfrm>
            <a:off x="8068688" y="3954493"/>
            <a:ext cx="578498" cy="169537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297646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a:xfrm>
            <a:off x="1562099" y="1248437"/>
            <a:ext cx="9727941" cy="2015058"/>
          </a:xfrm>
        </p:spPr>
        <p:txBody>
          <a:bodyPr/>
          <a:lstStyle/>
          <a:p>
            <a:r>
              <a:rPr lang="es-AR" sz="2400" dirty="0"/>
              <a:t>Completar los </a:t>
            </a:r>
            <a:r>
              <a:rPr lang="es-AR" sz="2400"/>
              <a:t>datos </a:t>
            </a:r>
            <a:r>
              <a:rPr lang="es-AR" sz="2400" smtClean="0"/>
              <a:t>de </a:t>
            </a:r>
            <a:r>
              <a:rPr lang="es-AR" sz="2400" dirty="0"/>
              <a:t>un registro realizando la lectura de sus valores desde el teclado. Los valores son ingresados por el usuario.</a:t>
            </a:r>
          </a:p>
          <a:p>
            <a:pPr lvl="1"/>
            <a:r>
              <a:rPr lang="es-AR" sz="2000" dirty="0"/>
              <a:t>La lectura de un registro completo, es una tarea que es conveniente modularizar. Es decir, tener un proceso que solamente se concentre es la obtención de estos valores.</a:t>
            </a:r>
          </a:p>
          <a:p>
            <a:pPr marL="457200" lvl="1" indent="0">
              <a:buNone/>
            </a:pPr>
            <a:endParaRPr lang="es-AR" sz="2000" dirty="0"/>
          </a:p>
          <a:p>
            <a:pPr marL="0" indent="0">
              <a:buNone/>
            </a:pPr>
            <a:endParaRPr lang="es-AR" sz="600" dirty="0"/>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SITUACIONES DE PRÁCTICA </a:t>
            </a:r>
          </a:p>
        </p:txBody>
      </p:sp>
      <p:pic>
        <p:nvPicPr>
          <p:cNvPr id="5" name="Content Placeholder 34" descr="Computer">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044705"/>
            <a:ext cx="830997" cy="830997"/>
          </a:xfrm>
        </p:spPr>
      </p:pic>
      <p:sp>
        <p:nvSpPr>
          <p:cNvPr id="6" name="Text Placeholder 22" descr="content block 1">
            <a:extLst>
              <a:ext uri="{FF2B5EF4-FFF2-40B4-BE49-F238E27FC236}">
                <a16:creationId xmlns:a16="http://schemas.microsoft.com/office/drawing/2014/main" xmlns="" id="{7E95AE0A-D616-41EE-9645-9AE51ADEC0FF}"/>
              </a:ext>
            </a:extLst>
          </p:cNvPr>
          <p:cNvSpPr txBox="1">
            <a:spLocks/>
          </p:cNvSpPr>
          <p:nvPr/>
        </p:nvSpPr>
        <p:spPr>
          <a:xfrm>
            <a:off x="265877" y="2951098"/>
            <a:ext cx="3379617" cy="3287259"/>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err="1">
                <a:latin typeface="Courier New" panose="02070309020205020404" pitchFamily="49" charset="0"/>
                <a:cs typeface="Courier New" panose="02070309020205020404" pitchFamily="49" charset="0"/>
              </a:rPr>
              <a:t>type</a:t>
            </a:r>
            <a:endParaRPr lang="es-AR" b="1" dirty="0">
              <a:latin typeface="Courier New" panose="02070309020205020404" pitchFamily="49" charset="0"/>
              <a:cs typeface="Courier New" panose="02070309020205020404" pitchFamily="49" charset="0"/>
            </a:endParaRPr>
          </a:p>
          <a:p>
            <a:pPr marL="0" indent="0">
              <a:spcBef>
                <a:spcPts val="0"/>
              </a:spcBef>
              <a:buNone/>
            </a:pP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estudiante = </a:t>
            </a:r>
            <a:r>
              <a:rPr lang="es-AR" b="1" dirty="0" err="1">
                <a:latin typeface="Courier New" panose="02070309020205020404" pitchFamily="49" charset="0"/>
                <a:cs typeface="Courier New" panose="02070309020205020404" pitchFamily="49" charset="0"/>
              </a:rPr>
              <a:t>record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legajo: </a:t>
            </a:r>
            <a:r>
              <a:rPr lang="es-AR" dirty="0" err="1">
                <a:latin typeface="Courier New" panose="02070309020205020404" pitchFamily="49" charset="0"/>
                <a:cs typeface="Courier New" panose="02070309020205020404" pitchFamily="49" charset="0"/>
              </a:rPr>
              <a:t>integer</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nombre: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apellido: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fecha_insc</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[10]; </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fecha_nac</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[10];</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 </a:t>
            </a:r>
          </a:p>
          <a:p>
            <a:pPr marL="0" indent="0">
              <a:spcBef>
                <a:spcPts val="0"/>
              </a:spcBef>
              <a:buNone/>
            </a:pPr>
            <a:endParaRPr lang="es-AR"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var</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 estudiante;</a:t>
            </a:r>
          </a:p>
          <a:p>
            <a:pPr marL="0" indent="0">
              <a:spcBef>
                <a:spcPts val="0"/>
              </a:spcBef>
              <a:buNone/>
            </a:pP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leer_estudiante</a:t>
            </a:r>
            <a:r>
              <a:rPr lang="es-AR" dirty="0">
                <a:latin typeface="Courier New" panose="02070309020205020404" pitchFamily="49" charset="0"/>
                <a:cs typeface="Courier New" panose="02070309020205020404" pitchFamily="49" charset="0"/>
              </a:rPr>
              <a:t>(e);</a:t>
            </a:r>
          </a:p>
          <a:p>
            <a:pPr marL="0" indent="0">
              <a:spcBef>
                <a:spcPts val="0"/>
              </a:spcBef>
              <a:buNone/>
            </a:pP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7" name="Text Placeholder 22" descr="content block 1">
            <a:extLst>
              <a:ext uri="{FF2B5EF4-FFF2-40B4-BE49-F238E27FC236}">
                <a16:creationId xmlns:a16="http://schemas.microsoft.com/office/drawing/2014/main" xmlns="" id="{CDA69AED-FBD3-4DB2-82E7-74C21666799B}"/>
              </a:ext>
            </a:extLst>
          </p:cNvPr>
          <p:cNvSpPr txBox="1">
            <a:spLocks/>
          </p:cNvSpPr>
          <p:nvPr/>
        </p:nvSpPr>
        <p:spPr>
          <a:xfrm>
            <a:off x="4216826" y="3042935"/>
            <a:ext cx="4978536" cy="2074349"/>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err="1">
                <a:latin typeface="Courier New" panose="02070309020205020404" pitchFamily="49" charset="0"/>
                <a:cs typeface="Courier New" panose="02070309020205020404" pitchFamily="49" charset="0"/>
              </a:rPr>
              <a:t>Procedure</a:t>
            </a: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leer_estudiante</a:t>
            </a: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var</a:t>
            </a:r>
            <a:r>
              <a:rPr lang="es-AR" dirty="0">
                <a:latin typeface="Courier New" panose="02070309020205020404" pitchFamily="49" charset="0"/>
                <a:cs typeface="Courier New" panose="02070309020205020404" pitchFamily="49" charset="0"/>
              </a:rPr>
              <a:t> e: estudiante);</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e.legajo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e.apellido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e.nombre</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e.fecha_nac</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e.fecha_insc</a:t>
            </a:r>
            <a:r>
              <a:rPr lang="es-AR" dirty="0">
                <a:latin typeface="Courier New" panose="02070309020205020404" pitchFamily="49" charset="0"/>
                <a:cs typeface="Courier New" panose="02070309020205020404" pitchFamily="49" charset="0"/>
              </a:rPr>
              <a:t>);  </a:t>
            </a:r>
          </a:p>
          <a:p>
            <a:pPr marL="0" indent="0">
              <a:spcBef>
                <a:spcPts val="0"/>
              </a:spcBef>
              <a:buNone/>
            </a:pPr>
            <a:r>
              <a:rPr lang="es-AR" b="1" dirty="0" err="1">
                <a:latin typeface="Courier New" panose="02070309020205020404" pitchFamily="49" charset="0"/>
                <a:cs typeface="Courier New" panose="02070309020205020404" pitchFamily="49" charset="0"/>
              </a:rPr>
              <a:t>end</a:t>
            </a:r>
            <a:r>
              <a:rPr lang="es-AR" b="1" dirty="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xmlns="" id="{8C1AAFEA-0E4E-4E41-9B89-462F6FF4FAA7}"/>
              </a:ext>
            </a:extLst>
          </p:cNvPr>
          <p:cNvSpPr txBox="1"/>
          <p:nvPr/>
        </p:nvSpPr>
        <p:spPr>
          <a:xfrm>
            <a:off x="7809950" y="3341422"/>
            <a:ext cx="3471120" cy="738664"/>
          </a:xfrm>
          <a:prstGeom prst="rect">
            <a:avLst/>
          </a:prstGeom>
          <a:noFill/>
          <a:ln>
            <a:solidFill>
              <a:schemeClr val="accent1">
                <a:shade val="50000"/>
              </a:schemeClr>
            </a:solidFill>
          </a:ln>
        </p:spPr>
        <p:txBody>
          <a:bodyPr wrap="square" rtlCol="0">
            <a:spAutoFit/>
          </a:bodyPr>
          <a:lstStyle/>
          <a:p>
            <a:pPr algn="just"/>
            <a:r>
              <a:rPr lang="es-AR" sz="1400" b="1" i="1" dirty="0"/>
              <a:t>La lectura de los campos no necesita respetar el orden en que se encuentran declarados los campos. </a:t>
            </a:r>
          </a:p>
        </p:txBody>
      </p:sp>
      <p:sp>
        <p:nvSpPr>
          <p:cNvPr id="8" name="Right Brace 7">
            <a:extLst>
              <a:ext uri="{FF2B5EF4-FFF2-40B4-BE49-F238E27FC236}">
                <a16:creationId xmlns:a16="http://schemas.microsoft.com/office/drawing/2014/main" xmlns="" id="{CE5077C6-1142-4794-981F-F07EA8C0D2E9}"/>
              </a:ext>
            </a:extLst>
          </p:cNvPr>
          <p:cNvSpPr/>
          <p:nvPr/>
        </p:nvSpPr>
        <p:spPr>
          <a:xfrm>
            <a:off x="6826819" y="3437558"/>
            <a:ext cx="578498" cy="107080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TextBox 8">
            <a:extLst>
              <a:ext uri="{FF2B5EF4-FFF2-40B4-BE49-F238E27FC236}">
                <a16:creationId xmlns:a16="http://schemas.microsoft.com/office/drawing/2014/main" xmlns="" id="{93B9114A-8A6F-4323-8BFF-4EABAEBE239E}"/>
              </a:ext>
            </a:extLst>
          </p:cNvPr>
          <p:cNvSpPr txBox="1"/>
          <p:nvPr/>
        </p:nvSpPr>
        <p:spPr>
          <a:xfrm>
            <a:off x="3968117" y="5324949"/>
            <a:ext cx="6463507" cy="923330"/>
          </a:xfrm>
          <a:prstGeom prst="rect">
            <a:avLst/>
          </a:prstGeom>
          <a:noFill/>
          <a:ln>
            <a:solidFill>
              <a:schemeClr val="accent1">
                <a:shade val="50000"/>
              </a:schemeClr>
            </a:solidFill>
          </a:ln>
        </p:spPr>
        <p:txBody>
          <a:bodyPr wrap="square" rtlCol="0">
            <a:spAutoFit/>
          </a:bodyPr>
          <a:lstStyle/>
          <a:p>
            <a:pPr algn="just"/>
            <a:r>
              <a:rPr lang="es-AR" b="1" dirty="0"/>
              <a:t>Error</a:t>
            </a:r>
            <a:r>
              <a:rPr lang="es-AR" dirty="0"/>
              <a:t>: Un registro (</a:t>
            </a:r>
            <a:r>
              <a:rPr lang="es-AR" b="1" i="1" dirty="0" err="1"/>
              <a:t>record</a:t>
            </a:r>
            <a:r>
              <a:rPr lang="es-AR" dirty="0"/>
              <a:t>) no admite la operación de </a:t>
            </a:r>
            <a:r>
              <a:rPr lang="es-AR" b="1" i="1" dirty="0" err="1"/>
              <a:t>read</a:t>
            </a:r>
            <a:r>
              <a:rPr lang="es-AR" b="1" i="1" dirty="0"/>
              <a:t> </a:t>
            </a:r>
            <a:r>
              <a:rPr lang="es-AR" i="1" dirty="0"/>
              <a:t>ni </a:t>
            </a:r>
            <a:r>
              <a:rPr lang="es-AR" b="1" i="1" dirty="0" err="1"/>
              <a:t>readln</a:t>
            </a:r>
            <a:r>
              <a:rPr lang="es-AR" dirty="0"/>
              <a:t>.</a:t>
            </a:r>
          </a:p>
          <a:p>
            <a:pPr marL="285750" indent="-285750" algn="just">
              <a:buFont typeface="Arial" panose="020B0604020202020204" pitchFamily="34" charset="0"/>
              <a:buChar char="•"/>
            </a:pPr>
            <a:r>
              <a:rPr lang="es-AR" dirty="0" err="1">
                <a:latin typeface="Courier New" panose="02070309020205020404" pitchFamily="49" charset="0"/>
                <a:cs typeface="Courier New" panose="02070309020205020404" pitchFamily="49" charset="0"/>
              </a:rPr>
              <a:t>read</a:t>
            </a:r>
            <a:r>
              <a:rPr lang="es-AR" dirty="0">
                <a:latin typeface="Courier New" panose="02070309020205020404" pitchFamily="49" charset="0"/>
                <a:cs typeface="Courier New" panose="02070309020205020404" pitchFamily="49" charset="0"/>
              </a:rPr>
              <a:t>(e)</a:t>
            </a:r>
          </a:p>
          <a:p>
            <a:pPr marL="285750" indent="-285750" algn="just">
              <a:buFont typeface="Arial" panose="020B0604020202020204" pitchFamily="34" charset="0"/>
              <a:buChar char="•"/>
            </a:pP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(e)</a:t>
            </a:r>
          </a:p>
        </p:txBody>
      </p:sp>
      <p:pic>
        <p:nvPicPr>
          <p:cNvPr id="10" name="Content Placeholder 34" descr="Angry face with solid fill">
            <a:extLst>
              <a:ext uri="{FF2B5EF4-FFF2-40B4-BE49-F238E27FC236}">
                <a16:creationId xmlns:a16="http://schemas.microsoft.com/office/drawing/2014/main" xmlns="" id="{DDA2B515-D274-43BC-8A2B-78E4CF00F53E}"/>
              </a:ext>
            </a:extLst>
          </p:cNvPr>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3137120" y="5202150"/>
            <a:ext cx="830997" cy="830997"/>
          </a:xfrm>
          <a:prstGeom prst="rect">
            <a:avLst/>
          </a:prstGeom>
        </p:spPr>
      </p:pic>
      <p:pic>
        <p:nvPicPr>
          <p:cNvPr id="13" name="Content Placeholder 34" descr="Winking face with solid fill">
            <a:extLst>
              <a:ext uri="{FF2B5EF4-FFF2-40B4-BE49-F238E27FC236}">
                <a16:creationId xmlns:a16="http://schemas.microsoft.com/office/drawing/2014/main" xmlns="" id="{33A2608B-962A-48E2-8FB7-82E4EBA8C6A6}"/>
              </a:ext>
            </a:extLst>
          </p:cNvPr>
          <p:cNvPicPr>
            <a:picLocks noChangeAspect="1"/>
          </p:cNvPicPr>
          <p:nvPr/>
        </p:nvPicPr>
        <p:blipFill>
          <a:blip r:embed="rId6">
            <a:extLst>
              <a:ext uri="{96DAC541-7B7A-43D3-8B79-37D633B846F1}">
                <asvg:svgBlip xmlns:asvg="http://schemas.microsoft.com/office/drawing/2016/SVG/main" xmlns="" r:embed="rId7"/>
              </a:ext>
            </a:extLst>
          </a:blip>
          <a:srcRect/>
          <a:stretch/>
        </p:blipFill>
        <p:spPr>
          <a:xfrm>
            <a:off x="3373304" y="3443728"/>
            <a:ext cx="777247" cy="777247"/>
          </a:xfrm>
          <a:prstGeom prst="rect">
            <a:avLst/>
          </a:prstGeom>
        </p:spPr>
      </p:pic>
      <p:sp>
        <p:nvSpPr>
          <p:cNvPr id="14" name="TextBox 13">
            <a:extLst>
              <a:ext uri="{FF2B5EF4-FFF2-40B4-BE49-F238E27FC236}">
                <a16:creationId xmlns:a16="http://schemas.microsoft.com/office/drawing/2014/main" xmlns="" id="{D1F6F1C0-2A7A-49C4-B6A5-F932A6D74F21}"/>
              </a:ext>
            </a:extLst>
          </p:cNvPr>
          <p:cNvSpPr txBox="1"/>
          <p:nvPr/>
        </p:nvSpPr>
        <p:spPr>
          <a:xfrm>
            <a:off x="7818920" y="4158013"/>
            <a:ext cx="3471120" cy="523220"/>
          </a:xfrm>
          <a:prstGeom prst="rect">
            <a:avLst/>
          </a:prstGeom>
          <a:noFill/>
          <a:ln>
            <a:solidFill>
              <a:schemeClr val="accent1">
                <a:shade val="50000"/>
              </a:schemeClr>
            </a:solidFill>
          </a:ln>
        </p:spPr>
        <p:txBody>
          <a:bodyPr wrap="square" rtlCol="0">
            <a:spAutoFit/>
          </a:bodyPr>
          <a:lstStyle/>
          <a:p>
            <a:pPr algn="just"/>
            <a:r>
              <a:rPr lang="es-AR" sz="1400" b="1" i="1" dirty="0"/>
              <a:t>Todos estos campos aceptan la operación de “</a:t>
            </a:r>
            <a:r>
              <a:rPr lang="es-AR" sz="1400" b="1" i="1" dirty="0" err="1"/>
              <a:t>read</a:t>
            </a:r>
            <a:r>
              <a:rPr lang="es-AR" sz="1400" b="1" i="1" dirty="0"/>
              <a:t>” o “</a:t>
            </a:r>
            <a:r>
              <a:rPr lang="es-AR" sz="1400" b="1" i="1" dirty="0" err="1"/>
              <a:t>readln</a:t>
            </a:r>
            <a:r>
              <a:rPr lang="es-AR" sz="1400" b="1" i="1" dirty="0"/>
              <a:t>”.</a:t>
            </a:r>
          </a:p>
        </p:txBody>
      </p:sp>
      <p:pic>
        <p:nvPicPr>
          <p:cNvPr id="15" name="Content Placeholder 34" descr="Close">
            <a:extLst>
              <a:ext uri="{FF2B5EF4-FFF2-40B4-BE49-F238E27FC236}">
                <a16:creationId xmlns:a16="http://schemas.microsoft.com/office/drawing/2014/main" xmlns="" id="{A7496FAD-BAC7-4DAC-985B-C305633D4674}"/>
              </a:ext>
            </a:extLst>
          </p:cNvPr>
          <p:cNvPicPr>
            <a:picLocks noChangeAspect="1"/>
          </p:cNvPicPr>
          <p:nvPr/>
        </p:nvPicPr>
        <p:blipFill>
          <a:blip r:embed="rId8">
            <a:extLst>
              <a:ext uri="{96DAC541-7B7A-43D3-8B79-37D633B846F1}">
                <asvg:svgBlip xmlns:asvg="http://schemas.microsoft.com/office/drawing/2016/SVG/main" xmlns="" r:embed="rId9"/>
              </a:ext>
            </a:extLst>
          </a:blip>
          <a:srcRect/>
          <a:stretch/>
        </p:blipFill>
        <p:spPr>
          <a:xfrm>
            <a:off x="5680501" y="5694280"/>
            <a:ext cx="415499" cy="415499"/>
          </a:xfrm>
          <a:prstGeom prst="rect">
            <a:avLst/>
          </a:prstGeom>
        </p:spPr>
      </p:pic>
    </p:spTree>
    <p:extLst>
      <p:ext uri="{BB962C8B-B14F-4D97-AF65-F5344CB8AC3E}">
        <p14:creationId xmlns:p14="http://schemas.microsoft.com/office/powerpoint/2010/main" val="393788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8" grpId="0" animBg="1"/>
      <p:bldP spid="9"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Open book">
            <a:extLst>
              <a:ext uri="{FF2B5EF4-FFF2-40B4-BE49-F238E27FC236}">
                <a16:creationId xmlns:a16="http://schemas.microsoft.com/office/drawing/2014/main" xmlns="" id="{A799F565-1DAB-4AD3-BCE4-5DAC8012F35C}"/>
              </a:ext>
            </a:extLst>
          </p:cNvPr>
          <p:cNvPicPr>
            <a:picLocks noGrp="1" noChangeAspect="1"/>
          </p:cNvPicPr>
          <p:nvPr>
            <p:ph type="pic" sz="quarter" idx="10"/>
          </p:nvPr>
        </p:nvPicPr>
        <p:blipFill>
          <a:blip r:embed="rId2">
            <a:extLst>
              <a:ext uri="{28A0092B-C50C-407E-A947-70E740481C1C}">
                <a14:useLocalDpi xmlns:a14="http://schemas.microsoft.com/office/drawing/2010/main"/>
              </a:ext>
            </a:extLst>
          </a:blip>
          <a:srcRect/>
          <a:stretch>
            <a:fillRect/>
          </a:stretch>
        </p:blipFill>
        <p:spPr/>
      </p:pic>
      <p:sp>
        <p:nvSpPr>
          <p:cNvPr id="29" name="Rectangle 28">
            <a:extLst>
              <a:ext uri="{FF2B5EF4-FFF2-40B4-BE49-F238E27FC236}">
                <a16:creationId xmlns:a16="http://schemas.microsoft.com/office/drawing/2014/main" xmlns="" id="{5C2DDD60-EB1C-44D8-84E1-D86EB3558F11}"/>
              </a:ext>
              <a:ext uri="{C183D7F6-B498-43B3-948B-1728B52AA6E4}">
                <adec:decorative xmlns:adec="http://schemas.microsoft.com/office/drawing/2017/decorative" xmlns="" val="1"/>
              </a:ext>
            </a:extLst>
          </p:cNvPr>
          <p:cNvSpPr/>
          <p:nvPr/>
        </p:nvSpPr>
        <p:spPr>
          <a:xfrm>
            <a:off x="0" y="0"/>
            <a:ext cx="12192000" cy="6863626"/>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xmlns="" id="{F5325EDA-7343-463C-83EC-5D799E8B8195}"/>
              </a:ext>
              <a:ext uri="{C183D7F6-B498-43B3-948B-1728B52AA6E4}">
                <adec:decorative xmlns:adec="http://schemas.microsoft.com/office/drawing/2017/decorative" xmlns="" val="1"/>
              </a:ext>
            </a:extLst>
          </p:cNvPr>
          <p:cNvGrpSpPr/>
          <p:nvPr/>
        </p:nvGrpSpPr>
        <p:grpSpPr>
          <a:xfrm>
            <a:off x="9621170" y="0"/>
            <a:ext cx="2570831" cy="6858001"/>
            <a:chOff x="9621170" y="0"/>
            <a:chExt cx="2570831" cy="6858001"/>
          </a:xfrm>
        </p:grpSpPr>
        <p:sp>
          <p:nvSpPr>
            <p:cNvPr id="32" name="Freeform: Shape 31">
              <a:extLst>
                <a:ext uri="{FF2B5EF4-FFF2-40B4-BE49-F238E27FC236}">
                  <a16:creationId xmlns:a16="http://schemas.microsoft.com/office/drawing/2014/main" xmlns=""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xmlns=""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xmlns=""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xmlns=""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xmlns=""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p:txBody>
          <a:bodyPr/>
          <a:lstStyle/>
          <a:p>
            <a:r>
              <a:rPr lang="en-US" sz="2800" dirty="0"/>
              <a:t>AGENDA DE LA CLASE</a:t>
            </a:r>
          </a:p>
        </p:txBody>
      </p:sp>
      <p:pic>
        <p:nvPicPr>
          <p:cNvPr id="83" name="Content Placeholder 82" descr="Classroom">
            <a:extLst>
              <a:ext uri="{FF2B5EF4-FFF2-40B4-BE49-F238E27FC236}">
                <a16:creationId xmlns:a16="http://schemas.microsoft.com/office/drawing/2014/main" xmlns="" id="{604095CF-E62F-46A4-A86C-5F465AE6E235}"/>
              </a:ext>
            </a:extLst>
          </p:cNvPr>
          <p:cNvPicPr>
            <a:picLocks noGrp="1" noChangeAspect="1"/>
          </p:cNvPicPr>
          <p:nvPr>
            <p:ph sz="quarter" idx="13"/>
          </p:nvPr>
        </p:nvPicPr>
        <p:blipFill>
          <a:blip r:embed="rId3">
            <a:extLst>
              <a:ext uri="{96DAC541-7B7A-43D3-8B79-37D633B846F1}">
                <asvg:svgBlip xmlns:asvg="http://schemas.microsoft.com/office/drawing/2016/SVG/main" xmlns="" r:embed="rId4"/>
              </a:ext>
            </a:extLst>
          </a:blip>
          <a:srcRect/>
          <a:stretch/>
        </p:blipFill>
        <p:spPr>
          <a:xfrm>
            <a:off x="4261946" y="424297"/>
            <a:ext cx="548640" cy="548640"/>
          </a:xfrm>
        </p:spPr>
      </p:pic>
      <p:sp>
        <p:nvSpPr>
          <p:cNvPr id="87" name="Text Placeholder 86" descr="content block 1">
            <a:extLst>
              <a:ext uri="{FF2B5EF4-FFF2-40B4-BE49-F238E27FC236}">
                <a16:creationId xmlns:a16="http://schemas.microsoft.com/office/drawing/2014/main" xmlns="" id="{1F4C9CA2-B224-40CD-8DB2-CAE478D23611}"/>
              </a:ext>
            </a:extLst>
          </p:cNvPr>
          <p:cNvSpPr>
            <a:spLocks noGrp="1"/>
          </p:cNvSpPr>
          <p:nvPr>
            <p:ph type="body" sz="quarter" idx="11"/>
          </p:nvPr>
        </p:nvSpPr>
        <p:spPr>
          <a:xfrm>
            <a:off x="633185" y="1744662"/>
            <a:ext cx="8192033" cy="3649459"/>
          </a:xfrm>
        </p:spPr>
        <p:txBody>
          <a:bodyPr/>
          <a:lstStyle/>
          <a:p>
            <a:r>
              <a:rPr lang="es-AR" sz="2800" dirty="0"/>
              <a:t>TIPO DE DATO ESTRUCTURADO / ESTRUCTURA DE DATOS</a:t>
            </a:r>
          </a:p>
          <a:p>
            <a:pPr lvl="1"/>
            <a:r>
              <a:rPr lang="es-AR" sz="2800" dirty="0">
                <a:solidFill>
                  <a:schemeClr val="bg1">
                    <a:lumMod val="95000"/>
                  </a:schemeClr>
                </a:solidFill>
                <a:ea typeface="+mj-ea"/>
                <a:cs typeface="+mj-cs"/>
              </a:rPr>
              <a:t>CONCEPTO</a:t>
            </a:r>
          </a:p>
          <a:p>
            <a:pPr lvl="1"/>
            <a:r>
              <a:rPr lang="es-AR" sz="2800" dirty="0">
                <a:solidFill>
                  <a:schemeClr val="bg1">
                    <a:lumMod val="95000"/>
                  </a:schemeClr>
                </a:solidFill>
                <a:ea typeface="+mj-ea"/>
                <a:cs typeface="+mj-cs"/>
              </a:rPr>
              <a:t>CLASIFICACIÓN</a:t>
            </a:r>
          </a:p>
          <a:p>
            <a:pPr marL="457200" lvl="1" indent="0">
              <a:buNone/>
            </a:pPr>
            <a:endParaRPr lang="es-AR" sz="2800" dirty="0">
              <a:solidFill>
                <a:schemeClr val="bg1">
                  <a:lumMod val="95000"/>
                </a:schemeClr>
              </a:solidFill>
              <a:ea typeface="+mj-ea"/>
              <a:cs typeface="+mj-cs"/>
            </a:endParaRPr>
          </a:p>
          <a:p>
            <a:r>
              <a:rPr lang="es-AR" sz="2800" dirty="0"/>
              <a:t>TIPO DE DATO REGISTRO</a:t>
            </a:r>
          </a:p>
          <a:p>
            <a:pPr lvl="1"/>
            <a:r>
              <a:rPr lang="es-AR" sz="2800" dirty="0">
                <a:solidFill>
                  <a:schemeClr val="bg1">
                    <a:lumMod val="95000"/>
                  </a:schemeClr>
                </a:solidFill>
                <a:ea typeface="+mj-ea"/>
                <a:cs typeface="+mj-cs"/>
              </a:rPr>
              <a:t>MOTIVACIÓN Y CONCEPTO</a:t>
            </a:r>
          </a:p>
          <a:p>
            <a:pPr lvl="1"/>
            <a:r>
              <a:rPr lang="es-AR" sz="2800" dirty="0">
                <a:solidFill>
                  <a:schemeClr val="bg1">
                    <a:lumMod val="95000"/>
                  </a:schemeClr>
                </a:solidFill>
                <a:ea typeface="+mj-ea"/>
                <a:cs typeface="+mj-cs"/>
              </a:rPr>
              <a:t>DECLARACIÓN Y CARACTERÍSTICAS</a:t>
            </a:r>
          </a:p>
          <a:p>
            <a:pPr lvl="1"/>
            <a:r>
              <a:rPr lang="es-AR" sz="2800" dirty="0">
                <a:solidFill>
                  <a:schemeClr val="bg1">
                    <a:lumMod val="95000"/>
                  </a:schemeClr>
                </a:solidFill>
                <a:ea typeface="+mj-ea"/>
                <a:cs typeface="+mj-cs"/>
              </a:rPr>
              <a:t>EJERCITACIÓN </a:t>
            </a:r>
          </a:p>
          <a:p>
            <a:endParaRPr lang="es-AR" sz="2800" dirty="0"/>
          </a:p>
          <a:p>
            <a:endParaRPr lang="es-AR" sz="2800" dirty="0"/>
          </a:p>
        </p:txBody>
      </p:sp>
      <p:grpSp>
        <p:nvGrpSpPr>
          <p:cNvPr id="5" name="Group 4">
            <a:extLst>
              <a:ext uri="{FF2B5EF4-FFF2-40B4-BE49-F238E27FC236}">
                <a16:creationId xmlns:a16="http://schemas.microsoft.com/office/drawing/2014/main" xmlns="" id="{1A141F7B-AE96-45F9-BC57-F7C86174910A}"/>
              </a:ext>
              <a:ext uri="{C183D7F6-B498-43B3-948B-1728B52AA6E4}">
                <adec:decorative xmlns:adec="http://schemas.microsoft.com/office/drawing/2017/decorative" xmlns="" val="1"/>
              </a:ext>
            </a:extLst>
          </p:cNvPr>
          <p:cNvGrpSpPr/>
          <p:nvPr/>
        </p:nvGrpSpPr>
        <p:grpSpPr>
          <a:xfrm>
            <a:off x="0" y="6086479"/>
            <a:ext cx="12192000" cy="600974"/>
            <a:chOff x="0" y="6086479"/>
            <a:chExt cx="12192000" cy="600974"/>
          </a:xfrm>
        </p:grpSpPr>
        <p:sp>
          <p:nvSpPr>
            <p:cNvPr id="14" name="Rectangle 13">
              <a:extLst>
                <a:ext uri="{FF2B5EF4-FFF2-40B4-BE49-F238E27FC236}">
                  <a16:creationId xmlns:a16="http://schemas.microsoft.com/office/drawing/2014/main" xmlns="" id="{C862BC4D-BD7A-417E-A34A-59CE4D4A6AC8}"/>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xmlns="" id="{652937FB-CDE3-46B3-8481-AB5DB8C4BABA}"/>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Slide Number Placeholder 5" descr="Slide Number">
            <a:extLst>
              <a:ext uri="{FF2B5EF4-FFF2-40B4-BE49-F238E27FC236}">
                <a16:creationId xmlns:a16="http://schemas.microsoft.com/office/drawing/2014/main" xmlns="" id="{DB02A950-05E3-4691-9BC9-47B314EEA715}"/>
              </a:ext>
              <a:ext uri="{C183D7F6-B498-43B3-948B-1728B52AA6E4}">
                <adec:decorative xmlns:adec="http://schemas.microsoft.com/office/drawing/2017/decorative" xmlns=""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2</a:t>
            </a:fld>
            <a:endParaRPr lang="en-US" sz="1200" dirty="0">
              <a:solidFill>
                <a:schemeClr val="bg1"/>
              </a:solidFill>
            </a:endParaRPr>
          </a:p>
        </p:txBody>
      </p:sp>
    </p:spTree>
    <p:extLst>
      <p:ext uri="{BB962C8B-B14F-4D97-AF65-F5344CB8AC3E}">
        <p14:creationId xmlns:p14="http://schemas.microsoft.com/office/powerpoint/2010/main" val="3191014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a:xfrm>
            <a:off x="1562099" y="1248437"/>
            <a:ext cx="9727941" cy="1045609"/>
          </a:xfrm>
        </p:spPr>
        <p:txBody>
          <a:bodyPr/>
          <a:lstStyle/>
          <a:p>
            <a:r>
              <a:rPr lang="es-AR" sz="2400" dirty="0"/>
              <a:t>Imprimir en pantalla los datos de un registro.</a:t>
            </a:r>
          </a:p>
          <a:p>
            <a:pPr lvl="1"/>
            <a:r>
              <a:rPr lang="es-AR" sz="2000" dirty="0"/>
              <a:t>La impresión de un registro completo, es una tarea que es conveniente modularizar.</a:t>
            </a:r>
          </a:p>
          <a:p>
            <a:pPr marL="0" indent="0">
              <a:buNone/>
            </a:pPr>
            <a:endParaRPr lang="es-AR" sz="600" dirty="0"/>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SITUACIONES DE PRÁCTICA </a:t>
            </a:r>
          </a:p>
        </p:txBody>
      </p:sp>
      <p:pic>
        <p:nvPicPr>
          <p:cNvPr id="5" name="Content Placeholder 34" descr="Computer">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044705"/>
            <a:ext cx="830997" cy="830997"/>
          </a:xfrm>
        </p:spPr>
      </p:pic>
      <p:sp>
        <p:nvSpPr>
          <p:cNvPr id="6" name="Text Placeholder 22" descr="content block 1">
            <a:extLst>
              <a:ext uri="{FF2B5EF4-FFF2-40B4-BE49-F238E27FC236}">
                <a16:creationId xmlns:a16="http://schemas.microsoft.com/office/drawing/2014/main" xmlns="" id="{7E95AE0A-D616-41EE-9645-9AE51ADEC0FF}"/>
              </a:ext>
            </a:extLst>
          </p:cNvPr>
          <p:cNvSpPr txBox="1">
            <a:spLocks/>
          </p:cNvSpPr>
          <p:nvPr/>
        </p:nvSpPr>
        <p:spPr>
          <a:xfrm>
            <a:off x="297784" y="2542174"/>
            <a:ext cx="3379617" cy="3287259"/>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err="1">
                <a:latin typeface="Courier New" panose="02070309020205020404" pitchFamily="49" charset="0"/>
                <a:cs typeface="Courier New" panose="02070309020205020404" pitchFamily="49" charset="0"/>
              </a:rPr>
              <a:t>type</a:t>
            </a:r>
            <a:endParaRPr lang="es-AR" b="1" dirty="0">
              <a:latin typeface="Courier New" panose="02070309020205020404" pitchFamily="49" charset="0"/>
              <a:cs typeface="Courier New" panose="02070309020205020404" pitchFamily="49" charset="0"/>
            </a:endParaRPr>
          </a:p>
          <a:p>
            <a:pPr marL="0" indent="0">
              <a:spcBef>
                <a:spcPts val="0"/>
              </a:spcBef>
              <a:buNone/>
            </a:pP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estudiante = </a:t>
            </a:r>
            <a:r>
              <a:rPr lang="es-AR" b="1" dirty="0" err="1">
                <a:latin typeface="Courier New" panose="02070309020205020404" pitchFamily="49" charset="0"/>
                <a:cs typeface="Courier New" panose="02070309020205020404" pitchFamily="49" charset="0"/>
              </a:rPr>
              <a:t>record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legajo: </a:t>
            </a:r>
            <a:r>
              <a:rPr lang="es-AR" dirty="0" err="1">
                <a:latin typeface="Courier New" panose="02070309020205020404" pitchFamily="49" charset="0"/>
                <a:cs typeface="Courier New" panose="02070309020205020404" pitchFamily="49" charset="0"/>
              </a:rPr>
              <a:t>integer</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nombre: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apellido: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fecha_insc</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[10]; </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fecha_nac</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[10];</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 </a:t>
            </a:r>
          </a:p>
          <a:p>
            <a:pPr marL="0" indent="0">
              <a:spcBef>
                <a:spcPts val="0"/>
              </a:spcBef>
              <a:buNone/>
            </a:pPr>
            <a:endParaRPr lang="es-AR"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var</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 estudiante;</a:t>
            </a:r>
          </a:p>
          <a:p>
            <a:pPr marL="0" indent="0">
              <a:spcBef>
                <a:spcPts val="0"/>
              </a:spcBef>
              <a:buNone/>
            </a:pP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a:latin typeface="Courier New" panose="02070309020205020404" pitchFamily="49" charset="0"/>
                <a:cs typeface="Courier New" panose="02070309020205020404" pitchFamily="49" charset="0"/>
              </a:rPr>
              <a:t> imprimir(e);</a:t>
            </a:r>
          </a:p>
          <a:p>
            <a:pPr marL="0" indent="0">
              <a:spcBef>
                <a:spcPts val="0"/>
              </a:spcBef>
              <a:buNone/>
            </a:pP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7" name="Text Placeholder 22" descr="content block 1">
            <a:extLst>
              <a:ext uri="{FF2B5EF4-FFF2-40B4-BE49-F238E27FC236}">
                <a16:creationId xmlns:a16="http://schemas.microsoft.com/office/drawing/2014/main" xmlns="" id="{CDA69AED-FBD3-4DB2-82E7-74C21666799B}"/>
              </a:ext>
            </a:extLst>
          </p:cNvPr>
          <p:cNvSpPr txBox="1">
            <a:spLocks/>
          </p:cNvSpPr>
          <p:nvPr/>
        </p:nvSpPr>
        <p:spPr>
          <a:xfrm>
            <a:off x="4862778" y="2730866"/>
            <a:ext cx="4978536" cy="1688456"/>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err="1">
                <a:latin typeface="Courier New" panose="02070309020205020404" pitchFamily="49" charset="0"/>
                <a:cs typeface="Courier New" panose="02070309020205020404" pitchFamily="49" charset="0"/>
              </a:rPr>
              <a:t>Procedure</a:t>
            </a:r>
            <a:r>
              <a:rPr lang="es-AR" b="1" dirty="0">
                <a:latin typeface="Courier New" panose="02070309020205020404" pitchFamily="49" charset="0"/>
                <a:cs typeface="Courier New" panose="02070309020205020404" pitchFamily="49" charset="0"/>
              </a:rPr>
              <a:t> </a:t>
            </a:r>
            <a:r>
              <a:rPr lang="es-AR" dirty="0">
                <a:latin typeface="Courier New" panose="02070309020205020404" pitchFamily="49" charset="0"/>
                <a:cs typeface="Courier New" panose="02070309020205020404" pitchFamily="49" charset="0"/>
              </a:rPr>
              <a:t>imprimir(e: estudiante);</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e.legajo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e.apellido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e.nombre</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e.fecha_nac</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e.fecha_insc</a:t>
            </a:r>
            <a:r>
              <a:rPr lang="es-AR" dirty="0">
                <a:latin typeface="Courier New" panose="02070309020205020404" pitchFamily="49" charset="0"/>
                <a:cs typeface="Courier New" panose="02070309020205020404" pitchFamily="49" charset="0"/>
              </a:rPr>
              <a:t>);  </a:t>
            </a:r>
          </a:p>
          <a:p>
            <a:pPr marL="0" indent="0">
              <a:spcBef>
                <a:spcPts val="0"/>
              </a:spcBef>
              <a:buNone/>
            </a:pPr>
            <a:r>
              <a:rPr lang="es-AR" b="1" dirty="0" err="1">
                <a:latin typeface="Courier New" panose="02070309020205020404" pitchFamily="49" charset="0"/>
                <a:cs typeface="Courier New" panose="02070309020205020404" pitchFamily="49" charset="0"/>
              </a:rPr>
              <a:t>end</a:t>
            </a:r>
            <a:r>
              <a:rPr lang="es-AR" b="1" dirty="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xmlns="" id="{93B9114A-8A6F-4323-8BFF-4EABAEBE239E}"/>
              </a:ext>
            </a:extLst>
          </p:cNvPr>
          <p:cNvSpPr txBox="1"/>
          <p:nvPr/>
        </p:nvSpPr>
        <p:spPr>
          <a:xfrm>
            <a:off x="3968117" y="5324949"/>
            <a:ext cx="6702679" cy="923330"/>
          </a:xfrm>
          <a:prstGeom prst="rect">
            <a:avLst/>
          </a:prstGeom>
          <a:noFill/>
          <a:ln>
            <a:solidFill>
              <a:schemeClr val="accent1">
                <a:shade val="50000"/>
              </a:schemeClr>
            </a:solidFill>
          </a:ln>
        </p:spPr>
        <p:txBody>
          <a:bodyPr wrap="square" rtlCol="0">
            <a:spAutoFit/>
          </a:bodyPr>
          <a:lstStyle/>
          <a:p>
            <a:pPr algn="just"/>
            <a:r>
              <a:rPr lang="es-AR" b="1" dirty="0"/>
              <a:t>Error</a:t>
            </a:r>
            <a:r>
              <a:rPr lang="es-AR" dirty="0"/>
              <a:t>: Un registro (</a:t>
            </a:r>
            <a:r>
              <a:rPr lang="es-AR" b="1" i="1" dirty="0" err="1"/>
              <a:t>record</a:t>
            </a:r>
            <a:r>
              <a:rPr lang="es-AR" dirty="0"/>
              <a:t>) no admite la operación de </a:t>
            </a:r>
            <a:r>
              <a:rPr lang="es-AR" b="1" i="1" dirty="0" err="1"/>
              <a:t>write</a:t>
            </a:r>
            <a:r>
              <a:rPr lang="es-AR" b="1" i="1" dirty="0"/>
              <a:t> </a:t>
            </a:r>
            <a:r>
              <a:rPr lang="es-AR" i="1" dirty="0"/>
              <a:t>ni </a:t>
            </a:r>
            <a:r>
              <a:rPr lang="es-AR" b="1" i="1" dirty="0" err="1"/>
              <a:t>writeln</a:t>
            </a:r>
            <a:r>
              <a:rPr lang="es-AR" dirty="0"/>
              <a:t>.</a:t>
            </a:r>
          </a:p>
          <a:p>
            <a:pPr marL="285750" indent="-285750" algn="just">
              <a:buFont typeface="Arial" panose="020B0604020202020204" pitchFamily="34" charset="0"/>
              <a:buChar char="•"/>
            </a:pPr>
            <a:r>
              <a:rPr lang="es-AR" dirty="0" err="1">
                <a:latin typeface="Courier New" panose="02070309020205020404" pitchFamily="49" charset="0"/>
                <a:cs typeface="Courier New" panose="02070309020205020404" pitchFamily="49" charset="0"/>
              </a:rPr>
              <a:t>write</a:t>
            </a:r>
            <a:r>
              <a:rPr lang="es-AR" dirty="0">
                <a:latin typeface="Courier New" panose="02070309020205020404" pitchFamily="49" charset="0"/>
                <a:cs typeface="Courier New" panose="02070309020205020404" pitchFamily="49" charset="0"/>
              </a:rPr>
              <a:t>(e)</a:t>
            </a:r>
          </a:p>
          <a:p>
            <a:pPr marL="285750" indent="-285750" algn="just">
              <a:buFont typeface="Arial" panose="020B0604020202020204" pitchFamily="34" charset="0"/>
              <a:buChar char="•"/>
            </a:pP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(e)</a:t>
            </a:r>
          </a:p>
        </p:txBody>
      </p:sp>
      <p:pic>
        <p:nvPicPr>
          <p:cNvPr id="12" name="Content Placeholder 34" descr="Close">
            <a:extLst>
              <a:ext uri="{FF2B5EF4-FFF2-40B4-BE49-F238E27FC236}">
                <a16:creationId xmlns:a16="http://schemas.microsoft.com/office/drawing/2014/main" xmlns="" id="{A43E189B-6C35-4E29-9257-5F5BF333CF1B}"/>
              </a:ext>
            </a:extLst>
          </p:cNvPr>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5791424" y="5740447"/>
            <a:ext cx="415499" cy="415499"/>
          </a:xfrm>
          <a:prstGeom prst="rect">
            <a:avLst/>
          </a:prstGeom>
        </p:spPr>
      </p:pic>
      <p:pic>
        <p:nvPicPr>
          <p:cNvPr id="13" name="Content Placeholder 34" descr="Winking face with solid fill">
            <a:extLst>
              <a:ext uri="{FF2B5EF4-FFF2-40B4-BE49-F238E27FC236}">
                <a16:creationId xmlns:a16="http://schemas.microsoft.com/office/drawing/2014/main" xmlns="" id="{33A2608B-962A-48E2-8FB7-82E4EBA8C6A6}"/>
              </a:ext>
            </a:extLst>
          </p:cNvPr>
          <p:cNvPicPr>
            <a:picLocks noChangeAspect="1"/>
          </p:cNvPicPr>
          <p:nvPr/>
        </p:nvPicPr>
        <p:blipFill>
          <a:blip r:embed="rId6">
            <a:extLst>
              <a:ext uri="{96DAC541-7B7A-43D3-8B79-37D633B846F1}">
                <asvg:svgBlip xmlns:asvg="http://schemas.microsoft.com/office/drawing/2016/SVG/main" xmlns="" r:embed="rId7"/>
              </a:ext>
            </a:extLst>
          </a:blip>
          <a:srcRect/>
          <a:stretch/>
        </p:blipFill>
        <p:spPr>
          <a:xfrm>
            <a:off x="3968117" y="3199673"/>
            <a:ext cx="777247" cy="777247"/>
          </a:xfrm>
          <a:prstGeom prst="rect">
            <a:avLst/>
          </a:prstGeom>
        </p:spPr>
      </p:pic>
      <p:sp>
        <p:nvSpPr>
          <p:cNvPr id="14" name="Right Brace 13">
            <a:extLst>
              <a:ext uri="{FF2B5EF4-FFF2-40B4-BE49-F238E27FC236}">
                <a16:creationId xmlns:a16="http://schemas.microsoft.com/office/drawing/2014/main" xmlns="" id="{8D239026-CB35-4637-A758-0D615A4E9FFA}"/>
              </a:ext>
            </a:extLst>
          </p:cNvPr>
          <p:cNvSpPr/>
          <p:nvPr/>
        </p:nvSpPr>
        <p:spPr>
          <a:xfrm>
            <a:off x="7437393" y="3115003"/>
            <a:ext cx="578498" cy="107080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5" name="TextBox 14">
            <a:extLst>
              <a:ext uri="{FF2B5EF4-FFF2-40B4-BE49-F238E27FC236}">
                <a16:creationId xmlns:a16="http://schemas.microsoft.com/office/drawing/2014/main" xmlns="" id="{F87B94E6-1B63-412A-AA3B-B6338DA522D2}"/>
              </a:ext>
            </a:extLst>
          </p:cNvPr>
          <p:cNvSpPr txBox="1"/>
          <p:nvPr/>
        </p:nvSpPr>
        <p:spPr>
          <a:xfrm>
            <a:off x="8223168" y="3380465"/>
            <a:ext cx="3471120" cy="523220"/>
          </a:xfrm>
          <a:prstGeom prst="rect">
            <a:avLst/>
          </a:prstGeom>
          <a:noFill/>
          <a:ln>
            <a:solidFill>
              <a:schemeClr val="accent1">
                <a:shade val="50000"/>
              </a:schemeClr>
            </a:solidFill>
          </a:ln>
        </p:spPr>
        <p:txBody>
          <a:bodyPr wrap="square" rtlCol="0">
            <a:spAutoFit/>
          </a:bodyPr>
          <a:lstStyle/>
          <a:p>
            <a:pPr algn="just"/>
            <a:r>
              <a:rPr lang="es-AR" sz="1400" b="1" i="1" dirty="0"/>
              <a:t>Todos estos campos aceptan la operación de “</a:t>
            </a:r>
            <a:r>
              <a:rPr lang="es-AR" sz="1400" b="1" i="1" dirty="0" err="1"/>
              <a:t>write</a:t>
            </a:r>
            <a:r>
              <a:rPr lang="es-AR" sz="1400" b="1" i="1" dirty="0"/>
              <a:t>” o “</a:t>
            </a:r>
            <a:r>
              <a:rPr lang="es-AR" sz="1400" b="1" i="1" dirty="0" err="1"/>
              <a:t>writeln</a:t>
            </a:r>
            <a:r>
              <a:rPr lang="es-AR" sz="1400" b="1" i="1" dirty="0"/>
              <a:t>”.</a:t>
            </a:r>
          </a:p>
        </p:txBody>
      </p:sp>
      <p:pic>
        <p:nvPicPr>
          <p:cNvPr id="17" name="Content Placeholder 34" descr="Angry face with solid fill">
            <a:extLst>
              <a:ext uri="{FF2B5EF4-FFF2-40B4-BE49-F238E27FC236}">
                <a16:creationId xmlns:a16="http://schemas.microsoft.com/office/drawing/2014/main" xmlns="" id="{E36A6452-23CB-4D45-A190-0243A5EBC5B4}"/>
              </a:ext>
            </a:extLst>
          </p:cNvPr>
          <p:cNvPicPr>
            <a:picLocks noChangeAspect="1"/>
          </p:cNvPicPr>
          <p:nvPr/>
        </p:nvPicPr>
        <p:blipFill>
          <a:blip r:embed="rId8">
            <a:extLst>
              <a:ext uri="{96DAC541-7B7A-43D3-8B79-37D633B846F1}">
                <asvg:svgBlip xmlns:asvg="http://schemas.microsoft.com/office/drawing/2016/SVG/main" xmlns="" r:embed="rId9"/>
              </a:ext>
            </a:extLst>
          </a:blip>
          <a:srcRect/>
          <a:stretch/>
        </p:blipFill>
        <p:spPr>
          <a:xfrm>
            <a:off x="3137120" y="5324949"/>
            <a:ext cx="830997" cy="830997"/>
          </a:xfrm>
          <a:prstGeom prst="rect">
            <a:avLst/>
          </a:prstGeom>
        </p:spPr>
      </p:pic>
    </p:spTree>
    <p:extLst>
      <p:ext uri="{BB962C8B-B14F-4D97-AF65-F5344CB8AC3E}">
        <p14:creationId xmlns:p14="http://schemas.microsoft.com/office/powerpoint/2010/main" val="108480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a:xfrm>
            <a:off x="1562099" y="1248437"/>
            <a:ext cx="9727941" cy="1045609"/>
          </a:xfrm>
        </p:spPr>
        <p:txBody>
          <a:bodyPr/>
          <a:lstStyle/>
          <a:p>
            <a:r>
              <a:rPr lang="es-AR" sz="2400" dirty="0"/>
              <a:t>¿Un registro puede contener un campo de otro tipo registro?</a:t>
            </a:r>
          </a:p>
          <a:p>
            <a:pPr lvl="1"/>
            <a:r>
              <a:rPr lang="es-AR" sz="2000" dirty="0"/>
              <a:t>Si.</a:t>
            </a:r>
          </a:p>
          <a:p>
            <a:pPr lvl="1"/>
            <a:r>
              <a:rPr lang="es-AR" sz="2000" dirty="0"/>
              <a:t>¿Cómo se ve afectado el acceso?</a:t>
            </a:r>
          </a:p>
          <a:p>
            <a:pPr lvl="1"/>
            <a:endParaRPr lang="es-AR" sz="2000" dirty="0"/>
          </a:p>
          <a:p>
            <a:pPr marL="0" indent="0">
              <a:buNone/>
            </a:pPr>
            <a:endParaRPr lang="es-AR" sz="600" dirty="0"/>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SITUACIONES DE PRÁCTICA </a:t>
            </a:r>
          </a:p>
        </p:txBody>
      </p:sp>
      <p:pic>
        <p:nvPicPr>
          <p:cNvPr id="5" name="Content Placeholder 34" descr="Computer">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044705"/>
            <a:ext cx="830997" cy="830997"/>
          </a:xfrm>
        </p:spPr>
      </p:pic>
      <p:sp>
        <p:nvSpPr>
          <p:cNvPr id="6" name="Text Placeholder 22" descr="content block 1">
            <a:extLst>
              <a:ext uri="{FF2B5EF4-FFF2-40B4-BE49-F238E27FC236}">
                <a16:creationId xmlns:a16="http://schemas.microsoft.com/office/drawing/2014/main" xmlns="" id="{7E95AE0A-D616-41EE-9645-9AE51ADEC0FF}"/>
              </a:ext>
            </a:extLst>
          </p:cNvPr>
          <p:cNvSpPr txBox="1">
            <a:spLocks/>
          </p:cNvSpPr>
          <p:nvPr/>
        </p:nvSpPr>
        <p:spPr>
          <a:xfrm>
            <a:off x="589140" y="2625423"/>
            <a:ext cx="3452773" cy="3733861"/>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err="1">
                <a:latin typeface="Courier New" panose="02070309020205020404" pitchFamily="49" charset="0"/>
                <a:cs typeface="Courier New" panose="02070309020205020404" pitchFamily="49" charset="0"/>
              </a:rPr>
              <a:t>type</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a:latin typeface="Courier New" panose="02070309020205020404" pitchFamily="49" charset="0"/>
                <a:cs typeface="Courier New" panose="02070309020205020404" pitchFamily="49" charset="0"/>
              </a:rPr>
              <a:t>fecha = </a:t>
            </a:r>
            <a:r>
              <a:rPr lang="es-AR" b="1" dirty="0" err="1">
                <a:latin typeface="Courier New" panose="02070309020205020404" pitchFamily="49" charset="0"/>
                <a:cs typeface="Courier New" panose="02070309020205020404" pitchFamily="49" charset="0"/>
              </a:rPr>
              <a:t>record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dia</a:t>
            </a:r>
            <a:r>
              <a:rPr lang="es-AR" dirty="0">
                <a:latin typeface="Courier New" panose="02070309020205020404" pitchFamily="49" charset="0"/>
                <a:cs typeface="Courier New" panose="02070309020205020404" pitchFamily="49" charset="0"/>
              </a:rPr>
              <a:t>: 1..31; {</a:t>
            </a:r>
            <a:r>
              <a:rPr lang="es-AR" i="1" dirty="0" err="1">
                <a:latin typeface="Courier New" panose="02070309020205020404" pitchFamily="49" charset="0"/>
                <a:cs typeface="Courier New" panose="02070309020205020404" pitchFamily="49" charset="0"/>
              </a:rPr>
              <a:t>subrango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mes: 1..12; {</a:t>
            </a:r>
            <a:r>
              <a:rPr lang="es-AR" i="1" dirty="0" err="1">
                <a:latin typeface="Courier New" panose="02070309020205020404" pitchFamily="49" charset="0"/>
                <a:cs typeface="Courier New" panose="02070309020205020404" pitchFamily="49" charset="0"/>
              </a:rPr>
              <a:t>subrango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año: 1900..3000; {</a:t>
            </a:r>
            <a:r>
              <a:rPr lang="es-AR" i="1" dirty="0" err="1">
                <a:latin typeface="Courier New" panose="02070309020205020404" pitchFamily="49" charset="0"/>
                <a:cs typeface="Courier New" panose="02070309020205020404" pitchFamily="49" charset="0"/>
              </a:rPr>
              <a:t>subrango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a:p>
            <a:pPr marL="0" indent="0">
              <a:spcBef>
                <a:spcPts val="0"/>
              </a:spcBef>
              <a:buNone/>
            </a:pP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estudiante = </a:t>
            </a:r>
            <a:r>
              <a:rPr lang="es-AR" b="1" dirty="0" err="1">
                <a:latin typeface="Courier New" panose="02070309020205020404" pitchFamily="49" charset="0"/>
                <a:cs typeface="Courier New" panose="02070309020205020404" pitchFamily="49" charset="0"/>
              </a:rPr>
              <a:t>record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legajo: </a:t>
            </a:r>
            <a:r>
              <a:rPr lang="es-AR" dirty="0" err="1">
                <a:latin typeface="Courier New" panose="02070309020205020404" pitchFamily="49" charset="0"/>
                <a:cs typeface="Courier New" panose="02070309020205020404" pitchFamily="49" charset="0"/>
              </a:rPr>
              <a:t>integer</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nombre: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apellido: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fecha_insc</a:t>
            </a:r>
            <a:r>
              <a:rPr lang="es-AR" dirty="0">
                <a:latin typeface="Courier New" panose="02070309020205020404" pitchFamily="49" charset="0"/>
                <a:cs typeface="Courier New" panose="02070309020205020404" pitchFamily="49" charset="0"/>
              </a:rPr>
              <a:t>: </a:t>
            </a:r>
            <a:r>
              <a:rPr lang="es-AR" b="1" dirty="0">
                <a:latin typeface="Courier New" panose="02070309020205020404" pitchFamily="49" charset="0"/>
                <a:cs typeface="Courier New" panose="02070309020205020404" pitchFamily="49" charset="0"/>
              </a:rPr>
              <a:t>fecha</a:t>
            </a:r>
            <a:r>
              <a:rPr lang="es-AR" dirty="0">
                <a:latin typeface="Courier New" panose="02070309020205020404" pitchFamily="49" charset="0"/>
                <a:cs typeface="Courier New" panose="02070309020205020404" pitchFamily="49" charset="0"/>
              </a:rPr>
              <a:t>; </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fecha_nac</a:t>
            </a:r>
            <a:r>
              <a:rPr lang="es-AR" dirty="0">
                <a:latin typeface="Courier New" panose="02070309020205020404" pitchFamily="49" charset="0"/>
                <a:cs typeface="Courier New" panose="02070309020205020404" pitchFamily="49" charset="0"/>
              </a:rPr>
              <a:t>: </a:t>
            </a:r>
            <a:r>
              <a:rPr lang="es-AR" b="1" dirty="0">
                <a:latin typeface="Courier New" panose="02070309020205020404" pitchFamily="49" charset="0"/>
                <a:cs typeface="Courier New" panose="02070309020205020404" pitchFamily="49" charset="0"/>
              </a:rPr>
              <a:t>fecha</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 </a:t>
            </a:r>
          </a:p>
          <a:p>
            <a:pPr marL="0" indent="0">
              <a:spcBef>
                <a:spcPts val="0"/>
              </a:spcBef>
              <a:buNone/>
            </a:pPr>
            <a:endParaRPr lang="es-AR"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var</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 estudiante;</a:t>
            </a: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17" name="Text Placeholder 22" descr="content block 1">
            <a:extLst>
              <a:ext uri="{FF2B5EF4-FFF2-40B4-BE49-F238E27FC236}">
                <a16:creationId xmlns:a16="http://schemas.microsoft.com/office/drawing/2014/main" xmlns="" id="{F762A5F3-E4C3-4A4D-B85F-447282AB7119}"/>
              </a:ext>
            </a:extLst>
          </p:cNvPr>
          <p:cNvSpPr txBox="1">
            <a:spLocks/>
          </p:cNvSpPr>
          <p:nvPr/>
        </p:nvSpPr>
        <p:spPr>
          <a:xfrm>
            <a:off x="4985089" y="2709399"/>
            <a:ext cx="5291423" cy="1980048"/>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a:latin typeface="Courier New" panose="02070309020205020404" pitchFamily="49" charset="0"/>
                <a:cs typeface="Courier New" panose="02070309020205020404" pitchFamily="49" charset="0"/>
              </a:rPr>
              <a:t>{Acceso y asignación a un campo de tipo registro}</a:t>
            </a:r>
          </a:p>
          <a:p>
            <a:pPr marL="0" indent="0">
              <a:spcBef>
                <a:spcPts val="0"/>
              </a:spcBef>
              <a:buNone/>
            </a:pP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e.fecha_insc.día</a:t>
            </a:r>
            <a:r>
              <a:rPr lang="es-AR" dirty="0">
                <a:latin typeface="Courier New" panose="02070309020205020404" pitchFamily="49" charset="0"/>
                <a:cs typeface="Courier New" panose="02070309020205020404" pitchFamily="49" charset="0"/>
              </a:rPr>
              <a:t>:= 1; </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e.fecha_insc.mes</a:t>
            </a:r>
            <a:r>
              <a:rPr lang="es-AR" dirty="0">
                <a:latin typeface="Courier New" panose="02070309020205020404" pitchFamily="49" charset="0"/>
                <a:cs typeface="Courier New" panose="02070309020205020404" pitchFamily="49" charset="0"/>
              </a:rPr>
              <a:t>:= 2;</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e.fecha_insc.año</a:t>
            </a:r>
            <a:r>
              <a:rPr lang="es-AR" dirty="0">
                <a:latin typeface="Courier New" panose="02070309020205020404" pitchFamily="49" charset="0"/>
                <a:cs typeface="Courier New" panose="02070309020205020404" pitchFamily="49" charset="0"/>
              </a:rPr>
              <a:t>:= 2020;  </a:t>
            </a:r>
          </a:p>
          <a:p>
            <a:pPr marL="0" indent="0">
              <a:spcBef>
                <a:spcPts val="0"/>
              </a:spcBef>
              <a:buNone/>
            </a:pPr>
            <a:r>
              <a:rPr lang="es-AR" dirty="0">
                <a:latin typeface="Courier New" panose="02070309020205020404" pitchFamily="49" charset="0"/>
                <a:cs typeface="Courier New" panose="02070309020205020404" pitchFamily="49" charset="0"/>
              </a:rPr>
              <a:t>  …</a:t>
            </a:r>
          </a:p>
          <a:p>
            <a:pPr marL="0" indent="0">
              <a:spcBef>
                <a:spcPts val="0"/>
              </a:spcBef>
              <a:buNone/>
            </a:pPr>
            <a:r>
              <a:rPr lang="es-AR" b="1" dirty="0" err="1">
                <a:latin typeface="Courier New" panose="02070309020205020404" pitchFamily="49" charset="0"/>
                <a:cs typeface="Courier New" panose="02070309020205020404" pitchFamily="49" charset="0"/>
              </a:rPr>
              <a:t>end</a:t>
            </a:r>
            <a:r>
              <a:rPr lang="es-AR" b="1" dirty="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xmlns="" id="{93A9D3A3-A2F8-4F8F-884C-DAC783CAEB35}"/>
              </a:ext>
            </a:extLst>
          </p:cNvPr>
          <p:cNvSpPr txBox="1"/>
          <p:nvPr/>
        </p:nvSpPr>
        <p:spPr>
          <a:xfrm>
            <a:off x="4279460" y="5346456"/>
            <a:ext cx="6702679" cy="800219"/>
          </a:xfrm>
          <a:prstGeom prst="rect">
            <a:avLst/>
          </a:prstGeom>
          <a:noFill/>
          <a:ln>
            <a:solidFill>
              <a:schemeClr val="accent1">
                <a:shade val="50000"/>
              </a:schemeClr>
            </a:solidFill>
          </a:ln>
        </p:spPr>
        <p:txBody>
          <a:bodyPr wrap="square" rtlCol="0">
            <a:spAutoFit/>
          </a:bodyPr>
          <a:lstStyle/>
          <a:p>
            <a:pPr algn="just"/>
            <a:r>
              <a:rPr lang="es-AR" sz="1600" b="1" dirty="0"/>
              <a:t>Error</a:t>
            </a:r>
            <a:r>
              <a:rPr lang="es-AR" sz="1600" dirty="0"/>
              <a:t>: ahora el campo es de tipo registro (</a:t>
            </a:r>
            <a:r>
              <a:rPr lang="es-AR" sz="1600" b="1" i="1" dirty="0" err="1"/>
              <a:t>record</a:t>
            </a:r>
            <a:r>
              <a:rPr lang="es-AR" sz="1600" dirty="0"/>
              <a:t>) no admite la asignación de un valor directamente.</a:t>
            </a:r>
          </a:p>
          <a:p>
            <a:pPr marL="285750" indent="-285750" algn="just">
              <a:buFont typeface="Arial" panose="020B0604020202020204" pitchFamily="34" charset="0"/>
              <a:buChar char="•"/>
            </a:pPr>
            <a:r>
              <a:rPr lang="es-AR" sz="1400" dirty="0" err="1">
                <a:latin typeface="Courier New" panose="02070309020205020404" pitchFamily="49" charset="0"/>
                <a:cs typeface="Courier New" panose="02070309020205020404" pitchFamily="49" charset="0"/>
              </a:rPr>
              <a:t>e.fecha_insc</a:t>
            </a:r>
            <a:r>
              <a:rPr lang="es-AR" sz="1400" dirty="0">
                <a:latin typeface="Courier New" panose="02070309020205020404" pitchFamily="49" charset="0"/>
                <a:cs typeface="Courier New" panose="02070309020205020404" pitchFamily="49" charset="0"/>
              </a:rPr>
              <a:t> := “01/02/2020”</a:t>
            </a:r>
          </a:p>
        </p:txBody>
      </p:sp>
      <p:pic>
        <p:nvPicPr>
          <p:cNvPr id="19" name="Content Placeholder 34" descr="Angry face with solid fill">
            <a:extLst>
              <a:ext uri="{FF2B5EF4-FFF2-40B4-BE49-F238E27FC236}">
                <a16:creationId xmlns:a16="http://schemas.microsoft.com/office/drawing/2014/main" xmlns="" id="{CCB90678-CDC8-42BB-83FB-1024362ABAB6}"/>
              </a:ext>
            </a:extLst>
          </p:cNvPr>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3448463" y="5331066"/>
            <a:ext cx="830997" cy="830997"/>
          </a:xfrm>
          <a:prstGeom prst="rect">
            <a:avLst/>
          </a:prstGeom>
        </p:spPr>
      </p:pic>
      <p:pic>
        <p:nvPicPr>
          <p:cNvPr id="20" name="Content Placeholder 34" descr="Winking face with solid fill">
            <a:extLst>
              <a:ext uri="{FF2B5EF4-FFF2-40B4-BE49-F238E27FC236}">
                <a16:creationId xmlns:a16="http://schemas.microsoft.com/office/drawing/2014/main" xmlns="" id="{4E7C9BF0-40C3-4426-8ABC-1B316B9E9AFC}"/>
              </a:ext>
            </a:extLst>
          </p:cNvPr>
          <p:cNvPicPr>
            <a:picLocks noChangeAspect="1"/>
          </p:cNvPicPr>
          <p:nvPr/>
        </p:nvPicPr>
        <p:blipFill>
          <a:blip r:embed="rId6">
            <a:extLst>
              <a:ext uri="{96DAC541-7B7A-43D3-8B79-37D633B846F1}">
                <asvg:svgBlip xmlns:asvg="http://schemas.microsoft.com/office/drawing/2016/SVG/main" xmlns="" r:embed="rId7"/>
              </a:ext>
            </a:extLst>
          </a:blip>
          <a:srcRect/>
          <a:stretch/>
        </p:blipFill>
        <p:spPr>
          <a:xfrm>
            <a:off x="7936110" y="3431627"/>
            <a:ext cx="777247" cy="777247"/>
          </a:xfrm>
          <a:prstGeom prst="rect">
            <a:avLst/>
          </a:prstGeom>
        </p:spPr>
      </p:pic>
      <p:pic>
        <p:nvPicPr>
          <p:cNvPr id="21" name="Content Placeholder 34" descr="Close">
            <a:extLst>
              <a:ext uri="{FF2B5EF4-FFF2-40B4-BE49-F238E27FC236}">
                <a16:creationId xmlns:a16="http://schemas.microsoft.com/office/drawing/2014/main" xmlns="" id="{34D3AB4B-1017-4400-AB44-C1AAB5EA1E5D}"/>
              </a:ext>
            </a:extLst>
          </p:cNvPr>
          <p:cNvPicPr>
            <a:picLocks noChangeAspect="1"/>
          </p:cNvPicPr>
          <p:nvPr/>
        </p:nvPicPr>
        <p:blipFill>
          <a:blip r:embed="rId8">
            <a:extLst>
              <a:ext uri="{96DAC541-7B7A-43D3-8B79-37D633B846F1}">
                <asvg:svgBlip xmlns:asvg="http://schemas.microsoft.com/office/drawing/2016/SVG/main" xmlns="" r:embed="rId9"/>
              </a:ext>
            </a:extLst>
          </a:blip>
          <a:srcRect/>
          <a:stretch/>
        </p:blipFill>
        <p:spPr>
          <a:xfrm>
            <a:off x="7746337" y="5814266"/>
            <a:ext cx="332409" cy="332409"/>
          </a:xfrm>
          <a:prstGeom prst="rect">
            <a:avLst/>
          </a:prstGeom>
        </p:spPr>
      </p:pic>
    </p:spTree>
    <p:extLst>
      <p:ext uri="{BB962C8B-B14F-4D97-AF65-F5344CB8AC3E}">
        <p14:creationId xmlns:p14="http://schemas.microsoft.com/office/powerpoint/2010/main" val="216338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a:xfrm>
            <a:off x="1562099" y="1248437"/>
            <a:ext cx="9727941" cy="1045609"/>
          </a:xfrm>
        </p:spPr>
        <p:txBody>
          <a:bodyPr/>
          <a:lstStyle/>
          <a:p>
            <a:r>
              <a:rPr lang="es-AR" sz="2400" dirty="0"/>
              <a:t>¿Un registro puede contener un campo de otro tipo registro?</a:t>
            </a:r>
          </a:p>
          <a:p>
            <a:pPr lvl="1"/>
            <a:r>
              <a:rPr lang="es-AR" sz="2000" dirty="0"/>
              <a:t>Si.</a:t>
            </a:r>
          </a:p>
          <a:p>
            <a:pPr lvl="1"/>
            <a:r>
              <a:rPr lang="es-AR" sz="2000" dirty="0"/>
              <a:t>¿Cómo se ven afectadas las operaciones de lectura e impresión en estos campos?</a:t>
            </a:r>
          </a:p>
          <a:p>
            <a:pPr lvl="1"/>
            <a:endParaRPr lang="es-AR" sz="2000" dirty="0"/>
          </a:p>
          <a:p>
            <a:pPr marL="0" indent="0">
              <a:buNone/>
            </a:pPr>
            <a:endParaRPr lang="es-AR" sz="600" dirty="0"/>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SITUACIONES DE PRÁCTICA </a:t>
            </a:r>
          </a:p>
        </p:txBody>
      </p:sp>
      <p:pic>
        <p:nvPicPr>
          <p:cNvPr id="5" name="Content Placeholder 34" descr="Computer">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044705"/>
            <a:ext cx="830997" cy="830997"/>
          </a:xfrm>
        </p:spPr>
      </p:pic>
      <p:sp>
        <p:nvSpPr>
          <p:cNvPr id="6" name="Text Placeholder 22" descr="content block 1">
            <a:extLst>
              <a:ext uri="{FF2B5EF4-FFF2-40B4-BE49-F238E27FC236}">
                <a16:creationId xmlns:a16="http://schemas.microsoft.com/office/drawing/2014/main" xmlns="" id="{7E95AE0A-D616-41EE-9645-9AE51ADEC0FF}"/>
              </a:ext>
            </a:extLst>
          </p:cNvPr>
          <p:cNvSpPr txBox="1">
            <a:spLocks/>
          </p:cNvSpPr>
          <p:nvPr/>
        </p:nvSpPr>
        <p:spPr>
          <a:xfrm>
            <a:off x="423168" y="2566700"/>
            <a:ext cx="3379617" cy="3733861"/>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err="1">
                <a:latin typeface="Courier New" panose="02070309020205020404" pitchFamily="49" charset="0"/>
                <a:cs typeface="Courier New" panose="02070309020205020404" pitchFamily="49" charset="0"/>
              </a:rPr>
              <a:t>type</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a:latin typeface="Courier New" panose="02070309020205020404" pitchFamily="49" charset="0"/>
                <a:cs typeface="Courier New" panose="02070309020205020404" pitchFamily="49" charset="0"/>
              </a:rPr>
              <a:t>fecha = </a:t>
            </a:r>
            <a:r>
              <a:rPr lang="es-AR" b="1" dirty="0" err="1">
                <a:latin typeface="Courier New" panose="02070309020205020404" pitchFamily="49" charset="0"/>
                <a:cs typeface="Courier New" panose="02070309020205020404" pitchFamily="49" charset="0"/>
              </a:rPr>
              <a:t>record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dia</a:t>
            </a:r>
            <a:r>
              <a:rPr lang="es-AR" dirty="0">
                <a:latin typeface="Courier New" panose="02070309020205020404" pitchFamily="49" charset="0"/>
                <a:cs typeface="Courier New" panose="02070309020205020404" pitchFamily="49" charset="0"/>
              </a:rPr>
              <a:t>: 1..31; {</a:t>
            </a:r>
            <a:r>
              <a:rPr lang="es-AR" i="1" dirty="0" err="1">
                <a:latin typeface="Courier New" panose="02070309020205020404" pitchFamily="49" charset="0"/>
                <a:cs typeface="Courier New" panose="02070309020205020404" pitchFamily="49" charset="0"/>
              </a:rPr>
              <a:t>subrango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mes: 1..12; {</a:t>
            </a:r>
            <a:r>
              <a:rPr lang="es-AR" i="1" dirty="0" err="1">
                <a:latin typeface="Courier New" panose="02070309020205020404" pitchFamily="49" charset="0"/>
                <a:cs typeface="Courier New" panose="02070309020205020404" pitchFamily="49" charset="0"/>
              </a:rPr>
              <a:t>subrango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año: 1900..3000; {</a:t>
            </a:r>
            <a:r>
              <a:rPr lang="es-AR" i="1" dirty="0" err="1">
                <a:latin typeface="Courier New" panose="02070309020205020404" pitchFamily="49" charset="0"/>
                <a:cs typeface="Courier New" panose="02070309020205020404" pitchFamily="49" charset="0"/>
              </a:rPr>
              <a:t>subrango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a:p>
            <a:pPr marL="0" indent="0">
              <a:spcBef>
                <a:spcPts val="0"/>
              </a:spcBef>
              <a:buNone/>
            </a:pP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estudiante = </a:t>
            </a:r>
            <a:r>
              <a:rPr lang="es-AR" b="1" dirty="0" err="1">
                <a:latin typeface="Courier New" panose="02070309020205020404" pitchFamily="49" charset="0"/>
                <a:cs typeface="Courier New" panose="02070309020205020404" pitchFamily="49" charset="0"/>
              </a:rPr>
              <a:t>record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legajo: </a:t>
            </a:r>
            <a:r>
              <a:rPr lang="es-AR" dirty="0" err="1">
                <a:latin typeface="Courier New" panose="02070309020205020404" pitchFamily="49" charset="0"/>
                <a:cs typeface="Courier New" panose="02070309020205020404" pitchFamily="49" charset="0"/>
              </a:rPr>
              <a:t>integer</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nombre: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apellido: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fecha_insc</a:t>
            </a:r>
            <a:r>
              <a:rPr lang="es-AR" dirty="0">
                <a:latin typeface="Courier New" panose="02070309020205020404" pitchFamily="49" charset="0"/>
                <a:cs typeface="Courier New" panose="02070309020205020404" pitchFamily="49" charset="0"/>
              </a:rPr>
              <a:t>: </a:t>
            </a:r>
            <a:r>
              <a:rPr lang="es-AR" b="1" dirty="0">
                <a:latin typeface="Courier New" panose="02070309020205020404" pitchFamily="49" charset="0"/>
                <a:cs typeface="Courier New" panose="02070309020205020404" pitchFamily="49" charset="0"/>
              </a:rPr>
              <a:t>fecha</a:t>
            </a:r>
            <a:r>
              <a:rPr lang="es-AR" dirty="0">
                <a:latin typeface="Courier New" panose="02070309020205020404" pitchFamily="49" charset="0"/>
                <a:cs typeface="Courier New" panose="02070309020205020404" pitchFamily="49" charset="0"/>
              </a:rPr>
              <a:t>; </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fecha_nac</a:t>
            </a:r>
            <a:r>
              <a:rPr lang="es-AR" dirty="0">
                <a:latin typeface="Courier New" panose="02070309020205020404" pitchFamily="49" charset="0"/>
                <a:cs typeface="Courier New" panose="02070309020205020404" pitchFamily="49" charset="0"/>
              </a:rPr>
              <a:t>: </a:t>
            </a:r>
            <a:r>
              <a:rPr lang="es-AR" b="1" dirty="0">
                <a:latin typeface="Courier New" panose="02070309020205020404" pitchFamily="49" charset="0"/>
                <a:cs typeface="Courier New" panose="02070309020205020404" pitchFamily="49" charset="0"/>
              </a:rPr>
              <a:t>fecha</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 </a:t>
            </a:r>
          </a:p>
          <a:p>
            <a:pPr marL="0" indent="0">
              <a:spcBef>
                <a:spcPts val="0"/>
              </a:spcBef>
              <a:buNone/>
            </a:pPr>
            <a:endParaRPr lang="es-AR"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var</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 estudiante;</a:t>
            </a: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7" name="Text Placeholder 22" descr="content block 1">
            <a:extLst>
              <a:ext uri="{FF2B5EF4-FFF2-40B4-BE49-F238E27FC236}">
                <a16:creationId xmlns:a16="http://schemas.microsoft.com/office/drawing/2014/main" xmlns="" id="{506570E6-B4F3-48A7-A74B-56602D1CCA33}"/>
              </a:ext>
            </a:extLst>
          </p:cNvPr>
          <p:cNvSpPr txBox="1">
            <a:spLocks/>
          </p:cNvSpPr>
          <p:nvPr/>
        </p:nvSpPr>
        <p:spPr>
          <a:xfrm>
            <a:off x="4802120" y="2641446"/>
            <a:ext cx="4978536" cy="2400338"/>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err="1">
                <a:latin typeface="Courier New" panose="02070309020205020404" pitchFamily="49" charset="0"/>
                <a:cs typeface="Courier New" panose="02070309020205020404" pitchFamily="49" charset="0"/>
              </a:rPr>
              <a:t>Procedure</a:t>
            </a: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leer_estudiante</a:t>
            </a: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var</a:t>
            </a:r>
            <a:r>
              <a:rPr lang="es-AR" dirty="0">
                <a:latin typeface="Courier New" panose="02070309020205020404" pitchFamily="49" charset="0"/>
                <a:cs typeface="Courier New" panose="02070309020205020404" pitchFamily="49" charset="0"/>
              </a:rPr>
              <a:t> e: estudiante);</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e.legajo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e.apellido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e.nombre</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e.fecha_nac.dia</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e.fecha_nac.mes</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e.fecha_nac.año</a:t>
            </a:r>
            <a:r>
              <a:rPr lang="es-AR" dirty="0">
                <a:latin typeface="Courier New" panose="02070309020205020404" pitchFamily="49" charset="0"/>
                <a:cs typeface="Courier New" panose="02070309020205020404" pitchFamily="49" charset="0"/>
              </a:rPr>
              <a:t>); </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e.fecha_insc.dia</a:t>
            </a:r>
            <a:r>
              <a:rPr lang="es-AR" dirty="0">
                <a:latin typeface="Courier New" panose="02070309020205020404" pitchFamily="49" charset="0"/>
                <a:cs typeface="Courier New" panose="02070309020205020404" pitchFamily="49" charset="0"/>
              </a:rPr>
              <a:t>); </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e.fecha_insc.mes</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e.fecha_insc.año</a:t>
            </a:r>
            <a:r>
              <a:rPr lang="es-AR" dirty="0">
                <a:latin typeface="Courier New" panose="02070309020205020404" pitchFamily="49" charset="0"/>
                <a:cs typeface="Courier New" panose="02070309020205020404" pitchFamily="49" charset="0"/>
              </a:rPr>
              <a:t>);  </a:t>
            </a:r>
          </a:p>
          <a:p>
            <a:pPr marL="0" indent="0">
              <a:spcBef>
                <a:spcPts val="0"/>
              </a:spcBef>
              <a:buNone/>
            </a:pPr>
            <a:r>
              <a:rPr lang="es-AR" b="1" dirty="0" err="1">
                <a:latin typeface="Courier New" panose="02070309020205020404" pitchFamily="49" charset="0"/>
                <a:cs typeface="Courier New" panose="02070309020205020404" pitchFamily="49" charset="0"/>
              </a:rPr>
              <a:t>end</a:t>
            </a:r>
            <a:r>
              <a:rPr lang="es-AR" b="1" dirty="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xmlns="" id="{1699F425-88E9-4516-A27B-A00D5B72DF51}"/>
              </a:ext>
            </a:extLst>
          </p:cNvPr>
          <p:cNvSpPr txBox="1"/>
          <p:nvPr/>
        </p:nvSpPr>
        <p:spPr>
          <a:xfrm>
            <a:off x="3959728" y="5459173"/>
            <a:ext cx="6937571" cy="738664"/>
          </a:xfrm>
          <a:prstGeom prst="rect">
            <a:avLst/>
          </a:prstGeom>
          <a:noFill/>
          <a:ln>
            <a:solidFill>
              <a:schemeClr val="accent1">
                <a:shade val="50000"/>
              </a:schemeClr>
            </a:solidFill>
          </a:ln>
        </p:spPr>
        <p:txBody>
          <a:bodyPr wrap="square" rtlCol="0">
            <a:spAutoFit/>
          </a:bodyPr>
          <a:lstStyle/>
          <a:p>
            <a:pPr algn="just"/>
            <a:r>
              <a:rPr lang="es-AR" sz="1400" b="1" dirty="0"/>
              <a:t>Error</a:t>
            </a:r>
            <a:r>
              <a:rPr lang="es-AR" sz="1400" dirty="0"/>
              <a:t>: Un registro (</a:t>
            </a:r>
            <a:r>
              <a:rPr lang="es-AR" sz="1400" b="1" i="1" dirty="0" err="1"/>
              <a:t>record</a:t>
            </a:r>
            <a:r>
              <a:rPr lang="es-AR" sz="1400" dirty="0"/>
              <a:t>) no admite la operación de </a:t>
            </a:r>
            <a:r>
              <a:rPr lang="es-AR" sz="1400" b="1" i="1" dirty="0" err="1"/>
              <a:t>read</a:t>
            </a:r>
            <a:r>
              <a:rPr lang="es-AR" sz="1400" b="1" i="1" dirty="0"/>
              <a:t> </a:t>
            </a:r>
            <a:r>
              <a:rPr lang="es-AR" sz="1400" i="1" dirty="0"/>
              <a:t>ni </a:t>
            </a:r>
            <a:r>
              <a:rPr lang="es-AR" sz="1400" b="1" i="1" dirty="0" err="1"/>
              <a:t>readln</a:t>
            </a:r>
            <a:r>
              <a:rPr lang="es-AR" sz="1400" dirty="0"/>
              <a:t>.</a:t>
            </a:r>
          </a:p>
          <a:p>
            <a:pPr marL="285750" indent="-285750" algn="just">
              <a:buFont typeface="Arial" panose="020B0604020202020204" pitchFamily="34" charset="0"/>
              <a:buChar char="•"/>
            </a:pPr>
            <a:r>
              <a:rPr lang="es-AR" sz="1400" dirty="0" err="1" smtClean="0">
                <a:latin typeface="Courier New" panose="02070309020205020404" pitchFamily="49" charset="0"/>
                <a:cs typeface="Courier New" panose="02070309020205020404" pitchFamily="49" charset="0"/>
              </a:rPr>
              <a:t>read</a:t>
            </a:r>
            <a:r>
              <a:rPr lang="es-AR" sz="1400" dirty="0" smtClean="0">
                <a:latin typeface="Courier New" panose="02070309020205020404" pitchFamily="49" charset="0"/>
                <a:cs typeface="Courier New" panose="02070309020205020404" pitchFamily="49" charset="0"/>
              </a:rPr>
              <a:t>(</a:t>
            </a:r>
            <a:r>
              <a:rPr lang="es-AR" sz="1400" smtClean="0">
                <a:latin typeface="Courier New" panose="02070309020205020404" pitchFamily="49" charset="0"/>
                <a:cs typeface="Courier New" panose="02070309020205020404" pitchFamily="49" charset="0"/>
              </a:rPr>
              <a:t>e.fecha_nac)</a:t>
            </a:r>
            <a:endParaRPr lang="es-AR" sz="1400" dirty="0">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r>
              <a:rPr lang="es-AR" sz="1400" dirty="0" err="1">
                <a:latin typeface="Courier New" panose="02070309020205020404" pitchFamily="49" charset="0"/>
                <a:cs typeface="Courier New" panose="02070309020205020404" pitchFamily="49" charset="0"/>
              </a:rPr>
              <a:t>readln</a:t>
            </a:r>
            <a:r>
              <a:rPr lang="es-AR" sz="1400" dirty="0">
                <a:latin typeface="Courier New" panose="02070309020205020404" pitchFamily="49" charset="0"/>
                <a:cs typeface="Courier New" panose="02070309020205020404" pitchFamily="49" charset="0"/>
              </a:rPr>
              <a:t>(</a:t>
            </a:r>
            <a:r>
              <a:rPr lang="es-AR" sz="1400" dirty="0" err="1">
                <a:latin typeface="Courier New" panose="02070309020205020404" pitchFamily="49" charset="0"/>
                <a:cs typeface="Courier New" panose="02070309020205020404" pitchFamily="49" charset="0"/>
              </a:rPr>
              <a:t>e.fecha_insc</a:t>
            </a:r>
            <a:r>
              <a:rPr lang="es-AR" sz="1400" dirty="0">
                <a:latin typeface="Courier New" panose="02070309020205020404" pitchFamily="49" charset="0"/>
                <a:cs typeface="Courier New" panose="02070309020205020404" pitchFamily="49" charset="0"/>
              </a:rPr>
              <a:t>)</a:t>
            </a:r>
          </a:p>
        </p:txBody>
      </p:sp>
      <p:pic>
        <p:nvPicPr>
          <p:cNvPr id="9" name="Content Placeholder 34" descr="Angry face with solid fill">
            <a:extLst>
              <a:ext uri="{FF2B5EF4-FFF2-40B4-BE49-F238E27FC236}">
                <a16:creationId xmlns:a16="http://schemas.microsoft.com/office/drawing/2014/main" xmlns="" id="{35140EAE-1F4E-47FF-9CC5-F39A79FCC132}"/>
              </a:ext>
            </a:extLst>
          </p:cNvPr>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3083696" y="5366840"/>
            <a:ext cx="830997" cy="830997"/>
          </a:xfrm>
          <a:prstGeom prst="rect">
            <a:avLst/>
          </a:prstGeom>
        </p:spPr>
      </p:pic>
      <p:pic>
        <p:nvPicPr>
          <p:cNvPr id="10" name="Content Placeholder 34" descr="Confused face with solid fill">
            <a:extLst>
              <a:ext uri="{FF2B5EF4-FFF2-40B4-BE49-F238E27FC236}">
                <a16:creationId xmlns:a16="http://schemas.microsoft.com/office/drawing/2014/main" xmlns="" id="{6FA1A355-50D6-4F26-9CAC-FA0F98C3FE98}"/>
              </a:ext>
            </a:extLst>
          </p:cNvPr>
          <p:cNvPicPr>
            <a:picLocks noChangeAspect="1"/>
          </p:cNvPicPr>
          <p:nvPr/>
        </p:nvPicPr>
        <p:blipFill>
          <a:blip r:embed="rId6">
            <a:extLst>
              <a:ext uri="{96DAC541-7B7A-43D3-8B79-37D633B846F1}">
                <asvg:svgBlip xmlns:asvg="http://schemas.microsoft.com/office/drawing/2016/SVG/main" xmlns="" r:embed="rId7"/>
              </a:ext>
            </a:extLst>
          </a:blip>
          <a:srcRect/>
          <a:stretch/>
        </p:blipFill>
        <p:spPr>
          <a:xfrm>
            <a:off x="7892178" y="3487986"/>
            <a:ext cx="777247" cy="777247"/>
          </a:xfrm>
          <a:prstGeom prst="rect">
            <a:avLst/>
          </a:prstGeom>
        </p:spPr>
      </p:pic>
      <p:sp>
        <p:nvSpPr>
          <p:cNvPr id="11" name="TextBox 10">
            <a:extLst>
              <a:ext uri="{FF2B5EF4-FFF2-40B4-BE49-F238E27FC236}">
                <a16:creationId xmlns:a16="http://schemas.microsoft.com/office/drawing/2014/main" xmlns="" id="{8B263969-04A8-4FD5-AEF8-CB5A55FAEAED}"/>
              </a:ext>
            </a:extLst>
          </p:cNvPr>
          <p:cNvSpPr txBox="1"/>
          <p:nvPr/>
        </p:nvSpPr>
        <p:spPr>
          <a:xfrm>
            <a:off x="8805636" y="3461111"/>
            <a:ext cx="2709679" cy="738664"/>
          </a:xfrm>
          <a:prstGeom prst="rect">
            <a:avLst/>
          </a:prstGeom>
          <a:noFill/>
          <a:ln>
            <a:solidFill>
              <a:schemeClr val="accent1">
                <a:shade val="50000"/>
              </a:schemeClr>
            </a:solidFill>
          </a:ln>
        </p:spPr>
        <p:txBody>
          <a:bodyPr wrap="square" rtlCol="0">
            <a:spAutoFit/>
          </a:bodyPr>
          <a:lstStyle/>
          <a:p>
            <a:pPr algn="just"/>
            <a:r>
              <a:rPr lang="es-AR" sz="1400" b="1" i="1" dirty="0"/>
              <a:t>Es correcto, pero se puede mejorar. </a:t>
            </a:r>
          </a:p>
          <a:p>
            <a:pPr algn="just"/>
            <a:endParaRPr lang="es-AR" sz="1400" b="1" i="1" dirty="0"/>
          </a:p>
          <a:p>
            <a:pPr algn="just"/>
            <a:r>
              <a:rPr lang="es-AR" sz="1400" b="1" i="1" dirty="0"/>
              <a:t>Modularizando.</a:t>
            </a:r>
          </a:p>
        </p:txBody>
      </p:sp>
      <p:pic>
        <p:nvPicPr>
          <p:cNvPr id="12" name="Content Placeholder 34" descr="Close">
            <a:extLst>
              <a:ext uri="{FF2B5EF4-FFF2-40B4-BE49-F238E27FC236}">
                <a16:creationId xmlns:a16="http://schemas.microsoft.com/office/drawing/2014/main" xmlns="" id="{84B7EE9D-BE4B-48FC-9293-5FB9B0D0CCB0}"/>
              </a:ext>
            </a:extLst>
          </p:cNvPr>
          <p:cNvPicPr>
            <a:picLocks noChangeAspect="1"/>
          </p:cNvPicPr>
          <p:nvPr/>
        </p:nvPicPr>
        <p:blipFill>
          <a:blip r:embed="rId8">
            <a:extLst>
              <a:ext uri="{96DAC541-7B7A-43D3-8B79-37D633B846F1}">
                <asvg:svgBlip xmlns:asvg="http://schemas.microsoft.com/office/drawing/2016/SVG/main" xmlns="" r:embed="rId9"/>
              </a:ext>
            </a:extLst>
          </a:blip>
          <a:srcRect/>
          <a:stretch/>
        </p:blipFill>
        <p:spPr>
          <a:xfrm>
            <a:off x="6638991" y="5782338"/>
            <a:ext cx="332409" cy="332409"/>
          </a:xfrm>
          <a:prstGeom prst="rect">
            <a:avLst/>
          </a:prstGeom>
        </p:spPr>
      </p:pic>
    </p:spTree>
    <p:extLst>
      <p:ext uri="{BB962C8B-B14F-4D97-AF65-F5344CB8AC3E}">
        <p14:creationId xmlns:p14="http://schemas.microsoft.com/office/powerpoint/2010/main" val="105424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a:xfrm>
            <a:off x="1562099" y="1248437"/>
            <a:ext cx="9727941" cy="1045609"/>
          </a:xfrm>
        </p:spPr>
        <p:txBody>
          <a:bodyPr/>
          <a:lstStyle/>
          <a:p>
            <a:r>
              <a:rPr lang="es-AR" sz="2400" dirty="0"/>
              <a:t>¿Un registro puede contener un campo de otro tipo registro?</a:t>
            </a:r>
          </a:p>
          <a:p>
            <a:pPr lvl="1"/>
            <a:r>
              <a:rPr lang="es-AR" sz="2000" dirty="0"/>
              <a:t>Si.</a:t>
            </a:r>
          </a:p>
          <a:p>
            <a:pPr lvl="1"/>
            <a:r>
              <a:rPr lang="es-AR" sz="2000" dirty="0"/>
              <a:t>¿Cómo se ven afectadas las operaciones de lectura e impresión en estos campos?</a:t>
            </a:r>
          </a:p>
          <a:p>
            <a:pPr lvl="1"/>
            <a:endParaRPr lang="es-AR" sz="2000" dirty="0"/>
          </a:p>
          <a:p>
            <a:pPr marL="0" indent="0">
              <a:buNone/>
            </a:pPr>
            <a:endParaRPr lang="es-AR" sz="600" dirty="0"/>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SITUACIONES DE PRÁCTICA </a:t>
            </a:r>
          </a:p>
        </p:txBody>
      </p:sp>
      <p:pic>
        <p:nvPicPr>
          <p:cNvPr id="5" name="Content Placeholder 34" descr="Computer">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044705"/>
            <a:ext cx="830997" cy="830997"/>
          </a:xfrm>
        </p:spPr>
      </p:pic>
      <p:sp>
        <p:nvSpPr>
          <p:cNvPr id="6" name="Text Placeholder 22" descr="content block 1">
            <a:extLst>
              <a:ext uri="{FF2B5EF4-FFF2-40B4-BE49-F238E27FC236}">
                <a16:creationId xmlns:a16="http://schemas.microsoft.com/office/drawing/2014/main" xmlns="" id="{7E95AE0A-D616-41EE-9645-9AE51ADEC0FF}"/>
              </a:ext>
            </a:extLst>
          </p:cNvPr>
          <p:cNvSpPr txBox="1">
            <a:spLocks/>
          </p:cNvSpPr>
          <p:nvPr/>
        </p:nvSpPr>
        <p:spPr>
          <a:xfrm>
            <a:off x="423168" y="2580768"/>
            <a:ext cx="3379617" cy="3733861"/>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err="1">
                <a:latin typeface="Courier New" panose="02070309020205020404" pitchFamily="49" charset="0"/>
                <a:cs typeface="Courier New" panose="02070309020205020404" pitchFamily="49" charset="0"/>
              </a:rPr>
              <a:t>type</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a:latin typeface="Courier New" panose="02070309020205020404" pitchFamily="49" charset="0"/>
                <a:cs typeface="Courier New" panose="02070309020205020404" pitchFamily="49" charset="0"/>
              </a:rPr>
              <a:t>fecha = </a:t>
            </a:r>
            <a:r>
              <a:rPr lang="es-AR" b="1" dirty="0" err="1">
                <a:latin typeface="Courier New" panose="02070309020205020404" pitchFamily="49" charset="0"/>
                <a:cs typeface="Courier New" panose="02070309020205020404" pitchFamily="49" charset="0"/>
              </a:rPr>
              <a:t>record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dia</a:t>
            </a:r>
            <a:r>
              <a:rPr lang="es-AR" dirty="0">
                <a:latin typeface="Courier New" panose="02070309020205020404" pitchFamily="49" charset="0"/>
                <a:cs typeface="Courier New" panose="02070309020205020404" pitchFamily="49" charset="0"/>
              </a:rPr>
              <a:t>: 1..31; {</a:t>
            </a:r>
            <a:r>
              <a:rPr lang="es-AR" i="1" dirty="0" err="1">
                <a:latin typeface="Courier New" panose="02070309020205020404" pitchFamily="49" charset="0"/>
                <a:cs typeface="Courier New" panose="02070309020205020404" pitchFamily="49" charset="0"/>
              </a:rPr>
              <a:t>subrango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mes: 1..12; {</a:t>
            </a:r>
            <a:r>
              <a:rPr lang="es-AR" i="1" dirty="0" err="1">
                <a:latin typeface="Courier New" panose="02070309020205020404" pitchFamily="49" charset="0"/>
                <a:cs typeface="Courier New" panose="02070309020205020404" pitchFamily="49" charset="0"/>
              </a:rPr>
              <a:t>subrango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año: 1900..3000; {</a:t>
            </a:r>
            <a:r>
              <a:rPr lang="es-AR" i="1" dirty="0" err="1">
                <a:latin typeface="Courier New" panose="02070309020205020404" pitchFamily="49" charset="0"/>
                <a:cs typeface="Courier New" panose="02070309020205020404" pitchFamily="49" charset="0"/>
              </a:rPr>
              <a:t>subrango</a:t>
            </a:r>
            <a:r>
              <a:rPr lang="es-AR" dirty="0">
                <a:latin typeface="Courier New" panose="02070309020205020404" pitchFamily="49" charset="0"/>
                <a:cs typeface="Courier New" panose="02070309020205020404" pitchFamily="49" charset="0"/>
              </a:rPr>
              <a:t>}    </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a:p>
            <a:pPr marL="0" indent="0">
              <a:spcBef>
                <a:spcPts val="0"/>
              </a:spcBef>
              <a:buNone/>
            </a:pP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estudiante = </a:t>
            </a:r>
            <a:r>
              <a:rPr lang="es-AR" b="1" dirty="0" err="1">
                <a:latin typeface="Courier New" panose="02070309020205020404" pitchFamily="49" charset="0"/>
                <a:cs typeface="Courier New" panose="02070309020205020404" pitchFamily="49" charset="0"/>
              </a:rPr>
              <a:t>record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legajo: </a:t>
            </a:r>
            <a:r>
              <a:rPr lang="es-AR" dirty="0" err="1">
                <a:latin typeface="Courier New" panose="02070309020205020404" pitchFamily="49" charset="0"/>
                <a:cs typeface="Courier New" panose="02070309020205020404" pitchFamily="49" charset="0"/>
              </a:rPr>
              <a:t>integer</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nombre: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apellido: </a:t>
            </a:r>
            <a:r>
              <a:rPr lang="es-AR"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[20];</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fecha_insc</a:t>
            </a:r>
            <a:r>
              <a:rPr lang="es-AR" dirty="0">
                <a:latin typeface="Courier New" panose="02070309020205020404" pitchFamily="49" charset="0"/>
                <a:cs typeface="Courier New" panose="02070309020205020404" pitchFamily="49" charset="0"/>
              </a:rPr>
              <a:t>: </a:t>
            </a:r>
            <a:r>
              <a:rPr lang="es-AR" b="1" dirty="0">
                <a:latin typeface="Courier New" panose="02070309020205020404" pitchFamily="49" charset="0"/>
                <a:cs typeface="Courier New" panose="02070309020205020404" pitchFamily="49" charset="0"/>
              </a:rPr>
              <a:t>fecha</a:t>
            </a:r>
            <a:r>
              <a:rPr lang="es-AR" dirty="0">
                <a:latin typeface="Courier New" panose="02070309020205020404" pitchFamily="49" charset="0"/>
                <a:cs typeface="Courier New" panose="02070309020205020404" pitchFamily="49" charset="0"/>
              </a:rPr>
              <a:t>; </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fecha_nac</a:t>
            </a:r>
            <a:r>
              <a:rPr lang="es-AR" dirty="0">
                <a:latin typeface="Courier New" panose="02070309020205020404" pitchFamily="49" charset="0"/>
                <a:cs typeface="Courier New" panose="02070309020205020404" pitchFamily="49" charset="0"/>
              </a:rPr>
              <a:t>: </a:t>
            </a:r>
            <a:r>
              <a:rPr lang="es-AR" b="1" dirty="0">
                <a:latin typeface="Courier New" panose="02070309020205020404" pitchFamily="49" charset="0"/>
                <a:cs typeface="Courier New" panose="02070309020205020404" pitchFamily="49" charset="0"/>
              </a:rPr>
              <a:t>fecha</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 </a:t>
            </a:r>
          </a:p>
          <a:p>
            <a:pPr marL="0" indent="0">
              <a:spcBef>
                <a:spcPts val="0"/>
              </a:spcBef>
              <a:buNone/>
            </a:pPr>
            <a:endParaRPr lang="es-AR"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var</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e: estudiante;</a:t>
            </a: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7" name="Text Placeholder 22" descr="content block 1">
            <a:extLst>
              <a:ext uri="{FF2B5EF4-FFF2-40B4-BE49-F238E27FC236}">
                <a16:creationId xmlns:a16="http://schemas.microsoft.com/office/drawing/2014/main" xmlns="" id="{506570E6-B4F3-48A7-A74B-56602D1CCA33}"/>
              </a:ext>
            </a:extLst>
          </p:cNvPr>
          <p:cNvSpPr txBox="1">
            <a:spLocks/>
          </p:cNvSpPr>
          <p:nvPr/>
        </p:nvSpPr>
        <p:spPr>
          <a:xfrm>
            <a:off x="3704758" y="2834888"/>
            <a:ext cx="4978536" cy="1754385"/>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err="1">
                <a:latin typeface="Courier New" panose="02070309020205020404" pitchFamily="49" charset="0"/>
                <a:cs typeface="Courier New" panose="02070309020205020404" pitchFamily="49" charset="0"/>
              </a:rPr>
              <a:t>Procedure</a:t>
            </a: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leer_estudiante</a:t>
            </a: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var</a:t>
            </a:r>
            <a:r>
              <a:rPr lang="es-AR" dirty="0">
                <a:latin typeface="Courier New" panose="02070309020205020404" pitchFamily="49" charset="0"/>
                <a:cs typeface="Courier New" panose="02070309020205020404" pitchFamily="49" charset="0"/>
              </a:rPr>
              <a:t> e: estudiante);</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e.legajo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e.apellido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e.nombre</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leer_fecha</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e.fecha_nac</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leer_fecha</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e.fecha_insc</a:t>
            </a:r>
            <a:r>
              <a:rPr lang="es-AR" dirty="0">
                <a:latin typeface="Courier New" panose="02070309020205020404" pitchFamily="49" charset="0"/>
                <a:cs typeface="Courier New" panose="02070309020205020404" pitchFamily="49" charset="0"/>
              </a:rPr>
              <a:t>); </a:t>
            </a:r>
          </a:p>
          <a:p>
            <a:pPr marL="0" indent="0">
              <a:spcBef>
                <a:spcPts val="0"/>
              </a:spcBef>
              <a:buNone/>
            </a:pPr>
            <a:r>
              <a:rPr lang="es-AR" b="1" dirty="0" err="1">
                <a:latin typeface="Courier New" panose="02070309020205020404" pitchFamily="49" charset="0"/>
                <a:cs typeface="Courier New" panose="02070309020205020404" pitchFamily="49" charset="0"/>
              </a:rPr>
              <a:t>end</a:t>
            </a:r>
            <a:r>
              <a:rPr lang="es-AR" b="1" dirty="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pPr marL="0" indent="0">
              <a:spcBef>
                <a:spcPts val="0"/>
              </a:spcBef>
              <a:buNone/>
            </a:pPr>
            <a:endParaRPr lang="es-AR" dirty="0">
              <a:latin typeface="Courier New" panose="02070309020205020404" pitchFamily="49" charset="0"/>
              <a:cs typeface="Courier New" panose="02070309020205020404" pitchFamily="49" charset="0"/>
            </a:endParaRPr>
          </a:p>
        </p:txBody>
      </p:sp>
      <p:sp>
        <p:nvSpPr>
          <p:cNvPr id="12" name="Text Placeholder 22" descr="content block 1">
            <a:extLst>
              <a:ext uri="{FF2B5EF4-FFF2-40B4-BE49-F238E27FC236}">
                <a16:creationId xmlns:a16="http://schemas.microsoft.com/office/drawing/2014/main" xmlns="" id="{6C3A3FB3-83E3-40A2-B9A2-41206C7B57FF}"/>
              </a:ext>
            </a:extLst>
          </p:cNvPr>
          <p:cNvSpPr txBox="1">
            <a:spLocks/>
          </p:cNvSpPr>
          <p:nvPr/>
        </p:nvSpPr>
        <p:spPr>
          <a:xfrm>
            <a:off x="7485552" y="3748497"/>
            <a:ext cx="4978536" cy="1754385"/>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b="1" dirty="0" err="1">
                <a:latin typeface="Courier New" panose="02070309020205020404" pitchFamily="49" charset="0"/>
                <a:cs typeface="Courier New" panose="02070309020205020404" pitchFamily="49" charset="0"/>
              </a:rPr>
              <a:t>Procedure</a:t>
            </a: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leer_fecha</a:t>
            </a: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var</a:t>
            </a:r>
            <a:r>
              <a:rPr lang="es-AR" dirty="0">
                <a:latin typeface="Courier New" panose="02070309020205020404" pitchFamily="49" charset="0"/>
                <a:cs typeface="Courier New" panose="02070309020205020404" pitchFamily="49" charset="0"/>
              </a:rPr>
              <a:t> f: fecha);</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f.dia</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f.mes</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f.año</a:t>
            </a:r>
            <a:r>
              <a:rPr lang="es-AR" dirty="0">
                <a:latin typeface="Courier New" panose="02070309020205020404" pitchFamily="49" charset="0"/>
                <a:cs typeface="Courier New" panose="02070309020205020404" pitchFamily="49" charset="0"/>
              </a:rPr>
              <a:t>);</a:t>
            </a:r>
          </a:p>
          <a:p>
            <a:pPr marL="0" indent="0">
              <a:spcBef>
                <a:spcPts val="0"/>
              </a:spcBef>
              <a:buNone/>
            </a:pPr>
            <a:r>
              <a:rPr lang="es-AR" b="1" dirty="0" err="1">
                <a:latin typeface="Courier New" panose="02070309020205020404" pitchFamily="49" charset="0"/>
                <a:cs typeface="Courier New" panose="02070309020205020404" pitchFamily="49" charset="0"/>
              </a:rPr>
              <a:t>end</a:t>
            </a:r>
            <a:r>
              <a:rPr lang="es-AR" b="1" dirty="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pPr marL="0" indent="0">
              <a:spcBef>
                <a:spcPts val="0"/>
              </a:spcBef>
              <a:buNone/>
            </a:pPr>
            <a:endParaRPr lang="es-AR" dirty="0">
              <a:latin typeface="Courier New" panose="02070309020205020404" pitchFamily="49" charset="0"/>
              <a:cs typeface="Courier New" panose="02070309020205020404" pitchFamily="49" charset="0"/>
            </a:endParaRPr>
          </a:p>
        </p:txBody>
      </p:sp>
      <p:pic>
        <p:nvPicPr>
          <p:cNvPr id="13" name="Content Placeholder 34" descr="Winking face with solid fill">
            <a:extLst>
              <a:ext uri="{FF2B5EF4-FFF2-40B4-BE49-F238E27FC236}">
                <a16:creationId xmlns:a16="http://schemas.microsoft.com/office/drawing/2014/main" xmlns="" id="{865AF33C-B2CE-4213-8683-4B6F223E6D39}"/>
              </a:ext>
            </a:extLst>
          </p:cNvPr>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5805403" y="4522195"/>
            <a:ext cx="777247" cy="777247"/>
          </a:xfrm>
          <a:prstGeom prst="rect">
            <a:avLst/>
          </a:prstGeom>
        </p:spPr>
      </p:pic>
      <p:sp>
        <p:nvSpPr>
          <p:cNvPr id="14" name="TextBox 13">
            <a:extLst>
              <a:ext uri="{FF2B5EF4-FFF2-40B4-BE49-F238E27FC236}">
                <a16:creationId xmlns:a16="http://schemas.microsoft.com/office/drawing/2014/main" xmlns="" id="{CA8FE500-79E2-457B-A337-46FD7921D955}"/>
              </a:ext>
            </a:extLst>
          </p:cNvPr>
          <p:cNvSpPr txBox="1"/>
          <p:nvPr/>
        </p:nvSpPr>
        <p:spPr>
          <a:xfrm>
            <a:off x="4941240" y="5430049"/>
            <a:ext cx="2625629" cy="523220"/>
          </a:xfrm>
          <a:prstGeom prst="rect">
            <a:avLst/>
          </a:prstGeom>
          <a:noFill/>
          <a:ln>
            <a:solidFill>
              <a:schemeClr val="accent1">
                <a:shade val="50000"/>
              </a:schemeClr>
            </a:solidFill>
          </a:ln>
        </p:spPr>
        <p:txBody>
          <a:bodyPr wrap="square" rtlCol="0">
            <a:spAutoFit/>
          </a:bodyPr>
          <a:lstStyle/>
          <a:p>
            <a:pPr algn="ctr"/>
            <a:r>
              <a:rPr lang="es-AR" sz="1400" b="1" dirty="0"/>
              <a:t>El mismo concepto se aplica a la impresión del registro.</a:t>
            </a:r>
            <a:endParaRPr lang="es-AR"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68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xmlns=""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xmlns="" id="{AB025618-C830-4992-9CD3-D9E49BC79E67}"/>
              </a:ext>
              <a:ext uri="{C183D7F6-B498-43B3-948B-1728B52AA6E4}">
                <adec:decorative xmlns:adec="http://schemas.microsoft.com/office/drawing/2017/decorative" xmlns="" val="1"/>
              </a:ext>
            </a:extLst>
          </p:cNvPr>
          <p:cNvGrpSpPr/>
          <p:nvPr/>
        </p:nvGrpSpPr>
        <p:grpSpPr>
          <a:xfrm>
            <a:off x="2568986" y="-33487"/>
            <a:ext cx="7388298" cy="6858000"/>
            <a:chOff x="1826589" y="0"/>
            <a:chExt cx="7388298" cy="6858000"/>
          </a:xfrm>
        </p:grpSpPr>
        <p:sp>
          <p:nvSpPr>
            <p:cNvPr id="10" name="Parallelogram 9">
              <a:extLst>
                <a:ext uri="{FF2B5EF4-FFF2-40B4-BE49-F238E27FC236}">
                  <a16:creationId xmlns:a16="http://schemas.microsoft.com/office/drawing/2014/main" xmlns=""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xmlns=""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xmlns=""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a:xfrm>
            <a:off x="633185" y="557439"/>
            <a:ext cx="7286021" cy="830997"/>
          </a:xfrm>
        </p:spPr>
        <p:txBody>
          <a:bodyPr/>
          <a:lstStyle/>
          <a:p>
            <a:r>
              <a:rPr lang="es-AR" dirty="0"/>
              <a:t>TIPO DE DATO REGISTRO – TRUCO PRÁCTICO - </a:t>
            </a:r>
            <a:r>
              <a:rPr lang="es-AR" b="1" dirty="0"/>
              <a:t>WITH</a:t>
            </a:r>
          </a:p>
        </p:txBody>
      </p:sp>
      <p:sp>
        <p:nvSpPr>
          <p:cNvPr id="23" name="Text Placeholder 22" descr="content block 1">
            <a:extLst>
              <a:ext uri="{FF2B5EF4-FFF2-40B4-BE49-F238E27FC236}">
                <a16:creationId xmlns:a16="http://schemas.microsoft.com/office/drawing/2014/main" xmlns="" id="{B88939B0-5B9A-4423-AFD1-CF6B22268795}"/>
              </a:ext>
            </a:extLst>
          </p:cNvPr>
          <p:cNvSpPr>
            <a:spLocks noGrp="1"/>
          </p:cNvSpPr>
          <p:nvPr>
            <p:ph type="body" sz="quarter" idx="11"/>
          </p:nvPr>
        </p:nvSpPr>
        <p:spPr>
          <a:xfrm>
            <a:off x="148835" y="3151170"/>
            <a:ext cx="4574310" cy="1756302"/>
          </a:xfrm>
          <a:ln>
            <a:noFill/>
          </a:ln>
        </p:spPr>
        <p:txBody>
          <a:bodyPr/>
          <a:lstStyle/>
          <a:p>
            <a:pPr>
              <a:spcBef>
                <a:spcPts val="0"/>
              </a:spcBef>
            </a:pPr>
            <a:r>
              <a:rPr lang="es-AR" sz="1600" b="1" dirty="0" err="1">
                <a:latin typeface="Courier New" panose="02070309020205020404" pitchFamily="49" charset="0"/>
                <a:cs typeface="Courier New" panose="02070309020205020404" pitchFamily="49" charset="0"/>
              </a:rPr>
              <a:t>Procedure</a:t>
            </a:r>
            <a:r>
              <a:rPr lang="es-AR" sz="1600" b="1" dirty="0">
                <a:latin typeface="Courier New" panose="02070309020205020404" pitchFamily="49" charset="0"/>
                <a:cs typeface="Courier New" panose="02070309020205020404" pitchFamily="49" charset="0"/>
              </a:rPr>
              <a:t> </a:t>
            </a:r>
            <a:r>
              <a:rPr lang="es-AR" sz="1600" dirty="0" err="1">
                <a:latin typeface="Courier New" panose="02070309020205020404" pitchFamily="49" charset="0"/>
                <a:cs typeface="Courier New" panose="02070309020205020404" pitchFamily="49" charset="0"/>
              </a:rPr>
              <a:t>leer_fecha</a:t>
            </a:r>
            <a:r>
              <a:rPr lang="es-AR" sz="1600" dirty="0">
                <a:latin typeface="Courier New" panose="02070309020205020404" pitchFamily="49" charset="0"/>
                <a:cs typeface="Courier New" panose="02070309020205020404" pitchFamily="49" charset="0"/>
              </a:rPr>
              <a:t> (</a:t>
            </a:r>
            <a:r>
              <a:rPr lang="es-AR" sz="1600" b="1" dirty="0" err="1">
                <a:latin typeface="Courier New" panose="02070309020205020404" pitchFamily="49" charset="0"/>
                <a:cs typeface="Courier New" panose="02070309020205020404" pitchFamily="49" charset="0"/>
              </a:rPr>
              <a:t>var</a:t>
            </a:r>
            <a:r>
              <a:rPr lang="es-AR" sz="1600" dirty="0">
                <a:latin typeface="Courier New" panose="02070309020205020404" pitchFamily="49" charset="0"/>
                <a:cs typeface="Courier New" panose="02070309020205020404" pitchFamily="49" charset="0"/>
              </a:rPr>
              <a:t> f: fecha);</a:t>
            </a:r>
            <a:endParaRPr lang="es-AR" sz="1600" b="1" dirty="0">
              <a:latin typeface="Courier New" panose="02070309020205020404" pitchFamily="49" charset="0"/>
              <a:cs typeface="Courier New" panose="02070309020205020404" pitchFamily="49" charset="0"/>
            </a:endParaRPr>
          </a:p>
          <a:p>
            <a:pPr>
              <a:spcBef>
                <a:spcPts val="0"/>
              </a:spcBef>
            </a:pPr>
            <a:r>
              <a:rPr lang="es-AR" sz="1600" b="1" dirty="0" err="1">
                <a:latin typeface="Courier New" panose="02070309020205020404" pitchFamily="49" charset="0"/>
                <a:cs typeface="Courier New" panose="02070309020205020404" pitchFamily="49" charset="0"/>
              </a:rPr>
              <a:t>begin</a:t>
            </a:r>
            <a:endParaRPr lang="es-AR" sz="1600" b="1" dirty="0">
              <a:latin typeface="Courier New" panose="02070309020205020404" pitchFamily="49" charset="0"/>
              <a:cs typeface="Courier New" panose="02070309020205020404" pitchFamily="49" charset="0"/>
            </a:endParaRPr>
          </a:p>
          <a:p>
            <a:pPr>
              <a:spcBef>
                <a:spcPts val="0"/>
              </a:spcBef>
            </a:pPr>
            <a:r>
              <a:rPr lang="es-AR" sz="1600" b="1" dirty="0">
                <a:latin typeface="Courier New" panose="02070309020205020404" pitchFamily="49" charset="0"/>
                <a:cs typeface="Courier New" panose="02070309020205020404" pitchFamily="49" charset="0"/>
              </a:rPr>
              <a:t>  </a:t>
            </a:r>
            <a:r>
              <a:rPr lang="es-AR" sz="1600" b="1" dirty="0" err="1">
                <a:latin typeface="Courier New" panose="02070309020205020404" pitchFamily="49" charset="0"/>
                <a:cs typeface="Courier New" panose="02070309020205020404" pitchFamily="49" charset="0"/>
              </a:rPr>
              <a:t>with</a:t>
            </a:r>
            <a:r>
              <a:rPr lang="es-AR" sz="1600" b="1" dirty="0">
                <a:latin typeface="Courier New" panose="02070309020205020404" pitchFamily="49" charset="0"/>
                <a:cs typeface="Courier New" panose="02070309020205020404" pitchFamily="49" charset="0"/>
              </a:rPr>
              <a:t> </a:t>
            </a:r>
            <a:r>
              <a:rPr lang="es-AR" sz="1600" dirty="0">
                <a:latin typeface="Courier New" panose="02070309020205020404" pitchFamily="49" charset="0"/>
                <a:cs typeface="Courier New" panose="02070309020205020404" pitchFamily="49" charset="0"/>
              </a:rPr>
              <a:t>f </a:t>
            </a:r>
            <a:r>
              <a:rPr lang="es-AR" sz="1600" b="1" dirty="0">
                <a:latin typeface="Courier New" panose="02070309020205020404" pitchFamily="49" charset="0"/>
                <a:cs typeface="Courier New" panose="02070309020205020404" pitchFamily="49" charset="0"/>
              </a:rPr>
              <a:t>do </a:t>
            </a:r>
            <a:r>
              <a:rPr lang="es-AR" sz="1600" b="1" dirty="0" err="1">
                <a:latin typeface="Courier New" panose="02070309020205020404" pitchFamily="49" charset="0"/>
                <a:cs typeface="Courier New" panose="02070309020205020404" pitchFamily="49" charset="0"/>
              </a:rPr>
              <a:t>begin</a:t>
            </a:r>
            <a:r>
              <a:rPr lang="es-AR" sz="1600" b="1" dirty="0">
                <a:latin typeface="Courier New" panose="02070309020205020404" pitchFamily="49" charset="0"/>
                <a:cs typeface="Courier New" panose="02070309020205020404" pitchFamily="49" charset="0"/>
              </a:rPr>
              <a:t>  </a:t>
            </a:r>
          </a:p>
          <a:p>
            <a:pPr>
              <a:spcBef>
                <a:spcPts val="0"/>
              </a:spcBef>
            </a:pPr>
            <a:r>
              <a:rPr lang="es-AR" sz="1600" b="1" dirty="0">
                <a:latin typeface="Courier New" panose="02070309020205020404" pitchFamily="49" charset="0"/>
                <a:cs typeface="Courier New" panose="02070309020205020404" pitchFamily="49" charset="0"/>
              </a:rPr>
              <a:t>    </a:t>
            </a:r>
            <a:r>
              <a:rPr lang="es-AR" sz="1600" dirty="0" err="1">
                <a:latin typeface="Courier New" panose="02070309020205020404" pitchFamily="49" charset="0"/>
                <a:cs typeface="Courier New" panose="02070309020205020404" pitchFamily="49" charset="0"/>
              </a:rPr>
              <a:t>readln</a:t>
            </a:r>
            <a:r>
              <a:rPr lang="es-AR" sz="1600" dirty="0">
                <a:latin typeface="Courier New" panose="02070309020205020404" pitchFamily="49" charset="0"/>
                <a:cs typeface="Courier New" panose="02070309020205020404" pitchFamily="49" charset="0"/>
              </a:rPr>
              <a:t>(</a:t>
            </a:r>
            <a:r>
              <a:rPr lang="es-AR" sz="1600" dirty="0" err="1">
                <a:latin typeface="Courier New" panose="02070309020205020404" pitchFamily="49" charset="0"/>
                <a:cs typeface="Courier New" panose="02070309020205020404" pitchFamily="49" charset="0"/>
              </a:rPr>
              <a:t>dia</a:t>
            </a:r>
            <a:r>
              <a:rPr lang="es-AR" sz="1600" dirty="0">
                <a:latin typeface="Courier New" panose="02070309020205020404" pitchFamily="49" charset="0"/>
                <a:cs typeface="Courier New" panose="02070309020205020404" pitchFamily="49" charset="0"/>
              </a:rPr>
              <a:t>);</a:t>
            </a:r>
          </a:p>
          <a:p>
            <a:pPr>
              <a:spcBef>
                <a:spcPts val="0"/>
              </a:spcBef>
            </a:pPr>
            <a:r>
              <a:rPr lang="es-AR" sz="1600" dirty="0">
                <a:latin typeface="Courier New" panose="02070309020205020404" pitchFamily="49" charset="0"/>
                <a:cs typeface="Courier New" panose="02070309020205020404" pitchFamily="49" charset="0"/>
              </a:rPr>
              <a:t>    </a:t>
            </a:r>
            <a:r>
              <a:rPr lang="es-AR" sz="1600" dirty="0" err="1">
                <a:latin typeface="Courier New" panose="02070309020205020404" pitchFamily="49" charset="0"/>
                <a:cs typeface="Courier New" panose="02070309020205020404" pitchFamily="49" charset="0"/>
              </a:rPr>
              <a:t>readln</a:t>
            </a:r>
            <a:r>
              <a:rPr lang="es-AR" sz="1600" dirty="0">
                <a:latin typeface="Courier New" panose="02070309020205020404" pitchFamily="49" charset="0"/>
                <a:cs typeface="Courier New" panose="02070309020205020404" pitchFamily="49" charset="0"/>
              </a:rPr>
              <a:t>(mes);</a:t>
            </a:r>
          </a:p>
          <a:p>
            <a:pPr>
              <a:spcBef>
                <a:spcPts val="0"/>
              </a:spcBef>
            </a:pPr>
            <a:r>
              <a:rPr lang="es-AR" sz="1600" dirty="0">
                <a:latin typeface="Courier New" panose="02070309020205020404" pitchFamily="49" charset="0"/>
                <a:cs typeface="Courier New" panose="02070309020205020404" pitchFamily="49" charset="0"/>
              </a:rPr>
              <a:t>    </a:t>
            </a:r>
            <a:r>
              <a:rPr lang="es-AR" sz="1600" dirty="0" err="1">
                <a:latin typeface="Courier New" panose="02070309020205020404" pitchFamily="49" charset="0"/>
                <a:cs typeface="Courier New" panose="02070309020205020404" pitchFamily="49" charset="0"/>
              </a:rPr>
              <a:t>readln</a:t>
            </a:r>
            <a:r>
              <a:rPr lang="es-AR" sz="1600" dirty="0">
                <a:latin typeface="Courier New" panose="02070309020205020404" pitchFamily="49" charset="0"/>
                <a:cs typeface="Courier New" panose="02070309020205020404" pitchFamily="49" charset="0"/>
              </a:rPr>
              <a:t>(año);  </a:t>
            </a:r>
          </a:p>
          <a:p>
            <a:pPr>
              <a:spcBef>
                <a:spcPts val="0"/>
              </a:spcBef>
            </a:pPr>
            <a:r>
              <a:rPr lang="es-AR" sz="1600" dirty="0">
                <a:latin typeface="Courier New" panose="02070309020205020404" pitchFamily="49" charset="0"/>
                <a:cs typeface="Courier New" panose="02070309020205020404" pitchFamily="49" charset="0"/>
              </a:rPr>
              <a:t>  </a:t>
            </a:r>
            <a:r>
              <a:rPr lang="es-AR" sz="1600" b="1" dirty="0" err="1">
                <a:latin typeface="Courier New" panose="02070309020205020404" pitchFamily="49" charset="0"/>
                <a:cs typeface="Courier New" panose="02070309020205020404" pitchFamily="49" charset="0"/>
              </a:rPr>
              <a:t>end</a:t>
            </a:r>
            <a:r>
              <a:rPr lang="es-AR" sz="1600" dirty="0">
                <a:latin typeface="Courier New" panose="02070309020205020404" pitchFamily="49" charset="0"/>
                <a:cs typeface="Courier New" panose="02070309020205020404" pitchFamily="49" charset="0"/>
              </a:rPr>
              <a:t>;</a:t>
            </a:r>
          </a:p>
          <a:p>
            <a:pPr>
              <a:spcBef>
                <a:spcPts val="0"/>
              </a:spcBef>
            </a:pPr>
            <a:r>
              <a:rPr lang="es-AR" sz="1600" b="1" dirty="0" err="1">
                <a:latin typeface="Courier New" panose="02070309020205020404" pitchFamily="49" charset="0"/>
                <a:cs typeface="Courier New" panose="02070309020205020404" pitchFamily="49" charset="0"/>
              </a:rPr>
              <a:t>end</a:t>
            </a:r>
            <a:r>
              <a:rPr lang="es-AR" sz="1600" b="1" dirty="0">
                <a:latin typeface="Courier New" panose="02070309020205020404" pitchFamily="49" charset="0"/>
                <a:cs typeface="Courier New" panose="02070309020205020404" pitchFamily="49" charset="0"/>
              </a:rPr>
              <a:t>.</a:t>
            </a:r>
            <a:endParaRPr lang="es-AR" sz="1600" dirty="0">
              <a:latin typeface="Courier New" panose="02070309020205020404" pitchFamily="49" charset="0"/>
              <a:cs typeface="Courier New" panose="02070309020205020404" pitchFamily="49" charset="0"/>
            </a:endParaRPr>
          </a:p>
        </p:txBody>
      </p:sp>
      <p:pic>
        <p:nvPicPr>
          <p:cNvPr id="36" name="Content Placeholder 35" descr="Clipboard Checked">
            <a:extLst>
              <a:ext uri="{FF2B5EF4-FFF2-40B4-BE49-F238E27FC236}">
                <a16:creationId xmlns:a16="http://schemas.microsoft.com/office/drawing/2014/main" xmlns="" id="{A960174C-A9DE-472D-BF1C-B13108BD70B7}"/>
              </a:ext>
            </a:extLst>
          </p:cNvPr>
          <p:cNvPicPr>
            <a:picLocks noGrp="1" noChangeAspect="1"/>
          </p:cNvPicPr>
          <p:nvPr>
            <p:ph sz="quarter" idx="14"/>
          </p:nvPr>
        </p:nvPicPr>
        <p:blipFill>
          <a:blip r:embed="rId3">
            <a:extLst>
              <a:ext uri="{96DAC541-7B7A-43D3-8B79-37D633B846F1}">
                <asvg:svgBlip xmlns:asvg="http://schemas.microsoft.com/office/drawing/2016/SVG/main" xmlns="" r:embed="rId4"/>
              </a:ext>
            </a:extLst>
          </a:blip>
          <a:srcRect/>
          <a:stretch/>
        </p:blipFill>
        <p:spPr>
          <a:xfrm>
            <a:off x="6152542" y="1029525"/>
            <a:ext cx="651740" cy="651740"/>
          </a:xfrm>
        </p:spPr>
      </p:pic>
      <p:sp>
        <p:nvSpPr>
          <p:cNvPr id="24" name="Text Placeholder 23" descr="content block 2">
            <a:extLst>
              <a:ext uri="{FF2B5EF4-FFF2-40B4-BE49-F238E27FC236}">
                <a16:creationId xmlns:a16="http://schemas.microsoft.com/office/drawing/2014/main" xmlns="" id="{C3930A4E-1302-4AC9-86A3-C4E8AF186ED8}"/>
              </a:ext>
            </a:extLst>
          </p:cNvPr>
          <p:cNvSpPr>
            <a:spLocks noGrp="1"/>
          </p:cNvSpPr>
          <p:nvPr>
            <p:ph type="body" sz="quarter" idx="12"/>
          </p:nvPr>
        </p:nvSpPr>
        <p:spPr>
          <a:xfrm>
            <a:off x="4855362" y="1704529"/>
            <a:ext cx="3620815" cy="4108526"/>
          </a:xfrm>
        </p:spPr>
        <p:txBody>
          <a:bodyPr/>
          <a:lstStyle/>
          <a:p>
            <a:r>
              <a:rPr lang="es-AR" sz="2400" b="1" dirty="0"/>
              <a:t>Motivación:</a:t>
            </a:r>
          </a:p>
          <a:p>
            <a:pPr marL="285750" indent="-285750">
              <a:buFont typeface="Arial" panose="020B0604020202020204" pitchFamily="34" charset="0"/>
              <a:buChar char="•"/>
            </a:pPr>
            <a:r>
              <a:rPr lang="es-AR" sz="1600" dirty="0"/>
              <a:t>Al trabajar con registros que poseen un número considerable de campos, el acceso a cada uno de ellos, por ejemplo, para un proceso de lectura o de impresión en pantalla, se vuelve algo tedioso para el programador.</a:t>
            </a:r>
          </a:p>
          <a:p>
            <a:pPr marL="285750" indent="-285750">
              <a:buFont typeface="Arial" panose="020B0604020202020204" pitchFamily="34" charset="0"/>
              <a:buChar char="•"/>
            </a:pPr>
            <a:endParaRPr lang="es-AR" sz="1600" dirty="0"/>
          </a:p>
          <a:p>
            <a:pPr marL="285750" indent="-285750">
              <a:buFont typeface="Arial" panose="020B0604020202020204" pitchFamily="34" charset="0"/>
              <a:buChar char="•"/>
            </a:pPr>
            <a:r>
              <a:rPr lang="es-AR" sz="1600" dirty="0"/>
              <a:t>Se puede hacer uso de la sentencia </a:t>
            </a:r>
            <a:r>
              <a:rPr lang="es-AR" sz="1600" b="1" i="1" dirty="0"/>
              <a:t>WITH.</a:t>
            </a:r>
          </a:p>
          <a:p>
            <a:pPr marL="285750" indent="-285750">
              <a:buFont typeface="Arial" panose="020B0604020202020204" pitchFamily="34" charset="0"/>
              <a:buChar char="•"/>
            </a:pPr>
            <a:endParaRPr lang="es-AR" sz="1600" b="1" i="1" dirty="0"/>
          </a:p>
          <a:p>
            <a:pPr marL="285750" indent="-285750">
              <a:buFont typeface="Arial" panose="020B0604020202020204" pitchFamily="34" charset="0"/>
              <a:buChar char="•"/>
            </a:pPr>
            <a:r>
              <a:rPr lang="es-AR" sz="1600" dirty="0"/>
              <a:t>Se referencia una sola vez a la variable registro y luego se pueden utilizar sus campos sin necesidad de anteponer la referencia.</a:t>
            </a:r>
          </a:p>
          <a:p>
            <a:pPr marL="285750" indent="-285750">
              <a:buFont typeface="Arial" panose="020B0604020202020204" pitchFamily="34" charset="0"/>
              <a:buChar char="•"/>
            </a:pPr>
            <a:endParaRPr lang="es-AR" sz="1600" b="1" i="1" dirty="0"/>
          </a:p>
          <a:p>
            <a:endParaRPr lang="es-AR" dirty="0"/>
          </a:p>
        </p:txBody>
      </p:sp>
      <p:sp>
        <p:nvSpPr>
          <p:cNvPr id="14" name="Rectangle 13">
            <a:extLst>
              <a:ext uri="{FF2B5EF4-FFF2-40B4-BE49-F238E27FC236}">
                <a16:creationId xmlns:a16="http://schemas.microsoft.com/office/drawing/2014/main" xmlns="" id="{C862BC4D-BD7A-417E-A34A-59CE4D4A6AC8}"/>
              </a:ext>
              <a:ext uri="{C183D7F6-B498-43B3-948B-1728B52AA6E4}">
                <adec:decorative xmlns:adec="http://schemas.microsoft.com/office/drawing/2017/decorative" xmlns=""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xmlns="" id="{652937FB-CDE3-46B3-8481-AB5DB8C4BABA}"/>
              </a:ext>
              <a:ext uri="{C183D7F6-B498-43B3-948B-1728B52AA6E4}">
                <adec:decorative xmlns:adec="http://schemas.microsoft.com/office/drawing/2017/decorative" xmlns=""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xmlns="" id="{11457662-C1A5-4B93-8E30-88025E27C462}"/>
              </a:ext>
              <a:ext uri="{C183D7F6-B498-43B3-948B-1728B52AA6E4}">
                <adec:decorative xmlns:adec="http://schemas.microsoft.com/office/drawing/2017/decorative" xmlns=""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24</a:t>
            </a:fld>
            <a:endParaRPr lang="en-US" sz="1200" dirty="0">
              <a:solidFill>
                <a:schemeClr val="bg1"/>
              </a:solidFill>
            </a:endParaRPr>
          </a:p>
        </p:txBody>
      </p:sp>
      <p:pic>
        <p:nvPicPr>
          <p:cNvPr id="19" name="Content Placeholder 35" descr="Computer">
            <a:extLst>
              <a:ext uri="{FF2B5EF4-FFF2-40B4-BE49-F238E27FC236}">
                <a16:creationId xmlns:a16="http://schemas.microsoft.com/office/drawing/2014/main" xmlns="" id="{5F5DD626-D3C6-4937-B2C2-8724E22CD52A}"/>
              </a:ext>
            </a:extLst>
          </p:cNvPr>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1853560" y="2492998"/>
            <a:ext cx="651740" cy="651740"/>
          </a:xfrm>
          <a:prstGeom prst="rect">
            <a:avLst/>
          </a:prstGeom>
        </p:spPr>
      </p:pic>
    </p:spTree>
    <p:extLst>
      <p:ext uri="{BB962C8B-B14F-4D97-AF65-F5344CB8AC3E}">
        <p14:creationId xmlns:p14="http://schemas.microsoft.com/office/powerpoint/2010/main" val="7495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a:xfrm>
            <a:off x="1562099" y="1248437"/>
            <a:ext cx="9727941" cy="1209537"/>
          </a:xfrm>
        </p:spPr>
        <p:txBody>
          <a:bodyPr/>
          <a:lstStyle/>
          <a:p>
            <a:r>
              <a:rPr lang="es-AR" sz="1800" dirty="0"/>
              <a:t>Se leen artículos que una juguetería posee para la venta on-line. De cada articulo se lee: código, descripción, fecha de fabricación, edad recomendada y precio. Se pide informar la descripción para los artículos cuyo precio sea menor a $500. La lectura finaliza cuando se lee el código 0 (cero).</a:t>
            </a:r>
          </a:p>
          <a:p>
            <a:pPr marL="0" indent="0">
              <a:buNone/>
            </a:pPr>
            <a:endParaRPr lang="es-AR" sz="1800" dirty="0"/>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EJERCITACIÓN </a:t>
            </a:r>
          </a:p>
        </p:txBody>
      </p:sp>
      <p:pic>
        <p:nvPicPr>
          <p:cNvPr id="5" name="Content Placeholder 34" descr="Computer">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044705"/>
            <a:ext cx="830997" cy="830997"/>
          </a:xfrm>
        </p:spPr>
      </p:pic>
      <p:sp>
        <p:nvSpPr>
          <p:cNvPr id="6" name="Text Placeholder 22" descr="content block 1">
            <a:extLst>
              <a:ext uri="{FF2B5EF4-FFF2-40B4-BE49-F238E27FC236}">
                <a16:creationId xmlns:a16="http://schemas.microsoft.com/office/drawing/2014/main" xmlns="" id="{7E95AE0A-D616-41EE-9645-9AE51ADEC0FF}"/>
              </a:ext>
            </a:extLst>
          </p:cNvPr>
          <p:cNvSpPr txBox="1">
            <a:spLocks/>
          </p:cNvSpPr>
          <p:nvPr/>
        </p:nvSpPr>
        <p:spPr>
          <a:xfrm>
            <a:off x="633186" y="2298253"/>
            <a:ext cx="9878220" cy="3733861"/>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dirty="0">
                <a:solidFill>
                  <a:srgbClr val="0070C0"/>
                </a:solidFill>
                <a:latin typeface="Courier New" panose="02070309020205020404" pitchFamily="49" charset="0"/>
                <a:cs typeface="Courier New" panose="02070309020205020404" pitchFamily="49" charset="0"/>
              </a:rPr>
              <a:t>{</a:t>
            </a:r>
            <a:r>
              <a:rPr lang="es-AR" i="1" dirty="0">
                <a:solidFill>
                  <a:srgbClr val="0070C0"/>
                </a:solidFill>
                <a:latin typeface="Courier New" panose="02070309020205020404" pitchFamily="49" charset="0"/>
                <a:cs typeface="Courier New" panose="02070309020205020404" pitchFamily="49" charset="0"/>
              </a:rPr>
              <a:t>declaración de tipos</a:t>
            </a:r>
            <a:r>
              <a:rPr lang="es-AR" dirty="0">
                <a:solidFill>
                  <a:srgbClr val="0070C0"/>
                </a:solidFill>
                <a:latin typeface="Courier New" panose="02070309020205020404" pitchFamily="49" charset="0"/>
                <a:cs typeface="Courier New" panose="02070309020205020404" pitchFamily="49" charset="0"/>
              </a:rPr>
              <a:t>}</a:t>
            </a:r>
          </a:p>
          <a:p>
            <a:pPr marL="0" indent="0">
              <a:spcBef>
                <a:spcPts val="0"/>
              </a:spcBef>
              <a:buNone/>
            </a:pPr>
            <a:r>
              <a:rPr lang="es-AR" b="1" dirty="0" err="1">
                <a:latin typeface="Courier New" panose="02070309020205020404" pitchFamily="49" charset="0"/>
                <a:cs typeface="Courier New" panose="02070309020205020404" pitchFamily="49" charset="0"/>
              </a:rPr>
              <a:t>type</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a:t>
            </a:r>
            <a:r>
              <a:rPr lang="es-AR" i="1" dirty="0" err="1">
                <a:solidFill>
                  <a:srgbClr val="0070C0"/>
                </a:solidFill>
                <a:latin typeface="Courier New" panose="02070309020205020404" pitchFamily="49" charset="0"/>
                <a:cs typeface="Courier New" panose="02070309020205020404" pitchFamily="49" charset="0"/>
              </a:rPr>
              <a:t>subrangos</a:t>
            </a:r>
            <a:r>
              <a:rPr lang="es-AR" dirty="0">
                <a:solidFill>
                  <a:srgbClr val="0070C0"/>
                </a:solidFill>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rango_edades</a:t>
            </a:r>
            <a:r>
              <a:rPr lang="es-AR" dirty="0">
                <a:latin typeface="Courier New" panose="02070309020205020404" pitchFamily="49" charset="0"/>
                <a:cs typeface="Courier New" panose="02070309020205020404" pitchFamily="49" charset="0"/>
              </a:rPr>
              <a:t> = 0..20; </a:t>
            </a:r>
            <a:r>
              <a:rPr lang="es-AR" dirty="0" err="1">
                <a:latin typeface="Courier New" panose="02070309020205020404" pitchFamily="49" charset="0"/>
                <a:cs typeface="Courier New" panose="02070309020205020404" pitchFamily="49" charset="0"/>
              </a:rPr>
              <a:t>rango_dias</a:t>
            </a:r>
            <a:r>
              <a:rPr lang="es-AR" dirty="0">
                <a:latin typeface="Courier New" panose="02070309020205020404" pitchFamily="49" charset="0"/>
                <a:cs typeface="Courier New" panose="02070309020205020404" pitchFamily="49" charset="0"/>
              </a:rPr>
              <a:t> = 1..31; </a:t>
            </a:r>
            <a:r>
              <a:rPr lang="es-AR" dirty="0" err="1">
                <a:latin typeface="Courier New" panose="02070309020205020404" pitchFamily="49" charset="0"/>
                <a:cs typeface="Courier New" panose="02070309020205020404" pitchFamily="49" charset="0"/>
              </a:rPr>
              <a:t>rango_mes</a:t>
            </a:r>
            <a:r>
              <a:rPr lang="es-AR" dirty="0">
                <a:latin typeface="Courier New" panose="02070309020205020404" pitchFamily="49" charset="0"/>
                <a:cs typeface="Courier New" panose="02070309020205020404" pitchFamily="49" charset="0"/>
              </a:rPr>
              <a:t> = 1..12;  </a:t>
            </a:r>
            <a:r>
              <a:rPr lang="es-AR" dirty="0" err="1">
                <a:latin typeface="Courier New" panose="02070309020205020404" pitchFamily="49" charset="0"/>
                <a:cs typeface="Courier New" panose="02070309020205020404" pitchFamily="49" charset="0"/>
              </a:rPr>
              <a:t>rango_anios</a:t>
            </a:r>
            <a:r>
              <a:rPr lang="es-AR" dirty="0">
                <a:latin typeface="Courier New" panose="02070309020205020404" pitchFamily="49" charset="0"/>
                <a:cs typeface="Courier New" panose="02070309020205020404" pitchFamily="49" charset="0"/>
              </a:rPr>
              <a:t> = 1900..3000;</a:t>
            </a:r>
          </a:p>
          <a:p>
            <a:pPr marL="0" indent="0">
              <a:spcBef>
                <a:spcPts val="0"/>
              </a:spcBef>
              <a:buNone/>
            </a:pPr>
            <a:r>
              <a:rPr lang="es-AR" dirty="0">
                <a:latin typeface="Courier New" panose="02070309020205020404" pitchFamily="49" charset="0"/>
                <a:cs typeface="Courier New" panose="02070309020205020404" pitchFamily="49" charset="0"/>
              </a:rPr>
              <a:t>  cadena = </a:t>
            </a:r>
            <a:r>
              <a:rPr lang="es-AR" b="1" dirty="0" err="1">
                <a:latin typeface="Courier New" panose="02070309020205020404" pitchFamily="49" charset="0"/>
                <a:cs typeface="Courier New" panose="02070309020205020404" pitchFamily="49" charset="0"/>
              </a:rPr>
              <a:t>string</a:t>
            </a:r>
            <a:r>
              <a:rPr lang="es-AR" dirty="0">
                <a:latin typeface="Courier New" panose="02070309020205020404" pitchFamily="49" charset="0"/>
                <a:cs typeface="Courier New" panose="02070309020205020404" pitchFamily="49" charset="0"/>
              </a:rPr>
              <a:t>[150];</a:t>
            </a:r>
          </a:p>
          <a:p>
            <a:pPr marL="0" indent="0">
              <a:spcBef>
                <a:spcPts val="0"/>
              </a:spcBef>
              <a:buNone/>
            </a:pPr>
            <a:endParaRPr lang="es-AR"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fecha = </a:t>
            </a:r>
            <a:r>
              <a:rPr lang="es-AR" b="1" dirty="0" err="1">
                <a:latin typeface="Courier New" panose="02070309020205020404" pitchFamily="49" charset="0"/>
                <a:cs typeface="Courier New" panose="02070309020205020404" pitchFamily="49" charset="0"/>
              </a:rPr>
              <a:t>record</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dia</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rango_dias</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mes: </a:t>
            </a:r>
            <a:r>
              <a:rPr lang="es-AR" dirty="0" err="1">
                <a:latin typeface="Courier New" panose="02070309020205020404" pitchFamily="49" charset="0"/>
                <a:cs typeface="Courier New" panose="02070309020205020404" pitchFamily="49" charset="0"/>
              </a:rPr>
              <a:t>rango_mes</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anio</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rango_anios</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a:p>
            <a:pPr marL="0" indent="0">
              <a:spcBef>
                <a:spcPts val="0"/>
              </a:spcBef>
              <a:buNone/>
            </a:pPr>
            <a:endParaRPr lang="es-AR"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articulo = </a:t>
            </a:r>
            <a:r>
              <a:rPr lang="es-AR" b="1" dirty="0" err="1">
                <a:latin typeface="Courier New" panose="02070309020205020404" pitchFamily="49" charset="0"/>
                <a:cs typeface="Courier New" panose="02070309020205020404" pitchFamily="49" charset="0"/>
              </a:rPr>
              <a:t>record</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cod</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integer</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desc</a:t>
            </a:r>
            <a:r>
              <a:rPr lang="es-AR" dirty="0">
                <a:latin typeface="Courier New" panose="02070309020205020404" pitchFamily="49" charset="0"/>
                <a:cs typeface="Courier New" panose="02070309020205020404" pitchFamily="49" charset="0"/>
              </a:rPr>
              <a:t>: cadena;</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fecha_fab</a:t>
            </a:r>
            <a:r>
              <a:rPr lang="es-AR" dirty="0">
                <a:latin typeface="Courier New" panose="02070309020205020404" pitchFamily="49" charset="0"/>
                <a:cs typeface="Courier New" panose="02070309020205020404" pitchFamily="49" charset="0"/>
              </a:rPr>
              <a:t>: fecha;</a:t>
            </a:r>
          </a:p>
          <a:p>
            <a:pPr marL="0" indent="0">
              <a:spcBef>
                <a:spcPts val="0"/>
              </a:spcBef>
              <a:buNone/>
            </a:pPr>
            <a:r>
              <a:rPr lang="es-AR" dirty="0">
                <a:latin typeface="Courier New" panose="02070309020205020404" pitchFamily="49" charset="0"/>
                <a:cs typeface="Courier New" panose="02070309020205020404" pitchFamily="49" charset="0"/>
              </a:rPr>
              <a:t>    edad: </a:t>
            </a:r>
            <a:r>
              <a:rPr lang="es-AR" dirty="0" err="1">
                <a:latin typeface="Courier New" panose="02070309020205020404" pitchFamily="49" charset="0"/>
                <a:cs typeface="Courier New" panose="02070309020205020404" pitchFamily="49" charset="0"/>
              </a:rPr>
              <a:t>rango_edades</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precio: real;</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p:txBody>
      </p:sp>
      <p:sp>
        <p:nvSpPr>
          <p:cNvPr id="4" name="Right Brace 3">
            <a:extLst>
              <a:ext uri="{FF2B5EF4-FFF2-40B4-BE49-F238E27FC236}">
                <a16:creationId xmlns:a16="http://schemas.microsoft.com/office/drawing/2014/main" xmlns="" id="{A056A604-21CB-4CD0-A081-8239193F4A34}"/>
              </a:ext>
            </a:extLst>
          </p:cNvPr>
          <p:cNvSpPr/>
          <p:nvPr/>
        </p:nvSpPr>
        <p:spPr>
          <a:xfrm>
            <a:off x="3578290" y="4646645"/>
            <a:ext cx="699796" cy="15067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cxnSp>
        <p:nvCxnSpPr>
          <p:cNvPr id="8" name="Straight Arrow Connector 7">
            <a:extLst>
              <a:ext uri="{FF2B5EF4-FFF2-40B4-BE49-F238E27FC236}">
                <a16:creationId xmlns:a16="http://schemas.microsoft.com/office/drawing/2014/main" xmlns="" id="{D03F3688-618A-4D7F-9393-03CD9A298DF3}"/>
              </a:ext>
            </a:extLst>
          </p:cNvPr>
          <p:cNvCxnSpPr>
            <a:cxnSpLocks/>
          </p:cNvCxnSpPr>
          <p:nvPr/>
        </p:nvCxnSpPr>
        <p:spPr>
          <a:xfrm>
            <a:off x="4278086" y="5392336"/>
            <a:ext cx="1294210" cy="2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A55AE6E2-44C9-4AE5-8FE9-CFA1D5E39501}"/>
              </a:ext>
            </a:extLst>
          </p:cNvPr>
          <p:cNvSpPr txBox="1"/>
          <p:nvPr/>
        </p:nvSpPr>
        <p:spPr>
          <a:xfrm>
            <a:off x="5669028" y="5138419"/>
            <a:ext cx="2775176" cy="523220"/>
          </a:xfrm>
          <a:prstGeom prst="rect">
            <a:avLst/>
          </a:prstGeom>
          <a:noFill/>
          <a:ln>
            <a:solidFill>
              <a:schemeClr val="accent1">
                <a:shade val="50000"/>
              </a:schemeClr>
            </a:solidFill>
          </a:ln>
        </p:spPr>
        <p:txBody>
          <a:bodyPr wrap="square" rtlCol="0">
            <a:spAutoFit/>
          </a:bodyPr>
          <a:lstStyle/>
          <a:p>
            <a:pPr algn="ctr"/>
            <a:r>
              <a:rPr lang="es-AR" sz="1400" b="1" dirty="0"/>
              <a:t>Un registro para representar el artículo.</a:t>
            </a:r>
            <a:endParaRPr lang="es-AR" sz="14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xmlns="" id="{F1E0A9EC-ADD1-40F6-86F5-632B9A90281B}"/>
              </a:ext>
            </a:extLst>
          </p:cNvPr>
          <p:cNvSpPr txBox="1"/>
          <p:nvPr/>
        </p:nvSpPr>
        <p:spPr>
          <a:xfrm>
            <a:off x="5669028" y="3652028"/>
            <a:ext cx="2775176" cy="523220"/>
          </a:xfrm>
          <a:prstGeom prst="rect">
            <a:avLst/>
          </a:prstGeom>
          <a:noFill/>
          <a:ln>
            <a:solidFill>
              <a:schemeClr val="accent1">
                <a:shade val="50000"/>
              </a:schemeClr>
            </a:solidFill>
          </a:ln>
        </p:spPr>
        <p:txBody>
          <a:bodyPr wrap="square" rtlCol="0">
            <a:spAutoFit/>
          </a:bodyPr>
          <a:lstStyle/>
          <a:p>
            <a:pPr algn="ctr"/>
            <a:r>
              <a:rPr lang="es-AR" sz="1400" b="1" dirty="0"/>
              <a:t>Un registro para representar la fecha.</a:t>
            </a:r>
            <a:endParaRPr lang="es-AR" sz="1400" dirty="0">
              <a:latin typeface="Courier New" panose="02070309020205020404" pitchFamily="49" charset="0"/>
              <a:cs typeface="Courier New" panose="02070309020205020404" pitchFamily="49" charset="0"/>
            </a:endParaRPr>
          </a:p>
        </p:txBody>
      </p:sp>
      <p:sp>
        <p:nvSpPr>
          <p:cNvPr id="11" name="Right Brace 10">
            <a:extLst>
              <a:ext uri="{FF2B5EF4-FFF2-40B4-BE49-F238E27FC236}">
                <a16:creationId xmlns:a16="http://schemas.microsoft.com/office/drawing/2014/main" xmlns="" id="{003958BB-6C58-41BE-BFD9-2FDB6F12AFA8}"/>
              </a:ext>
            </a:extLst>
          </p:cNvPr>
          <p:cNvSpPr/>
          <p:nvPr/>
        </p:nvSpPr>
        <p:spPr>
          <a:xfrm>
            <a:off x="3578290" y="3482314"/>
            <a:ext cx="699796" cy="95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cxnSp>
        <p:nvCxnSpPr>
          <p:cNvPr id="12" name="Straight Arrow Connector 11">
            <a:extLst>
              <a:ext uri="{FF2B5EF4-FFF2-40B4-BE49-F238E27FC236}">
                <a16:creationId xmlns:a16="http://schemas.microsoft.com/office/drawing/2014/main" xmlns="" id="{A3CD1F18-A0DE-4DE3-AA91-FAB59C17CC37}"/>
              </a:ext>
            </a:extLst>
          </p:cNvPr>
          <p:cNvCxnSpPr/>
          <p:nvPr/>
        </p:nvCxnSpPr>
        <p:spPr>
          <a:xfrm>
            <a:off x="4278086" y="3956447"/>
            <a:ext cx="1294210" cy="2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13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a:xfrm>
            <a:off x="1562099" y="1248437"/>
            <a:ext cx="9727941" cy="1209537"/>
          </a:xfrm>
        </p:spPr>
        <p:txBody>
          <a:bodyPr/>
          <a:lstStyle/>
          <a:p>
            <a:r>
              <a:rPr lang="es-AR" sz="1800" dirty="0"/>
              <a:t>Se leen artículos que una juguetería posee para la venta on-line. De cada articulo se lee: código, descripción, fecha de fabricación, edad recomendada y precio. Se pide informar la descripción para los artículos cuyo precio sea menor a $500. La lectura finaliza cuando se lee el código 0 (cero).</a:t>
            </a:r>
          </a:p>
          <a:p>
            <a:pPr marL="0" indent="0">
              <a:buNone/>
            </a:pPr>
            <a:endParaRPr lang="es-AR" sz="1800" dirty="0"/>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EJERCITACIÓN </a:t>
            </a:r>
          </a:p>
        </p:txBody>
      </p:sp>
      <p:pic>
        <p:nvPicPr>
          <p:cNvPr id="5" name="Content Placeholder 34" descr="Computer">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044705"/>
            <a:ext cx="830997" cy="830997"/>
          </a:xfrm>
        </p:spPr>
      </p:pic>
      <p:sp>
        <p:nvSpPr>
          <p:cNvPr id="7" name="Text Placeholder 22" descr="content block 1">
            <a:extLst>
              <a:ext uri="{FF2B5EF4-FFF2-40B4-BE49-F238E27FC236}">
                <a16:creationId xmlns:a16="http://schemas.microsoft.com/office/drawing/2014/main" xmlns="" id="{33E06F9F-3B8E-40F5-9627-211858558496}"/>
              </a:ext>
            </a:extLst>
          </p:cNvPr>
          <p:cNvSpPr txBox="1">
            <a:spLocks/>
          </p:cNvSpPr>
          <p:nvPr/>
        </p:nvSpPr>
        <p:spPr>
          <a:xfrm>
            <a:off x="537060" y="2138872"/>
            <a:ext cx="5418192" cy="4420546"/>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dirty="0">
                <a:solidFill>
                  <a:srgbClr val="0070C0"/>
                </a:solidFill>
                <a:latin typeface="Courier New" panose="02070309020205020404" pitchFamily="49" charset="0"/>
                <a:cs typeface="Courier New" panose="02070309020205020404" pitchFamily="49" charset="0"/>
              </a:rPr>
              <a:t>{</a:t>
            </a:r>
            <a:r>
              <a:rPr lang="es-AR" i="1" dirty="0">
                <a:solidFill>
                  <a:srgbClr val="0070C0"/>
                </a:solidFill>
                <a:latin typeface="Courier New" panose="02070309020205020404" pitchFamily="49" charset="0"/>
                <a:cs typeface="Courier New" panose="02070309020205020404" pitchFamily="49" charset="0"/>
              </a:rPr>
              <a:t>proceso que lee los datos de un artículo</a:t>
            </a:r>
            <a:r>
              <a:rPr lang="es-AR" dirty="0">
                <a:solidFill>
                  <a:srgbClr val="0070C0"/>
                </a:solidFill>
                <a:latin typeface="Courier New" panose="02070309020205020404" pitchFamily="49" charset="0"/>
                <a:cs typeface="Courier New" panose="02070309020205020404" pitchFamily="49" charset="0"/>
              </a:rPr>
              <a:t>}</a:t>
            </a:r>
          </a:p>
          <a:p>
            <a:pPr marL="0" indent="0">
              <a:spcBef>
                <a:spcPts val="0"/>
              </a:spcBef>
              <a:buNone/>
            </a:pPr>
            <a:r>
              <a:rPr lang="es-AR" b="1" dirty="0" err="1">
                <a:latin typeface="Courier New" panose="02070309020205020404" pitchFamily="49" charset="0"/>
                <a:cs typeface="Courier New" panose="02070309020205020404" pitchFamily="49" charset="0"/>
              </a:rPr>
              <a:t>procedure</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leer_articulo</a:t>
            </a: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var</a:t>
            </a:r>
            <a:r>
              <a:rPr lang="es-AR" dirty="0">
                <a:latin typeface="Courier New" panose="02070309020205020404" pitchFamily="49" charset="0"/>
                <a:cs typeface="Courier New" panose="02070309020205020404" pitchFamily="49" charset="0"/>
              </a:rPr>
              <a:t> a: articulo);</a:t>
            </a:r>
          </a:p>
          <a:p>
            <a:pPr marL="0" indent="0">
              <a:spcBef>
                <a:spcPts val="0"/>
              </a:spcBef>
              <a:buNone/>
            </a:pP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b="1" dirty="0">
                <a:latin typeface="Courier New" panose="02070309020205020404" pitchFamily="49" charset="0"/>
                <a:cs typeface="Courier New" panose="02070309020205020404" pitchFamily="49" charset="0"/>
              </a:rPr>
              <a:t>  </a:t>
            </a:r>
            <a:r>
              <a:rPr lang="es-AR" sz="1200" b="1" dirty="0" err="1">
                <a:latin typeface="Courier New" panose="02070309020205020404" pitchFamily="49" charset="0"/>
                <a:cs typeface="Courier New" panose="02070309020205020404" pitchFamily="49" charset="0"/>
              </a:rPr>
              <a:t>procedure</a:t>
            </a:r>
            <a:r>
              <a:rPr lang="es-AR" sz="1200" dirty="0">
                <a:latin typeface="Courier New" panose="02070309020205020404" pitchFamily="49" charset="0"/>
                <a:cs typeface="Courier New" panose="02070309020205020404" pitchFamily="49" charset="0"/>
              </a:rPr>
              <a:t> </a:t>
            </a:r>
            <a:r>
              <a:rPr lang="es-AR" sz="1200" dirty="0" err="1">
                <a:latin typeface="Courier New" panose="02070309020205020404" pitchFamily="49" charset="0"/>
                <a:cs typeface="Courier New" panose="02070309020205020404" pitchFamily="49" charset="0"/>
              </a:rPr>
              <a:t>leer_fecha</a:t>
            </a:r>
            <a:r>
              <a:rPr lang="es-AR" sz="1200" dirty="0">
                <a:latin typeface="Courier New" panose="02070309020205020404" pitchFamily="49" charset="0"/>
                <a:cs typeface="Courier New" panose="02070309020205020404" pitchFamily="49" charset="0"/>
              </a:rPr>
              <a:t> (</a:t>
            </a:r>
            <a:r>
              <a:rPr lang="es-AR" sz="1200" b="1" dirty="0" err="1">
                <a:latin typeface="Courier New" panose="02070309020205020404" pitchFamily="49" charset="0"/>
                <a:cs typeface="Courier New" panose="02070309020205020404" pitchFamily="49" charset="0"/>
              </a:rPr>
              <a:t>var</a:t>
            </a:r>
            <a:r>
              <a:rPr lang="es-AR" sz="1200" dirty="0">
                <a:latin typeface="Courier New" panose="02070309020205020404" pitchFamily="49" charset="0"/>
                <a:cs typeface="Courier New" panose="02070309020205020404" pitchFamily="49" charset="0"/>
              </a:rPr>
              <a:t> f: fecha);</a:t>
            </a:r>
          </a:p>
          <a:p>
            <a:pPr marL="0" indent="0">
              <a:spcBef>
                <a:spcPts val="0"/>
              </a:spcBef>
              <a:buNone/>
            </a:pPr>
            <a:r>
              <a:rPr lang="es-AR" sz="1200" b="1" dirty="0">
                <a:latin typeface="Courier New" panose="02070309020205020404" pitchFamily="49" charset="0"/>
                <a:cs typeface="Courier New" panose="02070309020205020404" pitchFamily="49" charset="0"/>
              </a:rPr>
              <a:t>  </a:t>
            </a:r>
            <a:r>
              <a:rPr lang="es-AR" sz="1200" b="1" dirty="0" err="1">
                <a:latin typeface="Courier New" panose="02070309020205020404" pitchFamily="49" charset="0"/>
                <a:cs typeface="Courier New" panose="02070309020205020404" pitchFamily="49" charset="0"/>
              </a:rPr>
              <a:t>begin</a:t>
            </a:r>
            <a:r>
              <a:rPr lang="es-AR" sz="1200" b="1" dirty="0">
                <a:latin typeface="Courier New" panose="02070309020205020404" pitchFamily="49" charset="0"/>
                <a:cs typeface="Courier New" panose="02070309020205020404" pitchFamily="49" charset="0"/>
              </a:rPr>
              <a:t> … </a:t>
            </a:r>
            <a:r>
              <a:rPr lang="es-AR" sz="1200" b="1" dirty="0" err="1">
                <a:latin typeface="Courier New" panose="02070309020205020404" pitchFamily="49" charset="0"/>
                <a:cs typeface="Courier New" panose="02070309020205020404" pitchFamily="49" charset="0"/>
              </a:rPr>
              <a:t>end</a:t>
            </a:r>
            <a:r>
              <a:rPr lang="es-AR" sz="1200" b="1" dirty="0">
                <a:latin typeface="Courier New" panose="02070309020205020404" pitchFamily="49" charset="0"/>
                <a:cs typeface="Courier New" panose="02070309020205020404" pitchFamily="49" charset="0"/>
              </a:rPr>
              <a:t>;</a:t>
            </a:r>
          </a:p>
          <a:p>
            <a:pPr marL="0" indent="0">
              <a:spcBef>
                <a:spcPts val="0"/>
              </a:spcBef>
              <a:buNone/>
            </a:pPr>
            <a:endParaRPr lang="es-AR" sz="1200" b="1"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with</a:t>
            </a:r>
            <a:r>
              <a:rPr lang="es-AR" dirty="0">
                <a:latin typeface="Courier New" panose="02070309020205020404" pitchFamily="49" charset="0"/>
                <a:cs typeface="Courier New" panose="02070309020205020404" pitchFamily="49" charset="0"/>
              </a:rPr>
              <a:t> a </a:t>
            </a:r>
            <a:r>
              <a:rPr lang="es-AR" b="1" dirty="0">
                <a:latin typeface="Courier New" panose="02070309020205020404" pitchFamily="49" charset="0"/>
                <a:cs typeface="Courier New" panose="02070309020205020404" pitchFamily="49" charset="0"/>
              </a:rPr>
              <a:t>do </a:t>
            </a: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a:t>
            </a:r>
            <a:r>
              <a:rPr lang="es-AR" dirty="0">
                <a:latin typeface="Courier New" panose="02070309020205020404" pitchFamily="49" charset="0"/>
                <a:cs typeface="Courier New" panose="02070309020205020404" pitchFamily="49" charset="0"/>
              </a:rPr>
              <a:t>(</a:t>
            </a:r>
            <a:r>
              <a:rPr lang="es-AR" dirty="0">
                <a:solidFill>
                  <a:srgbClr val="FF0000"/>
                </a:solidFill>
                <a:latin typeface="Courier New" panose="02070309020205020404" pitchFamily="49" charset="0"/>
                <a:cs typeface="Courier New" panose="02070309020205020404" pitchFamily="49" charset="0"/>
              </a:rPr>
              <a:t>'- </a:t>
            </a:r>
            <a:r>
              <a:rPr lang="es-AR" dirty="0" err="1">
                <a:solidFill>
                  <a:srgbClr val="FF0000"/>
                </a:solidFill>
                <a:latin typeface="Courier New" panose="02070309020205020404" pitchFamily="49" charset="0"/>
                <a:cs typeface="Courier New" panose="02070309020205020404" pitchFamily="49" charset="0"/>
              </a:rPr>
              <a:t>Codigo</a:t>
            </a:r>
            <a:r>
              <a:rPr lang="es-AR" dirty="0">
                <a:solidFill>
                  <a:srgbClr val="FF0000"/>
                </a:solidFill>
                <a:latin typeface="Courier New" panose="02070309020205020404" pitchFamily="49" charset="0"/>
                <a:cs typeface="Courier New" panose="02070309020205020404" pitchFamily="49" charset="0"/>
              </a:rPr>
              <a:t>: '</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cod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if</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cod</a:t>
            </a:r>
            <a:r>
              <a:rPr lang="es-AR" dirty="0">
                <a:latin typeface="Courier New" panose="02070309020205020404" pitchFamily="49" charset="0"/>
                <a:cs typeface="Courier New" panose="02070309020205020404" pitchFamily="49" charset="0"/>
              </a:rPr>
              <a:t> &lt;&gt; 0) </a:t>
            </a:r>
            <a:r>
              <a:rPr lang="es-AR" b="1" dirty="0" err="1">
                <a:latin typeface="Courier New" panose="02070309020205020404" pitchFamily="49" charset="0"/>
                <a:cs typeface="Courier New" panose="02070309020205020404" pitchFamily="49" charset="0"/>
              </a:rPr>
              <a:t>then</a:t>
            </a:r>
            <a:r>
              <a:rPr lang="es-AR" b="1"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a:t>
            </a:r>
            <a:r>
              <a:rPr lang="es-AR" dirty="0">
                <a:latin typeface="Courier New" panose="02070309020205020404" pitchFamily="49" charset="0"/>
                <a:cs typeface="Courier New" panose="02070309020205020404" pitchFamily="49" charset="0"/>
              </a:rPr>
              <a:t>(</a:t>
            </a:r>
            <a:r>
              <a:rPr lang="es-AR" dirty="0">
                <a:solidFill>
                  <a:srgbClr val="FF0000"/>
                </a:solidFill>
                <a:latin typeface="Courier New" panose="02070309020205020404" pitchFamily="49" charset="0"/>
                <a:cs typeface="Courier New" panose="02070309020205020404" pitchFamily="49" charset="0"/>
              </a:rPr>
              <a:t>'- </a:t>
            </a:r>
            <a:r>
              <a:rPr lang="es-AR" dirty="0" err="1">
                <a:solidFill>
                  <a:srgbClr val="FF0000"/>
                </a:solidFill>
                <a:latin typeface="Courier New" panose="02070309020205020404" pitchFamily="49" charset="0"/>
                <a:cs typeface="Courier New" panose="02070309020205020404" pitchFamily="49" charset="0"/>
              </a:rPr>
              <a:t>Descripcion</a:t>
            </a:r>
            <a:r>
              <a:rPr lang="es-AR" dirty="0">
                <a:solidFill>
                  <a:srgbClr val="FF0000"/>
                </a:solidFill>
                <a:latin typeface="Courier New" panose="02070309020205020404" pitchFamily="49" charset="0"/>
                <a:cs typeface="Courier New" panose="02070309020205020404" pitchFamily="49" charset="0"/>
              </a:rPr>
              <a:t>: '</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desc</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a:t>
            </a:r>
            <a:r>
              <a:rPr lang="es-AR" i="1" dirty="0">
                <a:solidFill>
                  <a:srgbClr val="0070C0"/>
                </a:solidFill>
                <a:latin typeface="Courier New" panose="02070309020205020404" pitchFamily="49" charset="0"/>
                <a:cs typeface="Courier New" panose="02070309020205020404" pitchFamily="49" charset="0"/>
              </a:rPr>
              <a:t>invocación al proceso que lee la fecha</a:t>
            </a:r>
            <a:r>
              <a:rPr lang="es-AR" dirty="0">
                <a:solidFill>
                  <a:srgbClr val="0070C0"/>
                </a:solidFill>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leer_fecha</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fecha_fab</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a:t>
            </a:r>
            <a:r>
              <a:rPr lang="es-AR" dirty="0">
                <a:latin typeface="Courier New" panose="02070309020205020404" pitchFamily="49" charset="0"/>
                <a:cs typeface="Courier New" panose="02070309020205020404" pitchFamily="49" charset="0"/>
              </a:rPr>
              <a:t>(</a:t>
            </a:r>
            <a:r>
              <a:rPr lang="es-AR" dirty="0">
                <a:solidFill>
                  <a:srgbClr val="FF0000"/>
                </a:solidFill>
                <a:latin typeface="Courier New" panose="02070309020205020404" pitchFamily="49" charset="0"/>
                <a:cs typeface="Courier New" panose="02070309020205020404" pitchFamily="49" charset="0"/>
              </a:rPr>
              <a:t>'- Edad: '</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(edad);</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a:t>
            </a:r>
            <a:r>
              <a:rPr lang="es-AR" dirty="0">
                <a:latin typeface="Courier New" panose="02070309020205020404" pitchFamily="49" charset="0"/>
                <a:cs typeface="Courier New" panose="02070309020205020404" pitchFamily="49" charset="0"/>
              </a:rPr>
              <a:t>(</a:t>
            </a:r>
            <a:r>
              <a:rPr lang="es-AR" dirty="0">
                <a:solidFill>
                  <a:srgbClr val="FF0000"/>
                </a:solidFill>
                <a:latin typeface="Courier New" panose="02070309020205020404" pitchFamily="49" charset="0"/>
                <a:cs typeface="Courier New" panose="02070309020205020404" pitchFamily="49" charset="0"/>
              </a:rPr>
              <a:t>'- Precio: '</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(precio);</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a:p>
            <a:pPr marL="0" indent="0">
              <a:spcBef>
                <a:spcPts val="0"/>
              </a:spcBef>
              <a:buNone/>
            </a:pP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p:txBody>
      </p:sp>
      <p:sp>
        <p:nvSpPr>
          <p:cNvPr id="9" name="Text Placeholder 22" descr="content block 1">
            <a:extLst>
              <a:ext uri="{FF2B5EF4-FFF2-40B4-BE49-F238E27FC236}">
                <a16:creationId xmlns:a16="http://schemas.microsoft.com/office/drawing/2014/main" xmlns="" id="{25EC6352-6C3B-4CB0-8535-421B3BE455D9}"/>
              </a:ext>
            </a:extLst>
          </p:cNvPr>
          <p:cNvSpPr txBox="1">
            <a:spLocks/>
          </p:cNvSpPr>
          <p:nvPr/>
        </p:nvSpPr>
        <p:spPr>
          <a:xfrm>
            <a:off x="6980291" y="2194858"/>
            <a:ext cx="4324708" cy="3733861"/>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dirty="0">
                <a:solidFill>
                  <a:srgbClr val="0070C0"/>
                </a:solidFill>
                <a:latin typeface="Courier New" panose="02070309020205020404" pitchFamily="49" charset="0"/>
                <a:cs typeface="Courier New" panose="02070309020205020404" pitchFamily="49" charset="0"/>
              </a:rPr>
              <a:t>{</a:t>
            </a:r>
            <a:r>
              <a:rPr lang="es-AR" i="1" dirty="0">
                <a:solidFill>
                  <a:srgbClr val="0070C0"/>
                </a:solidFill>
                <a:latin typeface="Courier New" panose="02070309020205020404" pitchFamily="49" charset="0"/>
                <a:cs typeface="Courier New" panose="02070309020205020404" pitchFamily="49" charset="0"/>
              </a:rPr>
              <a:t>proceso que lee los datos de la fec</a:t>
            </a:r>
            <a:r>
              <a:rPr lang="es-AR" dirty="0">
                <a:solidFill>
                  <a:srgbClr val="0070C0"/>
                </a:solidFill>
                <a:latin typeface="Courier New" panose="02070309020205020404" pitchFamily="49" charset="0"/>
                <a:cs typeface="Courier New" panose="02070309020205020404" pitchFamily="49" charset="0"/>
              </a:rPr>
              <a:t>ha}</a:t>
            </a:r>
          </a:p>
          <a:p>
            <a:pPr marL="0" indent="0">
              <a:spcBef>
                <a:spcPts val="0"/>
              </a:spcBef>
              <a:buNone/>
            </a:pPr>
            <a:endParaRPr lang="es-AR" dirty="0">
              <a:latin typeface="Courier New" panose="02070309020205020404" pitchFamily="49" charset="0"/>
              <a:cs typeface="Courier New" panose="02070309020205020404" pitchFamily="49" charset="0"/>
            </a:endParaRPr>
          </a:p>
          <a:p>
            <a:pPr marL="0" indent="0">
              <a:spcBef>
                <a:spcPts val="0"/>
              </a:spcBef>
              <a:buNone/>
            </a:pPr>
            <a:r>
              <a:rPr lang="es-AR" b="1" dirty="0" err="1">
                <a:latin typeface="Courier New" panose="02070309020205020404" pitchFamily="49" charset="0"/>
                <a:cs typeface="Courier New" panose="02070309020205020404" pitchFamily="49" charset="0"/>
              </a:rPr>
              <a:t>procedure</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leer_fecha</a:t>
            </a: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var</a:t>
            </a:r>
            <a:r>
              <a:rPr lang="es-AR" dirty="0">
                <a:latin typeface="Courier New" panose="02070309020205020404" pitchFamily="49" charset="0"/>
                <a:cs typeface="Courier New" panose="02070309020205020404" pitchFamily="49" charset="0"/>
              </a:rPr>
              <a:t> f: fecha);</a:t>
            </a:r>
          </a:p>
          <a:p>
            <a:pPr marL="0" indent="0">
              <a:spcBef>
                <a:spcPts val="0"/>
              </a:spcBef>
              <a:buNone/>
            </a:pP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a:t>
            </a:r>
            <a:r>
              <a:rPr lang="es-AR" dirty="0">
                <a:solidFill>
                  <a:srgbClr val="FF0000"/>
                </a:solidFill>
                <a:latin typeface="Courier New" panose="02070309020205020404" pitchFamily="49" charset="0"/>
                <a:cs typeface="Courier New" panose="02070309020205020404" pitchFamily="49" charset="0"/>
              </a:rPr>
              <a:t>'- Fecha de </a:t>
            </a:r>
            <a:r>
              <a:rPr lang="es-AR" dirty="0" err="1">
                <a:solidFill>
                  <a:srgbClr val="FF0000"/>
                </a:solidFill>
                <a:latin typeface="Courier New" panose="02070309020205020404" pitchFamily="49" charset="0"/>
                <a:cs typeface="Courier New" panose="02070309020205020404" pitchFamily="49" charset="0"/>
              </a:rPr>
              <a:t>fabricacion</a:t>
            </a:r>
            <a:r>
              <a:rPr lang="es-AR" dirty="0">
                <a:solidFill>
                  <a:srgbClr val="FF0000"/>
                </a:solidFill>
                <a:latin typeface="Courier New" panose="02070309020205020404" pitchFamily="49" charset="0"/>
                <a:cs typeface="Courier New" panose="02070309020205020404" pitchFamily="49" charset="0"/>
              </a:rPr>
              <a:t>.'</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with</a:t>
            </a:r>
            <a:r>
              <a:rPr lang="es-AR" dirty="0">
                <a:latin typeface="Courier New" panose="02070309020205020404" pitchFamily="49" charset="0"/>
                <a:cs typeface="Courier New" panose="02070309020205020404" pitchFamily="49" charset="0"/>
              </a:rPr>
              <a:t> f </a:t>
            </a:r>
            <a:r>
              <a:rPr lang="es-AR" b="1" dirty="0">
                <a:latin typeface="Courier New" panose="02070309020205020404" pitchFamily="49" charset="0"/>
                <a:cs typeface="Courier New" panose="02070309020205020404" pitchFamily="49" charset="0"/>
              </a:rPr>
              <a:t>do </a:t>
            </a: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a:t>
            </a:r>
            <a:r>
              <a:rPr lang="es-AR" dirty="0">
                <a:latin typeface="Courier New" panose="02070309020205020404" pitchFamily="49" charset="0"/>
                <a:cs typeface="Courier New" panose="02070309020205020404" pitchFamily="49" charset="0"/>
              </a:rPr>
              <a:t>(</a:t>
            </a:r>
            <a:r>
              <a:rPr lang="es-AR" dirty="0">
                <a:solidFill>
                  <a:srgbClr val="FF0000"/>
                </a:solidFill>
                <a:latin typeface="Courier New" panose="02070309020205020404" pitchFamily="49" charset="0"/>
                <a:cs typeface="Courier New" panose="02070309020205020404" pitchFamily="49" charset="0"/>
              </a:rPr>
              <a:t>'  - Dia: '</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dia</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a:t>
            </a:r>
            <a:r>
              <a:rPr lang="es-AR" dirty="0">
                <a:latin typeface="Courier New" panose="02070309020205020404" pitchFamily="49" charset="0"/>
                <a:cs typeface="Courier New" panose="02070309020205020404" pitchFamily="49" charset="0"/>
              </a:rPr>
              <a:t>(</a:t>
            </a:r>
            <a:r>
              <a:rPr lang="es-AR" dirty="0">
                <a:solidFill>
                  <a:srgbClr val="FF0000"/>
                </a:solidFill>
                <a:latin typeface="Courier New" panose="02070309020205020404" pitchFamily="49" charset="0"/>
                <a:cs typeface="Courier New" panose="02070309020205020404" pitchFamily="49" charset="0"/>
              </a:rPr>
              <a:t>'  - Mes: '</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(mes);</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a:t>
            </a:r>
            <a:r>
              <a:rPr lang="es-AR" dirty="0">
                <a:latin typeface="Courier New" panose="02070309020205020404" pitchFamily="49" charset="0"/>
                <a:cs typeface="Courier New" panose="02070309020205020404" pitchFamily="49" charset="0"/>
              </a:rPr>
              <a:t>(</a:t>
            </a:r>
            <a:r>
              <a:rPr lang="es-AR" dirty="0">
                <a:solidFill>
                  <a:srgbClr val="FF0000"/>
                </a:solidFill>
                <a:latin typeface="Courier New" panose="02070309020205020404" pitchFamily="49" charset="0"/>
                <a:cs typeface="Courier New" panose="02070309020205020404" pitchFamily="49" charset="0"/>
              </a:rPr>
              <a:t>'  - </a:t>
            </a:r>
            <a:r>
              <a:rPr lang="es-AR" dirty="0" err="1">
                <a:solidFill>
                  <a:srgbClr val="FF0000"/>
                </a:solidFill>
                <a:latin typeface="Courier New" panose="02070309020205020404" pitchFamily="49" charset="0"/>
                <a:cs typeface="Courier New" panose="02070309020205020404" pitchFamily="49" charset="0"/>
              </a:rPr>
              <a:t>Anio</a:t>
            </a:r>
            <a:r>
              <a:rPr lang="es-AR" dirty="0">
                <a:solidFill>
                  <a:srgbClr val="FF0000"/>
                </a:solidFill>
                <a:latin typeface="Courier New" panose="02070309020205020404" pitchFamily="49" charset="0"/>
                <a:cs typeface="Courier New" panose="02070309020205020404" pitchFamily="49" charset="0"/>
              </a:rPr>
              <a:t>: '</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r>
              <a:rPr lang="es-AR" dirty="0" err="1">
                <a:latin typeface="Courier New" panose="02070309020205020404" pitchFamily="49" charset="0"/>
                <a:cs typeface="Courier New" panose="02070309020205020404" pitchFamily="49" charset="0"/>
              </a:rPr>
              <a:t>anio</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a:p>
            <a:pPr marL="0" indent="0">
              <a:spcBef>
                <a:spcPts val="0"/>
              </a:spcBef>
              <a:buNone/>
            </a:pP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p:txBody>
      </p:sp>
      <p:sp>
        <p:nvSpPr>
          <p:cNvPr id="10" name="Right Brace 9">
            <a:extLst>
              <a:ext uri="{FF2B5EF4-FFF2-40B4-BE49-F238E27FC236}">
                <a16:creationId xmlns:a16="http://schemas.microsoft.com/office/drawing/2014/main" xmlns="" id="{9E30049E-D667-4FDE-B32A-F204AAA07140}"/>
              </a:ext>
            </a:extLst>
          </p:cNvPr>
          <p:cNvSpPr/>
          <p:nvPr/>
        </p:nvSpPr>
        <p:spPr>
          <a:xfrm>
            <a:off x="5158763" y="2625754"/>
            <a:ext cx="327171" cy="63756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cxnSp>
        <p:nvCxnSpPr>
          <p:cNvPr id="12" name="Straight Arrow Connector 11">
            <a:extLst>
              <a:ext uri="{FF2B5EF4-FFF2-40B4-BE49-F238E27FC236}">
                <a16:creationId xmlns:a16="http://schemas.microsoft.com/office/drawing/2014/main" xmlns="" id="{E4DDC2B9-945D-44AC-AB05-50B9B598642C}"/>
              </a:ext>
            </a:extLst>
          </p:cNvPr>
          <p:cNvCxnSpPr/>
          <p:nvPr/>
        </p:nvCxnSpPr>
        <p:spPr>
          <a:xfrm flipV="1">
            <a:off x="5645020" y="2761861"/>
            <a:ext cx="1184988" cy="1826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6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a:xfrm>
            <a:off x="1562099" y="1248437"/>
            <a:ext cx="9727941" cy="1209537"/>
          </a:xfrm>
        </p:spPr>
        <p:txBody>
          <a:bodyPr/>
          <a:lstStyle/>
          <a:p>
            <a:r>
              <a:rPr lang="es-AR" sz="1800" dirty="0"/>
              <a:t>Se leen artículos que una juguetería posee para la venta on-line. De cada articulo se lee: código, descripción, fecha de fabricación, edad recomendada y precio. Se pide informar la descripción para los artículos cuyo precio sea menor a $500. La lectura finaliza cuando se lee el código 0 (cero).</a:t>
            </a:r>
          </a:p>
          <a:p>
            <a:pPr marL="0" indent="0">
              <a:buNone/>
            </a:pPr>
            <a:endParaRPr lang="es-AR" sz="1800" dirty="0"/>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EJERCITACIÓN </a:t>
            </a:r>
          </a:p>
        </p:txBody>
      </p:sp>
      <p:pic>
        <p:nvPicPr>
          <p:cNvPr id="5" name="Content Placeholder 34" descr="Computer">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044705"/>
            <a:ext cx="830997" cy="830997"/>
          </a:xfrm>
        </p:spPr>
      </p:pic>
      <p:sp>
        <p:nvSpPr>
          <p:cNvPr id="6" name="Text Placeholder 22" descr="content block 1">
            <a:extLst>
              <a:ext uri="{FF2B5EF4-FFF2-40B4-BE49-F238E27FC236}">
                <a16:creationId xmlns:a16="http://schemas.microsoft.com/office/drawing/2014/main" xmlns="" id="{7E95AE0A-D616-41EE-9645-9AE51ADEC0FF}"/>
              </a:ext>
            </a:extLst>
          </p:cNvPr>
          <p:cNvSpPr txBox="1">
            <a:spLocks/>
          </p:cNvSpPr>
          <p:nvPr/>
        </p:nvSpPr>
        <p:spPr>
          <a:xfrm>
            <a:off x="1373845" y="2262912"/>
            <a:ext cx="7726096" cy="3870383"/>
          </a:xfrm>
          <a:prstGeom prst="rect">
            <a:avLst/>
          </a:prstGeom>
          <a:ln>
            <a:noFill/>
          </a:ln>
        </p:spPr>
        <p:txBody>
          <a:bodyPr vert="horz" wrap="square"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4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AR" dirty="0">
                <a:solidFill>
                  <a:srgbClr val="0070C0"/>
                </a:solidFill>
                <a:latin typeface="Courier New" panose="02070309020205020404" pitchFamily="49" charset="0"/>
                <a:cs typeface="Courier New" panose="02070309020205020404" pitchFamily="49" charset="0"/>
              </a:rPr>
              <a:t>{</a:t>
            </a:r>
            <a:r>
              <a:rPr lang="es-AR" i="1" dirty="0">
                <a:solidFill>
                  <a:srgbClr val="0070C0"/>
                </a:solidFill>
                <a:latin typeface="Courier New" panose="02070309020205020404" pitchFamily="49" charset="0"/>
                <a:cs typeface="Courier New" panose="02070309020205020404" pitchFamily="49" charset="0"/>
              </a:rPr>
              <a:t>variables del programa principal</a:t>
            </a:r>
            <a:r>
              <a:rPr lang="es-AR" dirty="0">
                <a:solidFill>
                  <a:srgbClr val="0070C0"/>
                </a:solidFill>
                <a:latin typeface="Courier New" panose="02070309020205020404" pitchFamily="49" charset="0"/>
                <a:cs typeface="Courier New" panose="02070309020205020404" pitchFamily="49" charset="0"/>
              </a:rPr>
              <a:t>}</a:t>
            </a:r>
          </a:p>
          <a:p>
            <a:pPr marL="0" indent="0">
              <a:spcBef>
                <a:spcPts val="0"/>
              </a:spcBef>
              <a:buNone/>
            </a:pPr>
            <a:r>
              <a:rPr lang="es-AR" b="1" dirty="0" err="1">
                <a:latin typeface="Courier New" panose="02070309020205020404" pitchFamily="49" charset="0"/>
                <a:cs typeface="Courier New" panose="02070309020205020404" pitchFamily="49" charset="0"/>
              </a:rPr>
              <a:t>var</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 articulo;</a:t>
            </a:r>
          </a:p>
          <a:p>
            <a:pPr marL="0" indent="0">
              <a:spcBef>
                <a:spcPts val="0"/>
              </a:spcBef>
              <a:buNone/>
            </a:pPr>
            <a:r>
              <a:rPr lang="es-AR" b="1" dirty="0" err="1">
                <a:latin typeface="Courier New" panose="02070309020205020404" pitchFamily="49" charset="0"/>
                <a:cs typeface="Courier New" panose="02070309020205020404" pitchFamily="49" charset="0"/>
              </a:rPr>
              <a:t>begin</a:t>
            </a:r>
            <a:r>
              <a:rPr lang="es-AR" dirty="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a:t>
            </a:r>
            <a:r>
              <a:rPr lang="es-AR" i="1" dirty="0">
                <a:solidFill>
                  <a:srgbClr val="0070C0"/>
                </a:solidFill>
                <a:latin typeface="Courier New" panose="02070309020205020404" pitchFamily="49" charset="0"/>
                <a:cs typeface="Courier New" panose="02070309020205020404" pitchFamily="49" charset="0"/>
              </a:rPr>
              <a:t>programa principal</a:t>
            </a:r>
            <a:r>
              <a:rPr lang="es-AR" dirty="0">
                <a:solidFill>
                  <a:srgbClr val="0070C0"/>
                </a:solidFill>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a:t>
            </a:r>
            <a:r>
              <a:rPr lang="es-AR" i="1" dirty="0">
                <a:solidFill>
                  <a:srgbClr val="0070C0"/>
                </a:solidFill>
                <a:latin typeface="Courier New" panose="02070309020205020404" pitchFamily="49" charset="0"/>
                <a:cs typeface="Courier New" panose="02070309020205020404" pitchFamily="49" charset="0"/>
              </a:rPr>
              <a:t>inicializaciones</a:t>
            </a:r>
            <a:r>
              <a:rPr lang="es-AR" dirty="0">
                <a:solidFill>
                  <a:srgbClr val="0070C0"/>
                </a:solidFill>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leer_articulo</a:t>
            </a:r>
            <a:r>
              <a:rPr lang="es-AR" dirty="0">
                <a:latin typeface="Courier New" panose="02070309020205020404" pitchFamily="49" charset="0"/>
                <a:cs typeface="Courier New" panose="02070309020205020404" pitchFamily="49" charset="0"/>
              </a:rPr>
              <a:t>(a);</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while</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a.cod</a:t>
            </a:r>
            <a:r>
              <a:rPr lang="es-AR" dirty="0">
                <a:latin typeface="Courier New" panose="02070309020205020404" pitchFamily="49" charset="0"/>
                <a:cs typeface="Courier New" panose="02070309020205020404" pitchFamily="49" charset="0"/>
              </a:rPr>
              <a:t> &lt;&gt; 0) </a:t>
            </a:r>
            <a:r>
              <a:rPr lang="es-AR" b="1" dirty="0">
                <a:latin typeface="Courier New" panose="02070309020205020404" pitchFamily="49" charset="0"/>
                <a:cs typeface="Courier New" panose="02070309020205020404" pitchFamily="49" charset="0"/>
              </a:rPr>
              <a:t>do </a:t>
            </a: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if</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a.precio</a:t>
            </a:r>
            <a:r>
              <a:rPr lang="es-AR" dirty="0">
                <a:latin typeface="Courier New" panose="02070309020205020404" pitchFamily="49" charset="0"/>
                <a:cs typeface="Courier New" panose="02070309020205020404" pitchFamily="49" charset="0"/>
              </a:rPr>
              <a:t> &lt; 500) </a:t>
            </a:r>
            <a:r>
              <a:rPr lang="es-AR" b="1" dirty="0" err="1">
                <a:latin typeface="Courier New" panose="02070309020205020404" pitchFamily="49" charset="0"/>
                <a:cs typeface="Courier New" panose="02070309020205020404" pitchFamily="49" charset="0"/>
              </a:rPr>
              <a:t>then</a:t>
            </a:r>
            <a:r>
              <a:rPr lang="es-AR" b="1"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begin</a:t>
            </a:r>
            <a:endParaRPr lang="es-AR" b="1" dirty="0">
              <a:latin typeface="Courier New" panose="02070309020205020404" pitchFamily="49" charset="0"/>
              <a:cs typeface="Courier New" panose="02070309020205020404" pitchFamily="49" charset="0"/>
            </a:endParaRP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a:t>
            </a:r>
            <a:r>
              <a:rPr lang="es-AR" dirty="0">
                <a:solidFill>
                  <a:srgbClr val="FF0000"/>
                </a:solidFill>
                <a:latin typeface="Courier New" panose="02070309020205020404" pitchFamily="49" charset="0"/>
                <a:cs typeface="Courier New" panose="02070309020205020404" pitchFamily="49" charset="0"/>
              </a:rPr>
              <a:t>'---- Articulo con precio menor a 500: '</a:t>
            </a: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a.desc</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leer_articulo</a:t>
            </a:r>
            <a:r>
              <a:rPr lang="es-AR" dirty="0">
                <a:latin typeface="Courier New" panose="02070309020205020404" pitchFamily="49" charset="0"/>
                <a:cs typeface="Courier New" panose="02070309020205020404" pitchFamily="49" charset="0"/>
              </a:rPr>
              <a:t>(a);</a:t>
            </a:r>
          </a:p>
          <a:p>
            <a:pPr marL="0" indent="0">
              <a:spcBef>
                <a:spcPts val="0"/>
              </a:spcBef>
              <a:buNone/>
            </a:pPr>
            <a:r>
              <a:rPr lang="es-AR" dirty="0">
                <a:latin typeface="Courier New" panose="02070309020205020404" pitchFamily="49" charset="0"/>
                <a:cs typeface="Courier New" panose="02070309020205020404" pitchFamily="49" charset="0"/>
              </a:rPr>
              <a:t>  </a:t>
            </a: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writeln</a:t>
            </a:r>
            <a:r>
              <a:rPr lang="es-AR" dirty="0">
                <a:latin typeface="Courier New" panose="02070309020205020404" pitchFamily="49" charset="0"/>
                <a:cs typeface="Courier New" panose="02070309020205020404" pitchFamily="49" charset="0"/>
              </a:rPr>
              <a:t>(</a:t>
            </a:r>
            <a:r>
              <a:rPr lang="es-AR" dirty="0">
                <a:solidFill>
                  <a:srgbClr val="FF0000"/>
                </a:solidFill>
                <a:latin typeface="Courier New" panose="02070309020205020404" pitchFamily="49" charset="0"/>
                <a:cs typeface="Courier New" panose="02070309020205020404" pitchFamily="49" charset="0"/>
              </a:rPr>
              <a:t>'---- Presione </a:t>
            </a:r>
            <a:r>
              <a:rPr lang="es-AR" dirty="0" err="1">
                <a:solidFill>
                  <a:srgbClr val="FF0000"/>
                </a:solidFill>
                <a:latin typeface="Courier New" panose="02070309020205020404" pitchFamily="49" charset="0"/>
                <a:cs typeface="Courier New" panose="02070309020205020404" pitchFamily="49" charset="0"/>
              </a:rPr>
              <a:t>enter</a:t>
            </a:r>
            <a:r>
              <a:rPr lang="es-AR" dirty="0">
                <a:solidFill>
                  <a:srgbClr val="FF0000"/>
                </a:solidFill>
                <a:latin typeface="Courier New" panose="02070309020205020404" pitchFamily="49" charset="0"/>
                <a:cs typeface="Courier New" panose="02070309020205020404" pitchFamily="49" charset="0"/>
              </a:rPr>
              <a:t> para finalizar ----'</a:t>
            </a:r>
            <a:r>
              <a:rPr lang="es-AR" dirty="0">
                <a:latin typeface="Courier New" panose="02070309020205020404" pitchFamily="49" charset="0"/>
                <a:cs typeface="Courier New" panose="02070309020205020404" pitchFamily="49" charset="0"/>
              </a:rPr>
              <a:t>);</a:t>
            </a:r>
          </a:p>
          <a:p>
            <a:pPr marL="0" indent="0">
              <a:spcBef>
                <a:spcPts val="0"/>
              </a:spcBef>
              <a:buNone/>
            </a:pPr>
            <a:r>
              <a:rPr lang="es-AR" dirty="0">
                <a:latin typeface="Courier New" panose="02070309020205020404" pitchFamily="49" charset="0"/>
                <a:cs typeface="Courier New" panose="02070309020205020404" pitchFamily="49" charset="0"/>
              </a:rPr>
              <a:t>  </a:t>
            </a:r>
            <a:r>
              <a:rPr lang="es-AR" dirty="0" err="1">
                <a:latin typeface="Courier New" panose="02070309020205020404" pitchFamily="49" charset="0"/>
                <a:cs typeface="Courier New" panose="02070309020205020404" pitchFamily="49" charset="0"/>
              </a:rPr>
              <a:t>readln</a:t>
            </a:r>
            <a:r>
              <a:rPr lang="es-AR" dirty="0">
                <a:latin typeface="Courier New" panose="02070309020205020404" pitchFamily="49" charset="0"/>
                <a:cs typeface="Courier New" panose="02070309020205020404" pitchFamily="49" charset="0"/>
              </a:rPr>
              <a:t>;</a:t>
            </a:r>
          </a:p>
          <a:p>
            <a:pPr marL="0" indent="0">
              <a:spcBef>
                <a:spcPts val="0"/>
              </a:spcBef>
              <a:buNone/>
            </a:pPr>
            <a:r>
              <a:rPr lang="es-AR" b="1" dirty="0" err="1">
                <a:latin typeface="Courier New" panose="02070309020205020404" pitchFamily="49" charset="0"/>
                <a:cs typeface="Courier New" panose="02070309020205020404" pitchFamily="49" charset="0"/>
              </a:rPr>
              <a:t>end</a:t>
            </a:r>
            <a:r>
              <a:rPr lang="es-AR"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075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a:t>
            </a:r>
            <a:r>
              <a:rPr lang="es-AR" dirty="0" smtClean="0"/>
              <a:t>Para resolver en clase</a:t>
            </a:r>
            <a:endParaRPr lang="es-AR" dirty="0"/>
          </a:p>
        </p:txBody>
      </p:sp>
      <p:pic>
        <p:nvPicPr>
          <p:cNvPr id="5" name="Content Placeholder 34" descr="Computer">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044705"/>
            <a:ext cx="830997" cy="830997"/>
          </a:xfrm>
        </p:spPr>
      </p:pic>
      <p:sp>
        <p:nvSpPr>
          <p:cNvPr id="7"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a:xfrm>
            <a:off x="1562099" y="1248437"/>
            <a:ext cx="9727941" cy="2756894"/>
          </a:xfrm>
        </p:spPr>
        <p:txBody>
          <a:bodyPr/>
          <a:lstStyle/>
          <a:p>
            <a:pPr lvl="0">
              <a:lnSpc>
                <a:spcPct val="150000"/>
              </a:lnSpc>
              <a:spcBef>
                <a:spcPts val="0"/>
              </a:spcBef>
            </a:pPr>
            <a:r>
              <a:rPr lang="es-AR" sz="1800" dirty="0"/>
              <a:t>Un centro de deportes quiere procesar la información de sus clientes y de los 4 tipos de actividades que ofrece: 1) Musculación, 2) Spinning, 3) Cross Fit, 4) Libre. Para ello, se debe leer y guardar el precio mensual de cada actividad. Además, se debe leer para cada cliente: código de cliente, DNI, apellido, nombre, fecha de nacimiento y el número de actividad elegida (1..4). La lectura finaliza cuando llega el DNI 0. Se pide, informar para cada cliente, el monto a pagar. Se sabe que cada cliente elige una sola actividad. Modularizar</a:t>
            </a:r>
            <a:r>
              <a:rPr lang="es-AR" sz="1800" dirty="0"/>
              <a:t> su solución</a:t>
            </a:r>
            <a:r>
              <a:rPr lang="es-AR" sz="1800" dirty="0" smtClean="0"/>
              <a:t>.</a:t>
            </a:r>
            <a:endParaRPr lang="es-AR" sz="1800" dirty="0"/>
          </a:p>
        </p:txBody>
      </p:sp>
    </p:spTree>
    <p:extLst>
      <p:ext uri="{BB962C8B-B14F-4D97-AF65-F5344CB8AC3E}">
        <p14:creationId xmlns:p14="http://schemas.microsoft.com/office/powerpoint/2010/main" val="35171485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REGISTRO – </a:t>
            </a:r>
            <a:r>
              <a:rPr lang="es-AR" dirty="0" smtClean="0"/>
              <a:t>Para resolver en clase</a:t>
            </a:r>
            <a:endParaRPr lang="es-AR" dirty="0"/>
          </a:p>
        </p:txBody>
      </p:sp>
      <p:pic>
        <p:nvPicPr>
          <p:cNvPr id="5" name="Content Placeholder 34" descr="Computer">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044705"/>
            <a:ext cx="830997" cy="830997"/>
          </a:xfrm>
        </p:spPr>
      </p:pic>
      <p:sp>
        <p:nvSpPr>
          <p:cNvPr id="7"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a:xfrm>
            <a:off x="1562099" y="1248437"/>
            <a:ext cx="9727941" cy="2756894"/>
          </a:xfrm>
        </p:spPr>
        <p:txBody>
          <a:bodyPr/>
          <a:lstStyle/>
          <a:p>
            <a:pPr lvl="0">
              <a:lnSpc>
                <a:spcPct val="150000"/>
              </a:lnSpc>
            </a:pPr>
            <a:r>
              <a:rPr lang="es-AR" sz="1800" dirty="0"/>
              <a:t>Un centro de deportes quiere procesar la información de sus clientes y de los 4 tipos de actividades que ofrece: 1) Musculación, 2) Spinning, 3) Cross Fit, 4) Libre. Para ello, se debe leer y guardar el precio mensual de cada actividad. Además, se debe leer para cada cliente: código de cliente, DNI, apellido, nombre, fecha de nacimiento y el número de actividad elegida (1..4). La lectura finaliza cuando llega el DNI 0 y la información se lee ordenada por DNI. Se pide, informar para cada cliente, el monto a pagar. Se sabe que un cliente puede elegir más de una actividad. Modularizar su solución.</a:t>
            </a:r>
          </a:p>
        </p:txBody>
      </p:sp>
    </p:spTree>
    <p:extLst>
      <p:ext uri="{BB962C8B-B14F-4D97-AF65-F5344CB8AC3E}">
        <p14:creationId xmlns:p14="http://schemas.microsoft.com/office/powerpoint/2010/main" val="2304057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p:txBody>
          <a:bodyPr/>
          <a:lstStyle/>
          <a:p>
            <a:r>
              <a:rPr lang="en-US" dirty="0"/>
              <a:t>TIPOS DE DATOS VISTOS HASTA EL MOMENTO </a:t>
            </a:r>
          </a:p>
        </p:txBody>
      </p:sp>
      <p:grpSp>
        <p:nvGrpSpPr>
          <p:cNvPr id="45" name="Group 44">
            <a:extLst>
              <a:ext uri="{FF2B5EF4-FFF2-40B4-BE49-F238E27FC236}">
                <a16:creationId xmlns:a16="http://schemas.microsoft.com/office/drawing/2014/main" xmlns="" id="{588AC879-4BF8-42F5-8FC5-A962BDF0DBAA}"/>
              </a:ext>
            </a:extLst>
          </p:cNvPr>
          <p:cNvGrpSpPr/>
          <p:nvPr/>
        </p:nvGrpSpPr>
        <p:grpSpPr>
          <a:xfrm>
            <a:off x="2322352" y="1272042"/>
            <a:ext cx="7203348" cy="2301649"/>
            <a:chOff x="2322352" y="1272042"/>
            <a:chExt cx="7203348" cy="2301649"/>
          </a:xfrm>
        </p:grpSpPr>
        <p:sp>
          <p:nvSpPr>
            <p:cNvPr id="7" name="Flowchart: Alternate Process 6">
              <a:extLst>
                <a:ext uri="{FF2B5EF4-FFF2-40B4-BE49-F238E27FC236}">
                  <a16:creationId xmlns:a16="http://schemas.microsoft.com/office/drawing/2014/main" xmlns="" id="{4B9B6798-076F-47D1-AC5C-45C7A14DEE9E}"/>
                </a:ext>
              </a:extLst>
            </p:cNvPr>
            <p:cNvSpPr/>
            <p:nvPr/>
          </p:nvSpPr>
          <p:spPr>
            <a:xfrm>
              <a:off x="4799900" y="1272042"/>
              <a:ext cx="2273417" cy="914400"/>
            </a:xfrm>
            <a:prstGeom prst="flowChartAlternate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AR" dirty="0"/>
                <a:t>TIPOS DE DATOS</a:t>
              </a:r>
            </a:p>
          </p:txBody>
        </p:sp>
        <p:sp>
          <p:nvSpPr>
            <p:cNvPr id="11" name="Flowchart: Alternate Process 10">
              <a:extLst>
                <a:ext uri="{FF2B5EF4-FFF2-40B4-BE49-F238E27FC236}">
                  <a16:creationId xmlns:a16="http://schemas.microsoft.com/office/drawing/2014/main" xmlns="" id="{F835C934-5AAB-4582-AD3F-B0C224306713}"/>
                </a:ext>
              </a:extLst>
            </p:cNvPr>
            <p:cNvSpPr/>
            <p:nvPr/>
          </p:nvSpPr>
          <p:spPr>
            <a:xfrm>
              <a:off x="2322352" y="2659291"/>
              <a:ext cx="2273417" cy="9144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AR" dirty="0"/>
                <a:t>SIMPLES</a:t>
              </a:r>
            </a:p>
          </p:txBody>
        </p:sp>
        <p:sp>
          <p:nvSpPr>
            <p:cNvPr id="13" name="Flowchart: Alternate Process 12">
              <a:extLst>
                <a:ext uri="{FF2B5EF4-FFF2-40B4-BE49-F238E27FC236}">
                  <a16:creationId xmlns:a16="http://schemas.microsoft.com/office/drawing/2014/main" xmlns="" id="{F6B8CDA4-23C1-43A9-8C63-415E44D5F144}"/>
                </a:ext>
              </a:extLst>
            </p:cNvPr>
            <p:cNvSpPr/>
            <p:nvPr/>
          </p:nvSpPr>
          <p:spPr>
            <a:xfrm>
              <a:off x="7252283" y="2659291"/>
              <a:ext cx="2273417" cy="9144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AR" dirty="0"/>
                <a:t>COMPUESTOS</a:t>
              </a:r>
            </a:p>
          </p:txBody>
        </p:sp>
      </p:grpSp>
      <p:graphicFrame>
        <p:nvGraphicFramePr>
          <p:cNvPr id="17" name="Table 17">
            <a:extLst>
              <a:ext uri="{FF2B5EF4-FFF2-40B4-BE49-F238E27FC236}">
                <a16:creationId xmlns:a16="http://schemas.microsoft.com/office/drawing/2014/main" xmlns="" id="{44275BE6-E8A9-4FE9-8647-09EE94FFCB06}"/>
              </a:ext>
            </a:extLst>
          </p:cNvPr>
          <p:cNvGraphicFramePr>
            <a:graphicFrameLocks noGrp="1"/>
          </p:cNvGraphicFramePr>
          <p:nvPr>
            <p:extLst>
              <p:ext uri="{D42A27DB-BD31-4B8C-83A1-F6EECF244321}">
                <p14:modId xmlns:p14="http://schemas.microsoft.com/office/powerpoint/2010/main" val="3860852601"/>
              </p:ext>
            </p:extLst>
          </p:nvPr>
        </p:nvGraphicFramePr>
        <p:xfrm>
          <a:off x="633186" y="4102598"/>
          <a:ext cx="2479129" cy="1854200"/>
        </p:xfrm>
        <a:graphic>
          <a:graphicData uri="http://schemas.openxmlformats.org/drawingml/2006/table">
            <a:tbl>
              <a:tblPr firstRow="1" bandRow="1">
                <a:tableStyleId>{E8B1032C-EA38-4F05-BA0D-38AFFFC7BED3}</a:tableStyleId>
              </a:tblPr>
              <a:tblGrid>
                <a:gridCol w="2479129">
                  <a:extLst>
                    <a:ext uri="{9D8B030D-6E8A-4147-A177-3AD203B41FA5}">
                      <a16:colId xmlns:a16="http://schemas.microsoft.com/office/drawing/2014/main" xmlns="" val="1427871285"/>
                    </a:ext>
                  </a:extLst>
                </a:gridCol>
              </a:tblGrid>
              <a:tr h="370840">
                <a:tc>
                  <a:txBody>
                    <a:bodyPr/>
                    <a:lstStyle/>
                    <a:p>
                      <a:pPr algn="ctr"/>
                      <a:r>
                        <a:rPr lang="es-AR" sz="1400"/>
                        <a:t>DEFINIDOS POR </a:t>
                      </a:r>
                      <a:r>
                        <a:rPr lang="es-AR" sz="1400" dirty="0"/>
                        <a:t>EL LENGUAJE</a:t>
                      </a:r>
                    </a:p>
                  </a:txBody>
                  <a:tcPr/>
                </a:tc>
                <a:extLst>
                  <a:ext uri="{0D108BD9-81ED-4DB2-BD59-A6C34878D82A}">
                    <a16:rowId xmlns:a16="http://schemas.microsoft.com/office/drawing/2014/main" xmlns="" val="2859131053"/>
                  </a:ext>
                </a:extLst>
              </a:tr>
              <a:tr h="370840">
                <a:tc>
                  <a:txBody>
                    <a:bodyPr/>
                    <a:lstStyle/>
                    <a:p>
                      <a:pPr algn="ctr"/>
                      <a:r>
                        <a:rPr lang="es-AR" sz="1400" dirty="0"/>
                        <a:t>Enteros (</a:t>
                      </a:r>
                      <a:r>
                        <a:rPr lang="es-AR" sz="1400" b="1" dirty="0" err="1"/>
                        <a:t>Integer</a:t>
                      </a:r>
                      <a:r>
                        <a:rPr lang="es-AR" sz="1400" dirty="0"/>
                        <a:t>)</a:t>
                      </a:r>
                    </a:p>
                  </a:txBody>
                  <a:tcPr/>
                </a:tc>
                <a:extLst>
                  <a:ext uri="{0D108BD9-81ED-4DB2-BD59-A6C34878D82A}">
                    <a16:rowId xmlns:a16="http://schemas.microsoft.com/office/drawing/2014/main" xmlns="" val="568426940"/>
                  </a:ext>
                </a:extLst>
              </a:tr>
              <a:tr h="370840">
                <a:tc>
                  <a:txBody>
                    <a:bodyPr/>
                    <a:lstStyle/>
                    <a:p>
                      <a:pPr algn="ctr"/>
                      <a:r>
                        <a:rPr lang="es-AR" sz="1400" dirty="0"/>
                        <a:t>Caracteres (</a:t>
                      </a:r>
                      <a:r>
                        <a:rPr lang="es-AR" sz="1400" b="1" dirty="0" err="1"/>
                        <a:t>Char</a:t>
                      </a:r>
                      <a:r>
                        <a:rPr lang="es-AR" sz="1400" dirty="0"/>
                        <a:t>)</a:t>
                      </a:r>
                    </a:p>
                  </a:txBody>
                  <a:tcPr/>
                </a:tc>
                <a:extLst>
                  <a:ext uri="{0D108BD9-81ED-4DB2-BD59-A6C34878D82A}">
                    <a16:rowId xmlns:a16="http://schemas.microsoft.com/office/drawing/2014/main" xmlns="" val="847180122"/>
                  </a:ext>
                </a:extLst>
              </a:tr>
              <a:tr h="370840">
                <a:tc>
                  <a:txBody>
                    <a:bodyPr/>
                    <a:lstStyle/>
                    <a:p>
                      <a:pPr algn="ctr"/>
                      <a:r>
                        <a:rPr lang="es-AR" sz="1400" dirty="0"/>
                        <a:t>Lógicos (</a:t>
                      </a:r>
                      <a:r>
                        <a:rPr lang="es-AR" sz="1400" b="1" dirty="0" err="1"/>
                        <a:t>Boolean</a:t>
                      </a:r>
                      <a:r>
                        <a:rPr lang="es-AR" sz="1400" dirty="0"/>
                        <a:t>)</a:t>
                      </a:r>
                    </a:p>
                  </a:txBody>
                  <a:tcPr/>
                </a:tc>
                <a:extLst>
                  <a:ext uri="{0D108BD9-81ED-4DB2-BD59-A6C34878D82A}">
                    <a16:rowId xmlns:a16="http://schemas.microsoft.com/office/drawing/2014/main" xmlns="" val="3401112172"/>
                  </a:ext>
                </a:extLst>
              </a:tr>
              <a:tr h="370840">
                <a:tc>
                  <a:txBody>
                    <a:bodyPr/>
                    <a:lstStyle/>
                    <a:p>
                      <a:pPr algn="ctr"/>
                      <a:r>
                        <a:rPr lang="es-AR" sz="1400" dirty="0"/>
                        <a:t>Reales (</a:t>
                      </a:r>
                      <a:r>
                        <a:rPr lang="es-AR" sz="1400" b="1" dirty="0"/>
                        <a:t>Real</a:t>
                      </a:r>
                      <a:r>
                        <a:rPr lang="es-AR" sz="1400" dirty="0"/>
                        <a:t>)</a:t>
                      </a:r>
                    </a:p>
                  </a:txBody>
                  <a:tcPr/>
                </a:tc>
                <a:extLst>
                  <a:ext uri="{0D108BD9-81ED-4DB2-BD59-A6C34878D82A}">
                    <a16:rowId xmlns:a16="http://schemas.microsoft.com/office/drawing/2014/main" xmlns="" val="2425287099"/>
                  </a:ext>
                </a:extLst>
              </a:tr>
            </a:tbl>
          </a:graphicData>
        </a:graphic>
      </p:graphicFrame>
      <p:graphicFrame>
        <p:nvGraphicFramePr>
          <p:cNvPr id="20" name="Table 17">
            <a:extLst>
              <a:ext uri="{FF2B5EF4-FFF2-40B4-BE49-F238E27FC236}">
                <a16:creationId xmlns:a16="http://schemas.microsoft.com/office/drawing/2014/main" xmlns="" id="{F30711C4-3A30-4B0F-A03D-EC5B3BD37EED}"/>
              </a:ext>
            </a:extLst>
          </p:cNvPr>
          <p:cNvGraphicFramePr>
            <a:graphicFrameLocks noGrp="1"/>
          </p:cNvGraphicFramePr>
          <p:nvPr>
            <p:extLst>
              <p:ext uri="{D42A27DB-BD31-4B8C-83A1-F6EECF244321}">
                <p14:modId xmlns:p14="http://schemas.microsoft.com/office/powerpoint/2010/main" val="585463436"/>
              </p:ext>
            </p:extLst>
          </p:nvPr>
        </p:nvGraphicFramePr>
        <p:xfrm>
          <a:off x="3528967" y="4102598"/>
          <a:ext cx="2273417" cy="741680"/>
        </p:xfrm>
        <a:graphic>
          <a:graphicData uri="http://schemas.openxmlformats.org/drawingml/2006/table">
            <a:tbl>
              <a:tblPr firstRow="1" bandRow="1">
                <a:tableStyleId>{E8B1032C-EA38-4F05-BA0D-38AFFFC7BED3}</a:tableStyleId>
              </a:tblPr>
              <a:tblGrid>
                <a:gridCol w="2273417">
                  <a:extLst>
                    <a:ext uri="{9D8B030D-6E8A-4147-A177-3AD203B41FA5}">
                      <a16:colId xmlns:a16="http://schemas.microsoft.com/office/drawing/2014/main" xmlns="" val="1427871285"/>
                    </a:ext>
                  </a:extLst>
                </a:gridCol>
              </a:tblGrid>
              <a:tr h="370840">
                <a:tc>
                  <a:txBody>
                    <a:bodyPr/>
                    <a:lstStyle/>
                    <a:p>
                      <a:pPr algn="ctr"/>
                      <a:r>
                        <a:rPr lang="es-AR" sz="1400" dirty="0"/>
                        <a:t>DEFINIDOS POR EL USUARIO</a:t>
                      </a:r>
                    </a:p>
                  </a:txBody>
                  <a:tcPr/>
                </a:tc>
                <a:extLst>
                  <a:ext uri="{0D108BD9-81ED-4DB2-BD59-A6C34878D82A}">
                    <a16:rowId xmlns:a16="http://schemas.microsoft.com/office/drawing/2014/main" xmlns="" val="2859131053"/>
                  </a:ext>
                </a:extLst>
              </a:tr>
              <a:tr h="370840">
                <a:tc>
                  <a:txBody>
                    <a:bodyPr/>
                    <a:lstStyle/>
                    <a:p>
                      <a:pPr algn="ctr"/>
                      <a:r>
                        <a:rPr lang="es-AR" sz="1400" dirty="0" err="1"/>
                        <a:t>Subrango</a:t>
                      </a:r>
                      <a:r>
                        <a:rPr lang="es-AR" sz="1400" dirty="0"/>
                        <a:t> (</a:t>
                      </a:r>
                      <a:r>
                        <a:rPr lang="es-AR" sz="1400" b="1" dirty="0" err="1"/>
                        <a:t>Integer</a:t>
                      </a:r>
                      <a:r>
                        <a:rPr lang="es-AR" sz="1400" b="1" dirty="0"/>
                        <a:t> </a:t>
                      </a:r>
                      <a:r>
                        <a:rPr lang="es-AR" sz="1400" b="0" dirty="0"/>
                        <a:t>o</a:t>
                      </a:r>
                      <a:r>
                        <a:rPr lang="es-AR" sz="1400" b="1" dirty="0"/>
                        <a:t> </a:t>
                      </a:r>
                      <a:r>
                        <a:rPr lang="es-AR" sz="1400" b="1" dirty="0" err="1"/>
                        <a:t>Char</a:t>
                      </a:r>
                      <a:r>
                        <a:rPr lang="es-AR" sz="1400" dirty="0"/>
                        <a:t>)</a:t>
                      </a:r>
                    </a:p>
                  </a:txBody>
                  <a:tcPr/>
                </a:tc>
                <a:extLst>
                  <a:ext uri="{0D108BD9-81ED-4DB2-BD59-A6C34878D82A}">
                    <a16:rowId xmlns:a16="http://schemas.microsoft.com/office/drawing/2014/main" xmlns="" val="568426940"/>
                  </a:ext>
                </a:extLst>
              </a:tr>
            </a:tbl>
          </a:graphicData>
        </a:graphic>
      </p:graphicFrame>
      <p:graphicFrame>
        <p:nvGraphicFramePr>
          <p:cNvPr id="21" name="Table 17">
            <a:extLst>
              <a:ext uri="{FF2B5EF4-FFF2-40B4-BE49-F238E27FC236}">
                <a16:creationId xmlns:a16="http://schemas.microsoft.com/office/drawing/2014/main" xmlns="" id="{174D93B7-7BB7-4AE5-BFC3-D522383FE55C}"/>
              </a:ext>
            </a:extLst>
          </p:cNvPr>
          <p:cNvGraphicFramePr>
            <a:graphicFrameLocks noGrp="1"/>
          </p:cNvGraphicFramePr>
          <p:nvPr>
            <p:extLst>
              <p:ext uri="{D42A27DB-BD31-4B8C-83A1-F6EECF244321}">
                <p14:modId xmlns:p14="http://schemas.microsoft.com/office/powerpoint/2010/main" val="3737951850"/>
              </p:ext>
            </p:extLst>
          </p:nvPr>
        </p:nvGraphicFramePr>
        <p:xfrm>
          <a:off x="7149426" y="4132900"/>
          <a:ext cx="2479129" cy="741680"/>
        </p:xfrm>
        <a:graphic>
          <a:graphicData uri="http://schemas.openxmlformats.org/drawingml/2006/table">
            <a:tbl>
              <a:tblPr firstRow="1" bandRow="1">
                <a:tableStyleId>{E8B1032C-EA38-4F05-BA0D-38AFFFC7BED3}</a:tableStyleId>
              </a:tblPr>
              <a:tblGrid>
                <a:gridCol w="2479129">
                  <a:extLst>
                    <a:ext uri="{9D8B030D-6E8A-4147-A177-3AD203B41FA5}">
                      <a16:colId xmlns:a16="http://schemas.microsoft.com/office/drawing/2014/main" xmlns="" val="1427871285"/>
                    </a:ext>
                  </a:extLst>
                </a:gridCol>
              </a:tblGrid>
              <a:tr h="370840">
                <a:tc>
                  <a:txBody>
                    <a:bodyPr/>
                    <a:lstStyle/>
                    <a:p>
                      <a:pPr algn="ctr"/>
                      <a:r>
                        <a:rPr lang="es-AR" sz="1400" dirty="0"/>
                        <a:t>DEFINIDOS POR EL USUARIO</a:t>
                      </a:r>
                    </a:p>
                  </a:txBody>
                  <a:tcPr/>
                </a:tc>
                <a:extLst>
                  <a:ext uri="{0D108BD9-81ED-4DB2-BD59-A6C34878D82A}">
                    <a16:rowId xmlns:a16="http://schemas.microsoft.com/office/drawing/2014/main" xmlns="" val="2859131053"/>
                  </a:ext>
                </a:extLst>
              </a:tr>
              <a:tr h="370840">
                <a:tc>
                  <a:txBody>
                    <a:bodyPr/>
                    <a:lstStyle/>
                    <a:p>
                      <a:pPr algn="ctr"/>
                      <a:r>
                        <a:rPr lang="es-AR" sz="1400" dirty="0"/>
                        <a:t>Cadena de caracteres (</a:t>
                      </a:r>
                      <a:r>
                        <a:rPr lang="es-AR" sz="1400" b="1" dirty="0" err="1"/>
                        <a:t>String</a:t>
                      </a:r>
                      <a:r>
                        <a:rPr lang="es-AR" sz="1400" dirty="0"/>
                        <a:t>)</a:t>
                      </a:r>
                    </a:p>
                  </a:txBody>
                  <a:tcPr/>
                </a:tc>
                <a:extLst>
                  <a:ext uri="{0D108BD9-81ED-4DB2-BD59-A6C34878D82A}">
                    <a16:rowId xmlns:a16="http://schemas.microsoft.com/office/drawing/2014/main" xmlns="" val="568426940"/>
                  </a:ext>
                </a:extLst>
              </a:tr>
            </a:tbl>
          </a:graphicData>
        </a:graphic>
      </p:graphicFrame>
      <p:cxnSp>
        <p:nvCxnSpPr>
          <p:cNvPr id="22" name="Straight Arrow Connector 21">
            <a:extLst>
              <a:ext uri="{FF2B5EF4-FFF2-40B4-BE49-F238E27FC236}">
                <a16:creationId xmlns:a16="http://schemas.microsoft.com/office/drawing/2014/main" xmlns="" id="{3E6E2DA3-2CFC-4CD1-B2DF-0AD8B6FA9727}"/>
              </a:ext>
            </a:extLst>
          </p:cNvPr>
          <p:cNvCxnSpPr>
            <a:cxnSpLocks/>
            <a:stCxn id="7" idx="2"/>
            <a:endCxn id="11" idx="0"/>
          </p:cNvCxnSpPr>
          <p:nvPr/>
        </p:nvCxnSpPr>
        <p:spPr>
          <a:xfrm flipH="1">
            <a:off x="3459061" y="2186442"/>
            <a:ext cx="2477548" cy="472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684AAEBC-4B10-49A3-8D7A-9F6B11D6989F}"/>
              </a:ext>
            </a:extLst>
          </p:cNvPr>
          <p:cNvCxnSpPr>
            <a:cxnSpLocks/>
            <a:stCxn id="7" idx="2"/>
            <a:endCxn id="13" idx="0"/>
          </p:cNvCxnSpPr>
          <p:nvPr/>
        </p:nvCxnSpPr>
        <p:spPr>
          <a:xfrm>
            <a:off x="5936609" y="2186442"/>
            <a:ext cx="2452383" cy="472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4448BE29-8C1A-4D19-8859-05CDE6025613}"/>
              </a:ext>
            </a:extLst>
          </p:cNvPr>
          <p:cNvCxnSpPr>
            <a:cxnSpLocks/>
            <a:stCxn id="11" idx="2"/>
            <a:endCxn id="17" idx="0"/>
          </p:cNvCxnSpPr>
          <p:nvPr/>
        </p:nvCxnSpPr>
        <p:spPr>
          <a:xfrm flipH="1">
            <a:off x="1872750" y="3573691"/>
            <a:ext cx="1586311" cy="528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B5C2A3A2-9B1C-4A98-AE1E-BDC54C548211}"/>
              </a:ext>
            </a:extLst>
          </p:cNvPr>
          <p:cNvCxnSpPr>
            <a:cxnSpLocks/>
            <a:stCxn id="11" idx="2"/>
            <a:endCxn id="20" idx="0"/>
          </p:cNvCxnSpPr>
          <p:nvPr/>
        </p:nvCxnSpPr>
        <p:spPr>
          <a:xfrm>
            <a:off x="3459061" y="3573691"/>
            <a:ext cx="1206614" cy="528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0DE4418F-F28F-48C7-97A2-705F581C56B8}"/>
              </a:ext>
            </a:extLst>
          </p:cNvPr>
          <p:cNvCxnSpPr>
            <a:cxnSpLocks/>
            <a:stCxn id="13" idx="2"/>
            <a:endCxn id="21" idx="0"/>
          </p:cNvCxnSpPr>
          <p:nvPr/>
        </p:nvCxnSpPr>
        <p:spPr>
          <a:xfrm flipH="1">
            <a:off x="8388990" y="3573691"/>
            <a:ext cx="2" cy="559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057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books on a shelf">
            <a:extLst>
              <a:ext uri="{FF2B5EF4-FFF2-40B4-BE49-F238E27FC236}">
                <a16:creationId xmlns:a16="http://schemas.microsoft.com/office/drawing/2014/main" xmlns="" id="{0BCD2159-BE65-43D5-9E0A-9EB4B1B2F85B}"/>
              </a:ext>
            </a:extLst>
          </p:cNvPr>
          <p:cNvPicPr>
            <a:picLocks noGrp="1" noChangeAspect="1"/>
          </p:cNvPicPr>
          <p:nvPr>
            <p:ph type="pic" sz="quarter" idx="10"/>
          </p:nvPr>
        </p:nvPicPr>
        <p:blipFill>
          <a:blip r:embed="rId2" cstate="email">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grpSp>
        <p:nvGrpSpPr>
          <p:cNvPr id="23" name="Group 22">
            <a:extLst>
              <a:ext uri="{FF2B5EF4-FFF2-40B4-BE49-F238E27FC236}">
                <a16:creationId xmlns:a16="http://schemas.microsoft.com/office/drawing/2014/main" xmlns="" id="{28C94A8D-A234-408C-8281-33CCC01BE2A8}"/>
              </a:ext>
              <a:ext uri="{C183D7F6-B498-43B3-948B-1728B52AA6E4}">
                <adec:decorative xmlns:adec="http://schemas.microsoft.com/office/drawing/2017/decorative" xmlns="" val="1"/>
              </a:ext>
            </a:extLst>
          </p:cNvPr>
          <p:cNvGrpSpPr/>
          <p:nvPr/>
        </p:nvGrpSpPr>
        <p:grpSpPr>
          <a:xfrm>
            <a:off x="0" y="0"/>
            <a:ext cx="4750604" cy="6858000"/>
            <a:chOff x="0" y="0"/>
            <a:chExt cx="4750604" cy="6858000"/>
          </a:xfrm>
        </p:grpSpPr>
        <p:sp>
          <p:nvSpPr>
            <p:cNvPr id="22" name="Freeform: Shape 21">
              <a:extLst>
                <a:ext uri="{FF2B5EF4-FFF2-40B4-BE49-F238E27FC236}">
                  <a16:creationId xmlns:a16="http://schemas.microsoft.com/office/drawing/2014/main" xmlns="" id="{01887690-2EDF-4913-A835-4503B0E36442}"/>
                </a:ext>
              </a:extLst>
            </p:cNvPr>
            <p:cNvSpPr/>
            <p:nvPr/>
          </p:nvSpPr>
          <p:spPr>
            <a:xfrm>
              <a:off x="0" y="0"/>
              <a:ext cx="4750604" cy="6858000"/>
            </a:xfrm>
            <a:custGeom>
              <a:avLst/>
              <a:gdLst>
                <a:gd name="connsiteX0" fmla="*/ 0 w 4750604"/>
                <a:gd name="connsiteY0" fmla="*/ 0 h 6858000"/>
                <a:gd name="connsiteX1" fmla="*/ 4750604 w 4750604"/>
                <a:gd name="connsiteY1" fmla="*/ 0 h 6858000"/>
                <a:gd name="connsiteX2" fmla="*/ 3101407 w 4750604"/>
                <a:gd name="connsiteY2" fmla="*/ 6858000 h 6858000"/>
                <a:gd name="connsiteX3" fmla="*/ 0 w 475060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50604" h="6858000">
                  <a:moveTo>
                    <a:pt x="0" y="0"/>
                  </a:moveTo>
                  <a:lnTo>
                    <a:pt x="4750604" y="0"/>
                  </a:lnTo>
                  <a:lnTo>
                    <a:pt x="3101407" y="6858000"/>
                  </a:lnTo>
                  <a:lnTo>
                    <a:pt x="0" y="685800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AD1E7D22-630D-4E19-8BE6-9C21E4A652BD}"/>
                </a:ext>
              </a:extLst>
            </p:cNvPr>
            <p:cNvSpPr/>
            <p:nvPr/>
          </p:nvSpPr>
          <p:spPr>
            <a:xfrm>
              <a:off x="1" y="0"/>
              <a:ext cx="3946799" cy="6858000"/>
            </a:xfrm>
            <a:custGeom>
              <a:avLst/>
              <a:gdLst>
                <a:gd name="connsiteX0" fmla="*/ 0 w 3946799"/>
                <a:gd name="connsiteY0" fmla="*/ 0 h 6858000"/>
                <a:gd name="connsiteX1" fmla="*/ 3946799 w 3946799"/>
                <a:gd name="connsiteY1" fmla="*/ 0 h 6858000"/>
                <a:gd name="connsiteX2" fmla="*/ 2297602 w 3946799"/>
                <a:gd name="connsiteY2" fmla="*/ 6858000 h 6858000"/>
                <a:gd name="connsiteX3" fmla="*/ 0 w 39467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46799" h="6858000">
                  <a:moveTo>
                    <a:pt x="0" y="0"/>
                  </a:moveTo>
                  <a:lnTo>
                    <a:pt x="3946799" y="0"/>
                  </a:lnTo>
                  <a:lnTo>
                    <a:pt x="2297602" y="6858000"/>
                  </a:lnTo>
                  <a:lnTo>
                    <a:pt x="0" y="6858000"/>
                  </a:lnTo>
                  <a:close/>
                </a:path>
              </a:pathLst>
            </a:cu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xmlns="" id="{318BD405-EEE9-4A08-8DA2-A70AFCF1D240}"/>
                </a:ext>
              </a:extLst>
            </p:cNvPr>
            <p:cNvSpPr/>
            <p:nvPr/>
          </p:nvSpPr>
          <p:spPr>
            <a:xfrm>
              <a:off x="0" y="0"/>
              <a:ext cx="3723822" cy="6858000"/>
            </a:xfrm>
            <a:custGeom>
              <a:avLst/>
              <a:gdLst>
                <a:gd name="connsiteX0" fmla="*/ 0 w 3723822"/>
                <a:gd name="connsiteY0" fmla="*/ 0 h 6858000"/>
                <a:gd name="connsiteX1" fmla="*/ 3723822 w 3723822"/>
                <a:gd name="connsiteY1" fmla="*/ 0 h 6858000"/>
                <a:gd name="connsiteX2" fmla="*/ 2074625 w 3723822"/>
                <a:gd name="connsiteY2" fmla="*/ 6858000 h 6858000"/>
                <a:gd name="connsiteX3" fmla="*/ 0 w 372382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23822" h="6858000">
                  <a:moveTo>
                    <a:pt x="0" y="0"/>
                  </a:moveTo>
                  <a:lnTo>
                    <a:pt x="3723822" y="0"/>
                  </a:lnTo>
                  <a:lnTo>
                    <a:pt x="2074625" y="6858000"/>
                  </a:lnTo>
                  <a:lnTo>
                    <a:pt x="0" y="6858000"/>
                  </a:lnTo>
                  <a:close/>
                </a:path>
              </a:pathLst>
            </a:custGeom>
            <a:solidFill>
              <a:schemeClr val="accent2">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xmlns="" id="{7D4A6826-2C0D-4C79-A871-DF31737EE4F7}"/>
                </a:ext>
              </a:extLst>
            </p:cNvPr>
            <p:cNvSpPr/>
            <p:nvPr/>
          </p:nvSpPr>
          <p:spPr>
            <a:xfrm>
              <a:off x="0" y="0"/>
              <a:ext cx="3374007" cy="6858000"/>
            </a:xfrm>
            <a:custGeom>
              <a:avLst/>
              <a:gdLst>
                <a:gd name="connsiteX0" fmla="*/ 0 w 3374007"/>
                <a:gd name="connsiteY0" fmla="*/ 0 h 6858000"/>
                <a:gd name="connsiteX1" fmla="*/ 3374007 w 3374007"/>
                <a:gd name="connsiteY1" fmla="*/ 0 h 6858000"/>
                <a:gd name="connsiteX2" fmla="*/ 1659507 w 3374007"/>
                <a:gd name="connsiteY2" fmla="*/ 6858000 h 6858000"/>
                <a:gd name="connsiteX3" fmla="*/ 0 w 33740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74007" h="6858000">
                  <a:moveTo>
                    <a:pt x="0" y="0"/>
                  </a:moveTo>
                  <a:lnTo>
                    <a:pt x="3374007" y="0"/>
                  </a:lnTo>
                  <a:lnTo>
                    <a:pt x="1659507" y="6858000"/>
                  </a:lnTo>
                  <a:lnTo>
                    <a:pt x="0" y="6858000"/>
                  </a:lnTo>
                  <a:close/>
                </a:path>
              </a:pathLst>
            </a:custGeom>
            <a:solidFill>
              <a:srgbClr val="0D3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33" descr="title">
            <a:extLst>
              <a:ext uri="{FF2B5EF4-FFF2-40B4-BE49-F238E27FC236}">
                <a16:creationId xmlns:a16="http://schemas.microsoft.com/office/drawing/2014/main" xmlns="" id="{3749FE94-FC7C-4359-A56E-6C7A87BDEE87}"/>
              </a:ext>
            </a:extLst>
          </p:cNvPr>
          <p:cNvSpPr>
            <a:spLocks noGrp="1"/>
          </p:cNvSpPr>
          <p:nvPr>
            <p:ph type="title"/>
          </p:nvPr>
        </p:nvSpPr>
        <p:spPr/>
        <p:txBody>
          <a:bodyPr/>
          <a:lstStyle/>
          <a:p>
            <a:r>
              <a:rPr lang="en-US" dirty="0"/>
              <a:t>MUCHAS GRACIAS</a:t>
            </a:r>
          </a:p>
        </p:txBody>
      </p:sp>
    </p:spTree>
    <p:extLst>
      <p:ext uri="{BB962C8B-B14F-4D97-AF65-F5344CB8AC3E}">
        <p14:creationId xmlns:p14="http://schemas.microsoft.com/office/powerpoint/2010/main" val="402151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xmlns=""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xmlns="" id="{AB025618-C830-4992-9CD3-D9E49BC79E67}"/>
              </a:ext>
              <a:ext uri="{C183D7F6-B498-43B3-948B-1728B52AA6E4}">
                <adec:decorative xmlns:adec="http://schemas.microsoft.com/office/drawing/2017/decorative" xmlns="" val="1"/>
              </a:ext>
            </a:extLst>
          </p:cNvPr>
          <p:cNvGrpSpPr/>
          <p:nvPr/>
        </p:nvGrpSpPr>
        <p:grpSpPr>
          <a:xfrm>
            <a:off x="2595847" y="0"/>
            <a:ext cx="7388298" cy="6858000"/>
            <a:chOff x="1826589" y="0"/>
            <a:chExt cx="7388298" cy="6858000"/>
          </a:xfrm>
        </p:grpSpPr>
        <p:sp>
          <p:nvSpPr>
            <p:cNvPr id="10" name="Parallelogram 9">
              <a:extLst>
                <a:ext uri="{FF2B5EF4-FFF2-40B4-BE49-F238E27FC236}">
                  <a16:creationId xmlns:a16="http://schemas.microsoft.com/office/drawing/2014/main" xmlns=""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xmlns=""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xmlns=""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p:txBody>
          <a:bodyPr/>
          <a:lstStyle/>
          <a:p>
            <a:r>
              <a:rPr lang="es-AR"/>
              <a:t>TIPO DE DATO ESTRUCTURADO - MOTIVACIÓN</a:t>
            </a:r>
          </a:p>
        </p:txBody>
      </p:sp>
      <p:pic>
        <p:nvPicPr>
          <p:cNvPr id="35" name="Content Placeholder 34" descr="Classroom">
            <a:extLst>
              <a:ext uri="{FF2B5EF4-FFF2-40B4-BE49-F238E27FC236}">
                <a16:creationId xmlns:a16="http://schemas.microsoft.com/office/drawing/2014/main" xmlns="" id="{56174A3F-A7B3-40BE-88BD-1796890E4B44}"/>
              </a:ext>
            </a:extLst>
          </p:cNvPr>
          <p:cNvPicPr>
            <a:picLocks noGrp="1" noChangeAspect="1"/>
          </p:cNvPicPr>
          <p:nvPr>
            <p:ph sz="quarter" idx="13"/>
          </p:nvPr>
        </p:nvPicPr>
        <p:blipFill>
          <a:blip r:embed="rId3">
            <a:extLst>
              <a:ext uri="{96DAC541-7B7A-43D3-8B79-37D633B846F1}">
                <asvg:svgBlip xmlns:asvg="http://schemas.microsoft.com/office/drawing/2016/SVG/main" xmlns="" r:embed="rId4"/>
              </a:ext>
            </a:extLst>
          </a:blip>
          <a:srcRect/>
          <a:stretch/>
        </p:blipFill>
        <p:spPr>
          <a:xfrm>
            <a:off x="1488782" y="3950060"/>
            <a:ext cx="948761" cy="948761"/>
          </a:xfrm>
        </p:spPr>
      </p:pic>
      <p:sp>
        <p:nvSpPr>
          <p:cNvPr id="23" name="Text Placeholder 22" descr="content block 1">
            <a:extLst>
              <a:ext uri="{FF2B5EF4-FFF2-40B4-BE49-F238E27FC236}">
                <a16:creationId xmlns:a16="http://schemas.microsoft.com/office/drawing/2014/main" xmlns="" id="{B88939B0-5B9A-4423-AFD1-CF6B22268795}"/>
              </a:ext>
            </a:extLst>
          </p:cNvPr>
          <p:cNvSpPr>
            <a:spLocks noGrp="1"/>
          </p:cNvSpPr>
          <p:nvPr>
            <p:ph type="body" sz="quarter" idx="11"/>
          </p:nvPr>
        </p:nvSpPr>
        <p:spPr>
          <a:xfrm>
            <a:off x="618360" y="1599588"/>
            <a:ext cx="3208031" cy="3368675"/>
          </a:xfrm>
        </p:spPr>
        <p:txBody>
          <a:bodyPr/>
          <a:lstStyle/>
          <a:p>
            <a:r>
              <a:rPr lang="es-AR" sz="2400" b="1" dirty="0"/>
              <a:t>Problema</a:t>
            </a:r>
            <a:r>
              <a:rPr lang="es-AR" sz="2400" dirty="0"/>
              <a:t>: </a:t>
            </a:r>
          </a:p>
          <a:p>
            <a:pPr marL="342900" indent="-342900">
              <a:buFont typeface="Arial" panose="020B0604020202020204" pitchFamily="34" charset="0"/>
              <a:buChar char="•"/>
            </a:pPr>
            <a:r>
              <a:rPr lang="es-AR" sz="2400" dirty="0"/>
              <a:t>Se quiere representar la información de los estudiantes de una Facultad.</a:t>
            </a:r>
          </a:p>
        </p:txBody>
      </p:sp>
      <p:pic>
        <p:nvPicPr>
          <p:cNvPr id="36" name="Content Placeholder 35" descr="Badge Question Mark">
            <a:extLst>
              <a:ext uri="{FF2B5EF4-FFF2-40B4-BE49-F238E27FC236}">
                <a16:creationId xmlns:a16="http://schemas.microsoft.com/office/drawing/2014/main" xmlns="" id="{A960174C-A9DE-472D-BF1C-B13108BD70B7}"/>
              </a:ext>
            </a:extLst>
          </p:cNvPr>
          <p:cNvPicPr>
            <a:picLocks noGrp="1" noChangeAspect="1"/>
          </p:cNvPicPr>
          <p:nvPr>
            <p:ph sz="quarter" idx="14"/>
          </p:nvPr>
        </p:nvPicPr>
        <p:blipFill>
          <a:blip r:embed="rId5">
            <a:extLst>
              <a:ext uri="{96DAC541-7B7A-43D3-8B79-37D633B846F1}">
                <asvg:svgBlip xmlns:asvg="http://schemas.microsoft.com/office/drawing/2016/SVG/main" xmlns="" r:embed="rId6"/>
              </a:ext>
            </a:extLst>
          </a:blip>
          <a:srcRect/>
          <a:stretch/>
        </p:blipFill>
        <p:spPr>
          <a:xfrm>
            <a:off x="5423534" y="1657717"/>
            <a:ext cx="822823" cy="822823"/>
          </a:xfrm>
        </p:spPr>
      </p:pic>
      <p:sp>
        <p:nvSpPr>
          <p:cNvPr id="24" name="Text Placeholder 23" descr="content block 2">
            <a:extLst>
              <a:ext uri="{FF2B5EF4-FFF2-40B4-BE49-F238E27FC236}">
                <a16:creationId xmlns:a16="http://schemas.microsoft.com/office/drawing/2014/main" xmlns="" id="{C3930A4E-1302-4AC9-86A3-C4E8AF186ED8}"/>
              </a:ext>
            </a:extLst>
          </p:cNvPr>
          <p:cNvSpPr>
            <a:spLocks noGrp="1"/>
          </p:cNvSpPr>
          <p:nvPr>
            <p:ph type="body" sz="quarter" idx="12"/>
          </p:nvPr>
        </p:nvSpPr>
        <p:spPr>
          <a:xfrm>
            <a:off x="4103629" y="2775932"/>
            <a:ext cx="3620815" cy="3169027"/>
          </a:xfrm>
        </p:spPr>
        <p:txBody>
          <a:bodyPr/>
          <a:lstStyle/>
          <a:p>
            <a:r>
              <a:rPr lang="es-AR" sz="2400" b="1" dirty="0"/>
              <a:t>Preguntas:</a:t>
            </a:r>
          </a:p>
          <a:p>
            <a:pPr marL="285750" indent="-285750">
              <a:buFont typeface="Arial" panose="020B0604020202020204" pitchFamily="34" charset="0"/>
              <a:buChar char="•"/>
            </a:pPr>
            <a:r>
              <a:rPr lang="es-AR" sz="1600" dirty="0"/>
              <a:t>Qué datos se necesitan para representar a un estudiante (DNI, Apellido y Nombre, Fecha de nacimiento, etc.).</a:t>
            </a:r>
          </a:p>
          <a:p>
            <a:pPr marL="285750" indent="-285750">
              <a:buFont typeface="Arial" panose="020B0604020202020204" pitchFamily="34" charset="0"/>
              <a:buChar char="•"/>
            </a:pPr>
            <a:r>
              <a:rPr lang="es-AR" sz="1600" dirty="0"/>
              <a:t>Todos esos datos agrupados representan al estudiante.</a:t>
            </a:r>
          </a:p>
          <a:p>
            <a:pPr marL="285750" indent="-285750">
              <a:buFont typeface="Arial" panose="020B0604020202020204" pitchFamily="34" charset="0"/>
              <a:buChar char="•"/>
            </a:pPr>
            <a:r>
              <a:rPr lang="es-AR" sz="1600" dirty="0"/>
              <a:t>Cantidad de estudiantes a representar.</a:t>
            </a:r>
          </a:p>
          <a:p>
            <a:pPr marL="285750" indent="-285750">
              <a:buFont typeface="Arial" panose="020B0604020202020204" pitchFamily="34" charset="0"/>
              <a:buChar char="•"/>
            </a:pPr>
            <a:r>
              <a:rPr lang="es-AR" sz="1600" dirty="0"/>
              <a:t>Qué tipo de datos visto hasta el momento se puede utilizar para representar a los estudiantes o al estudiante.</a:t>
            </a:r>
          </a:p>
          <a:p>
            <a:endParaRPr lang="es-AR" dirty="0"/>
          </a:p>
          <a:p>
            <a:endParaRPr lang="es-AR" dirty="0"/>
          </a:p>
        </p:txBody>
      </p:sp>
      <p:sp>
        <p:nvSpPr>
          <p:cNvPr id="14" name="Rectangle 13">
            <a:extLst>
              <a:ext uri="{FF2B5EF4-FFF2-40B4-BE49-F238E27FC236}">
                <a16:creationId xmlns:a16="http://schemas.microsoft.com/office/drawing/2014/main" xmlns="" id="{C862BC4D-BD7A-417E-A34A-59CE4D4A6AC8}"/>
              </a:ext>
              <a:ext uri="{C183D7F6-B498-43B3-948B-1728B52AA6E4}">
                <adec:decorative xmlns:adec="http://schemas.microsoft.com/office/drawing/2017/decorative" xmlns=""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xmlns="" id="{652937FB-CDE3-46B3-8481-AB5DB8C4BABA}"/>
              </a:ext>
              <a:ext uri="{C183D7F6-B498-43B3-948B-1728B52AA6E4}">
                <adec:decorative xmlns:adec="http://schemas.microsoft.com/office/drawing/2017/decorative" xmlns=""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xmlns="" id="{11457662-C1A5-4B93-8E30-88025E27C462}"/>
              </a:ext>
              <a:ext uri="{C183D7F6-B498-43B3-948B-1728B52AA6E4}">
                <adec:decorative xmlns:adec="http://schemas.microsoft.com/office/drawing/2017/decorative" xmlns=""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4</a:t>
            </a:fld>
            <a:endParaRPr lang="en-US" sz="1200" dirty="0">
              <a:solidFill>
                <a:schemeClr val="bg1"/>
              </a:solidFill>
            </a:endParaRPr>
          </a:p>
        </p:txBody>
      </p:sp>
    </p:spTree>
    <p:extLst>
      <p:ext uri="{BB962C8B-B14F-4D97-AF65-F5344CB8AC3E}">
        <p14:creationId xmlns:p14="http://schemas.microsoft.com/office/powerpoint/2010/main" val="320712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p:txBody>
          <a:bodyPr/>
          <a:lstStyle/>
          <a:p>
            <a:r>
              <a:rPr lang="es-AR" sz="2400" dirty="0"/>
              <a:t>Una </a:t>
            </a:r>
            <a:r>
              <a:rPr lang="es-AR" sz="2400" b="1" dirty="0"/>
              <a:t>estructura de datos</a:t>
            </a:r>
            <a:r>
              <a:rPr lang="es-AR" sz="2400" dirty="0"/>
              <a:t> es un conjunto de variables (que podrían ser de distintos tipo) que poseen una relación lógica o conceptual entre sí y que se puede reconocer como un todo, bajo un nombre único.</a:t>
            </a:r>
          </a:p>
          <a:p>
            <a:endParaRPr lang="es-AR" sz="2400" dirty="0"/>
          </a:p>
          <a:p>
            <a:pPr lvl="1"/>
            <a:r>
              <a:rPr lang="es-AR" sz="2000" dirty="0"/>
              <a:t>Nos permite representar objetos del mundo real que son más complejos que un número, un carácter o una palabra.</a:t>
            </a:r>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 CONCEPTO </a:t>
            </a:r>
          </a:p>
        </p:txBody>
      </p:sp>
      <p:pic>
        <p:nvPicPr>
          <p:cNvPr id="5" name="Content Placeholder 34" descr="Open book">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595212"/>
            <a:ext cx="830997" cy="830997"/>
          </a:xfrm>
        </p:spPr>
      </p:pic>
    </p:spTree>
    <p:extLst>
      <p:ext uri="{BB962C8B-B14F-4D97-AF65-F5344CB8AC3E}">
        <p14:creationId xmlns:p14="http://schemas.microsoft.com/office/powerpoint/2010/main" val="28367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F04D31-5BF9-4B99-9385-2E407596F8A1}"/>
              </a:ext>
            </a:extLst>
          </p:cNvPr>
          <p:cNvSpPr>
            <a:spLocks noGrp="1"/>
          </p:cNvSpPr>
          <p:nvPr>
            <p:ph type="body" sz="quarter" idx="11"/>
          </p:nvPr>
        </p:nvSpPr>
        <p:spPr/>
        <p:txBody>
          <a:bodyPr/>
          <a:lstStyle/>
          <a:p>
            <a:r>
              <a:rPr lang="es-AR" sz="2400" dirty="0"/>
              <a:t>Ejemplos.</a:t>
            </a:r>
            <a:endParaRPr lang="es-AR" sz="2000" dirty="0"/>
          </a:p>
          <a:p>
            <a:pPr lvl="1"/>
            <a:r>
              <a:rPr lang="es-AR" sz="2000" dirty="0"/>
              <a:t>Representar la lista de empleados de una empresa.</a:t>
            </a:r>
          </a:p>
          <a:p>
            <a:pPr lvl="1"/>
            <a:r>
              <a:rPr lang="es-AR" sz="2000" dirty="0"/>
              <a:t>Representar la lista de productos para un sitio de compras on-line.</a:t>
            </a:r>
          </a:p>
          <a:p>
            <a:pPr lvl="1"/>
            <a:r>
              <a:rPr lang="es-AR" sz="2000" dirty="0"/>
              <a:t>Representar la carta de menú de un bar.</a:t>
            </a:r>
          </a:p>
        </p:txBody>
      </p:sp>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 CONCEPTO </a:t>
            </a:r>
          </a:p>
        </p:txBody>
      </p:sp>
      <p:pic>
        <p:nvPicPr>
          <p:cNvPr id="5" name="Content Placeholder 34" descr="Open book">
            <a:extLst>
              <a:ext uri="{FF2B5EF4-FFF2-40B4-BE49-F238E27FC236}">
                <a16:creationId xmlns:a16="http://schemas.microsoft.com/office/drawing/2014/main" xmlns="" id="{BBEE3DB7-2EA4-407F-942D-9226ECE207D9}"/>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537060" y="1595212"/>
            <a:ext cx="830997" cy="830997"/>
          </a:xfrm>
        </p:spPr>
      </p:pic>
      <p:pic>
        <p:nvPicPr>
          <p:cNvPr id="7" name="Picture 6" descr="A picture containing toy, table&#10;&#10;Description automatically generated">
            <a:extLst>
              <a:ext uri="{FF2B5EF4-FFF2-40B4-BE49-F238E27FC236}">
                <a16:creationId xmlns:a16="http://schemas.microsoft.com/office/drawing/2014/main" xmlns="" id="{D36EFE56-5D73-4DC0-AD36-F3A529C63C10}"/>
              </a:ext>
            </a:extLst>
          </p:cNvPr>
          <p:cNvPicPr>
            <a:picLocks noChangeAspect="1"/>
          </p:cNvPicPr>
          <p:nvPr/>
        </p:nvPicPr>
        <p:blipFill>
          <a:blip r:embed="rId4"/>
          <a:stretch>
            <a:fillRect/>
          </a:stretch>
        </p:blipFill>
        <p:spPr>
          <a:xfrm>
            <a:off x="1056692" y="3843628"/>
            <a:ext cx="2527041" cy="2021633"/>
          </a:xfrm>
          <a:prstGeom prst="rect">
            <a:avLst/>
          </a:prstGeom>
        </p:spPr>
      </p:pic>
      <p:pic>
        <p:nvPicPr>
          <p:cNvPr id="9" name="Picture 8" descr="A picture containing computer, monitor, drawing&#10;&#10;Description automatically generated">
            <a:extLst>
              <a:ext uri="{FF2B5EF4-FFF2-40B4-BE49-F238E27FC236}">
                <a16:creationId xmlns:a16="http://schemas.microsoft.com/office/drawing/2014/main" xmlns="" id="{6C235083-C63D-405C-8ABF-343CD8C906A3}"/>
              </a:ext>
            </a:extLst>
          </p:cNvPr>
          <p:cNvPicPr>
            <a:picLocks noChangeAspect="1"/>
          </p:cNvPicPr>
          <p:nvPr/>
        </p:nvPicPr>
        <p:blipFill>
          <a:blip r:embed="rId5"/>
          <a:stretch>
            <a:fillRect/>
          </a:stretch>
        </p:blipFill>
        <p:spPr>
          <a:xfrm>
            <a:off x="4847078" y="4189444"/>
            <a:ext cx="2461850" cy="1450131"/>
          </a:xfrm>
          <a:prstGeom prst="rect">
            <a:avLst/>
          </a:prstGeom>
        </p:spPr>
      </p:pic>
      <p:pic>
        <p:nvPicPr>
          <p:cNvPr id="13" name="Picture 12" descr="A picture containing table, people, standing&#10;&#10;Description automatically generated">
            <a:extLst>
              <a:ext uri="{FF2B5EF4-FFF2-40B4-BE49-F238E27FC236}">
                <a16:creationId xmlns:a16="http://schemas.microsoft.com/office/drawing/2014/main" xmlns="" id="{4AF64930-F7DB-48F9-A0F6-AAADEE7A1DAF}"/>
              </a:ext>
            </a:extLst>
          </p:cNvPr>
          <p:cNvPicPr>
            <a:picLocks noChangeAspect="1"/>
          </p:cNvPicPr>
          <p:nvPr/>
        </p:nvPicPr>
        <p:blipFill>
          <a:blip r:embed="rId6"/>
          <a:stretch>
            <a:fillRect/>
          </a:stretch>
        </p:blipFill>
        <p:spPr>
          <a:xfrm>
            <a:off x="9451170" y="4114800"/>
            <a:ext cx="1583752" cy="1579401"/>
          </a:xfrm>
          <a:prstGeom prst="rect">
            <a:avLst/>
          </a:prstGeom>
        </p:spPr>
      </p:pic>
    </p:spTree>
    <p:extLst>
      <p:ext uri="{BB962C8B-B14F-4D97-AF65-F5344CB8AC3E}">
        <p14:creationId xmlns:p14="http://schemas.microsoft.com/office/powerpoint/2010/main" val="264715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9D69ED9-A8E5-4187-BDDF-6AC5101C9125}"/>
              </a:ext>
            </a:extLst>
          </p:cNvPr>
          <p:cNvSpPr>
            <a:spLocks noGrp="1"/>
          </p:cNvSpPr>
          <p:nvPr>
            <p:ph type="title"/>
          </p:nvPr>
        </p:nvSpPr>
        <p:spPr/>
        <p:txBody>
          <a:bodyPr/>
          <a:lstStyle/>
          <a:p>
            <a:r>
              <a:rPr lang="es-AR" dirty="0"/>
              <a:t>ESTRUCTURA  DE DATOS - CLASIFICACIÓN </a:t>
            </a:r>
          </a:p>
        </p:txBody>
      </p:sp>
      <p:graphicFrame>
        <p:nvGraphicFramePr>
          <p:cNvPr id="9" name="Table 9">
            <a:extLst>
              <a:ext uri="{FF2B5EF4-FFF2-40B4-BE49-F238E27FC236}">
                <a16:creationId xmlns:a16="http://schemas.microsoft.com/office/drawing/2014/main" xmlns="" id="{AE989AB8-FAD6-4727-A6B5-05F13138AF74}"/>
              </a:ext>
            </a:extLst>
          </p:cNvPr>
          <p:cNvGraphicFramePr>
            <a:graphicFrameLocks noGrp="1"/>
          </p:cNvGraphicFramePr>
          <p:nvPr>
            <p:extLst>
              <p:ext uri="{D42A27DB-BD31-4B8C-83A1-F6EECF244321}">
                <p14:modId xmlns:p14="http://schemas.microsoft.com/office/powerpoint/2010/main" val="3181435440"/>
              </p:ext>
            </p:extLst>
          </p:nvPr>
        </p:nvGraphicFramePr>
        <p:xfrm>
          <a:off x="633186" y="2836598"/>
          <a:ext cx="10801082" cy="1442720"/>
        </p:xfrm>
        <a:graphic>
          <a:graphicData uri="http://schemas.openxmlformats.org/drawingml/2006/table">
            <a:tbl>
              <a:tblPr firstRow="1" bandRow="1">
                <a:tableStyleId>{E8B1032C-EA38-4F05-BA0D-38AFFFC7BED3}</a:tableStyleId>
              </a:tblPr>
              <a:tblGrid>
                <a:gridCol w="2124710">
                  <a:extLst>
                    <a:ext uri="{9D8B030D-6E8A-4147-A177-3AD203B41FA5}">
                      <a16:colId xmlns:a16="http://schemas.microsoft.com/office/drawing/2014/main" xmlns="" val="684724604"/>
                    </a:ext>
                  </a:extLst>
                </a:gridCol>
                <a:gridCol w="2756877">
                  <a:extLst>
                    <a:ext uri="{9D8B030D-6E8A-4147-A177-3AD203B41FA5}">
                      <a16:colId xmlns:a16="http://schemas.microsoft.com/office/drawing/2014/main" xmlns="" val="2325056411"/>
                    </a:ext>
                  </a:extLst>
                </a:gridCol>
                <a:gridCol w="3162618">
                  <a:extLst>
                    <a:ext uri="{9D8B030D-6E8A-4147-A177-3AD203B41FA5}">
                      <a16:colId xmlns:a16="http://schemas.microsoft.com/office/drawing/2014/main" xmlns="" val="2385377641"/>
                    </a:ext>
                  </a:extLst>
                </a:gridCol>
                <a:gridCol w="2756877">
                  <a:extLst>
                    <a:ext uri="{9D8B030D-6E8A-4147-A177-3AD203B41FA5}">
                      <a16:colId xmlns:a16="http://schemas.microsoft.com/office/drawing/2014/main" xmlns="" val="656711364"/>
                    </a:ext>
                  </a:extLst>
                </a:gridCol>
              </a:tblGrid>
              <a:tr h="370840">
                <a:tc>
                  <a:txBody>
                    <a:bodyPr/>
                    <a:lstStyle/>
                    <a:p>
                      <a:pPr algn="ctr"/>
                      <a:r>
                        <a:rPr lang="es-AR" sz="2000" dirty="0"/>
                        <a:t>Según sus elementos</a:t>
                      </a:r>
                    </a:p>
                  </a:txBody>
                  <a:tcPr/>
                </a:tc>
                <a:tc>
                  <a:txBody>
                    <a:bodyPr/>
                    <a:lstStyle/>
                    <a:p>
                      <a:pPr algn="ctr"/>
                      <a:r>
                        <a:rPr lang="es-AR" sz="2000" dirty="0"/>
                        <a:t>Según su forma de acceso</a:t>
                      </a:r>
                    </a:p>
                  </a:txBody>
                  <a:tcPr/>
                </a:tc>
                <a:tc>
                  <a:txBody>
                    <a:bodyPr/>
                    <a:lstStyle/>
                    <a:p>
                      <a:pPr algn="ctr"/>
                      <a:r>
                        <a:rPr lang="es-AR" sz="2000" dirty="0"/>
                        <a:t>Según su ocupación en memoria</a:t>
                      </a:r>
                    </a:p>
                  </a:txBody>
                  <a:tcPr/>
                </a:tc>
                <a:tc>
                  <a:txBody>
                    <a:bodyPr/>
                    <a:lstStyle/>
                    <a:p>
                      <a:pPr algn="ctr"/>
                      <a:r>
                        <a:rPr lang="es-AR" sz="2000" dirty="0"/>
                        <a:t>Según la relación entre sus elementos</a:t>
                      </a:r>
                    </a:p>
                  </a:txBody>
                  <a:tcPr/>
                </a:tc>
                <a:extLst>
                  <a:ext uri="{0D108BD9-81ED-4DB2-BD59-A6C34878D82A}">
                    <a16:rowId xmlns:a16="http://schemas.microsoft.com/office/drawing/2014/main" xmlns="" val="2851656661"/>
                  </a:ext>
                </a:extLst>
              </a:tr>
              <a:tr h="370840">
                <a:tc>
                  <a:txBody>
                    <a:bodyPr/>
                    <a:lstStyle/>
                    <a:p>
                      <a:pPr algn="ctr"/>
                      <a:r>
                        <a:rPr lang="es-AR" sz="1800" dirty="0"/>
                        <a:t>Homogénea</a:t>
                      </a:r>
                    </a:p>
                  </a:txBody>
                  <a:tcPr/>
                </a:tc>
                <a:tc>
                  <a:txBody>
                    <a:bodyPr/>
                    <a:lstStyle/>
                    <a:p>
                      <a:pPr algn="ctr"/>
                      <a:r>
                        <a:rPr lang="es-AR" sz="1800" dirty="0"/>
                        <a:t>Directo</a:t>
                      </a:r>
                    </a:p>
                  </a:txBody>
                  <a:tcPr/>
                </a:tc>
                <a:tc>
                  <a:txBody>
                    <a:bodyPr/>
                    <a:lstStyle/>
                    <a:p>
                      <a:pPr algn="ctr"/>
                      <a:r>
                        <a:rPr lang="es-AR" sz="1800" dirty="0"/>
                        <a:t>Estática</a:t>
                      </a:r>
                    </a:p>
                  </a:txBody>
                  <a:tcPr/>
                </a:tc>
                <a:tc>
                  <a:txBody>
                    <a:bodyPr/>
                    <a:lstStyle/>
                    <a:p>
                      <a:pPr algn="ctr"/>
                      <a:r>
                        <a:rPr lang="es-AR" sz="1800" dirty="0"/>
                        <a:t>Lineal</a:t>
                      </a:r>
                    </a:p>
                  </a:txBody>
                  <a:tcPr/>
                </a:tc>
                <a:extLst>
                  <a:ext uri="{0D108BD9-81ED-4DB2-BD59-A6C34878D82A}">
                    <a16:rowId xmlns:a16="http://schemas.microsoft.com/office/drawing/2014/main" xmlns="" val="1213544458"/>
                  </a:ext>
                </a:extLst>
              </a:tr>
              <a:tr h="370840">
                <a:tc>
                  <a:txBody>
                    <a:bodyPr/>
                    <a:lstStyle/>
                    <a:p>
                      <a:pPr algn="ctr"/>
                      <a:r>
                        <a:rPr lang="es-AR" sz="1800" dirty="0"/>
                        <a:t>Heterogénea</a:t>
                      </a:r>
                    </a:p>
                  </a:txBody>
                  <a:tcPr/>
                </a:tc>
                <a:tc>
                  <a:txBody>
                    <a:bodyPr/>
                    <a:lstStyle/>
                    <a:p>
                      <a:pPr algn="ctr"/>
                      <a:r>
                        <a:rPr lang="es-AR" sz="1800" dirty="0"/>
                        <a:t>Secuencial</a:t>
                      </a:r>
                    </a:p>
                  </a:txBody>
                  <a:tcPr/>
                </a:tc>
                <a:tc>
                  <a:txBody>
                    <a:bodyPr/>
                    <a:lstStyle/>
                    <a:p>
                      <a:pPr algn="ctr"/>
                      <a:r>
                        <a:rPr lang="es-AR" sz="1800" dirty="0"/>
                        <a:t>Dinámica</a:t>
                      </a:r>
                    </a:p>
                  </a:txBody>
                  <a:tcPr/>
                </a:tc>
                <a:tc>
                  <a:txBody>
                    <a:bodyPr/>
                    <a:lstStyle/>
                    <a:p>
                      <a:pPr algn="ctr"/>
                      <a:r>
                        <a:rPr lang="es-AR" sz="1800" dirty="0"/>
                        <a:t>No Lineal</a:t>
                      </a:r>
                    </a:p>
                  </a:txBody>
                  <a:tcPr/>
                </a:tc>
                <a:extLst>
                  <a:ext uri="{0D108BD9-81ED-4DB2-BD59-A6C34878D82A}">
                    <a16:rowId xmlns:a16="http://schemas.microsoft.com/office/drawing/2014/main" xmlns="" val="2144765340"/>
                  </a:ext>
                </a:extLst>
              </a:tr>
            </a:tbl>
          </a:graphicData>
        </a:graphic>
      </p:graphicFrame>
      <p:pic>
        <p:nvPicPr>
          <p:cNvPr id="11" name="Content Placeholder 34" descr="Inventory">
            <a:extLst>
              <a:ext uri="{FF2B5EF4-FFF2-40B4-BE49-F238E27FC236}">
                <a16:creationId xmlns:a16="http://schemas.microsoft.com/office/drawing/2014/main" xmlns="" id="{23EC7F91-078C-4E9D-BD8B-940220095122}"/>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1300700" y="1968723"/>
            <a:ext cx="830997" cy="830997"/>
          </a:xfrm>
        </p:spPr>
      </p:pic>
      <p:pic>
        <p:nvPicPr>
          <p:cNvPr id="12" name="Content Placeholder 34" descr="Network diagram">
            <a:extLst>
              <a:ext uri="{FF2B5EF4-FFF2-40B4-BE49-F238E27FC236}">
                <a16:creationId xmlns:a16="http://schemas.microsoft.com/office/drawing/2014/main" xmlns="" id="{92882079-C97C-488A-B731-E0B274C4F329}"/>
              </a:ext>
            </a:extLst>
          </p:cNvPr>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9748518" y="2005600"/>
            <a:ext cx="830997" cy="830997"/>
          </a:xfrm>
          <a:prstGeom prst="rect">
            <a:avLst/>
          </a:prstGeom>
        </p:spPr>
      </p:pic>
      <p:pic>
        <p:nvPicPr>
          <p:cNvPr id="14" name="Content Placeholder 34" descr="Record">
            <a:extLst>
              <a:ext uri="{FF2B5EF4-FFF2-40B4-BE49-F238E27FC236}">
                <a16:creationId xmlns:a16="http://schemas.microsoft.com/office/drawing/2014/main" xmlns="" id="{86516056-80C0-4D6F-99F0-C41D41DF44DC}"/>
              </a:ext>
            </a:extLst>
          </p:cNvPr>
          <p:cNvPicPr>
            <a:picLocks noChangeAspect="1"/>
          </p:cNvPicPr>
          <p:nvPr/>
        </p:nvPicPr>
        <p:blipFill>
          <a:blip r:embed="rId6">
            <a:extLst>
              <a:ext uri="{96DAC541-7B7A-43D3-8B79-37D633B846F1}">
                <asvg:svgBlip xmlns:asvg="http://schemas.microsoft.com/office/drawing/2016/SVG/main" xmlns="" r:embed="rId7"/>
              </a:ext>
            </a:extLst>
          </a:blip>
          <a:srcRect/>
          <a:stretch/>
        </p:blipFill>
        <p:spPr>
          <a:xfrm>
            <a:off x="3752839" y="1968723"/>
            <a:ext cx="830997" cy="830997"/>
          </a:xfrm>
          <a:prstGeom prst="rect">
            <a:avLst/>
          </a:prstGeom>
        </p:spPr>
      </p:pic>
      <p:pic>
        <p:nvPicPr>
          <p:cNvPr id="18" name="Content Placeholder 34" descr="Usb Stick">
            <a:extLst>
              <a:ext uri="{FF2B5EF4-FFF2-40B4-BE49-F238E27FC236}">
                <a16:creationId xmlns:a16="http://schemas.microsoft.com/office/drawing/2014/main" xmlns="" id="{6A92FE70-833B-4BD1-86D8-060057E7B065}"/>
              </a:ext>
            </a:extLst>
          </p:cNvPr>
          <p:cNvPicPr>
            <a:picLocks noChangeAspect="1"/>
          </p:cNvPicPr>
          <p:nvPr/>
        </p:nvPicPr>
        <p:blipFill>
          <a:blip r:embed="rId8">
            <a:extLst>
              <a:ext uri="{96DAC541-7B7A-43D3-8B79-37D633B846F1}">
                <asvg:svgBlip xmlns:asvg="http://schemas.microsoft.com/office/drawing/2016/SVG/main" xmlns="" r:embed="rId9"/>
              </a:ext>
            </a:extLst>
          </a:blip>
          <a:srcRect/>
          <a:stretch/>
        </p:blipFill>
        <p:spPr>
          <a:xfrm>
            <a:off x="6856100" y="2179567"/>
            <a:ext cx="620153" cy="620153"/>
          </a:xfrm>
          <a:prstGeom prst="rect">
            <a:avLst/>
          </a:prstGeom>
        </p:spPr>
      </p:pic>
    </p:spTree>
    <p:extLst>
      <p:ext uri="{BB962C8B-B14F-4D97-AF65-F5344CB8AC3E}">
        <p14:creationId xmlns:p14="http://schemas.microsoft.com/office/powerpoint/2010/main" val="215276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ABEF903-EC36-4041-AEE8-118BE4CFCCE1}"/>
              </a:ext>
            </a:extLst>
          </p:cNvPr>
          <p:cNvSpPr>
            <a:spLocks noGrp="1"/>
          </p:cNvSpPr>
          <p:nvPr>
            <p:ph type="body" sz="quarter" idx="11"/>
          </p:nvPr>
        </p:nvSpPr>
        <p:spPr/>
        <p:txBody>
          <a:bodyPr/>
          <a:lstStyle/>
          <a:p>
            <a:r>
              <a:rPr lang="es-AR" sz="2400" dirty="0"/>
              <a:t>Según sus elementos:</a:t>
            </a:r>
          </a:p>
          <a:p>
            <a:pPr lvl="1"/>
            <a:r>
              <a:rPr lang="es-AR" sz="2000" b="1" dirty="0"/>
              <a:t>Homogénea</a:t>
            </a:r>
            <a:r>
              <a:rPr lang="es-AR" sz="2000" dirty="0"/>
              <a:t>: todos los elementos que la componen pertenecen a mismo tipo de dato.</a:t>
            </a:r>
          </a:p>
          <a:p>
            <a:pPr lvl="1"/>
            <a:r>
              <a:rPr lang="es-AR" sz="2000" b="1" dirty="0"/>
              <a:t>Heterogénea</a:t>
            </a:r>
            <a:r>
              <a:rPr lang="es-AR" sz="2000" dirty="0"/>
              <a:t>: los elementos que la componen pueden ser de distinto tipo de dato.</a:t>
            </a:r>
          </a:p>
          <a:p>
            <a:pPr marL="457200" lvl="1" indent="0">
              <a:buNone/>
            </a:pPr>
            <a:endParaRPr lang="es-AR" sz="2000" dirty="0"/>
          </a:p>
          <a:p>
            <a:r>
              <a:rPr lang="es-AR" sz="2400" dirty="0"/>
              <a:t>Según su ocupación  en memoria:</a:t>
            </a:r>
          </a:p>
          <a:p>
            <a:pPr lvl="1"/>
            <a:r>
              <a:rPr lang="es-AR" sz="2000" b="1" dirty="0"/>
              <a:t>Estática</a:t>
            </a:r>
            <a:r>
              <a:rPr lang="es-AR" sz="2000" dirty="0"/>
              <a:t>: la cantidad de elementos que puede contener no varía durante el tiempo de ejecución del programa. Por lo tanto, la cantidad de memoria que necesita ocupar es siempre la misma durante todo el programa.</a:t>
            </a:r>
          </a:p>
          <a:p>
            <a:pPr lvl="1"/>
            <a:r>
              <a:rPr lang="es-AR" sz="2000" b="1" dirty="0"/>
              <a:t>Dinámica</a:t>
            </a:r>
            <a:r>
              <a:rPr lang="es-AR" sz="2000" dirty="0"/>
              <a:t>: la cantidad de elementos puede variar, por lo tanto, puede variar la memoria ocupada en tiempo de ejecución.</a:t>
            </a:r>
          </a:p>
          <a:p>
            <a:endParaRPr lang="es-AR" sz="1000" dirty="0"/>
          </a:p>
        </p:txBody>
      </p:sp>
      <p:sp>
        <p:nvSpPr>
          <p:cNvPr id="3" name="Title 2">
            <a:extLst>
              <a:ext uri="{FF2B5EF4-FFF2-40B4-BE49-F238E27FC236}">
                <a16:creationId xmlns:a16="http://schemas.microsoft.com/office/drawing/2014/main" xmlns="" id="{DC407DB4-E2BB-46B7-8FFE-1F7C8C5B5005}"/>
              </a:ext>
            </a:extLst>
          </p:cNvPr>
          <p:cNvSpPr>
            <a:spLocks noGrp="1"/>
          </p:cNvSpPr>
          <p:nvPr>
            <p:ph type="title"/>
          </p:nvPr>
        </p:nvSpPr>
        <p:spPr/>
        <p:txBody>
          <a:bodyPr/>
          <a:lstStyle/>
          <a:p>
            <a:r>
              <a:rPr lang="es-AR" dirty="0"/>
              <a:t>ESTRUCTURA DE DATOS – CLASIFICACIÓN</a:t>
            </a:r>
          </a:p>
        </p:txBody>
      </p:sp>
      <p:pic>
        <p:nvPicPr>
          <p:cNvPr id="5" name="Content Placeholder 34" descr="Inventory">
            <a:extLst>
              <a:ext uri="{FF2B5EF4-FFF2-40B4-BE49-F238E27FC236}">
                <a16:creationId xmlns:a16="http://schemas.microsoft.com/office/drawing/2014/main" xmlns="" id="{F50EA75C-0965-44C1-A4AD-3B81F0DA71B7}"/>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647700" y="1733550"/>
            <a:ext cx="549275" cy="549275"/>
          </a:xfrm>
        </p:spPr>
      </p:pic>
      <p:pic>
        <p:nvPicPr>
          <p:cNvPr id="6" name="Content Placeholder 34" descr="Usb Stick">
            <a:extLst>
              <a:ext uri="{FF2B5EF4-FFF2-40B4-BE49-F238E27FC236}">
                <a16:creationId xmlns:a16="http://schemas.microsoft.com/office/drawing/2014/main" xmlns="" id="{7F941C50-5BB4-41F6-96C8-BCE96C0C149D}"/>
              </a:ext>
            </a:extLst>
          </p:cNvPr>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647700" y="3624676"/>
            <a:ext cx="620153" cy="620153"/>
          </a:xfrm>
          <a:prstGeom prst="rect">
            <a:avLst/>
          </a:prstGeom>
        </p:spPr>
      </p:pic>
    </p:spTree>
    <p:extLst>
      <p:ext uri="{BB962C8B-B14F-4D97-AF65-F5344CB8AC3E}">
        <p14:creationId xmlns:p14="http://schemas.microsoft.com/office/powerpoint/2010/main" val="2987070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ABEF903-EC36-4041-AEE8-118BE4CFCCE1}"/>
              </a:ext>
            </a:extLst>
          </p:cNvPr>
          <p:cNvSpPr>
            <a:spLocks noGrp="1"/>
          </p:cNvSpPr>
          <p:nvPr>
            <p:ph type="body" sz="quarter" idx="11"/>
          </p:nvPr>
        </p:nvSpPr>
        <p:spPr/>
        <p:txBody>
          <a:bodyPr/>
          <a:lstStyle/>
          <a:p>
            <a:r>
              <a:rPr lang="es-AR" sz="2400" dirty="0"/>
              <a:t>Según su acceso:</a:t>
            </a:r>
          </a:p>
          <a:p>
            <a:pPr lvl="1"/>
            <a:r>
              <a:rPr lang="es-AR" sz="2000" b="1" dirty="0"/>
              <a:t>Directo: </a:t>
            </a:r>
            <a:r>
              <a:rPr lang="es-AR" sz="2000" dirty="0"/>
              <a:t>se puede acceder a un elemento particular sin necesidad de pasar por otros elementos.</a:t>
            </a:r>
          </a:p>
          <a:p>
            <a:pPr lvl="1"/>
            <a:r>
              <a:rPr lang="es-AR" sz="2000" b="1" dirty="0"/>
              <a:t>Secuencial</a:t>
            </a:r>
            <a:r>
              <a:rPr lang="es-AR" sz="2000" dirty="0"/>
              <a:t>: para llegar a un elemento, puede ser necesario pasar por otros elementos.</a:t>
            </a:r>
          </a:p>
          <a:p>
            <a:pPr marL="457200" lvl="1" indent="0">
              <a:buNone/>
            </a:pPr>
            <a:endParaRPr lang="es-AR" sz="2000" dirty="0"/>
          </a:p>
          <a:p>
            <a:r>
              <a:rPr lang="es-AR" sz="2400" dirty="0"/>
              <a:t>Según su linealidad:</a:t>
            </a:r>
          </a:p>
          <a:p>
            <a:pPr lvl="1"/>
            <a:r>
              <a:rPr lang="es-AR" sz="2000" b="1" dirty="0"/>
              <a:t>Lineal</a:t>
            </a:r>
            <a:r>
              <a:rPr lang="es-AR" sz="2000" dirty="0"/>
              <a:t>: cada elemento puede tener 0 o 1 sucesor, 0 o 1 predecesor o ambos.</a:t>
            </a:r>
          </a:p>
          <a:p>
            <a:pPr lvl="1"/>
            <a:r>
              <a:rPr lang="es-AR" sz="2000" b="1" dirty="0"/>
              <a:t>No lineal</a:t>
            </a:r>
            <a:r>
              <a:rPr lang="es-AR" sz="2000" dirty="0"/>
              <a:t>: cada elemento puede tener 0, 1 o más elementos que le preceden, 0, 1 o más elementos que le suceden o ambos casos.</a:t>
            </a:r>
          </a:p>
          <a:p>
            <a:endParaRPr lang="es-AR" sz="1000" dirty="0"/>
          </a:p>
        </p:txBody>
      </p:sp>
      <p:sp>
        <p:nvSpPr>
          <p:cNvPr id="3" name="Title 2">
            <a:extLst>
              <a:ext uri="{FF2B5EF4-FFF2-40B4-BE49-F238E27FC236}">
                <a16:creationId xmlns:a16="http://schemas.microsoft.com/office/drawing/2014/main" xmlns="" id="{DC407DB4-E2BB-46B7-8FFE-1F7C8C5B5005}"/>
              </a:ext>
            </a:extLst>
          </p:cNvPr>
          <p:cNvSpPr>
            <a:spLocks noGrp="1"/>
          </p:cNvSpPr>
          <p:nvPr>
            <p:ph type="title"/>
          </p:nvPr>
        </p:nvSpPr>
        <p:spPr/>
        <p:txBody>
          <a:bodyPr/>
          <a:lstStyle/>
          <a:p>
            <a:r>
              <a:rPr lang="es-AR" dirty="0"/>
              <a:t>ESTRUCTURA DE DATOS – CLASIFICACIÓN</a:t>
            </a:r>
          </a:p>
        </p:txBody>
      </p:sp>
      <p:pic>
        <p:nvPicPr>
          <p:cNvPr id="12" name="Content Placeholder 34" descr="Record">
            <a:extLst>
              <a:ext uri="{FF2B5EF4-FFF2-40B4-BE49-F238E27FC236}">
                <a16:creationId xmlns:a16="http://schemas.microsoft.com/office/drawing/2014/main" xmlns="" id="{F63E86D1-03F4-46D7-974B-0326AC9B4BFD}"/>
              </a:ext>
            </a:extLst>
          </p:cNvPr>
          <p:cNvPicPr>
            <a:picLocks noGrp="1" noChangeAspect="1"/>
          </p:cNvPicPr>
          <p:nvPr>
            <p:ph sz="quarter" idx="13"/>
          </p:nvPr>
        </p:nvPicPr>
        <p:blipFill>
          <a:blip r:embed="rId2">
            <a:extLst>
              <a:ext uri="{96DAC541-7B7A-43D3-8B79-37D633B846F1}">
                <asvg:svgBlip xmlns:asvg="http://schemas.microsoft.com/office/drawing/2016/SVG/main" xmlns="" r:embed="rId3"/>
              </a:ext>
            </a:extLst>
          </a:blip>
          <a:srcRect/>
          <a:stretch/>
        </p:blipFill>
        <p:spPr>
          <a:xfrm>
            <a:off x="647700" y="1733550"/>
            <a:ext cx="549275" cy="549275"/>
          </a:xfrm>
          <a:prstGeom prst="rect">
            <a:avLst/>
          </a:prstGeom>
        </p:spPr>
      </p:pic>
      <p:pic>
        <p:nvPicPr>
          <p:cNvPr id="14" name="Content Placeholder 34" descr="Network diagram">
            <a:extLst>
              <a:ext uri="{FF2B5EF4-FFF2-40B4-BE49-F238E27FC236}">
                <a16:creationId xmlns:a16="http://schemas.microsoft.com/office/drawing/2014/main" xmlns="" id="{512F5D19-6852-4997-9AFA-6BEFDC7158EB}"/>
              </a:ext>
            </a:extLst>
          </p:cNvPr>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647700" y="3663504"/>
            <a:ext cx="549275" cy="549275"/>
          </a:xfrm>
          <a:prstGeom prst="rect">
            <a:avLst/>
          </a:prstGeom>
        </p:spPr>
      </p:pic>
    </p:spTree>
    <p:extLst>
      <p:ext uri="{BB962C8B-B14F-4D97-AF65-F5344CB8AC3E}">
        <p14:creationId xmlns:p14="http://schemas.microsoft.com/office/powerpoint/2010/main" val="1875049625"/>
      </p:ext>
    </p:extLst>
  </p:cSld>
  <p:clrMapOvr>
    <a:masterClrMapping/>
  </p:clrMapOvr>
</p:sld>
</file>

<file path=ppt/theme/theme1.xml><?xml version="1.0" encoding="utf-8"?>
<a:theme xmlns:a="http://schemas.openxmlformats.org/drawingml/2006/main" name="Office Them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0475556_Education presentation_AAS_v5" id="{AAC57104-7B60-491F-A321-6BCAF93AC541}" vid="{5A43072C-36E0-4A5A-A3FF-E88D65C597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C32B5E-029E-455A-86F0-091666CEEB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575C36-314A-42CB-9114-6E0CE4AB273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5D0AD3E-9DDB-4E69-981A-7DAE0E9B5F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Education presentation</Template>
  <TotalTime>0</TotalTime>
  <Words>3152</Words>
  <Application>Microsoft Office PowerPoint</Application>
  <PresentationFormat>Personalizado</PresentationFormat>
  <Paragraphs>508</Paragraphs>
  <Slides>30</Slides>
  <Notes>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Office Theme</vt:lpstr>
      <vt:lpstr>Conceptos de Algoritmos, Datos y Programas 2020</vt:lpstr>
      <vt:lpstr>AGENDA DE LA CLASE</vt:lpstr>
      <vt:lpstr>TIPOS DE DATOS VISTOS HASTA EL MOMENTO </vt:lpstr>
      <vt:lpstr>TIPO DE DATO ESTRUCTURADO - MOTIVACIÓN</vt:lpstr>
      <vt:lpstr>ESTRUCTURA  DE DATOS - CONCEPTO </vt:lpstr>
      <vt:lpstr>ESTRUCTURA  DE DATOS - CONCEPTO </vt:lpstr>
      <vt:lpstr>ESTRUCTURA  DE DATOS - CLASIFICACIÓN </vt:lpstr>
      <vt:lpstr>ESTRUCTURA DE DATOS – CLASIFICACIÓN</vt:lpstr>
      <vt:lpstr>ESTRUCTURA DE DATOS – CLASIFICACIÓN</vt:lpstr>
      <vt:lpstr>REGISTROS</vt:lpstr>
      <vt:lpstr>TIPO DE DATO REGISTRO - MOTIVACIÓN</vt:lpstr>
      <vt:lpstr>ESTRUCTURA  DE DATOS REGISTRO - CONCEPTO </vt:lpstr>
      <vt:lpstr>TIPO DE DATO REGISTRO – DECLARACIÓN EN PASCAL</vt:lpstr>
      <vt:lpstr>ESTRUCTURA  DE DATOS REGISTRO - CARACTERÍSTICAS </vt:lpstr>
      <vt:lpstr>TIPOS DE DATOS VISTOS + REGISTROS</vt:lpstr>
      <vt:lpstr>ESTRUCTURA  DE DATOS REGISTRO - OPERACIONES </vt:lpstr>
      <vt:lpstr>ESTRUCTURA  DE DATOS REGISTRO - OPERACIONES </vt:lpstr>
      <vt:lpstr>ESTRUCTURA  DE DATOS REGISTRO - OPERACIONES </vt:lpstr>
      <vt:lpstr>ESTRUCTURA  DE DATOS REGISTRO – SITUACIONES DE PRÁCTICA </vt:lpstr>
      <vt:lpstr>ESTRUCTURA  DE DATOS REGISTRO – SITUACIONES DE PRÁCTICA </vt:lpstr>
      <vt:lpstr>ESTRUCTURA  DE DATOS REGISTRO – SITUACIONES DE PRÁCTICA </vt:lpstr>
      <vt:lpstr>ESTRUCTURA  DE DATOS REGISTRO – SITUACIONES DE PRÁCTICA </vt:lpstr>
      <vt:lpstr>ESTRUCTURA  DE DATOS REGISTRO – SITUACIONES DE PRÁCTICA </vt:lpstr>
      <vt:lpstr>TIPO DE DATO REGISTRO – TRUCO PRÁCTICO - WITH</vt:lpstr>
      <vt:lpstr>ESTRUCTURA  DE DATOS REGISTRO – EJERCITACIÓN </vt:lpstr>
      <vt:lpstr>ESTRUCTURA  DE DATOS REGISTRO – EJERCITACIÓN </vt:lpstr>
      <vt:lpstr>ESTRUCTURA  DE DATOS REGISTRO – EJERCITACIÓN </vt:lpstr>
      <vt:lpstr>ESTRUCTURA  DE DATOS REGISTRO – Para resolver en clase</vt:lpstr>
      <vt:lpstr>ESTRUCTURA  DE DATOS REGISTRO – Para resolver en clase</vt:lpstr>
      <vt:lpstr>MUCHAS GRACIAS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2020-04-24T19:52:20Z</dcterms:created>
  <dcterms:modified xsi:type="dcterms:W3CDTF">2020-10-04T21:11:39Z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