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3575"/>
  <p:notesSz cx="6858000" cy="9144000"/>
  <p:embeddedFontLst>
    <p:embeddedFont>
      <p:font typeface="Century Gothic"/>
      <p:regular r:id="rId24"/>
      <p:bold r:id="rId25"/>
      <p:italic r:id="rId26"/>
      <p:boldItalic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9" roundtripDataSignature="AMtx7mgPfshIIZeBgxjBD9aognU4Djvb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enturyGothic-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schemas.openxmlformats.org/officeDocument/2006/relationships/font" Target="fonts/Questrial-regular.fntdata"/><Relationship Id="rId27"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n"/>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n"/>
          <p:cNvSpPr txBox="1"/>
          <p:nvPr/>
        </p:nvSpPr>
        <p:spPr>
          <a:xfrm>
            <a:off x="0"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n"/>
          <p:cNvSpPr txBox="1"/>
          <p:nvPr/>
        </p:nvSpPr>
        <p:spPr>
          <a:xfrm>
            <a:off x="4278312"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n"/>
          <p:cNvSpPr txBox="1"/>
          <p:nvPr/>
        </p:nvSpPr>
        <p:spPr>
          <a:xfrm>
            <a:off x="0" y="10156825"/>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n"/>
          <p:cNvSpPr txBox="1"/>
          <p:nvPr>
            <p:ph idx="12" type="sldNum"/>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1: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5" name="Google Shape;335;p1: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6" name="Google Shape;3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7" name="Google Shape;337;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1:notes"/>
          <p:cNvSpPr txBox="1"/>
          <p:nvPr/>
        </p:nvSpPr>
        <p:spPr>
          <a:xfrm>
            <a:off x="3884612" y="8685212"/>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9" name="Google Shape;339;p1: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5fbcc7159c_0_67: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7" name="Google Shape;507;g5fbcc7159c_0_67: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8" name="Google Shape;508;g5fbcc7159c_0_67: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9" name="Google Shape;509;g5fbcc7159c_0_67: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g5fbcc7159c_0_67: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5fbcc7159c_0_125: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6" name="Google Shape;566;g5fbcc7159c_0_125: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7" name="Google Shape;567;g5fbcc7159c_0_125: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68" name="Google Shape;568;g5fbcc7159c_0_125: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g5fbcc7159c_0_12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fbcc7159c_0_162: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4" name="Google Shape;604;g5fbcc7159c_0_162: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5" name="Google Shape;605;g5fbcc7159c_0_162: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6" name="Google Shape;606;g5fbcc7159c_0_162: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7" name="Google Shape;607;g5fbcc7159c_0_162: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1800"/>
              <a:buFont typeface="Arial"/>
              <a:buNone/>
            </a:pPr>
            <a:r>
              <a:rPr b="0" i="0" lang="en-US" sz="1800" u="none" cap="none" strike="noStrike"/>
              <a:t>-Explicar el concepto de atributo compuesto y polivalente para Alumnos.</a:t>
            </a:r>
            <a:endParaRPr/>
          </a:p>
          <a:p>
            <a:pPr indent="0" lvl="0" marL="0" marR="0" rtl="0" algn="l">
              <a:lnSpc>
                <a:spcPct val="100000"/>
              </a:lnSpc>
              <a:spcBef>
                <a:spcPts val="0"/>
              </a:spcBef>
              <a:spcAft>
                <a:spcPts val="0"/>
              </a:spcAft>
              <a:buSzPts val="1800"/>
              <a:buFont typeface="Arial"/>
              <a:buNone/>
            </a:pPr>
            <a:r>
              <a:rPr b="0" i="0" lang="en-US" sz="1800" u="none" cap="none" strike="noStrike"/>
              <a:t>-Opcionales en la dirección, diferenciarlo de un booleano (error </a:t>
            </a:r>
            <a:r>
              <a:rPr lang="en-US"/>
              <a:t>común</a:t>
            </a:r>
            <a:r>
              <a:rPr b="0" i="0" lang="en-US" sz="1800" u="none" cap="none" strike="noStrike"/>
              <a:t> en los </a:t>
            </a:r>
            <a:r>
              <a:rPr lang="en-US"/>
              <a:t>exámenes</a:t>
            </a:r>
            <a:r>
              <a:rPr b="0" i="0" lang="en-US" sz="1800" u="none" cap="none" strike="noStrike"/>
              <a:t>)</a:t>
            </a:r>
            <a:endParaRPr/>
          </a:p>
          <a:p>
            <a:pPr indent="0" lvl="0" marL="0" marR="0" rtl="0" algn="l">
              <a:lnSpc>
                <a:spcPct val="100000"/>
              </a:lnSpc>
              <a:spcBef>
                <a:spcPts val="0"/>
              </a:spcBef>
              <a:spcAft>
                <a:spcPts val="0"/>
              </a:spcAft>
              <a:buSzPts val="1800"/>
              <a:buFont typeface="Arial"/>
              <a:buNone/>
            </a:pPr>
            <a:r>
              <a:rPr b="0" i="0" lang="en-US" sz="1800" u="none" cap="none" strike="noStrike"/>
              <a:t>-Cursada: explicar que materia en realidad va a ser un </a:t>
            </a:r>
            <a:r>
              <a:rPr lang="en-US"/>
              <a:t>vínculo</a:t>
            </a:r>
            <a:r>
              <a:rPr b="0" i="0" lang="en-US" sz="1800" u="none" cap="none" strike="noStrike"/>
              <a:t> entre la cursada y la materia en </a:t>
            </a:r>
            <a:r>
              <a:rPr lang="en-US"/>
              <a:t>sí</a:t>
            </a:r>
            <a:r>
              <a:rPr b="0" i="0" lang="en-US" sz="1800" u="none" cap="none" strike="noStrike"/>
              <a:t>, dado que ya se tiene esa información en el dominio (es un error muy común en los exámenes)</a:t>
            </a:r>
            <a:endParaRPr/>
          </a:p>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5fbcc7159c_0_293: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g5fbcc7159c_0_293: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15" name="Google Shape;615;g5fbcc7159c_0_293: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fbcc7159c_0_171: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6" name="Google Shape;626;g5fbcc7159c_0_171: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7" name="Google Shape;627;g5fbcc7159c_0_171:notes"/>
          <p:cNvSpPr txBox="1"/>
          <p:nvPr/>
        </p:nvSpPr>
        <p:spPr>
          <a:xfrm>
            <a:off x="4278312"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8" name="Google Shape;628;g5fbcc7159c_0_171: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29" name="Google Shape;629;g5fbcc7159c_0_171: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5fbcc7159c_0_179: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g5fbcc7159c_0_179: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43" name="Google Shape;643;g5fbcc7159c_0_179: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5fbcc7159c_0_185: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g5fbcc7159c_0_18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50" name="Google Shape;650;g5fbcc7159c_0_185: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5" name="Google Shape;345;p2: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6" name="Google Shape;346;p2: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7" name="Google Shape;347;p2: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8" name="Google Shape;348;p2:notes"/>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6" name="Google Shape;356;p3: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7" name="Google Shape;357;p3: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8" name="Google Shape;358;p3: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3: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5" name="Google Shape;365;p4: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6" name="Google Shape;366;p4: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7" name="Google Shape;367;p4: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4: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8" name="Google Shape;378;p5: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5: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0" name="Google Shape;380;p5: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5: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6: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1" name="Google Shape;391;p6: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2" name="Google Shape;392;p6: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3" name="Google Shape;393;p6: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6: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Aclarar que deberían marcar todos los identificadores que encuentren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4" name="Google Shape;404;p7: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5" name="Google Shape;405;p7: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6" name="Google Shape;406;p7: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7: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5fbcc7159c_0_0: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8" name="Google Shape;438;g5fbcc7159c_0_0: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9" name="Google Shape;439;g5fbcc7159c_0_0: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0" name="Google Shape;440;g5fbcc7159c_0_0: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g5fbcc7159c_0_0: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fbcc7159c_0_24: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3" name="Google Shape;463;g5fbcc7159c_0_24:notes"/>
          <p:cNvSpPr/>
          <p:nvPr>
            <p:ph idx="2" type="sldImg"/>
          </p:nvPr>
        </p:nvSpPr>
        <p:spPr>
          <a:xfrm>
            <a:off x="225425" y="812800"/>
            <a:ext cx="7085100" cy="39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4" name="Google Shape;464;g5fbcc7159c_0_24:notes"/>
          <p:cNvSpPr txBox="1"/>
          <p:nvPr>
            <p:ph idx="1" type="body"/>
          </p:nvPr>
        </p:nvSpPr>
        <p:spPr>
          <a:xfrm>
            <a:off x="755650" y="5078412"/>
            <a:ext cx="6026100" cy="4789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9" name="Google Shape;59;p1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1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4" name="Shape 114"/>
        <p:cNvGrpSpPr/>
        <p:nvPr/>
      </p:nvGrpSpPr>
      <p:grpSpPr>
        <a:xfrm>
          <a:off x="0" y="0"/>
          <a:ext cx="0" cy="0"/>
          <a:chOff x="0" y="0"/>
          <a:chExt cx="0" cy="0"/>
        </a:xfrm>
      </p:grpSpPr>
      <p:sp>
        <p:nvSpPr>
          <p:cNvPr id="115" name="Google Shape;115;p25"/>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6" name="Google Shape;116;p25"/>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7" name="Google Shape;117;p25"/>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8" name="Google Shape;118;p25"/>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9" name="Google Shape;119;p25"/>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0" name="Shape 120"/>
        <p:cNvGrpSpPr/>
        <p:nvPr/>
      </p:nvGrpSpPr>
      <p:grpSpPr>
        <a:xfrm>
          <a:off x="0" y="0"/>
          <a:ext cx="0" cy="0"/>
          <a:chOff x="0" y="0"/>
          <a:chExt cx="0" cy="0"/>
        </a:xfrm>
      </p:grpSpPr>
      <p:sp>
        <p:nvSpPr>
          <p:cNvPr id="121" name="Google Shape;121;p26"/>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2" name="Google Shape;122;p26"/>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23" name="Google Shape;123;p26"/>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4" name="Google Shape;124;p26"/>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5" name="Google Shape;125;p26"/>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60" name="Shape 160"/>
        <p:cNvGrpSpPr/>
        <p:nvPr/>
      </p:nvGrpSpPr>
      <p:grpSpPr>
        <a:xfrm>
          <a:off x="0" y="0"/>
          <a:ext cx="0" cy="0"/>
          <a:chOff x="0" y="0"/>
          <a:chExt cx="0" cy="0"/>
        </a:xfrm>
      </p:grpSpPr>
      <p:sp>
        <p:nvSpPr>
          <p:cNvPr id="161" name="Google Shape;161;p16"/>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2" name="Google Shape;162;p16"/>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3" name="Google Shape;163;p16"/>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4" name="Shape 164"/>
        <p:cNvGrpSpPr/>
        <p:nvPr/>
      </p:nvGrpSpPr>
      <p:grpSpPr>
        <a:xfrm>
          <a:off x="0" y="0"/>
          <a:ext cx="0" cy="0"/>
          <a:chOff x="0" y="0"/>
          <a:chExt cx="0" cy="0"/>
        </a:xfrm>
      </p:grpSpPr>
      <p:sp>
        <p:nvSpPr>
          <p:cNvPr id="165" name="Google Shape;165;p27"/>
          <p:cNvSpPr txBox="1"/>
          <p:nvPr>
            <p:ph type="title"/>
          </p:nvPr>
        </p:nvSpPr>
        <p:spPr>
          <a:xfrm rot="5400000">
            <a:off x="7738269" y="2143919"/>
            <a:ext cx="5262562" cy="22225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6" name="Google Shape;166;p27"/>
          <p:cNvSpPr txBox="1"/>
          <p:nvPr>
            <p:ph idx="1" type="body"/>
          </p:nvPr>
        </p:nvSpPr>
        <p:spPr>
          <a:xfrm rot="5400000">
            <a:off x="3216275" y="-3175"/>
            <a:ext cx="5262562" cy="65166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7" name="Google Shape;167;p27"/>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8" name="Google Shape;168;p27"/>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9" name="Google Shape;169;p27"/>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0" name="Shape 170"/>
        <p:cNvGrpSpPr/>
        <p:nvPr/>
      </p:nvGrpSpPr>
      <p:grpSpPr>
        <a:xfrm>
          <a:off x="0" y="0"/>
          <a:ext cx="0" cy="0"/>
          <a:chOff x="0" y="0"/>
          <a:chExt cx="0" cy="0"/>
        </a:xfrm>
      </p:grpSpPr>
      <p:sp>
        <p:nvSpPr>
          <p:cNvPr id="171" name="Google Shape;171;p28"/>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2" name="Google Shape;172;p28"/>
          <p:cNvSpPr txBox="1"/>
          <p:nvPr>
            <p:ph idx="1" type="body"/>
          </p:nvPr>
        </p:nvSpPr>
        <p:spPr>
          <a:xfrm rot="5400000">
            <a:off x="5158581" y="-435769"/>
            <a:ext cx="3752850" cy="88915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3" name="Google Shape;173;p28"/>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4" name="Google Shape;174;p28"/>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5" name="Google Shape;175;p28"/>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76" name="Shape 176"/>
        <p:cNvGrpSpPr/>
        <p:nvPr/>
      </p:nvGrpSpPr>
      <p:grpSpPr>
        <a:xfrm>
          <a:off x="0" y="0"/>
          <a:ext cx="0" cy="0"/>
          <a:chOff x="0" y="0"/>
          <a:chExt cx="0" cy="0"/>
        </a:xfrm>
      </p:grpSpPr>
      <p:sp>
        <p:nvSpPr>
          <p:cNvPr id="177" name="Google Shape;177;p29"/>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8" name="Google Shape;178;p29"/>
          <p:cNvSpPr/>
          <p:nvPr>
            <p:ph idx="2" type="pic"/>
          </p:nvPr>
        </p:nvSpPr>
        <p:spPr>
          <a:xfrm>
            <a:off x="2390775" y="612775"/>
            <a:ext cx="7315200" cy="41148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79" name="Google Shape;179;p29"/>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0" name="Google Shape;180;p29"/>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1" name="Google Shape;181;p29"/>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2" name="Google Shape;182;p29"/>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3" name="Shape 183"/>
        <p:cNvGrpSpPr/>
        <p:nvPr/>
      </p:nvGrpSpPr>
      <p:grpSpPr>
        <a:xfrm>
          <a:off x="0" y="0"/>
          <a:ext cx="0" cy="0"/>
          <a:chOff x="0" y="0"/>
          <a:chExt cx="0" cy="0"/>
        </a:xfrm>
      </p:grpSpPr>
      <p:sp>
        <p:nvSpPr>
          <p:cNvPr id="184" name="Google Shape;184;p30"/>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5" name="Google Shape;185;p30"/>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186" name="Google Shape;186;p30"/>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7" name="Google Shape;187;p30"/>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8" name="Google Shape;188;p30"/>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9" name="Google Shape;189;p30"/>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90" name="Shape 190"/>
        <p:cNvGrpSpPr/>
        <p:nvPr/>
      </p:nvGrpSpPr>
      <p:grpSpPr>
        <a:xfrm>
          <a:off x="0" y="0"/>
          <a:ext cx="0" cy="0"/>
          <a:chOff x="0" y="0"/>
          <a:chExt cx="0" cy="0"/>
        </a:xfrm>
      </p:grpSpPr>
      <p:sp>
        <p:nvSpPr>
          <p:cNvPr id="191" name="Google Shape;191;p31"/>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2" name="Google Shape;192;p31"/>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3" name="Google Shape;193;p31"/>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4" name="Google Shape;194;p31"/>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95" name="Shape 195"/>
        <p:cNvGrpSpPr/>
        <p:nvPr/>
      </p:nvGrpSpPr>
      <p:grpSpPr>
        <a:xfrm>
          <a:off x="0" y="0"/>
          <a:ext cx="0" cy="0"/>
          <a:chOff x="0" y="0"/>
          <a:chExt cx="0" cy="0"/>
        </a:xfrm>
      </p:grpSpPr>
      <p:sp>
        <p:nvSpPr>
          <p:cNvPr id="196" name="Google Shape;196;p3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3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8" name="Google Shape;198;p3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9" name="Google Shape;199;p3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200" name="Google Shape;200;p3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201" name="Google Shape;201;p32"/>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2" name="Google Shape;202;p32"/>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3" name="Google Shape;203;p32"/>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4" name="Shape 204"/>
        <p:cNvGrpSpPr/>
        <p:nvPr/>
      </p:nvGrpSpPr>
      <p:grpSpPr>
        <a:xfrm>
          <a:off x="0" y="0"/>
          <a:ext cx="0" cy="0"/>
          <a:chOff x="0" y="0"/>
          <a:chExt cx="0" cy="0"/>
        </a:xfrm>
      </p:grpSpPr>
      <p:sp>
        <p:nvSpPr>
          <p:cNvPr id="205" name="Google Shape;205;p33"/>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6" name="Google Shape;206;p33"/>
          <p:cNvSpPr txBox="1"/>
          <p:nvPr>
            <p:ph idx="1" type="body"/>
          </p:nvPr>
        </p:nvSpPr>
        <p:spPr>
          <a:xfrm>
            <a:off x="2589213" y="2133600"/>
            <a:ext cx="4368800"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7" name="Google Shape;207;p33"/>
          <p:cNvSpPr txBox="1"/>
          <p:nvPr>
            <p:ph idx="2" type="body"/>
          </p:nvPr>
        </p:nvSpPr>
        <p:spPr>
          <a:xfrm>
            <a:off x="7110413" y="2133600"/>
            <a:ext cx="4370387"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8" name="Google Shape;208;p33"/>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9" name="Google Shape;209;p33"/>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0" name="Google Shape;210;p33"/>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1" name="Shape 61"/>
        <p:cNvGrpSpPr/>
        <p:nvPr/>
      </p:nvGrpSpPr>
      <p:grpSpPr>
        <a:xfrm>
          <a:off x="0" y="0"/>
          <a:ext cx="0" cy="0"/>
          <a:chOff x="0" y="0"/>
          <a:chExt cx="0" cy="0"/>
        </a:xfrm>
      </p:grpSpPr>
      <p:sp>
        <p:nvSpPr>
          <p:cNvPr id="62" name="Google Shape;62;p17"/>
          <p:cNvSpPr txBox="1"/>
          <p:nvPr>
            <p:ph type="title"/>
          </p:nvPr>
        </p:nvSpPr>
        <p:spPr>
          <a:xfrm rot="5400000">
            <a:off x="7939088" y="2487613"/>
            <a:ext cx="4502150" cy="27368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3" name="Google Shape;63;p17"/>
          <p:cNvSpPr txBox="1"/>
          <p:nvPr>
            <p:ph idx="1" type="body"/>
          </p:nvPr>
        </p:nvSpPr>
        <p:spPr>
          <a:xfrm rot="5400000">
            <a:off x="2388394" y="-173831"/>
            <a:ext cx="4502150" cy="805973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4" name="Google Shape;64;p17"/>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5" name="Google Shape;65;p17"/>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6" name="Google Shape;66;p17"/>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1" name="Shape 211"/>
        <p:cNvGrpSpPr/>
        <p:nvPr/>
      </p:nvGrpSpPr>
      <p:grpSpPr>
        <a:xfrm>
          <a:off x="0" y="0"/>
          <a:ext cx="0" cy="0"/>
          <a:chOff x="0" y="0"/>
          <a:chExt cx="0" cy="0"/>
        </a:xfrm>
      </p:grpSpPr>
      <p:sp>
        <p:nvSpPr>
          <p:cNvPr id="212" name="Google Shape;212;p34"/>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3" name="Google Shape;213;p34"/>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214" name="Google Shape;214;p34"/>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5" name="Google Shape;215;p34"/>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6" name="Google Shape;216;p34"/>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7" name="Shape 217"/>
        <p:cNvGrpSpPr/>
        <p:nvPr/>
      </p:nvGrpSpPr>
      <p:grpSpPr>
        <a:xfrm>
          <a:off x="0" y="0"/>
          <a:ext cx="0" cy="0"/>
          <a:chOff x="0" y="0"/>
          <a:chExt cx="0" cy="0"/>
        </a:xfrm>
      </p:grpSpPr>
      <p:sp>
        <p:nvSpPr>
          <p:cNvPr id="218" name="Google Shape;218;p35"/>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9" name="Google Shape;219;p35"/>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0" name="Google Shape;220;p35"/>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1" name="Google Shape;221;p35"/>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2" name="Google Shape;222;p35"/>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23" name="Shape 223"/>
        <p:cNvGrpSpPr/>
        <p:nvPr/>
      </p:nvGrpSpPr>
      <p:grpSpPr>
        <a:xfrm>
          <a:off x="0" y="0"/>
          <a:ext cx="0" cy="0"/>
          <a:chOff x="0" y="0"/>
          <a:chExt cx="0" cy="0"/>
        </a:xfrm>
      </p:grpSpPr>
      <p:sp>
        <p:nvSpPr>
          <p:cNvPr id="224" name="Google Shape;224;p36"/>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5" name="Google Shape;225;p36"/>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226" name="Google Shape;226;p36"/>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7" name="Google Shape;227;p36"/>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8" name="Google Shape;228;p36"/>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63" name="Shape 263"/>
        <p:cNvGrpSpPr/>
        <p:nvPr/>
      </p:nvGrpSpPr>
      <p:grpSpPr>
        <a:xfrm>
          <a:off x="0" y="0"/>
          <a:ext cx="0" cy="0"/>
          <a:chOff x="0" y="0"/>
          <a:chExt cx="0" cy="0"/>
        </a:xfrm>
      </p:grpSpPr>
      <p:sp>
        <p:nvSpPr>
          <p:cNvPr id="264" name="Google Shape;264;g5fbcc7159c_0_22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5" name="Google Shape;265;g5fbcc7159c_0_22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6" name="Google Shape;266;g5fbcc7159c_0_22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67" name="Shape 267"/>
        <p:cNvGrpSpPr/>
        <p:nvPr/>
      </p:nvGrpSpPr>
      <p:grpSpPr>
        <a:xfrm>
          <a:off x="0" y="0"/>
          <a:ext cx="0" cy="0"/>
          <a:chOff x="0" y="0"/>
          <a:chExt cx="0" cy="0"/>
        </a:xfrm>
      </p:grpSpPr>
      <p:sp>
        <p:nvSpPr>
          <p:cNvPr id="268" name="Google Shape;268;g5fbcc7159c_0_228"/>
          <p:cNvSpPr txBox="1"/>
          <p:nvPr>
            <p:ph type="title"/>
          </p:nvPr>
        </p:nvSpPr>
        <p:spPr>
          <a:xfrm rot="5400000">
            <a:off x="7939088" y="2487563"/>
            <a:ext cx="4502100" cy="2736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69" name="Google Shape;269;g5fbcc7159c_0_228"/>
          <p:cNvSpPr txBox="1"/>
          <p:nvPr>
            <p:ph idx="1" type="body"/>
          </p:nvPr>
        </p:nvSpPr>
        <p:spPr>
          <a:xfrm rot="5400000">
            <a:off x="2388388" y="-173887"/>
            <a:ext cx="4502100" cy="80598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0" name="Google Shape;270;g5fbcc7159c_0_228"/>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1" name="Google Shape;271;g5fbcc7159c_0_228"/>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2" name="Google Shape;272;g5fbcc7159c_0_228"/>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3" name="Shape 273"/>
        <p:cNvGrpSpPr/>
        <p:nvPr/>
      </p:nvGrpSpPr>
      <p:grpSpPr>
        <a:xfrm>
          <a:off x="0" y="0"/>
          <a:ext cx="0" cy="0"/>
          <a:chOff x="0" y="0"/>
          <a:chExt cx="0" cy="0"/>
        </a:xfrm>
      </p:grpSpPr>
      <p:sp>
        <p:nvSpPr>
          <p:cNvPr id="274" name="Google Shape;274;g5fbcc7159c_0_234"/>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5" name="Google Shape;275;g5fbcc7159c_0_234"/>
          <p:cNvSpPr txBox="1"/>
          <p:nvPr>
            <p:ph idx="1" type="body"/>
          </p:nvPr>
        </p:nvSpPr>
        <p:spPr>
          <a:xfrm rot="5400000">
            <a:off x="3832987" y="-1618538"/>
            <a:ext cx="4502100" cy="10949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6" name="Google Shape;276;g5fbcc7159c_0_23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7" name="Google Shape;277;g5fbcc7159c_0_23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8" name="Google Shape;278;g5fbcc7159c_0_23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79" name="Shape 279"/>
        <p:cNvGrpSpPr/>
        <p:nvPr/>
      </p:nvGrpSpPr>
      <p:grpSpPr>
        <a:xfrm>
          <a:off x="0" y="0"/>
          <a:ext cx="0" cy="0"/>
          <a:chOff x="0" y="0"/>
          <a:chExt cx="0" cy="0"/>
        </a:xfrm>
      </p:grpSpPr>
      <p:sp>
        <p:nvSpPr>
          <p:cNvPr id="280" name="Google Shape;280;g5fbcc7159c_0_240"/>
          <p:cNvSpPr txBox="1"/>
          <p:nvPr>
            <p:ph type="title"/>
          </p:nvPr>
        </p:nvSpPr>
        <p:spPr>
          <a:xfrm>
            <a:off x="2390775" y="4800600"/>
            <a:ext cx="73152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1" name="Google Shape;281;g5fbcc7159c_0_240"/>
          <p:cNvSpPr/>
          <p:nvPr>
            <p:ph idx="2" type="pic"/>
          </p:nvPr>
        </p:nvSpPr>
        <p:spPr>
          <a:xfrm>
            <a:off x="2390775" y="612775"/>
            <a:ext cx="7315200" cy="4114800"/>
          </a:xfrm>
          <a:prstGeom prst="rect">
            <a:avLst/>
          </a:prstGeom>
          <a:noFill/>
          <a:ln>
            <a:noFill/>
          </a:ln>
        </p:spPr>
        <p:txBody>
          <a:bodyPr anchorCtr="0" anchor="t" bIns="0" lIns="0" spcFirstLastPara="1" rIns="0" wrap="square" tIns="4675">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282" name="Google Shape;282;g5fbcc7159c_0_240"/>
          <p:cNvSpPr txBox="1"/>
          <p:nvPr>
            <p:ph idx="1" type="body"/>
          </p:nvPr>
        </p:nvSpPr>
        <p:spPr>
          <a:xfrm>
            <a:off x="2390775" y="5367338"/>
            <a:ext cx="7315200" cy="8049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83" name="Google Shape;283;g5fbcc7159c_0_240"/>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4" name="Google Shape;284;g5fbcc7159c_0_240"/>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5" name="Google Shape;285;g5fbcc7159c_0_240"/>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86" name="Shape 286"/>
        <p:cNvGrpSpPr/>
        <p:nvPr/>
      </p:nvGrpSpPr>
      <p:grpSpPr>
        <a:xfrm>
          <a:off x="0" y="0"/>
          <a:ext cx="0" cy="0"/>
          <a:chOff x="0" y="0"/>
          <a:chExt cx="0" cy="0"/>
        </a:xfrm>
      </p:grpSpPr>
      <p:sp>
        <p:nvSpPr>
          <p:cNvPr id="287" name="Google Shape;287;g5fbcc7159c_0_247"/>
          <p:cNvSpPr txBox="1"/>
          <p:nvPr>
            <p:ph type="title"/>
          </p:nvPr>
        </p:nvSpPr>
        <p:spPr>
          <a:xfrm>
            <a:off x="609600" y="273050"/>
            <a:ext cx="40116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8" name="Google Shape;288;g5fbcc7159c_0_247"/>
          <p:cNvSpPr txBox="1"/>
          <p:nvPr>
            <p:ph idx="1" type="body"/>
          </p:nvPr>
        </p:nvSpPr>
        <p:spPr>
          <a:xfrm>
            <a:off x="4767263" y="273050"/>
            <a:ext cx="6816600" cy="58530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406400" lvl="1" marL="914400" marR="0" algn="l">
              <a:lnSpc>
                <a:spcPct val="98000"/>
              </a:lnSpc>
              <a:spcBef>
                <a:spcPts val="1425"/>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2pPr>
            <a:lvl3pPr indent="-381000" lvl="2" marL="1371600" marR="0" algn="l">
              <a:lnSpc>
                <a:spcPct val="98000"/>
              </a:lnSpc>
              <a:spcBef>
                <a:spcPts val="1138"/>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3pPr>
            <a:lvl4pPr indent="-355600" lvl="3" marL="1828800" marR="0" algn="l">
              <a:lnSpc>
                <a:spcPct val="98000"/>
              </a:lnSpc>
              <a:spcBef>
                <a:spcPts val="850"/>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89" name="Google Shape;289;g5fbcc7159c_0_247"/>
          <p:cNvSpPr txBox="1"/>
          <p:nvPr>
            <p:ph idx="2" type="body"/>
          </p:nvPr>
        </p:nvSpPr>
        <p:spPr>
          <a:xfrm>
            <a:off x="609600" y="1435100"/>
            <a:ext cx="4011600" cy="46911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90" name="Google Shape;290;g5fbcc7159c_0_247"/>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1" name="Google Shape;291;g5fbcc7159c_0_247"/>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2" name="Google Shape;292;g5fbcc7159c_0_247"/>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93" name="Shape 293"/>
        <p:cNvGrpSpPr/>
        <p:nvPr/>
      </p:nvGrpSpPr>
      <p:grpSpPr>
        <a:xfrm>
          <a:off x="0" y="0"/>
          <a:ext cx="0" cy="0"/>
          <a:chOff x="0" y="0"/>
          <a:chExt cx="0" cy="0"/>
        </a:xfrm>
      </p:grpSpPr>
      <p:sp>
        <p:nvSpPr>
          <p:cNvPr id="294" name="Google Shape;294;g5fbcc7159c_0_254"/>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5" name="Google Shape;295;g5fbcc7159c_0_25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6" name="Google Shape;296;g5fbcc7159c_0_25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7" name="Google Shape;297;g5fbcc7159c_0_25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8" name="Shape 298"/>
        <p:cNvGrpSpPr/>
        <p:nvPr/>
      </p:nvGrpSpPr>
      <p:grpSpPr>
        <a:xfrm>
          <a:off x="0" y="0"/>
          <a:ext cx="0" cy="0"/>
          <a:chOff x="0" y="0"/>
          <a:chExt cx="0" cy="0"/>
        </a:xfrm>
      </p:grpSpPr>
      <p:sp>
        <p:nvSpPr>
          <p:cNvPr id="299" name="Google Shape;299;g5fbcc7159c_0_259"/>
          <p:cNvSpPr txBox="1"/>
          <p:nvPr>
            <p:ph type="title"/>
          </p:nvPr>
        </p:nvSpPr>
        <p:spPr>
          <a:xfrm>
            <a:off x="609600" y="274638"/>
            <a:ext cx="10974300" cy="1143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0" name="Google Shape;300;g5fbcc7159c_0_259"/>
          <p:cNvSpPr txBox="1"/>
          <p:nvPr>
            <p:ph idx="1" type="body"/>
          </p:nvPr>
        </p:nvSpPr>
        <p:spPr>
          <a:xfrm>
            <a:off x="609600" y="1535113"/>
            <a:ext cx="53880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1" name="Google Shape;301;g5fbcc7159c_0_259"/>
          <p:cNvSpPr txBox="1"/>
          <p:nvPr>
            <p:ph idx="2" type="body"/>
          </p:nvPr>
        </p:nvSpPr>
        <p:spPr>
          <a:xfrm>
            <a:off x="609600" y="2174875"/>
            <a:ext cx="53880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2" name="Google Shape;302;g5fbcc7159c_0_259"/>
          <p:cNvSpPr txBox="1"/>
          <p:nvPr>
            <p:ph idx="3" type="body"/>
          </p:nvPr>
        </p:nvSpPr>
        <p:spPr>
          <a:xfrm>
            <a:off x="6194425" y="1535113"/>
            <a:ext cx="53895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3" name="Google Shape;303;g5fbcc7159c_0_259"/>
          <p:cNvSpPr txBox="1"/>
          <p:nvPr>
            <p:ph idx="4" type="body"/>
          </p:nvPr>
        </p:nvSpPr>
        <p:spPr>
          <a:xfrm>
            <a:off x="6194425" y="2174875"/>
            <a:ext cx="53895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4" name="Google Shape;304;g5fbcc7159c_0_259"/>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5" name="Google Shape;305;g5fbcc7159c_0_259"/>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g5fbcc7159c_0_259"/>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7" name="Shape 67"/>
        <p:cNvGrpSpPr/>
        <p:nvPr/>
      </p:nvGrpSpPr>
      <p:grpSpPr>
        <a:xfrm>
          <a:off x="0" y="0"/>
          <a:ext cx="0" cy="0"/>
          <a:chOff x="0" y="0"/>
          <a:chExt cx="0" cy="0"/>
        </a:xfrm>
      </p:grpSpPr>
      <p:sp>
        <p:nvSpPr>
          <p:cNvPr id="68" name="Google Shape;68;p18"/>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9" name="Google Shape;69;p18"/>
          <p:cNvSpPr txBox="1"/>
          <p:nvPr>
            <p:ph idx="1" type="body"/>
          </p:nvPr>
        </p:nvSpPr>
        <p:spPr>
          <a:xfrm rot="5400000">
            <a:off x="3833018" y="-1618456"/>
            <a:ext cx="4502150" cy="10948987"/>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70" name="Google Shape;70;p18"/>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1" name="Google Shape;71;p18"/>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2" name="Google Shape;72;p18"/>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07" name="Shape 307"/>
        <p:cNvGrpSpPr/>
        <p:nvPr/>
      </p:nvGrpSpPr>
      <p:grpSpPr>
        <a:xfrm>
          <a:off x="0" y="0"/>
          <a:ext cx="0" cy="0"/>
          <a:chOff x="0" y="0"/>
          <a:chExt cx="0" cy="0"/>
        </a:xfrm>
      </p:grpSpPr>
      <p:sp>
        <p:nvSpPr>
          <p:cNvPr id="308" name="Google Shape;308;g5fbcc7159c_0_268"/>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9" name="Google Shape;309;g5fbcc7159c_0_268"/>
          <p:cNvSpPr txBox="1"/>
          <p:nvPr>
            <p:ph idx="1" type="body"/>
          </p:nvPr>
        </p:nvSpPr>
        <p:spPr>
          <a:xfrm>
            <a:off x="609600" y="1604963"/>
            <a:ext cx="53976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0" name="Google Shape;310;g5fbcc7159c_0_268"/>
          <p:cNvSpPr txBox="1"/>
          <p:nvPr>
            <p:ph idx="2" type="body"/>
          </p:nvPr>
        </p:nvSpPr>
        <p:spPr>
          <a:xfrm>
            <a:off x="6159500" y="1604963"/>
            <a:ext cx="53991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1" name="Google Shape;311;g5fbcc7159c_0_268"/>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2" name="Google Shape;312;g5fbcc7159c_0_268"/>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3" name="Google Shape;313;g5fbcc7159c_0_268"/>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4" name="Shape 314"/>
        <p:cNvGrpSpPr/>
        <p:nvPr/>
      </p:nvGrpSpPr>
      <p:grpSpPr>
        <a:xfrm>
          <a:off x="0" y="0"/>
          <a:ext cx="0" cy="0"/>
          <a:chOff x="0" y="0"/>
          <a:chExt cx="0" cy="0"/>
        </a:xfrm>
      </p:grpSpPr>
      <p:sp>
        <p:nvSpPr>
          <p:cNvPr id="315" name="Google Shape;315;g5fbcc7159c_0_275"/>
          <p:cNvSpPr txBox="1"/>
          <p:nvPr>
            <p:ph type="title"/>
          </p:nvPr>
        </p:nvSpPr>
        <p:spPr>
          <a:xfrm>
            <a:off x="963613" y="4406900"/>
            <a:ext cx="103647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16" name="Google Shape;316;g5fbcc7159c_0_275"/>
          <p:cNvSpPr txBox="1"/>
          <p:nvPr>
            <p:ph idx="1" type="body"/>
          </p:nvPr>
        </p:nvSpPr>
        <p:spPr>
          <a:xfrm>
            <a:off x="963613" y="2906713"/>
            <a:ext cx="10364700" cy="15003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317" name="Google Shape;317;g5fbcc7159c_0_275"/>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8" name="Google Shape;318;g5fbcc7159c_0_275"/>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9" name="Google Shape;319;g5fbcc7159c_0_275"/>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0" name="Shape 320"/>
        <p:cNvGrpSpPr/>
        <p:nvPr/>
      </p:nvGrpSpPr>
      <p:grpSpPr>
        <a:xfrm>
          <a:off x="0" y="0"/>
          <a:ext cx="0" cy="0"/>
          <a:chOff x="0" y="0"/>
          <a:chExt cx="0" cy="0"/>
        </a:xfrm>
      </p:grpSpPr>
      <p:sp>
        <p:nvSpPr>
          <p:cNvPr id="321" name="Google Shape;321;g5fbcc7159c_0_281"/>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2" name="Google Shape;322;g5fbcc7159c_0_281"/>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323" name="Google Shape;323;g5fbcc7159c_0_281"/>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4" name="Google Shape;324;g5fbcc7159c_0_281"/>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5" name="Google Shape;325;g5fbcc7159c_0_281"/>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26" name="Shape 326"/>
        <p:cNvGrpSpPr/>
        <p:nvPr/>
      </p:nvGrpSpPr>
      <p:grpSpPr>
        <a:xfrm>
          <a:off x="0" y="0"/>
          <a:ext cx="0" cy="0"/>
          <a:chOff x="0" y="0"/>
          <a:chExt cx="0" cy="0"/>
        </a:xfrm>
      </p:grpSpPr>
      <p:sp>
        <p:nvSpPr>
          <p:cNvPr id="327" name="Google Shape;327;g5fbcc7159c_0_287"/>
          <p:cNvSpPr txBox="1"/>
          <p:nvPr>
            <p:ph type="ctrTitle"/>
          </p:nvPr>
        </p:nvSpPr>
        <p:spPr>
          <a:xfrm>
            <a:off x="914400" y="2130425"/>
            <a:ext cx="10364700" cy="1470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8" name="Google Shape;328;g5fbcc7159c_0_287"/>
          <p:cNvSpPr txBox="1"/>
          <p:nvPr>
            <p:ph idx="1" type="subTitle"/>
          </p:nvPr>
        </p:nvSpPr>
        <p:spPr>
          <a:xfrm>
            <a:off x="1828800" y="3886200"/>
            <a:ext cx="8535900" cy="1752600"/>
          </a:xfrm>
          <a:prstGeom prst="rect">
            <a:avLst/>
          </a:prstGeom>
          <a:noFill/>
          <a:ln>
            <a:noFill/>
          </a:ln>
        </p:spPr>
        <p:txBody>
          <a:bodyPr anchorCtr="0" anchor="t" bIns="0" lIns="0" spcFirstLastPara="1" rIns="0" wrap="square" tIns="4675">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329" name="Google Shape;329;g5fbcc7159c_0_287"/>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0" name="Google Shape;330;g5fbcc7159c_0_287"/>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1" name="Google Shape;331;g5fbcc7159c_0_287"/>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5" name="Google Shape;75;p19"/>
          <p:cNvSpPr/>
          <p:nvPr>
            <p:ph idx="2" type="pic"/>
          </p:nvPr>
        </p:nvSpPr>
        <p:spPr>
          <a:xfrm>
            <a:off x="2390775" y="612775"/>
            <a:ext cx="7315200" cy="4114800"/>
          </a:xfrm>
          <a:prstGeom prst="rect">
            <a:avLst/>
          </a:prstGeom>
          <a:noFill/>
          <a:ln>
            <a:noFill/>
          </a:ln>
        </p:spPr>
        <p:txBody>
          <a:bodyPr anchorCtr="0" anchor="t" bIns="0" lIns="0" spcFirstLastPara="1" rIns="0" wrap="square" tIns="4675">
            <a:noAutofit/>
          </a:bodyPr>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76" name="Google Shape;76;p19"/>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77" name="Google Shape;77;p19"/>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8" name="Google Shape;78;p19"/>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9" name="Google Shape;79;p19"/>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20"/>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2" name="Google Shape;82;p20"/>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83" name="Google Shape;83;p20"/>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84" name="Google Shape;84;p20"/>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5" name="Google Shape;85;p20"/>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6" name="Google Shape;86;p20"/>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7" name="Shape 87"/>
        <p:cNvGrpSpPr/>
        <p:nvPr/>
      </p:nvGrpSpPr>
      <p:grpSpPr>
        <a:xfrm>
          <a:off x="0" y="0"/>
          <a:ext cx="0" cy="0"/>
          <a:chOff x="0" y="0"/>
          <a:chExt cx="0" cy="0"/>
        </a:xfrm>
      </p:grpSpPr>
      <p:sp>
        <p:nvSpPr>
          <p:cNvPr id="88" name="Google Shape;88;p2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2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0" name="Google Shape;90;p2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1" name="Google Shape;91;p2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2" name="Shape 92"/>
        <p:cNvGrpSpPr/>
        <p:nvPr/>
      </p:nvGrpSpPr>
      <p:grpSpPr>
        <a:xfrm>
          <a:off x="0" y="0"/>
          <a:ext cx="0" cy="0"/>
          <a:chOff x="0" y="0"/>
          <a:chExt cx="0" cy="0"/>
        </a:xfrm>
      </p:grpSpPr>
      <p:sp>
        <p:nvSpPr>
          <p:cNvPr id="93" name="Google Shape;93;p22"/>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22"/>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5" name="Google Shape;95;p22"/>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6" name="Google Shape;96;p22"/>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7" name="Google Shape;97;p22"/>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8" name="Google Shape;98;p2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9" name="Google Shape;99;p2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0" name="Google Shape;100;p2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1" name="Shape 101"/>
        <p:cNvGrpSpPr/>
        <p:nvPr/>
      </p:nvGrpSpPr>
      <p:grpSpPr>
        <a:xfrm>
          <a:off x="0" y="0"/>
          <a:ext cx="0" cy="0"/>
          <a:chOff x="0" y="0"/>
          <a:chExt cx="0" cy="0"/>
        </a:xfrm>
      </p:grpSpPr>
      <p:sp>
        <p:nvSpPr>
          <p:cNvPr id="102" name="Google Shape;102;p23"/>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3" name="Google Shape;103;p23"/>
          <p:cNvSpPr txBox="1"/>
          <p:nvPr>
            <p:ph idx="1" type="body"/>
          </p:nvPr>
        </p:nvSpPr>
        <p:spPr>
          <a:xfrm>
            <a:off x="609600" y="1604963"/>
            <a:ext cx="5397500"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4" name="Google Shape;104;p23"/>
          <p:cNvSpPr txBox="1"/>
          <p:nvPr>
            <p:ph idx="2" type="body"/>
          </p:nvPr>
        </p:nvSpPr>
        <p:spPr>
          <a:xfrm>
            <a:off x="6159500" y="1604963"/>
            <a:ext cx="5399088"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5" name="Google Shape;105;p2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6" name="Google Shape;106;p2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7" name="Google Shape;107;p2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8" name="Shape 108"/>
        <p:cNvGrpSpPr/>
        <p:nvPr/>
      </p:nvGrpSpPr>
      <p:grpSpPr>
        <a:xfrm>
          <a:off x="0" y="0"/>
          <a:ext cx="0" cy="0"/>
          <a:chOff x="0" y="0"/>
          <a:chExt cx="0" cy="0"/>
        </a:xfrm>
      </p:grpSpPr>
      <p:sp>
        <p:nvSpPr>
          <p:cNvPr id="109" name="Google Shape;109;p24"/>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0" name="Google Shape;110;p24"/>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11" name="Google Shape;111;p2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2" name="Google Shape;112;p2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3" name="Google Shape;113;p2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13"/>
          <p:cNvGrpSpPr/>
          <p:nvPr/>
        </p:nvGrpSpPr>
        <p:grpSpPr>
          <a:xfrm>
            <a:off x="0" y="228600"/>
            <a:ext cx="2827337" cy="6615112"/>
            <a:chOff x="0" y="144"/>
            <a:chExt cx="1781" cy="4167"/>
          </a:xfrm>
        </p:grpSpPr>
        <p:sp>
          <p:nvSpPr>
            <p:cNvPr id="25" name="Google Shape;25;p13"/>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3"/>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3"/>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3"/>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13"/>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3"/>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3"/>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 name="Google Shape;37;p13"/>
          <p:cNvGrpSpPr/>
          <p:nvPr/>
        </p:nvGrpSpPr>
        <p:grpSpPr>
          <a:xfrm>
            <a:off x="26987" y="0"/>
            <a:ext cx="2332037" cy="6829425"/>
            <a:chOff x="17" y="0"/>
            <a:chExt cx="1469" cy="4302"/>
          </a:xfrm>
        </p:grpSpPr>
        <p:sp>
          <p:nvSpPr>
            <p:cNvPr id="38" name="Google Shape;38;p13"/>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3"/>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3"/>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3"/>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3"/>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3"/>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13"/>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3"/>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3"/>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3"/>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3"/>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3"/>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 name="Google Shape;50;p13"/>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3"/>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52" name="Google Shape;52;p1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3" name="Google Shape;53;p1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4" name="Google Shape;54;p13"/>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56" name="Google Shape;56;p13"/>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6" name="Shape 126"/>
        <p:cNvGrpSpPr/>
        <p:nvPr/>
      </p:nvGrpSpPr>
      <p:grpSpPr>
        <a:xfrm>
          <a:off x="0" y="0"/>
          <a:ext cx="0" cy="0"/>
          <a:chOff x="0" y="0"/>
          <a:chExt cx="0" cy="0"/>
        </a:xfrm>
      </p:grpSpPr>
      <p:grpSp>
        <p:nvGrpSpPr>
          <p:cNvPr id="127" name="Google Shape;127;p15"/>
          <p:cNvGrpSpPr/>
          <p:nvPr/>
        </p:nvGrpSpPr>
        <p:grpSpPr>
          <a:xfrm>
            <a:off x="0" y="228600"/>
            <a:ext cx="2827337" cy="6615112"/>
            <a:chOff x="0" y="144"/>
            <a:chExt cx="1781" cy="4167"/>
          </a:xfrm>
        </p:grpSpPr>
        <p:sp>
          <p:nvSpPr>
            <p:cNvPr id="128" name="Google Shape;128;p15"/>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5"/>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5"/>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5"/>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5"/>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5"/>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5"/>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5"/>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5"/>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5"/>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5"/>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15"/>
          <p:cNvGrpSpPr/>
          <p:nvPr/>
        </p:nvGrpSpPr>
        <p:grpSpPr>
          <a:xfrm>
            <a:off x="26987" y="0"/>
            <a:ext cx="2332037" cy="6829425"/>
            <a:chOff x="17" y="0"/>
            <a:chExt cx="1469" cy="4302"/>
          </a:xfrm>
        </p:grpSpPr>
        <p:sp>
          <p:nvSpPr>
            <p:cNvPr id="141" name="Google Shape;141;p15"/>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5"/>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5"/>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5"/>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5"/>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5"/>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5"/>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5"/>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5"/>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15"/>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5"/>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5"/>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15"/>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5"/>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155" name="Google Shape;155;p15"/>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6" name="Google Shape;156;p15"/>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15"/>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8" name="Google Shape;158;p15"/>
          <p:cNvSpPr/>
          <p:nvPr/>
        </p:nvSpPr>
        <p:spPr>
          <a:xfrm flipH="1" rot="10800000">
            <a:off x="-4762" y="712787"/>
            <a:ext cx="1589087"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5"/>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29" name="Shape 229"/>
        <p:cNvGrpSpPr/>
        <p:nvPr/>
      </p:nvGrpSpPr>
      <p:grpSpPr>
        <a:xfrm>
          <a:off x="0" y="0"/>
          <a:ext cx="0" cy="0"/>
          <a:chOff x="0" y="0"/>
          <a:chExt cx="0" cy="0"/>
        </a:xfrm>
      </p:grpSpPr>
      <p:grpSp>
        <p:nvGrpSpPr>
          <p:cNvPr id="230" name="Google Shape;230;g5fbcc7159c_0_190"/>
          <p:cNvGrpSpPr/>
          <p:nvPr/>
        </p:nvGrpSpPr>
        <p:grpSpPr>
          <a:xfrm>
            <a:off x="0" y="228600"/>
            <a:ext cx="2827337" cy="6615112"/>
            <a:chOff x="0" y="228600"/>
            <a:chExt cx="2827337" cy="6615112"/>
          </a:xfrm>
        </p:grpSpPr>
        <p:sp>
          <p:nvSpPr>
            <p:cNvPr id="231" name="Google Shape;231;g5fbcc7159c_0_190"/>
            <p:cNvSpPr/>
            <p:nvPr/>
          </p:nvSpPr>
          <p:spPr>
            <a:xfrm>
              <a:off x="0" y="2574925"/>
              <a:ext cx="76200" cy="601662"/>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g5fbcc7159c_0_190"/>
            <p:cNvSpPr/>
            <p:nvPr/>
          </p:nvSpPr>
          <p:spPr>
            <a:xfrm>
              <a:off x="128587" y="3155950"/>
              <a:ext cx="622300" cy="229870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g5fbcc7159c_0_190"/>
            <p:cNvSpPr/>
            <p:nvPr/>
          </p:nvSpPr>
          <p:spPr>
            <a:xfrm>
              <a:off x="806450" y="5446712"/>
              <a:ext cx="585787" cy="139541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g5fbcc7159c_0_190"/>
            <p:cNvSpPr/>
            <p:nvPr/>
          </p:nvSpPr>
          <p:spPr>
            <a:xfrm>
              <a:off x="960437" y="6503987"/>
              <a:ext cx="147637" cy="33972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g5fbcc7159c_0_190"/>
            <p:cNvSpPr/>
            <p:nvPr/>
          </p:nvSpPr>
          <p:spPr>
            <a:xfrm>
              <a:off x="100012" y="3200400"/>
              <a:ext cx="796925" cy="33051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5fbcc7159c_0_190"/>
            <p:cNvSpPr/>
            <p:nvPr/>
          </p:nvSpPr>
          <p:spPr>
            <a:xfrm>
              <a:off x="22225" y="228600"/>
              <a:ext cx="82550" cy="290353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g5fbcc7159c_0_190"/>
            <p:cNvSpPr/>
            <p:nvPr/>
          </p:nvSpPr>
          <p:spPr>
            <a:xfrm>
              <a:off x="77787" y="2944812"/>
              <a:ext cx="53975" cy="46990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g5fbcc7159c_0_190"/>
            <p:cNvSpPr/>
            <p:nvPr/>
          </p:nvSpPr>
          <p:spPr>
            <a:xfrm>
              <a:off x="769937" y="5478462"/>
              <a:ext cx="166687" cy="1000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g5fbcc7159c_0_190"/>
            <p:cNvSpPr/>
            <p:nvPr/>
          </p:nvSpPr>
          <p:spPr>
            <a:xfrm>
              <a:off x="774700" y="1398587"/>
              <a:ext cx="2052637" cy="402431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g5fbcc7159c_0_190"/>
            <p:cNvSpPr/>
            <p:nvPr/>
          </p:nvSpPr>
          <p:spPr>
            <a:xfrm>
              <a:off x="922337" y="6529387"/>
              <a:ext cx="138112" cy="31273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g5fbcc7159c_0_190"/>
            <p:cNvSpPr/>
            <p:nvPr/>
          </p:nvSpPr>
          <p:spPr>
            <a:xfrm>
              <a:off x="769937" y="5359400"/>
              <a:ext cx="12700" cy="19685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g5fbcc7159c_0_190"/>
            <p:cNvSpPr/>
            <p:nvPr/>
          </p:nvSpPr>
          <p:spPr>
            <a:xfrm>
              <a:off x="849312" y="6245225"/>
              <a:ext cx="214312" cy="59848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43" name="Google Shape;243;g5fbcc7159c_0_190"/>
          <p:cNvGrpSpPr/>
          <p:nvPr/>
        </p:nvGrpSpPr>
        <p:grpSpPr>
          <a:xfrm>
            <a:off x="26987" y="0"/>
            <a:ext cx="2332037" cy="6829425"/>
            <a:chOff x="26987" y="0"/>
            <a:chExt cx="2332037" cy="6829425"/>
          </a:xfrm>
        </p:grpSpPr>
        <p:sp>
          <p:nvSpPr>
            <p:cNvPr id="244" name="Google Shape;244;g5fbcc7159c_0_190"/>
            <p:cNvSpPr/>
            <p:nvPr/>
          </p:nvSpPr>
          <p:spPr>
            <a:xfrm>
              <a:off x="26987" y="0"/>
              <a:ext cx="469900" cy="43767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g5fbcc7159c_0_190"/>
            <p:cNvSpPr/>
            <p:nvPr/>
          </p:nvSpPr>
          <p:spPr>
            <a:xfrm>
              <a:off x="550862" y="4316412"/>
              <a:ext cx="398462" cy="155733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g5fbcc7159c_0_190"/>
            <p:cNvSpPr/>
            <p:nvPr/>
          </p:nvSpPr>
          <p:spPr>
            <a:xfrm>
              <a:off x="1006475" y="5862637"/>
              <a:ext cx="406400" cy="96678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g5fbcc7159c_0_190"/>
            <p:cNvSpPr/>
            <p:nvPr/>
          </p:nvSpPr>
          <p:spPr>
            <a:xfrm>
              <a:off x="522287" y="4364037"/>
              <a:ext cx="527050"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8" name="Google Shape;248;g5fbcc7159c_0_190"/>
            <p:cNvSpPr/>
            <p:nvPr/>
          </p:nvSpPr>
          <p:spPr>
            <a:xfrm>
              <a:off x="468312" y="1289050"/>
              <a:ext cx="150812" cy="30035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g5fbcc7159c_0_190"/>
            <p:cNvSpPr/>
            <p:nvPr/>
          </p:nvSpPr>
          <p:spPr>
            <a:xfrm>
              <a:off x="1111250" y="6570662"/>
              <a:ext cx="109537" cy="25717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g5fbcc7159c_0_190"/>
            <p:cNvSpPr/>
            <p:nvPr/>
          </p:nvSpPr>
          <p:spPr>
            <a:xfrm>
              <a:off x="503237" y="4106862"/>
              <a:ext cx="58737" cy="48736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g5fbcc7159c_0_190"/>
            <p:cNvSpPr/>
            <p:nvPr/>
          </p:nvSpPr>
          <p:spPr>
            <a:xfrm>
              <a:off x="973137" y="3146425"/>
              <a:ext cx="1385887" cy="2692400"/>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g5fbcc7159c_0_190"/>
            <p:cNvSpPr/>
            <p:nvPr/>
          </p:nvSpPr>
          <p:spPr>
            <a:xfrm>
              <a:off x="1073150" y="6600825"/>
              <a:ext cx="96837" cy="22860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g5fbcc7159c_0_190"/>
            <p:cNvSpPr/>
            <p:nvPr/>
          </p:nvSpPr>
          <p:spPr>
            <a:xfrm>
              <a:off x="973137" y="5897562"/>
              <a:ext cx="114300" cy="65087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g5fbcc7159c_0_190"/>
            <p:cNvSpPr/>
            <p:nvPr/>
          </p:nvSpPr>
          <p:spPr>
            <a:xfrm>
              <a:off x="973137" y="5772150"/>
              <a:ext cx="14287" cy="20320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g5fbcc7159c_0_190"/>
            <p:cNvSpPr/>
            <p:nvPr/>
          </p:nvSpPr>
          <p:spPr>
            <a:xfrm>
              <a:off x="1006475" y="6323012"/>
              <a:ext cx="185737" cy="50641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6" name="Google Shape;256;g5fbcc7159c_0_190"/>
          <p:cNvSpPr txBox="1"/>
          <p:nvPr/>
        </p:nvSpPr>
        <p:spPr>
          <a:xfrm>
            <a:off x="0" y="0"/>
            <a:ext cx="182700"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g5fbcc7159c_0_190"/>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258" name="Google Shape;258;g5fbcc7159c_0_190"/>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59" name="Google Shape;259;g5fbcc7159c_0_190"/>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60" name="Google Shape;260;g5fbcc7159c_0_190"/>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g5fbcc7159c_0_190"/>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262" name="Google Shape;262;g5fbcc7159c_0_190"/>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0" name="Shape 340"/>
        <p:cNvGrpSpPr/>
        <p:nvPr/>
      </p:nvGrpSpPr>
      <p:grpSpPr>
        <a:xfrm>
          <a:off x="0" y="0"/>
          <a:ext cx="0" cy="0"/>
          <a:chOff x="0" y="0"/>
          <a:chExt cx="0" cy="0"/>
        </a:xfrm>
      </p:grpSpPr>
      <p:sp>
        <p:nvSpPr>
          <p:cNvPr id="341" name="Google Shape;341;p1"/>
          <p:cNvSpPr txBox="1"/>
          <p:nvPr/>
        </p:nvSpPr>
        <p:spPr>
          <a:xfrm>
            <a:off x="2589212" y="2514600"/>
            <a:ext cx="8915400"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cap="none" strike="noStrike">
                <a:solidFill>
                  <a:srgbClr val="262626"/>
                </a:solidFill>
                <a:latin typeface="Century Gothic"/>
                <a:ea typeface="Century Gothic"/>
                <a:cs typeface="Century Gothic"/>
                <a:sym typeface="Century Gothic"/>
              </a:rPr>
              <a:t>Diseño de Bases de Datos</a:t>
            </a:r>
            <a:endParaRPr b="0" i="0" sz="1400" u="none" cap="none" strike="noStrike">
              <a:solidFill>
                <a:srgbClr val="000000"/>
              </a:solidFill>
              <a:latin typeface="Arial"/>
              <a:ea typeface="Arial"/>
              <a:cs typeface="Arial"/>
              <a:sym typeface="Arial"/>
            </a:endParaRPr>
          </a:p>
        </p:txBody>
      </p:sp>
      <p:sp>
        <p:nvSpPr>
          <p:cNvPr id="342" name="Google Shape;342;p1"/>
          <p:cNvSpPr txBox="1"/>
          <p:nvPr/>
        </p:nvSpPr>
        <p:spPr>
          <a:xfrm>
            <a:off x="431800" y="4535487"/>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5fbcc7159c_0_67"/>
          <p:cNvSpPr txBox="1"/>
          <p:nvPr/>
        </p:nvSpPr>
        <p:spPr>
          <a:xfrm>
            <a:off x="1625600" y="431800"/>
            <a:ext cx="10037700" cy="7002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513" name="Google Shape;513;g5fbcc7159c_0_67"/>
          <p:cNvSpPr txBox="1"/>
          <p:nvPr/>
        </p:nvSpPr>
        <p:spPr>
          <a:xfrm>
            <a:off x="576262" y="1360487"/>
            <a:ext cx="11520600" cy="1959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Jerarquías de generalización</a:t>
            </a:r>
            <a:r>
              <a:rPr b="0" i="0" lang="en-US" sz="2600" u="none" cap="none" strike="noStrike">
                <a:solidFill>
                  <a:srgbClr val="000000"/>
                </a:solidFill>
                <a:latin typeface="Questrial"/>
                <a:ea typeface="Questrial"/>
                <a:cs typeface="Questrial"/>
                <a:sym typeface="Questrial"/>
              </a:rPr>
              <a:t>: Permiten extraer propiedades comunes de varias entidades o relaciones, y generar con ellas una super-entidad que las aglutine.  Así, las características compartidas son expresadas una única vez en el modelo, y los rasgos específicos de cada entidad quedan definidos en su sub-entidad.</a:t>
            </a:r>
            <a:endParaRPr b="0" i="0" sz="1400" u="none" cap="none" strike="noStrike">
              <a:solidFill>
                <a:srgbClr val="000000"/>
              </a:solidFill>
              <a:latin typeface="Arial"/>
              <a:ea typeface="Arial"/>
              <a:cs typeface="Arial"/>
              <a:sym typeface="Arial"/>
            </a:endParaRPr>
          </a:p>
        </p:txBody>
      </p:sp>
      <p:grpSp>
        <p:nvGrpSpPr>
          <p:cNvPr id="514" name="Google Shape;514;g5fbcc7159c_0_67"/>
          <p:cNvGrpSpPr/>
          <p:nvPr/>
        </p:nvGrpSpPr>
        <p:grpSpPr>
          <a:xfrm>
            <a:off x="8712200" y="4319587"/>
            <a:ext cx="3233700" cy="1392138"/>
            <a:chOff x="8712200" y="4319587"/>
            <a:chExt cx="3233700" cy="1392138"/>
          </a:xfrm>
        </p:grpSpPr>
        <p:sp>
          <p:nvSpPr>
            <p:cNvPr id="515" name="Google Shape;515;g5fbcc7159c_0_67"/>
            <p:cNvSpPr txBox="1"/>
            <p:nvPr/>
          </p:nvSpPr>
          <p:spPr>
            <a:xfrm>
              <a:off x="8712200" y="4319587"/>
              <a:ext cx="32337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Coberturas posibles:</a:t>
              </a:r>
              <a:endParaRPr b="0" i="0" sz="1400" u="none" cap="none" strike="noStrike">
                <a:solidFill>
                  <a:srgbClr val="000000"/>
                </a:solidFill>
                <a:latin typeface="Arial"/>
                <a:ea typeface="Arial"/>
                <a:cs typeface="Arial"/>
                <a:sym typeface="Arial"/>
              </a:endParaRPr>
            </a:p>
          </p:txBody>
        </p:sp>
        <p:sp>
          <p:nvSpPr>
            <p:cNvPr id="516" name="Google Shape;516;g5fbcc7159c_0_67"/>
            <p:cNvSpPr txBox="1"/>
            <p:nvPr/>
          </p:nvSpPr>
          <p:spPr>
            <a:xfrm>
              <a:off x="8764587" y="4919662"/>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(T,E)         (T,S)</a:t>
              </a:r>
              <a:endParaRPr b="0" i="0" sz="1400" u="none" cap="none" strike="noStrike">
                <a:solidFill>
                  <a:srgbClr val="000000"/>
                </a:solidFill>
                <a:latin typeface="Arial"/>
                <a:ea typeface="Arial"/>
                <a:cs typeface="Arial"/>
                <a:sym typeface="Arial"/>
              </a:endParaRPr>
            </a:p>
          </p:txBody>
        </p:sp>
        <p:sp>
          <p:nvSpPr>
            <p:cNvPr id="517" name="Google Shape;517;g5fbcc7159c_0_67"/>
            <p:cNvSpPr txBox="1"/>
            <p:nvPr/>
          </p:nvSpPr>
          <p:spPr>
            <a:xfrm>
              <a:off x="8764587" y="5318125"/>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(P,E)         (P,S)</a:t>
              </a:r>
              <a:endParaRPr b="0" i="0" sz="1400" u="none" cap="none" strike="noStrike">
                <a:solidFill>
                  <a:srgbClr val="000000"/>
                </a:solidFill>
                <a:latin typeface="Arial"/>
                <a:ea typeface="Arial"/>
                <a:cs typeface="Arial"/>
                <a:sym typeface="Arial"/>
              </a:endParaRPr>
            </a:p>
          </p:txBody>
        </p:sp>
      </p:grpSp>
      <p:grpSp>
        <p:nvGrpSpPr>
          <p:cNvPr id="518" name="Google Shape;518;g5fbcc7159c_0_67"/>
          <p:cNvGrpSpPr/>
          <p:nvPr/>
        </p:nvGrpSpPr>
        <p:grpSpPr>
          <a:xfrm>
            <a:off x="1023304" y="3319448"/>
            <a:ext cx="7688897" cy="2426344"/>
            <a:chOff x="8" y="0"/>
            <a:chExt cx="2147483624" cy="1927864486"/>
          </a:xfrm>
        </p:grpSpPr>
        <p:grpSp>
          <p:nvGrpSpPr>
            <p:cNvPr id="519" name="Google Shape;519;g5fbcc7159c_0_67"/>
            <p:cNvGrpSpPr/>
            <p:nvPr/>
          </p:nvGrpSpPr>
          <p:grpSpPr>
            <a:xfrm>
              <a:off x="1362080378" y="0"/>
              <a:ext cx="727935121" cy="264828927"/>
              <a:chOff x="0" y="0"/>
              <a:chExt cx="2147483647" cy="2147483647"/>
            </a:xfrm>
          </p:grpSpPr>
          <p:sp>
            <p:nvSpPr>
              <p:cNvPr id="520" name="Google Shape;520;g5fbcc7159c_0_67"/>
              <p:cNvSpPr txBox="1"/>
              <p:nvPr/>
            </p:nvSpPr>
            <p:spPr>
              <a:xfrm>
                <a:off x="734657447" y="0"/>
                <a:ext cx="1412826199"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521" name="Google Shape;521;g5fbcc7159c_0_67"/>
              <p:cNvGrpSpPr/>
              <p:nvPr/>
            </p:nvGrpSpPr>
            <p:grpSpPr>
              <a:xfrm>
                <a:off x="0" y="516346527"/>
                <a:ext cx="751223623" cy="1529671246"/>
                <a:chOff x="1403375" y="3357562"/>
                <a:chExt cx="1296900" cy="358800"/>
              </a:xfrm>
            </p:grpSpPr>
            <p:sp>
              <p:nvSpPr>
                <p:cNvPr id="522" name="Google Shape;522;g5fbcc7159c_0_67"/>
                <p:cNvSpPr/>
                <p:nvPr/>
              </p:nvSpPr>
              <p:spPr>
                <a:xfrm>
                  <a:off x="2339975" y="3357562"/>
                  <a:ext cx="360300" cy="3588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3" name="Google Shape;523;g5fbcc7159c_0_67"/>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24" name="Google Shape;524;g5fbcc7159c_0_67"/>
            <p:cNvGrpSpPr/>
            <p:nvPr/>
          </p:nvGrpSpPr>
          <p:grpSpPr>
            <a:xfrm>
              <a:off x="1362081213" y="272483275"/>
              <a:ext cx="785402419" cy="264828927"/>
              <a:chOff x="35" y="0"/>
              <a:chExt cx="2147483612" cy="2147483643"/>
            </a:xfrm>
          </p:grpSpPr>
          <p:sp>
            <p:nvSpPr>
              <p:cNvPr id="525" name="Google Shape;525;g5fbcc7159c_0_67"/>
              <p:cNvSpPr txBox="1"/>
              <p:nvPr/>
            </p:nvSpPr>
            <p:spPr>
              <a:xfrm>
                <a:off x="680903050" y="0"/>
                <a:ext cx="1466580597"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26" name="Google Shape;526;g5fbcc7159c_0_67"/>
              <p:cNvGrpSpPr/>
              <p:nvPr/>
            </p:nvGrpSpPr>
            <p:grpSpPr>
              <a:xfrm>
                <a:off x="35" y="516346527"/>
                <a:ext cx="696257212" cy="1529671244"/>
                <a:chOff x="1403375" y="3357562"/>
                <a:chExt cx="1296900" cy="358800"/>
              </a:xfrm>
            </p:grpSpPr>
            <p:sp>
              <p:nvSpPr>
                <p:cNvPr id="527" name="Google Shape;527;g5fbcc7159c_0_67"/>
                <p:cNvSpPr/>
                <p:nvPr/>
              </p:nvSpPr>
              <p:spPr>
                <a:xfrm>
                  <a:off x="2339975" y="3357562"/>
                  <a:ext cx="360300" cy="35880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8" name="Google Shape;528;g5fbcc7159c_0_67"/>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29" name="Google Shape;529;g5fbcc7159c_0_67"/>
            <p:cNvGrpSpPr/>
            <p:nvPr/>
          </p:nvGrpSpPr>
          <p:grpSpPr>
            <a:xfrm>
              <a:off x="8" y="54065279"/>
              <a:ext cx="1898453587" cy="1873799206"/>
              <a:chOff x="9" y="-105"/>
              <a:chExt cx="2147483597" cy="1922192651"/>
            </a:xfrm>
          </p:grpSpPr>
          <p:grpSp>
            <p:nvGrpSpPr>
              <p:cNvPr id="530" name="Google Shape;530;g5fbcc7159c_0_67"/>
              <p:cNvGrpSpPr/>
              <p:nvPr/>
            </p:nvGrpSpPr>
            <p:grpSpPr>
              <a:xfrm>
                <a:off x="587234971" y="-105"/>
                <a:ext cx="1560248635" cy="1453090137"/>
                <a:chOff x="539750" y="4652962"/>
                <a:chExt cx="5184812" cy="1871670"/>
              </a:xfrm>
            </p:grpSpPr>
            <p:grpSp>
              <p:nvGrpSpPr>
                <p:cNvPr id="531" name="Google Shape;531;g5fbcc7159c_0_67"/>
                <p:cNvGrpSpPr/>
                <p:nvPr/>
              </p:nvGrpSpPr>
              <p:grpSpPr>
                <a:xfrm>
                  <a:off x="2268537" y="4652962"/>
                  <a:ext cx="1440000" cy="647700"/>
                  <a:chOff x="684212" y="1773237"/>
                  <a:chExt cx="1440000" cy="647700"/>
                </a:xfrm>
              </p:grpSpPr>
              <p:sp>
                <p:nvSpPr>
                  <p:cNvPr id="532" name="Google Shape;532;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3" name="Google Shape;533;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34" name="Google Shape;534;g5fbcc7159c_0_67"/>
                <p:cNvCxnSpPr/>
                <p:nvPr/>
              </p:nvCxnSpPr>
              <p:spPr>
                <a:xfrm>
                  <a:off x="1258887" y="5661025"/>
                  <a:ext cx="3457500" cy="0"/>
                </a:xfrm>
                <a:prstGeom prst="straightConnector1">
                  <a:avLst/>
                </a:prstGeom>
                <a:noFill/>
                <a:ln cap="flat" cmpd="sng" w="25400">
                  <a:solidFill>
                    <a:schemeClr val="dk1"/>
                  </a:solidFill>
                  <a:prstDash val="solid"/>
                  <a:miter lim="800000"/>
                  <a:headEnd len="sm" w="sm" type="none"/>
                  <a:tailEnd len="sm" w="sm" type="none"/>
                </a:ln>
              </p:spPr>
            </p:cxnSp>
            <p:cxnSp>
              <p:nvCxnSpPr>
                <p:cNvPr id="535" name="Google Shape;535;g5fbcc7159c_0_67"/>
                <p:cNvCxnSpPr/>
                <p:nvPr/>
              </p:nvCxnSpPr>
              <p:spPr>
                <a:xfrm rot="10800000">
                  <a:off x="2987675" y="5373624"/>
                  <a:ext cx="0" cy="287400"/>
                </a:xfrm>
                <a:prstGeom prst="straightConnector1">
                  <a:avLst/>
                </a:prstGeom>
                <a:noFill/>
                <a:ln cap="flat" cmpd="sng" w="25400">
                  <a:solidFill>
                    <a:schemeClr val="dk1"/>
                  </a:solidFill>
                  <a:prstDash val="solid"/>
                  <a:miter lim="800000"/>
                  <a:headEnd len="sm" w="sm" type="none"/>
                  <a:tailEnd len="sm" w="sm" type="none"/>
                </a:ln>
              </p:spPr>
            </p:cxnSp>
            <p:sp>
              <p:nvSpPr>
                <p:cNvPr id="536" name="Google Shape;536;g5fbcc7159c_0_67"/>
                <p:cNvSpPr/>
                <p:nvPr/>
              </p:nvSpPr>
              <p:spPr>
                <a:xfrm>
                  <a:off x="2843212" y="5314950"/>
                  <a:ext cx="287400" cy="216000"/>
                </a:xfrm>
                <a:prstGeom prst="triangle">
                  <a:avLst>
                    <a:gd fmla="val 5000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37" name="Google Shape;537;g5fbcc7159c_0_67"/>
                <p:cNvGrpSpPr/>
                <p:nvPr/>
              </p:nvGrpSpPr>
              <p:grpSpPr>
                <a:xfrm>
                  <a:off x="539750" y="5876925"/>
                  <a:ext cx="1440000" cy="647700"/>
                  <a:chOff x="684212" y="1773237"/>
                  <a:chExt cx="1440000" cy="647700"/>
                </a:xfrm>
              </p:grpSpPr>
              <p:sp>
                <p:nvSpPr>
                  <p:cNvPr id="538" name="Google Shape;538;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9" name="Google Shape;539;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40" name="Google Shape;540;g5fbcc7159c_0_67"/>
                <p:cNvCxnSpPr/>
                <p:nvPr/>
              </p:nvCxnSpPr>
              <p:spPr>
                <a:xfrm rot="10800000">
                  <a:off x="1258887" y="5660925"/>
                  <a:ext cx="0" cy="216000"/>
                </a:xfrm>
                <a:prstGeom prst="straightConnector1">
                  <a:avLst/>
                </a:prstGeom>
                <a:noFill/>
                <a:ln cap="flat" cmpd="sng" w="25400">
                  <a:solidFill>
                    <a:schemeClr val="dk1"/>
                  </a:solidFill>
                  <a:prstDash val="solid"/>
                  <a:miter lim="800000"/>
                  <a:headEnd len="sm" w="sm" type="none"/>
                  <a:tailEnd len="sm" w="sm" type="none"/>
                </a:ln>
              </p:spPr>
            </p:cxnSp>
            <p:cxnSp>
              <p:nvCxnSpPr>
                <p:cNvPr id="541" name="Google Shape;541;g5fbcc7159c_0_67"/>
                <p:cNvCxnSpPr/>
                <p:nvPr/>
              </p:nvCxnSpPr>
              <p:spPr>
                <a:xfrm rot="10800000">
                  <a:off x="4716462" y="5660925"/>
                  <a:ext cx="0" cy="216000"/>
                </a:xfrm>
                <a:prstGeom prst="straightConnector1">
                  <a:avLst/>
                </a:prstGeom>
                <a:noFill/>
                <a:ln cap="flat" cmpd="sng" w="25400">
                  <a:solidFill>
                    <a:schemeClr val="dk1"/>
                  </a:solidFill>
                  <a:prstDash val="solid"/>
                  <a:miter lim="800000"/>
                  <a:headEnd len="sm" w="sm" type="none"/>
                  <a:tailEnd len="sm" w="sm" type="none"/>
                </a:ln>
              </p:spPr>
            </p:cxnSp>
            <p:sp>
              <p:nvSpPr>
                <p:cNvPr id="542" name="Google Shape;542;g5fbcc7159c_0_67"/>
                <p:cNvSpPr txBox="1"/>
                <p:nvPr/>
              </p:nvSpPr>
              <p:spPr>
                <a:xfrm>
                  <a:off x="2339975" y="4724400"/>
                  <a:ext cx="2016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600"/>
                    <a:buFont typeface="Arial"/>
                    <a:buNone/>
                  </a:pPr>
                  <a:r>
                    <a:rPr b="0" i="0" lang="en-US" sz="2600" u="none" cap="none" strike="noStrike">
                      <a:solidFill>
                        <a:schemeClr val="dk1"/>
                      </a:solidFill>
                      <a:latin typeface="Arial"/>
                      <a:ea typeface="Arial"/>
                      <a:cs typeface="Arial"/>
                      <a:sym typeface="Arial"/>
                    </a:rPr>
                    <a:t>Persona</a:t>
                  </a:r>
                  <a:endParaRPr b="0" i="0" sz="1400" u="none" cap="none" strike="noStrike">
                    <a:solidFill>
                      <a:srgbClr val="000000"/>
                    </a:solidFill>
                    <a:latin typeface="Arial"/>
                    <a:ea typeface="Arial"/>
                    <a:cs typeface="Arial"/>
                    <a:sym typeface="Arial"/>
                  </a:endParaRPr>
                </a:p>
              </p:txBody>
            </p:sp>
            <p:sp>
              <p:nvSpPr>
                <p:cNvPr id="543" name="Google Shape;543;g5fbcc7159c_0_67"/>
                <p:cNvSpPr txBox="1"/>
                <p:nvPr/>
              </p:nvSpPr>
              <p:spPr>
                <a:xfrm>
                  <a:off x="738187" y="5949950"/>
                  <a:ext cx="1530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nvGrpSpPr>
                <p:cNvPr id="544" name="Google Shape;544;g5fbcc7159c_0_67"/>
                <p:cNvGrpSpPr/>
                <p:nvPr/>
              </p:nvGrpSpPr>
              <p:grpSpPr>
                <a:xfrm>
                  <a:off x="2234412" y="5876925"/>
                  <a:ext cx="1516200" cy="647700"/>
                  <a:chOff x="3242475" y="5876925"/>
                  <a:chExt cx="1516200" cy="647700"/>
                </a:xfrm>
              </p:grpSpPr>
              <p:grpSp>
                <p:nvGrpSpPr>
                  <p:cNvPr id="545" name="Google Shape;545;g5fbcc7159c_0_67"/>
                  <p:cNvGrpSpPr/>
                  <p:nvPr/>
                </p:nvGrpSpPr>
                <p:grpSpPr>
                  <a:xfrm>
                    <a:off x="3276600" y="5876925"/>
                    <a:ext cx="1440000" cy="647700"/>
                    <a:chOff x="684212" y="1773237"/>
                    <a:chExt cx="1440000" cy="647700"/>
                  </a:xfrm>
                </p:grpSpPr>
                <p:sp>
                  <p:nvSpPr>
                    <p:cNvPr id="546" name="Google Shape;546;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7" name="Google Shape;547;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48" name="Google Shape;548;g5fbcc7159c_0_67"/>
                  <p:cNvSpPr txBox="1"/>
                  <p:nvPr/>
                </p:nvSpPr>
                <p:spPr>
                  <a:xfrm>
                    <a:off x="3242475" y="5949950"/>
                    <a:ext cx="15162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Docente</a:t>
                    </a:r>
                    <a:endParaRPr b="0" i="0" sz="1400" u="none" cap="none" strike="noStrike">
                      <a:solidFill>
                        <a:srgbClr val="000000"/>
                      </a:solidFill>
                      <a:latin typeface="Arial"/>
                      <a:ea typeface="Arial"/>
                      <a:cs typeface="Arial"/>
                      <a:sym typeface="Arial"/>
                    </a:endParaRPr>
                  </a:p>
                </p:txBody>
              </p:sp>
            </p:grpSp>
            <p:grpSp>
              <p:nvGrpSpPr>
                <p:cNvPr id="549" name="Google Shape;549;g5fbcc7159c_0_67"/>
                <p:cNvGrpSpPr/>
                <p:nvPr/>
              </p:nvGrpSpPr>
              <p:grpSpPr>
                <a:xfrm>
                  <a:off x="3778276" y="5876932"/>
                  <a:ext cx="1946286" cy="647700"/>
                  <a:chOff x="3706839" y="4292607"/>
                  <a:chExt cx="1946286" cy="647700"/>
                </a:xfrm>
              </p:grpSpPr>
              <p:sp>
                <p:nvSpPr>
                  <p:cNvPr id="550" name="Google Shape;550;g5fbcc7159c_0_67"/>
                  <p:cNvSpPr txBox="1"/>
                  <p:nvPr/>
                </p:nvSpPr>
                <p:spPr>
                  <a:xfrm>
                    <a:off x="3933825" y="4365625"/>
                    <a:ext cx="1719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Graduado</a:t>
                    </a:r>
                    <a:endParaRPr b="0" i="0" sz="1400" u="none" cap="none" strike="noStrike">
                      <a:solidFill>
                        <a:srgbClr val="000000"/>
                      </a:solidFill>
                      <a:latin typeface="Arial"/>
                      <a:ea typeface="Arial"/>
                      <a:cs typeface="Arial"/>
                      <a:sym typeface="Arial"/>
                    </a:endParaRPr>
                  </a:p>
                </p:txBody>
              </p:sp>
              <p:grpSp>
                <p:nvGrpSpPr>
                  <p:cNvPr id="551" name="Google Shape;551;g5fbcc7159c_0_67"/>
                  <p:cNvGrpSpPr/>
                  <p:nvPr/>
                </p:nvGrpSpPr>
                <p:grpSpPr>
                  <a:xfrm>
                    <a:off x="3706839" y="4292607"/>
                    <a:ext cx="1868141" cy="647700"/>
                    <a:chOff x="466751" y="1773244"/>
                    <a:chExt cx="1868141" cy="647700"/>
                  </a:xfrm>
                </p:grpSpPr>
                <p:sp>
                  <p:nvSpPr>
                    <p:cNvPr id="552" name="Google Shape;552;g5fbcc7159c_0_67"/>
                    <p:cNvSpPr txBox="1"/>
                    <p:nvPr/>
                  </p:nvSpPr>
                  <p:spPr>
                    <a:xfrm>
                      <a:off x="615592" y="1773244"/>
                      <a:ext cx="17193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3" name="Google Shape;553;g5fbcc7159c_0_67"/>
                    <p:cNvSpPr txBox="1"/>
                    <p:nvPr/>
                  </p:nvSpPr>
                  <p:spPr>
                    <a:xfrm>
                      <a:off x="466751" y="1832010"/>
                      <a:ext cx="1602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cxnSp>
              <p:nvCxnSpPr>
                <p:cNvPr id="554" name="Google Shape;554;g5fbcc7159c_0_67"/>
                <p:cNvCxnSpPr/>
                <p:nvPr/>
              </p:nvCxnSpPr>
              <p:spPr>
                <a:xfrm rot="10800000">
                  <a:off x="2987675" y="5660925"/>
                  <a:ext cx="0" cy="216000"/>
                </a:xfrm>
                <a:prstGeom prst="straightConnector1">
                  <a:avLst/>
                </a:prstGeom>
                <a:noFill/>
                <a:ln cap="flat" cmpd="sng" w="25400">
                  <a:solidFill>
                    <a:schemeClr val="dk1"/>
                  </a:solidFill>
                  <a:prstDash val="solid"/>
                  <a:miter lim="800000"/>
                  <a:headEnd len="sm" w="sm" type="none"/>
                  <a:tailEnd len="sm" w="sm" type="none"/>
                </a:ln>
              </p:spPr>
            </p:cxnSp>
          </p:grpSp>
          <p:grpSp>
            <p:nvGrpSpPr>
              <p:cNvPr id="555" name="Google Shape;555;g5fbcc7159c_0_67"/>
              <p:cNvGrpSpPr/>
              <p:nvPr/>
            </p:nvGrpSpPr>
            <p:grpSpPr>
              <a:xfrm rot="10800000">
                <a:off x="9" y="953929194"/>
                <a:ext cx="572306303" cy="271668511"/>
                <a:chOff x="-46" y="-43"/>
                <a:chExt cx="2147483646" cy="2147483643"/>
              </a:xfrm>
            </p:grpSpPr>
            <p:sp>
              <p:nvSpPr>
                <p:cNvPr id="556" name="Google Shape;556;g5fbcc7159c_0_67"/>
                <p:cNvSpPr txBox="1"/>
                <p:nvPr/>
              </p:nvSpPr>
              <p:spPr>
                <a:xfrm rot="10800000">
                  <a:off x="875514179" y="-43"/>
                  <a:ext cx="1271969421"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Legajo</a:t>
                  </a:r>
                  <a:endParaRPr b="0" i="0" sz="1400" u="none" cap="none" strike="noStrike">
                    <a:solidFill>
                      <a:srgbClr val="000000"/>
                    </a:solidFill>
                    <a:latin typeface="Arial"/>
                    <a:ea typeface="Arial"/>
                    <a:cs typeface="Arial"/>
                    <a:sym typeface="Arial"/>
                  </a:endParaRPr>
                </a:p>
              </p:txBody>
            </p:sp>
            <p:cxnSp>
              <p:nvCxnSpPr>
                <p:cNvPr id="557" name="Google Shape;557;g5fbcc7159c_0_67"/>
                <p:cNvCxnSpPr/>
                <p:nvPr/>
              </p:nvCxnSpPr>
              <p:spPr>
                <a:xfrm rot="10800000">
                  <a:off x="-46" y="879846000"/>
                  <a:ext cx="814054596" cy="0"/>
                </a:xfrm>
                <a:prstGeom prst="straightConnector1">
                  <a:avLst/>
                </a:prstGeom>
                <a:noFill/>
                <a:ln cap="flat" cmpd="sng" w="25400">
                  <a:solidFill>
                    <a:schemeClr val="dk1"/>
                  </a:solidFill>
                  <a:prstDash val="solid"/>
                  <a:miter lim="800000"/>
                  <a:headEnd len="sm" w="sm" type="none"/>
                  <a:tailEnd len="sm" w="sm" type="none"/>
                </a:ln>
              </p:spPr>
            </p:cxnSp>
          </p:grpSp>
          <p:sp>
            <p:nvSpPr>
              <p:cNvPr id="558" name="Google Shape;558;g5fbcc7159c_0_67"/>
              <p:cNvSpPr txBox="1"/>
              <p:nvPr/>
            </p:nvSpPr>
            <p:spPr>
              <a:xfrm>
                <a:off x="1346228800" y="444830050"/>
                <a:ext cx="260358101" cy="293867752"/>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(T,S)</a:t>
                </a:r>
                <a:endParaRPr b="0" i="0" sz="1400" u="none" cap="none" strike="noStrike">
                  <a:solidFill>
                    <a:srgbClr val="000000"/>
                  </a:solidFill>
                  <a:latin typeface="Arial"/>
                  <a:ea typeface="Arial"/>
                  <a:cs typeface="Arial"/>
                  <a:sym typeface="Arial"/>
                </a:endParaRPr>
              </a:p>
            </p:txBody>
          </p:sp>
          <p:grpSp>
            <p:nvGrpSpPr>
              <p:cNvPr id="559" name="Google Shape;559;g5fbcc7159c_0_67"/>
              <p:cNvGrpSpPr/>
              <p:nvPr/>
            </p:nvGrpSpPr>
            <p:grpSpPr>
              <a:xfrm rot="8579968">
                <a:off x="684282217" y="1535287514"/>
                <a:ext cx="473889302" cy="271658347"/>
                <a:chOff x="39" y="-43"/>
                <a:chExt cx="2147483561" cy="2147483643"/>
              </a:xfrm>
            </p:grpSpPr>
            <p:sp>
              <p:nvSpPr>
                <p:cNvPr id="560" name="Google Shape;560;g5fbcc7159c_0_67"/>
                <p:cNvSpPr txBox="1"/>
                <p:nvPr/>
              </p:nvSpPr>
              <p:spPr>
                <a:xfrm rot="10800000">
                  <a:off x="674596851" y="-43"/>
                  <a:ext cx="1472886749"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CUIL</a:t>
                  </a:r>
                  <a:endParaRPr b="0" i="0" sz="1400" u="none" cap="none" strike="noStrike">
                    <a:solidFill>
                      <a:srgbClr val="000000"/>
                    </a:solidFill>
                    <a:latin typeface="Arial"/>
                    <a:ea typeface="Arial"/>
                    <a:cs typeface="Arial"/>
                    <a:sym typeface="Arial"/>
                  </a:endParaRPr>
                </a:p>
              </p:txBody>
            </p:sp>
            <p:cxnSp>
              <p:nvCxnSpPr>
                <p:cNvPr id="561" name="Google Shape;561;g5fbcc7159c_0_67"/>
                <p:cNvCxnSpPr/>
                <p:nvPr/>
              </p:nvCxnSpPr>
              <p:spPr>
                <a:xfrm rot="10800000">
                  <a:off x="39" y="1016940000"/>
                  <a:ext cx="942640961" cy="0"/>
                </a:xfrm>
                <a:prstGeom prst="straightConnector1">
                  <a:avLst/>
                </a:prstGeom>
                <a:noFill/>
                <a:ln cap="flat" cmpd="sng" w="25400">
                  <a:solidFill>
                    <a:schemeClr val="dk1"/>
                  </a:solidFill>
                  <a:prstDash val="solid"/>
                  <a:miter lim="800000"/>
                  <a:headEnd len="sm" w="sm" type="none"/>
                  <a:tailEnd len="sm" w="sm" type="none"/>
                </a:ln>
              </p:spPr>
            </p:cxnSp>
          </p:grpSp>
        </p:grpSp>
      </p:grpSp>
      <p:sp>
        <p:nvSpPr>
          <p:cNvPr id="562" name="Google Shape;562;g5fbcc7159c_0_67"/>
          <p:cNvSpPr/>
          <p:nvPr/>
        </p:nvSpPr>
        <p:spPr>
          <a:xfrm>
            <a:off x="3852563" y="533641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3" name="Google Shape;563;g5fbcc7159c_0_67"/>
          <p:cNvSpPr/>
          <p:nvPr/>
        </p:nvSpPr>
        <p:spPr>
          <a:xfrm>
            <a:off x="1890113" y="464616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5fbcc7159c_0_125"/>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572" name="Google Shape;572;g5fbcc7159c_0_125"/>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Subconjuntos: </a:t>
            </a:r>
            <a:r>
              <a:rPr b="0" i="0" lang="en-US" sz="2600" u="none" cap="none" strike="noStrike">
                <a:solidFill>
                  <a:srgbClr val="000000"/>
                </a:solidFill>
                <a:latin typeface="Questrial"/>
                <a:ea typeface="Questrial"/>
                <a:cs typeface="Questrial"/>
                <a:sym typeface="Questrial"/>
              </a:rPr>
              <a:t>Caso especial de las jerarquías de generalización, donde se tiene una generalización de la que se desprende solamente una especialización. No es necesario indicar la cobertura para los subconjuntos.</a:t>
            </a:r>
            <a:endParaRPr b="0" i="0" sz="1400" u="none" cap="none" strike="noStrike">
              <a:solidFill>
                <a:srgbClr val="000000"/>
              </a:solidFill>
              <a:latin typeface="Arial"/>
              <a:ea typeface="Arial"/>
              <a:cs typeface="Arial"/>
              <a:sym typeface="Arial"/>
            </a:endParaRPr>
          </a:p>
        </p:txBody>
      </p:sp>
      <p:sp>
        <p:nvSpPr>
          <p:cNvPr id="573" name="Google Shape;573;g5fbcc7159c_0_125"/>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74" name="Google Shape;574;g5fbcc7159c_0_125"/>
          <p:cNvGrpSpPr/>
          <p:nvPr/>
        </p:nvGrpSpPr>
        <p:grpSpPr>
          <a:xfrm>
            <a:off x="3557587" y="3357562"/>
            <a:ext cx="1428600" cy="636600"/>
            <a:chOff x="3557587" y="3357562"/>
            <a:chExt cx="1428600" cy="636600"/>
          </a:xfrm>
        </p:grpSpPr>
        <p:sp>
          <p:nvSpPr>
            <p:cNvPr id="575" name="Google Shape;575;g5fbcc7159c_0_125"/>
            <p:cNvSpPr txBox="1"/>
            <p:nvPr/>
          </p:nvSpPr>
          <p:spPr>
            <a:xfrm>
              <a:off x="3557587" y="3357562"/>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6" name="Google Shape;576;g5fbcc7159c_0_125"/>
            <p:cNvSpPr txBox="1"/>
            <p:nvPr/>
          </p:nvSpPr>
          <p:spPr>
            <a:xfrm>
              <a:off x="3700462" y="3429000"/>
              <a:ext cx="12129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77" name="Google Shape;577;g5fbcc7159c_0_125"/>
          <p:cNvCxnSpPr/>
          <p:nvPr/>
        </p:nvCxnSpPr>
        <p:spPr>
          <a:xfrm flipH="1" rot="10800000">
            <a:off x="4276725" y="4067137"/>
            <a:ext cx="1500" cy="309600"/>
          </a:xfrm>
          <a:prstGeom prst="straightConnector1">
            <a:avLst/>
          </a:prstGeom>
          <a:noFill/>
          <a:ln cap="sq" cmpd="sng" w="25550">
            <a:solidFill>
              <a:srgbClr val="000000"/>
            </a:solidFill>
            <a:prstDash val="solid"/>
            <a:miter lim="800000"/>
            <a:headEnd len="sm" w="sm" type="none"/>
            <a:tailEnd len="sm" w="sm" type="none"/>
          </a:ln>
        </p:spPr>
      </p:cxnSp>
      <p:sp>
        <p:nvSpPr>
          <p:cNvPr id="578" name="Google Shape;578;g5fbcc7159c_0_125"/>
          <p:cNvSpPr/>
          <p:nvPr/>
        </p:nvSpPr>
        <p:spPr>
          <a:xfrm>
            <a:off x="4132262" y="4019550"/>
            <a:ext cx="287400" cy="216000"/>
          </a:xfrm>
          <a:prstGeom prst="triangle">
            <a:avLst>
              <a:gd fmla="val 50000" name="adj"/>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9" name="Google Shape;579;g5fbcc7159c_0_125"/>
          <p:cNvSpPr txBox="1"/>
          <p:nvPr/>
        </p:nvSpPr>
        <p:spPr>
          <a:xfrm>
            <a:off x="3629025" y="3429000"/>
            <a:ext cx="2016000" cy="485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0" i="0" lang="en-US" sz="2600" u="none" cap="none" strike="noStrike">
                <a:solidFill>
                  <a:srgbClr val="000000"/>
                </a:solidFill>
                <a:latin typeface="Questrial"/>
                <a:ea typeface="Questrial"/>
                <a:cs typeface="Questrial"/>
                <a:sym typeface="Questrial"/>
              </a:rPr>
              <a:t>Jugador</a:t>
            </a:r>
            <a:endParaRPr b="0" i="0" sz="1400" u="none" cap="none" strike="noStrike">
              <a:solidFill>
                <a:srgbClr val="000000"/>
              </a:solidFill>
              <a:latin typeface="Arial"/>
              <a:ea typeface="Arial"/>
              <a:cs typeface="Arial"/>
              <a:sym typeface="Arial"/>
            </a:endParaRPr>
          </a:p>
        </p:txBody>
      </p:sp>
      <p:grpSp>
        <p:nvGrpSpPr>
          <p:cNvPr id="580" name="Google Shape;580;g5fbcc7159c_0_125"/>
          <p:cNvGrpSpPr/>
          <p:nvPr/>
        </p:nvGrpSpPr>
        <p:grpSpPr>
          <a:xfrm>
            <a:off x="3557587" y="4581525"/>
            <a:ext cx="1830350" cy="636600"/>
            <a:chOff x="3557587" y="4581525"/>
            <a:chExt cx="1830350" cy="636600"/>
          </a:xfrm>
        </p:grpSpPr>
        <p:grpSp>
          <p:nvGrpSpPr>
            <p:cNvPr id="581" name="Google Shape;581;g5fbcc7159c_0_125"/>
            <p:cNvGrpSpPr/>
            <p:nvPr/>
          </p:nvGrpSpPr>
          <p:grpSpPr>
            <a:xfrm>
              <a:off x="3557587" y="4581525"/>
              <a:ext cx="1660500" cy="636600"/>
              <a:chOff x="3557587" y="4581525"/>
              <a:chExt cx="1660500" cy="636600"/>
            </a:xfrm>
          </p:grpSpPr>
          <p:sp>
            <p:nvSpPr>
              <p:cNvPr id="582" name="Google Shape;582;g5fbcc7159c_0_125"/>
              <p:cNvSpPr txBox="1"/>
              <p:nvPr/>
            </p:nvSpPr>
            <p:spPr>
              <a:xfrm>
                <a:off x="3557587" y="4581525"/>
                <a:ext cx="16605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3" name="Google Shape;583;g5fbcc7159c_0_125"/>
              <p:cNvSpPr txBox="1"/>
              <p:nvPr/>
            </p:nvSpPr>
            <p:spPr>
              <a:xfrm>
                <a:off x="3724275" y="4652962"/>
                <a:ext cx="14097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84" name="Google Shape;584;g5fbcc7159c_0_125"/>
            <p:cNvSpPr txBox="1"/>
            <p:nvPr/>
          </p:nvSpPr>
          <p:spPr>
            <a:xfrm>
              <a:off x="3640137" y="4654550"/>
              <a:ext cx="17478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Futbolista</a:t>
              </a:r>
              <a:endParaRPr b="0" i="0" sz="1400" u="none" cap="none" strike="noStrike">
                <a:solidFill>
                  <a:srgbClr val="000000"/>
                </a:solidFill>
                <a:latin typeface="Arial"/>
                <a:ea typeface="Arial"/>
                <a:cs typeface="Arial"/>
                <a:sym typeface="Arial"/>
              </a:endParaRPr>
            </a:p>
          </p:txBody>
        </p:sp>
      </p:grpSp>
      <p:cxnSp>
        <p:nvCxnSpPr>
          <p:cNvPr id="585" name="Google Shape;585;g5fbcc7159c_0_125"/>
          <p:cNvCxnSpPr/>
          <p:nvPr/>
        </p:nvCxnSpPr>
        <p:spPr>
          <a:xfrm flipH="1" rot="10800000">
            <a:off x="4276725" y="4354437"/>
            <a:ext cx="1500" cy="238200"/>
          </a:xfrm>
          <a:prstGeom prst="straightConnector1">
            <a:avLst/>
          </a:prstGeom>
          <a:noFill/>
          <a:ln cap="sq" cmpd="sng" w="25550">
            <a:solidFill>
              <a:srgbClr val="000000"/>
            </a:solidFill>
            <a:prstDash val="solid"/>
            <a:miter lim="800000"/>
            <a:headEnd len="sm" w="sm" type="none"/>
            <a:tailEnd len="sm" w="sm" type="none"/>
          </a:ln>
        </p:spPr>
      </p:cxnSp>
      <p:grpSp>
        <p:nvGrpSpPr>
          <p:cNvPr id="586" name="Google Shape;586;g5fbcc7159c_0_125"/>
          <p:cNvGrpSpPr/>
          <p:nvPr/>
        </p:nvGrpSpPr>
        <p:grpSpPr>
          <a:xfrm>
            <a:off x="4995999" y="3573462"/>
            <a:ext cx="2942976" cy="363600"/>
            <a:chOff x="4995999" y="3573462"/>
            <a:chExt cx="2942976" cy="363600"/>
          </a:xfrm>
        </p:grpSpPr>
        <p:sp>
          <p:nvSpPr>
            <p:cNvPr id="587" name="Google Shape;587;g5fbcc7159c_0_125"/>
            <p:cNvSpPr txBox="1"/>
            <p:nvPr/>
          </p:nvSpPr>
          <p:spPr>
            <a:xfrm>
              <a:off x="5934075" y="3573462"/>
              <a:ext cx="20049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88" name="Google Shape;588;g5fbcc7159c_0_125"/>
            <p:cNvGrpSpPr/>
            <p:nvPr/>
          </p:nvGrpSpPr>
          <p:grpSpPr>
            <a:xfrm>
              <a:off x="4995999" y="3657600"/>
              <a:ext cx="947701" cy="238200"/>
              <a:chOff x="4995999" y="3657600"/>
              <a:chExt cx="947701" cy="238200"/>
            </a:xfrm>
          </p:grpSpPr>
          <p:sp>
            <p:nvSpPr>
              <p:cNvPr id="589" name="Google Shape;589;g5fbcc7159c_0_125"/>
              <p:cNvSpPr/>
              <p:nvPr/>
            </p:nvSpPr>
            <p:spPr>
              <a:xfrm>
                <a:off x="5689600" y="3657600"/>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0" name="Google Shape;590;g5fbcc7159c_0_125"/>
              <p:cNvCxnSpPr/>
              <p:nvPr/>
            </p:nvCxnSpPr>
            <p:spPr>
              <a:xfrm rot="10800000">
                <a:off x="4995999" y="3787775"/>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591" name="Google Shape;591;g5fbcc7159c_0_125"/>
          <p:cNvGrpSpPr/>
          <p:nvPr/>
        </p:nvGrpSpPr>
        <p:grpSpPr>
          <a:xfrm>
            <a:off x="5227774" y="4654550"/>
            <a:ext cx="2725688" cy="363600"/>
            <a:chOff x="5227774" y="4654550"/>
            <a:chExt cx="2725688" cy="363600"/>
          </a:xfrm>
        </p:grpSpPr>
        <p:sp>
          <p:nvSpPr>
            <p:cNvPr id="592" name="Google Shape;592;g5fbcc7159c_0_125"/>
            <p:cNvSpPr txBox="1"/>
            <p:nvPr/>
          </p:nvSpPr>
          <p:spPr>
            <a:xfrm>
              <a:off x="6164262" y="4654550"/>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posición</a:t>
              </a:r>
              <a:endParaRPr b="0" i="0" sz="1400" u="none" cap="none" strike="noStrike">
                <a:solidFill>
                  <a:srgbClr val="000000"/>
                </a:solidFill>
                <a:latin typeface="Arial"/>
                <a:ea typeface="Arial"/>
                <a:cs typeface="Arial"/>
                <a:sym typeface="Arial"/>
              </a:endParaRPr>
            </a:p>
          </p:txBody>
        </p:sp>
        <p:grpSp>
          <p:nvGrpSpPr>
            <p:cNvPr id="593" name="Google Shape;593;g5fbcc7159c_0_125"/>
            <p:cNvGrpSpPr/>
            <p:nvPr/>
          </p:nvGrpSpPr>
          <p:grpSpPr>
            <a:xfrm>
              <a:off x="5227774" y="4738687"/>
              <a:ext cx="947701" cy="238200"/>
              <a:chOff x="5227774" y="4738687"/>
              <a:chExt cx="947701" cy="238200"/>
            </a:xfrm>
          </p:grpSpPr>
          <p:sp>
            <p:nvSpPr>
              <p:cNvPr id="594" name="Google Shape;594;g5fbcc7159c_0_125"/>
              <p:cNvSpPr/>
              <p:nvPr/>
            </p:nvSpPr>
            <p:spPr>
              <a:xfrm>
                <a:off x="5921375" y="4738687"/>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5" name="Google Shape;595;g5fbcc7159c_0_125"/>
              <p:cNvCxnSpPr/>
              <p:nvPr/>
            </p:nvCxnSpPr>
            <p:spPr>
              <a:xfrm rot="10800000">
                <a:off x="5227774" y="4868862"/>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596" name="Google Shape;596;g5fbcc7159c_0_125"/>
          <p:cNvGrpSpPr/>
          <p:nvPr/>
        </p:nvGrpSpPr>
        <p:grpSpPr>
          <a:xfrm>
            <a:off x="4995999" y="3213100"/>
            <a:ext cx="2725476" cy="363600"/>
            <a:chOff x="4995999" y="3213100"/>
            <a:chExt cx="2725476" cy="363600"/>
          </a:xfrm>
        </p:grpSpPr>
        <p:sp>
          <p:nvSpPr>
            <p:cNvPr id="597" name="Google Shape;597;g5fbcc7159c_0_125"/>
            <p:cNvSpPr txBox="1"/>
            <p:nvPr/>
          </p:nvSpPr>
          <p:spPr>
            <a:xfrm>
              <a:off x="5934075" y="3213100"/>
              <a:ext cx="17874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598" name="Google Shape;598;g5fbcc7159c_0_125"/>
            <p:cNvGrpSpPr/>
            <p:nvPr/>
          </p:nvGrpSpPr>
          <p:grpSpPr>
            <a:xfrm>
              <a:off x="4995999" y="3297237"/>
              <a:ext cx="945901" cy="238200"/>
              <a:chOff x="4995999" y="3297237"/>
              <a:chExt cx="945901" cy="238200"/>
            </a:xfrm>
          </p:grpSpPr>
          <p:sp>
            <p:nvSpPr>
              <p:cNvPr id="599" name="Google Shape;599;g5fbcc7159c_0_125"/>
              <p:cNvSpPr/>
              <p:nvPr/>
            </p:nvSpPr>
            <p:spPr>
              <a:xfrm>
                <a:off x="5689600" y="3297237"/>
                <a:ext cx="252300" cy="238200"/>
              </a:xfrm>
              <a:prstGeom prst="ellipse">
                <a:avLst/>
              </a:prstGeom>
              <a:solidFill>
                <a:srgbClr val="000000"/>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0" name="Google Shape;600;g5fbcc7159c_0_125"/>
              <p:cNvCxnSpPr/>
              <p:nvPr/>
            </p:nvCxnSpPr>
            <p:spPr>
              <a:xfrm rot="10800000">
                <a:off x="4995999" y="3427412"/>
                <a:ext cx="693600" cy="0"/>
              </a:xfrm>
              <a:prstGeom prst="straightConnector1">
                <a:avLst/>
              </a:prstGeom>
              <a:noFill/>
              <a:ln cap="sq" cmpd="sng" w="25550">
                <a:solidFill>
                  <a:srgbClr val="000000"/>
                </a:solidFill>
                <a:prstDash val="solid"/>
                <a:miter lim="800000"/>
                <a:headEnd len="sm" w="sm" type="none"/>
                <a:tailEnd len="sm" w="sm" type="none"/>
              </a:ln>
            </p:spPr>
          </p:cxnSp>
        </p:grpSp>
      </p:grpSp>
      <p:sp>
        <p:nvSpPr>
          <p:cNvPr id="601" name="Google Shape;601;g5fbcc7159c_0_125"/>
          <p:cNvSpPr txBox="1"/>
          <p:nvPr/>
        </p:nvSpPr>
        <p:spPr>
          <a:xfrm>
            <a:off x="1511300" y="14287"/>
            <a:ext cx="10439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5fbcc7159c_0_162"/>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Ejercicio Integrador</a:t>
            </a:r>
            <a:endParaRPr b="0" i="0" sz="1400" u="none" cap="none" strike="noStrike">
              <a:solidFill>
                <a:srgbClr val="000000"/>
              </a:solidFill>
              <a:latin typeface="Arial"/>
              <a:ea typeface="Arial"/>
              <a:cs typeface="Arial"/>
              <a:sym typeface="Arial"/>
            </a:endParaRPr>
          </a:p>
        </p:txBody>
      </p:sp>
      <p:sp>
        <p:nvSpPr>
          <p:cNvPr id="610" name="Google Shape;610;g5fbcc7159c_0_162"/>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611" name="Google Shape;611;g5fbcc7159c_0_162"/>
          <p:cNvSpPr txBox="1"/>
          <p:nvPr/>
        </p:nvSpPr>
        <p:spPr>
          <a:xfrm>
            <a:off x="1800223" y="1413825"/>
            <a:ext cx="9348300" cy="5040300"/>
          </a:xfrm>
          <a:prstGeom prst="rect">
            <a:avLst/>
          </a:prstGeom>
          <a:noFill/>
          <a:ln>
            <a:noFill/>
          </a:ln>
        </p:spPr>
        <p:txBody>
          <a:bodyPr anchorCtr="0" anchor="t" bIns="45000" lIns="90000" spcFirstLastPara="1" rIns="90000" wrap="square" tIns="45000">
            <a:noAutofit/>
          </a:bodyPr>
          <a:lstStyle/>
          <a:p>
            <a:pPr indent="0" lvl="0" marL="176212"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Se desea modelar la información referente a los alumnos de la Facultad de informática. De los alumnos se conoce su DNI, Legajo, nombre y apellido, dirección detallada y teléfono/s. </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se conoce información sobre las materias que se dictan en la facultad. De las materias se conoce código de materia (único), nombre y descripción.</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Es importante representar las cursadas de cada materia. De cada cursada se sabe el año en que se dicta y a que materia corresponde. Una materia se cursa una única vez por año. Un alumno se puede inscribir a una o </a:t>
            </a:r>
            <a:r>
              <a:rPr lang="en-US" sz="2000">
                <a:latin typeface="Questrial"/>
                <a:ea typeface="Questrial"/>
                <a:cs typeface="Questrial"/>
                <a:sym typeface="Questrial"/>
              </a:rPr>
              <a:t>muchas</a:t>
            </a:r>
            <a:r>
              <a:rPr b="0" i="0" lang="en-US" sz="2000" u="none" cap="none" strike="noStrike">
                <a:solidFill>
                  <a:srgbClr val="000000"/>
                </a:solidFill>
                <a:latin typeface="Questrial"/>
                <a:ea typeface="Questrial"/>
                <a:cs typeface="Questrial"/>
                <a:sym typeface="Questrial"/>
              </a:rPr>
              <a:t> materias.</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es necesario modelar a los empleados de la facultad. De los empleados se conoce DNI, nombre, apellido y legajo. De los empleados docentes además se conoce el título (puede no tener título o tener más de uno) y las materias que dicta. El docente puede rotar de materia, por lo que es necesario representar el historial de materias por las que pasó. Por otro lado, de los empleados no docentes es necesario representar cuit y antigüedad.</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5fbcc7159c_0_293"/>
          <p:cNvSpPr txBox="1"/>
          <p:nvPr/>
        </p:nvSpPr>
        <p:spPr>
          <a:xfrm>
            <a:off x="971325" y="258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más relevantes</a:t>
            </a:r>
            <a:endParaRPr b="0" i="0" sz="4000" u="none" cap="none" strike="noStrike">
              <a:solidFill>
                <a:srgbClr val="262626"/>
              </a:solidFill>
              <a:latin typeface="Century Gothic"/>
              <a:ea typeface="Century Gothic"/>
              <a:cs typeface="Century Gothic"/>
              <a:sym typeface="Century Gothic"/>
            </a:endParaRPr>
          </a:p>
        </p:txBody>
      </p:sp>
      <p:sp>
        <p:nvSpPr>
          <p:cNvPr id="618" name="Google Shape;618;g5fbcc7159c_0_293"/>
          <p:cNvSpPr txBox="1"/>
          <p:nvPr/>
        </p:nvSpPr>
        <p:spPr>
          <a:xfrm>
            <a:off x="971325" y="1753125"/>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menos relevantes</a:t>
            </a:r>
            <a:endParaRPr b="0" i="0" sz="1400" u="none" cap="none" strike="noStrike">
              <a:solidFill>
                <a:srgbClr val="000000"/>
              </a:solidFill>
              <a:latin typeface="Century Gothic"/>
              <a:ea typeface="Century Gothic"/>
              <a:cs typeface="Century Gothic"/>
              <a:sym typeface="Century Gothic"/>
            </a:endParaRPr>
          </a:p>
        </p:txBody>
      </p:sp>
      <p:sp>
        <p:nvSpPr>
          <p:cNvPr id="619" name="Google Shape;619;g5fbcc7159c_0_293"/>
          <p:cNvSpPr txBox="1"/>
          <p:nvPr/>
        </p:nvSpPr>
        <p:spPr>
          <a:xfrm>
            <a:off x="1205738" y="356895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Relaciones</a:t>
            </a:r>
            <a:endParaRPr b="0" i="0" sz="4000" u="none" cap="none" strike="noStrike">
              <a:solidFill>
                <a:srgbClr val="262626"/>
              </a:solidFill>
              <a:latin typeface="Century Gothic"/>
              <a:ea typeface="Century Gothic"/>
              <a:cs typeface="Century Gothic"/>
              <a:sym typeface="Century Gothic"/>
            </a:endParaRPr>
          </a:p>
        </p:txBody>
      </p:sp>
      <p:sp>
        <p:nvSpPr>
          <p:cNvPr id="620" name="Google Shape;620;g5fbcc7159c_0_293"/>
          <p:cNvSpPr txBox="1"/>
          <p:nvPr/>
        </p:nvSpPr>
        <p:spPr>
          <a:xfrm>
            <a:off x="1387338" y="5151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Completamos el modelo...</a:t>
            </a:r>
            <a:endParaRPr b="0" i="0" sz="1400" u="none" cap="none" strike="noStrike">
              <a:solidFill>
                <a:srgbClr val="000000"/>
              </a:solidFill>
              <a:latin typeface="Century Gothic"/>
              <a:ea typeface="Century Gothic"/>
              <a:cs typeface="Century Gothic"/>
              <a:sym typeface="Century Gothic"/>
            </a:endParaRPr>
          </a:p>
        </p:txBody>
      </p:sp>
      <p:sp>
        <p:nvSpPr>
          <p:cNvPr id="621" name="Google Shape;621;g5fbcc7159c_0_293"/>
          <p:cNvSpPr txBox="1"/>
          <p:nvPr/>
        </p:nvSpPr>
        <p:spPr>
          <a:xfrm>
            <a:off x="968775" y="1093225"/>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Alumno-Materia-Empleado</a:t>
            </a:r>
            <a:endParaRPr b="0" i="0" sz="2400" u="none" cap="none" strike="noStrike">
              <a:solidFill>
                <a:srgbClr val="000000"/>
              </a:solidFill>
              <a:latin typeface="Arial"/>
              <a:ea typeface="Arial"/>
              <a:cs typeface="Arial"/>
              <a:sym typeface="Arial"/>
            </a:endParaRPr>
          </a:p>
        </p:txBody>
      </p:sp>
      <p:sp>
        <p:nvSpPr>
          <p:cNvPr id="622" name="Google Shape;622;g5fbcc7159c_0_293"/>
          <p:cNvSpPr txBox="1"/>
          <p:nvPr/>
        </p:nvSpPr>
        <p:spPr>
          <a:xfrm>
            <a:off x="968775" y="257955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NoDocente-Docente-Cursada</a:t>
            </a:r>
            <a:endParaRPr b="0" i="0" sz="2400" u="none" cap="none" strike="noStrike">
              <a:solidFill>
                <a:srgbClr val="000000"/>
              </a:solidFill>
              <a:latin typeface="Arial"/>
              <a:ea typeface="Arial"/>
              <a:cs typeface="Arial"/>
              <a:sym typeface="Arial"/>
            </a:endParaRPr>
          </a:p>
        </p:txBody>
      </p:sp>
      <p:sp>
        <p:nvSpPr>
          <p:cNvPr id="623" name="Google Shape;623;g5fbcc7159c_0_293"/>
          <p:cNvSpPr txBox="1"/>
          <p:nvPr/>
        </p:nvSpPr>
        <p:spPr>
          <a:xfrm>
            <a:off x="1706625" y="432100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Cursada-Alumno/Cursada-Materia/ Docente-Materia</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5fbcc7159c_0_171"/>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Ejercicio integrador</a:t>
            </a:r>
            <a:endParaRPr b="0" i="0" sz="1400" u="none" cap="none" strike="noStrike">
              <a:solidFill>
                <a:srgbClr val="000000"/>
              </a:solidFill>
              <a:latin typeface="Arial"/>
              <a:ea typeface="Arial"/>
              <a:cs typeface="Arial"/>
              <a:sym typeface="Arial"/>
            </a:endParaRPr>
          </a:p>
        </p:txBody>
      </p:sp>
      <p:pic>
        <p:nvPicPr>
          <p:cNvPr id="632" name="Google Shape;632;g5fbcc7159c_0_171"/>
          <p:cNvPicPr preferRelativeResize="0"/>
          <p:nvPr/>
        </p:nvPicPr>
        <p:blipFill rotWithShape="1">
          <a:blip r:embed="rId3">
            <a:alphaModFix/>
          </a:blip>
          <a:srcRect b="0" l="0" r="0" t="0"/>
          <a:stretch/>
        </p:blipFill>
        <p:spPr>
          <a:xfrm>
            <a:off x="317625" y="1223950"/>
            <a:ext cx="11793351" cy="5222050"/>
          </a:xfrm>
          <a:prstGeom prst="rect">
            <a:avLst/>
          </a:prstGeom>
          <a:noFill/>
          <a:ln>
            <a:noFill/>
          </a:ln>
        </p:spPr>
      </p:pic>
      <p:cxnSp>
        <p:nvCxnSpPr>
          <p:cNvPr id="633" name="Google Shape;633;g5fbcc7159c_0_171"/>
          <p:cNvCxnSpPr/>
          <p:nvPr/>
        </p:nvCxnSpPr>
        <p:spPr>
          <a:xfrm flipH="1">
            <a:off x="3516850" y="1362225"/>
            <a:ext cx="777000" cy="589500"/>
          </a:xfrm>
          <a:prstGeom prst="straightConnector1">
            <a:avLst/>
          </a:prstGeom>
          <a:noFill/>
          <a:ln cap="flat" cmpd="sng" w="9525">
            <a:solidFill>
              <a:schemeClr val="dk2"/>
            </a:solidFill>
            <a:prstDash val="solid"/>
            <a:round/>
            <a:headEnd len="sm" w="sm" type="none"/>
            <a:tailEnd len="med" w="med" type="triangle"/>
          </a:ln>
        </p:spPr>
      </p:cxnSp>
      <p:cxnSp>
        <p:nvCxnSpPr>
          <p:cNvPr id="634" name="Google Shape;634;g5fbcc7159c_0_171"/>
          <p:cNvCxnSpPr/>
          <p:nvPr/>
        </p:nvCxnSpPr>
        <p:spPr>
          <a:xfrm rot="10800000">
            <a:off x="4438050" y="4282300"/>
            <a:ext cx="267900" cy="830400"/>
          </a:xfrm>
          <a:prstGeom prst="straightConnector1">
            <a:avLst/>
          </a:prstGeom>
          <a:noFill/>
          <a:ln cap="flat" cmpd="sng" w="9525">
            <a:solidFill>
              <a:schemeClr val="dk2"/>
            </a:solidFill>
            <a:prstDash val="solid"/>
            <a:round/>
            <a:headEnd len="sm" w="sm" type="none"/>
            <a:tailEnd len="med" w="med" type="triangle"/>
          </a:ln>
        </p:spPr>
      </p:cxnSp>
      <p:cxnSp>
        <p:nvCxnSpPr>
          <p:cNvPr id="635" name="Google Shape;635;g5fbcc7159c_0_171"/>
          <p:cNvCxnSpPr/>
          <p:nvPr/>
        </p:nvCxnSpPr>
        <p:spPr>
          <a:xfrm>
            <a:off x="4883200" y="6237825"/>
            <a:ext cx="777000" cy="0"/>
          </a:xfrm>
          <a:prstGeom prst="straightConnector1">
            <a:avLst/>
          </a:prstGeom>
          <a:noFill/>
          <a:ln cap="flat" cmpd="sng" w="9525">
            <a:solidFill>
              <a:schemeClr val="dk2"/>
            </a:solidFill>
            <a:prstDash val="solid"/>
            <a:round/>
            <a:headEnd len="sm" w="sm" type="none"/>
            <a:tailEnd len="med" w="med" type="triangle"/>
          </a:ln>
        </p:spPr>
      </p:cxnSp>
      <p:sp>
        <p:nvSpPr>
          <p:cNvPr id="636" name="Google Shape;636;g5fbcc7159c_0_171"/>
          <p:cNvSpPr txBox="1"/>
          <p:nvPr/>
        </p:nvSpPr>
        <p:spPr>
          <a:xfrm>
            <a:off x="3972375" y="960525"/>
            <a:ext cx="38040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Marcar todos los identificadores</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37" name="Google Shape;637;g5fbcc7159c_0_171"/>
          <p:cNvSpPr txBox="1"/>
          <p:nvPr/>
        </p:nvSpPr>
        <p:spPr>
          <a:xfrm>
            <a:off x="2163975" y="4978750"/>
            <a:ext cx="39114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Solo puede ser id externo- 1,1.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Concepto de identificador mínimo</a:t>
            </a:r>
            <a:endParaRPr b="0" i="0" sz="1400" u="none" cap="none" strike="noStrike">
              <a:solidFill>
                <a:srgbClr val="000000"/>
              </a:solidFill>
              <a:latin typeface="Century Gothic"/>
              <a:ea typeface="Century Gothic"/>
              <a:cs typeface="Century Gothic"/>
              <a:sym typeface="Century Gothic"/>
            </a:endParaRPr>
          </a:p>
        </p:txBody>
      </p:sp>
      <p:sp>
        <p:nvSpPr>
          <p:cNvPr id="638" name="Google Shape;638;g5fbcc7159c_0_171"/>
          <p:cNvSpPr txBox="1"/>
          <p:nvPr/>
        </p:nvSpPr>
        <p:spPr>
          <a:xfrm>
            <a:off x="3516950" y="5996725"/>
            <a:ext cx="9772800" cy="11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39" name="Google Shape;639;g5fbcc7159c_0_171"/>
          <p:cNvSpPr txBox="1"/>
          <p:nvPr/>
        </p:nvSpPr>
        <p:spPr>
          <a:xfrm>
            <a:off x="838075" y="5943075"/>
            <a:ext cx="42060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Que semántica tiene la fecha hasta opcional?</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5fbcc7159c_0_179"/>
          <p:cNvSpPr txBox="1"/>
          <p:nvPr/>
        </p:nvSpPr>
        <p:spPr>
          <a:xfrm>
            <a:off x="1664050" y="838023"/>
            <a:ext cx="9473700" cy="17361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Tarea para el hogar: Pensar diferentes formas de modelar el historial</a:t>
            </a:r>
            <a:endParaRPr b="0" i="0" sz="1400" u="none" cap="none" strike="noStrike">
              <a:solidFill>
                <a:srgbClr val="000000"/>
              </a:solidFill>
              <a:latin typeface="Arial"/>
              <a:ea typeface="Arial"/>
              <a:cs typeface="Arial"/>
              <a:sym typeface="Arial"/>
            </a:endParaRPr>
          </a:p>
        </p:txBody>
      </p:sp>
      <p:pic>
        <p:nvPicPr>
          <p:cNvPr id="646" name="Google Shape;646;g5fbcc7159c_0_179"/>
          <p:cNvPicPr preferRelativeResize="0"/>
          <p:nvPr/>
        </p:nvPicPr>
        <p:blipFill rotWithShape="1">
          <a:blip r:embed="rId3">
            <a:alphaModFix/>
          </a:blip>
          <a:srcRect b="0" l="0" r="0" t="0"/>
          <a:stretch/>
        </p:blipFill>
        <p:spPr>
          <a:xfrm>
            <a:off x="2598025" y="2796478"/>
            <a:ext cx="6427546" cy="3192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5fbcc7159c_0_185"/>
          <p:cNvSpPr txBox="1"/>
          <p:nvPr/>
        </p:nvSpPr>
        <p:spPr>
          <a:xfrm>
            <a:off x="3766950" y="23677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¿PREGUNTAS?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9" name="Shape 349"/>
        <p:cNvGrpSpPr/>
        <p:nvPr/>
      </p:nvGrpSpPr>
      <p:grpSpPr>
        <a:xfrm>
          <a:off x="0" y="0"/>
          <a:ext cx="0" cy="0"/>
          <a:chOff x="0" y="0"/>
          <a:chExt cx="0" cy="0"/>
        </a:xfrm>
      </p:grpSpPr>
      <p:sp>
        <p:nvSpPr>
          <p:cNvPr id="350" name="Google Shape;350;p2"/>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Esquema de la explicación </a:t>
            </a:r>
            <a:endParaRPr b="0" i="0" sz="1400" u="none" cap="none" strike="noStrike">
              <a:solidFill>
                <a:srgbClr val="000000"/>
              </a:solidFill>
              <a:latin typeface="Arial"/>
              <a:ea typeface="Arial"/>
              <a:cs typeface="Arial"/>
              <a:sym typeface="Arial"/>
            </a:endParaRPr>
          </a:p>
        </p:txBody>
      </p:sp>
      <p:sp>
        <p:nvSpPr>
          <p:cNvPr id="351" name="Google Shape;351;p2"/>
          <p:cNvSpPr txBox="1"/>
          <p:nvPr/>
        </p:nvSpPr>
        <p:spPr>
          <a:xfrm>
            <a:off x="503237" y="792162"/>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
        <p:nvSpPr>
          <p:cNvPr id="352" name="Google Shape;352;p2"/>
          <p:cNvSpPr txBox="1"/>
          <p:nvPr/>
        </p:nvSpPr>
        <p:spPr>
          <a:xfrm>
            <a:off x="2697162"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p2"/>
          <p:cNvSpPr txBox="1"/>
          <p:nvPr/>
        </p:nvSpPr>
        <p:spPr>
          <a:xfrm>
            <a:off x="2497137" y="1368425"/>
            <a:ext cx="8915400" cy="4940300"/>
          </a:xfrm>
          <a:prstGeom prst="rect">
            <a:avLst/>
          </a:prstGeom>
          <a:noFill/>
          <a:ln>
            <a:noFill/>
          </a:ln>
        </p:spPr>
        <p:txBody>
          <a:bodyPr anchorCtr="0" anchor="t" bIns="45000" lIns="90000" spcFirstLastPara="1" rIns="90000" wrap="square" tIns="45000">
            <a:noAutofit/>
          </a:bodyPr>
          <a:lstStyle/>
          <a:p>
            <a:pPr indent="-450850" lvl="0" marL="571500" marR="0" rtl="0" algn="l">
              <a:lnSpc>
                <a:spcPct val="100000"/>
              </a:lnSpc>
              <a:spcBef>
                <a:spcPts val="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Definición</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Simbología</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Ejercicio para resolver en clase</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Century Gothic"/>
              <a:buNone/>
            </a:pPr>
            <a:r>
              <a:rPr b="0" i="0" lang="en-US" sz="2600" u="none" cap="none" strike="noStrike">
                <a:solidFill>
                  <a:srgbClr val="262626"/>
                </a:solidFill>
                <a:latin typeface="Century Gothic"/>
                <a:ea typeface="Century Gothic"/>
                <a:cs typeface="Century Gothic"/>
                <a:sym typeface="Century Gothic"/>
              </a:rPr>
              <a:t>  		-	</a:t>
            </a:r>
            <a:r>
              <a:rPr b="0" i="0" lang="en-US" sz="2000" u="none" cap="none" strike="noStrike">
                <a:solidFill>
                  <a:srgbClr val="262626"/>
                </a:solidFill>
                <a:latin typeface="Arial"/>
                <a:ea typeface="Arial"/>
                <a:cs typeface="Arial"/>
                <a:sym typeface="Arial"/>
              </a:rPr>
              <a:t>Identificar Entidades – Relaciones más evidentes.	</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Entidades – Relaciones menos evidentes.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relaciones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Definir atributos.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600" u="none" cap="none" strike="noStrike">
                <a:solidFill>
                  <a:srgbClr val="262626"/>
                </a:solidFill>
                <a:latin typeface="Arial"/>
                <a:ea typeface="Arial"/>
                <a:cs typeface="Arial"/>
                <a:sym typeface="Arial"/>
              </a:rPr>
              <a:t>  </a:t>
            </a:r>
            <a:r>
              <a:rPr b="0" i="0" lang="en-US" sz="2000" u="none" cap="none" strike="noStrike">
                <a:solidFill>
                  <a:srgbClr val="262626"/>
                </a:solidFill>
                <a:latin typeface="Arial"/>
                <a:ea typeface="Arial"/>
                <a:cs typeface="Arial"/>
                <a:sym typeface="Arial"/>
              </a:rPr>
              <a:t>  		-	Atributos compuestos y polivalentes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Establecer cardinalidades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Determinar identificadores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26262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0" name="Shape 360"/>
        <p:cNvGrpSpPr/>
        <p:nvPr/>
      </p:nvGrpSpPr>
      <p:grpSpPr>
        <a:xfrm>
          <a:off x="0" y="0"/>
          <a:ext cx="0" cy="0"/>
          <a:chOff x="0" y="0"/>
          <a:chExt cx="0" cy="0"/>
        </a:xfrm>
      </p:grpSpPr>
      <p:sp>
        <p:nvSpPr>
          <p:cNvPr id="361" name="Google Shape;361;p3"/>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Diseño Conceptual - Definición </a:t>
            </a:r>
            <a:endParaRPr b="0" i="0" sz="1400" u="none" cap="none" strike="noStrike">
              <a:solidFill>
                <a:srgbClr val="000000"/>
              </a:solidFill>
              <a:latin typeface="Arial"/>
              <a:ea typeface="Arial"/>
              <a:cs typeface="Arial"/>
              <a:sym typeface="Arial"/>
            </a:endParaRPr>
          </a:p>
        </p:txBody>
      </p:sp>
      <p:sp>
        <p:nvSpPr>
          <p:cNvPr id="362" name="Google Shape;362;p3"/>
          <p:cNvSpPr txBox="1"/>
          <p:nvPr/>
        </p:nvSpPr>
        <p:spPr>
          <a:xfrm>
            <a:off x="2497125" y="1660525"/>
            <a:ext cx="9269700" cy="4940400"/>
          </a:xfrm>
          <a:prstGeom prst="rect">
            <a:avLst/>
          </a:prstGeom>
          <a:noFill/>
          <a:ln>
            <a:noFill/>
          </a:ln>
        </p:spPr>
        <p:txBody>
          <a:bodyPr anchorCtr="0" anchor="t" bIns="45000" lIns="90000" spcFirstLastPara="1" rIns="90000" wrap="square" tIns="45000">
            <a:noAutofit/>
          </a:bodyPr>
          <a:lstStyle/>
          <a:p>
            <a:pPr indent="-231775" lvl="0" marL="365125" marR="0" rtl="0" algn="just">
              <a:lnSpc>
                <a:spcPct val="100000"/>
              </a:lnSpc>
              <a:spcBef>
                <a:spcPts val="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El diseño conceptual parte de la especificación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de requerimientos y su resultado es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de la base de datos. Un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es una descripción de alto</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nivel de la estructura de la base de datos.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propósito del diseño conceptual es describir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contenido de información de la base de</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datos. Herramienta utilizada: Modelo Entidad-</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Interrelaciones (ER).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4"/>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371" name="Google Shape;371;p4"/>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72" name="Google Shape;372;p4"/>
          <p:cNvSpPr txBox="1"/>
          <p:nvPr/>
        </p:nvSpPr>
        <p:spPr>
          <a:xfrm>
            <a:off x="1511300" y="1295400"/>
            <a:ext cx="990123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Entidad</a:t>
            </a:r>
            <a:r>
              <a:rPr b="0" i="0" lang="en-US" sz="2800" u="none" cap="none" strike="noStrike">
                <a:solidFill>
                  <a:srgbClr val="262626"/>
                </a:solidFill>
                <a:latin typeface="Arial"/>
                <a:ea typeface="Arial"/>
                <a:cs typeface="Arial"/>
                <a:sym typeface="Arial"/>
              </a:rPr>
              <a:t>: Una entidad representa un elemento u objeto del mundo real con identidad</a:t>
            </a:r>
            <a:endParaRPr b="0" i="0" sz="1400" u="none" cap="none" strike="noStrike">
              <a:solidFill>
                <a:srgbClr val="000000"/>
              </a:solidFill>
              <a:latin typeface="Arial"/>
              <a:ea typeface="Arial"/>
              <a:cs typeface="Arial"/>
              <a:sym typeface="Arial"/>
            </a:endParaRPr>
          </a:p>
        </p:txBody>
      </p:sp>
      <p:pic>
        <p:nvPicPr>
          <p:cNvPr id="373" name="Google Shape;373;p4"/>
          <p:cNvPicPr preferRelativeResize="0"/>
          <p:nvPr/>
        </p:nvPicPr>
        <p:blipFill rotWithShape="1">
          <a:blip r:embed="rId3">
            <a:alphaModFix/>
          </a:blip>
          <a:srcRect b="0" l="0" r="0" t="0"/>
          <a:stretch/>
        </p:blipFill>
        <p:spPr>
          <a:xfrm>
            <a:off x="5153025" y="2303462"/>
            <a:ext cx="2047875" cy="1095375"/>
          </a:xfrm>
          <a:prstGeom prst="rect">
            <a:avLst/>
          </a:prstGeom>
          <a:noFill/>
          <a:ln>
            <a:noFill/>
          </a:ln>
        </p:spPr>
      </p:pic>
      <p:sp>
        <p:nvSpPr>
          <p:cNvPr id="374" name="Google Shape;374;p4"/>
          <p:cNvSpPr txBox="1"/>
          <p:nvPr/>
        </p:nvSpPr>
        <p:spPr>
          <a:xfrm>
            <a:off x="1511300" y="3455987"/>
            <a:ext cx="10080625"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a:t>
            </a:r>
            <a:r>
              <a:rPr b="0" i="0" lang="en-US" sz="2800" u="none" cap="none" strike="noStrike">
                <a:solidFill>
                  <a:srgbClr val="262626"/>
                </a:solidFill>
                <a:latin typeface="Arial"/>
                <a:ea typeface="Arial"/>
                <a:cs typeface="Arial"/>
                <a:sym typeface="Arial"/>
              </a:rPr>
              <a:t>: Las relaciones representan agregaciones entre dos (binaria) o más entidades. Describen las dependencias o asociaciones entre dichas entidades.</a:t>
            </a:r>
            <a:endParaRPr b="0" i="0" sz="1400" u="none" cap="none" strike="noStrike">
              <a:solidFill>
                <a:srgbClr val="000000"/>
              </a:solidFill>
              <a:latin typeface="Arial"/>
              <a:ea typeface="Arial"/>
              <a:cs typeface="Arial"/>
              <a:sym typeface="Arial"/>
            </a:endParaRPr>
          </a:p>
        </p:txBody>
      </p:sp>
      <p:pic>
        <p:nvPicPr>
          <p:cNvPr id="375" name="Google Shape;375;p4"/>
          <p:cNvPicPr preferRelativeResize="0"/>
          <p:nvPr/>
        </p:nvPicPr>
        <p:blipFill rotWithShape="1">
          <a:blip r:embed="rId4">
            <a:alphaModFix/>
          </a:blip>
          <a:srcRect b="0" l="0" r="0" t="0"/>
          <a:stretch/>
        </p:blipFill>
        <p:spPr>
          <a:xfrm>
            <a:off x="1855787" y="5140325"/>
            <a:ext cx="8943975"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5"/>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84" name="Google Shape;384;p5"/>
          <p:cNvSpPr txBox="1"/>
          <p:nvPr/>
        </p:nvSpPr>
        <p:spPr>
          <a:xfrm>
            <a:off x="1511300" y="1295400"/>
            <a:ext cx="102250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 Recursiva:</a:t>
            </a:r>
            <a:r>
              <a:rPr b="0" i="0" lang="en-US" sz="2800" u="none" cap="none" strike="noStrike">
                <a:solidFill>
                  <a:srgbClr val="262626"/>
                </a:solidFill>
                <a:latin typeface="Arial"/>
                <a:ea typeface="Arial"/>
                <a:cs typeface="Arial"/>
                <a:sym typeface="Arial"/>
              </a:rPr>
              <a:t> Relación que une dos entidades particulares del mismo conjunto.</a:t>
            </a:r>
            <a:endParaRPr b="0" i="0" sz="1400" u="none" cap="none" strike="noStrike">
              <a:solidFill>
                <a:srgbClr val="000000"/>
              </a:solidFill>
              <a:latin typeface="Arial"/>
              <a:ea typeface="Arial"/>
              <a:cs typeface="Arial"/>
              <a:sym typeface="Arial"/>
            </a:endParaRPr>
          </a:p>
        </p:txBody>
      </p:sp>
      <p:sp>
        <p:nvSpPr>
          <p:cNvPr id="385" name="Google Shape;385;p5"/>
          <p:cNvSpPr txBox="1"/>
          <p:nvPr/>
        </p:nvSpPr>
        <p:spPr>
          <a:xfrm>
            <a:off x="1511300" y="3455987"/>
            <a:ext cx="10367962"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a:t>
            </a:r>
            <a:r>
              <a:rPr b="0" i="0" lang="en-US" sz="2800" u="none" cap="none" strike="noStrike">
                <a:solidFill>
                  <a:srgbClr val="262626"/>
                </a:solidFill>
                <a:latin typeface="Arial"/>
                <a:ea typeface="Arial"/>
                <a:cs typeface="Arial"/>
                <a:sym typeface="Arial"/>
              </a:rPr>
              <a:t> Un atributo representa una propiedad básica de una entidad o relación. Un atributo es el equivalente a un campo de un registro.</a:t>
            </a:r>
            <a:endParaRPr b="0" i="0" sz="1400" u="none" cap="none" strike="noStrike">
              <a:solidFill>
                <a:srgbClr val="000000"/>
              </a:solidFill>
              <a:latin typeface="Arial"/>
              <a:ea typeface="Arial"/>
              <a:cs typeface="Arial"/>
              <a:sym typeface="Arial"/>
            </a:endParaRPr>
          </a:p>
        </p:txBody>
      </p:sp>
      <p:pic>
        <p:nvPicPr>
          <p:cNvPr id="386" name="Google Shape;386;p5"/>
          <p:cNvPicPr preferRelativeResize="0"/>
          <p:nvPr/>
        </p:nvPicPr>
        <p:blipFill rotWithShape="1">
          <a:blip r:embed="rId3">
            <a:alphaModFix/>
          </a:blip>
          <a:srcRect b="0" l="0" r="0" t="0"/>
          <a:stretch/>
        </p:blipFill>
        <p:spPr>
          <a:xfrm>
            <a:off x="3455987" y="2303462"/>
            <a:ext cx="5791200" cy="1095375"/>
          </a:xfrm>
          <a:prstGeom prst="rect">
            <a:avLst/>
          </a:prstGeom>
          <a:noFill/>
          <a:ln>
            <a:noFill/>
          </a:ln>
        </p:spPr>
      </p:pic>
      <p:pic>
        <p:nvPicPr>
          <p:cNvPr id="387" name="Google Shape;387;p5"/>
          <p:cNvPicPr preferRelativeResize="0"/>
          <p:nvPr/>
        </p:nvPicPr>
        <p:blipFill rotWithShape="1">
          <a:blip r:embed="rId4">
            <a:alphaModFix/>
          </a:blip>
          <a:srcRect b="0" l="0" r="0" t="0"/>
          <a:stretch/>
        </p:blipFill>
        <p:spPr>
          <a:xfrm>
            <a:off x="4791075" y="5327650"/>
            <a:ext cx="2552700" cy="704850"/>
          </a:xfrm>
          <a:prstGeom prst="rect">
            <a:avLst/>
          </a:prstGeom>
          <a:noFill/>
          <a:ln>
            <a:noFill/>
          </a:ln>
        </p:spPr>
      </p:pic>
      <p:sp>
        <p:nvSpPr>
          <p:cNvPr id="388" name="Google Shape;388;p5"/>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95" name="Shape 395"/>
        <p:cNvGrpSpPr/>
        <p:nvPr/>
      </p:nvGrpSpPr>
      <p:grpSpPr>
        <a:xfrm>
          <a:off x="0" y="0"/>
          <a:ext cx="0" cy="0"/>
          <a:chOff x="0" y="0"/>
          <a:chExt cx="0" cy="0"/>
        </a:xfrm>
      </p:grpSpPr>
      <p:sp>
        <p:nvSpPr>
          <p:cNvPr id="396" name="Google Shape;396;p6"/>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97" name="Google Shape;397;p6"/>
          <p:cNvSpPr txBox="1"/>
          <p:nvPr/>
        </p:nvSpPr>
        <p:spPr>
          <a:xfrm>
            <a:off x="1079512" y="4470400"/>
            <a:ext cx="10512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Identificador:</a:t>
            </a:r>
            <a:r>
              <a:rPr b="0" i="0" lang="en-US" sz="2800" u="none" cap="none" strike="noStrike">
                <a:solidFill>
                  <a:srgbClr val="262626"/>
                </a:solidFill>
                <a:latin typeface="Arial"/>
                <a:ea typeface="Arial"/>
                <a:cs typeface="Arial"/>
                <a:sym typeface="Arial"/>
              </a:rPr>
              <a:t> Un identificador es un atributo o un conjunto de atributos que permite reconocer o distinguir a una entidad de manera unívoca dentro del conjunto de entidades.</a:t>
            </a:r>
            <a:endParaRPr b="0" i="0" sz="1400" u="none" cap="none" strike="noStrike">
              <a:solidFill>
                <a:srgbClr val="000000"/>
              </a:solidFill>
              <a:latin typeface="Arial"/>
              <a:ea typeface="Arial"/>
              <a:cs typeface="Arial"/>
              <a:sym typeface="Arial"/>
            </a:endParaRPr>
          </a:p>
        </p:txBody>
      </p:sp>
      <p:sp>
        <p:nvSpPr>
          <p:cNvPr id="398" name="Google Shape;398;p6"/>
          <p:cNvSpPr txBox="1"/>
          <p:nvPr/>
        </p:nvSpPr>
        <p:spPr>
          <a:xfrm>
            <a:off x="1331925" y="1425450"/>
            <a:ext cx="10728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 Compuesto:</a:t>
            </a:r>
            <a:r>
              <a:rPr b="0" i="0" lang="en-US" sz="2800" u="none" cap="none" strike="noStrike">
                <a:solidFill>
                  <a:srgbClr val="262626"/>
                </a:solidFill>
                <a:latin typeface="Arial"/>
                <a:ea typeface="Arial"/>
                <a:cs typeface="Arial"/>
                <a:sym typeface="Arial"/>
              </a:rPr>
              <a:t> Un atributo compuesto representa a un atributo generado a partir de la combinación de varios atributos simples.</a:t>
            </a:r>
            <a:endParaRPr b="0" i="0" sz="1400" u="none" cap="none" strike="noStrike">
              <a:solidFill>
                <a:srgbClr val="000000"/>
              </a:solidFill>
              <a:latin typeface="Arial"/>
              <a:ea typeface="Arial"/>
              <a:cs typeface="Arial"/>
              <a:sym typeface="Arial"/>
            </a:endParaRPr>
          </a:p>
        </p:txBody>
      </p:sp>
      <p:pic>
        <p:nvPicPr>
          <p:cNvPr id="399" name="Google Shape;399;p6"/>
          <p:cNvPicPr preferRelativeResize="0"/>
          <p:nvPr/>
        </p:nvPicPr>
        <p:blipFill rotWithShape="1">
          <a:blip r:embed="rId3">
            <a:alphaModFix/>
          </a:blip>
          <a:srcRect b="0" l="0" r="0" t="0"/>
          <a:stretch/>
        </p:blipFill>
        <p:spPr>
          <a:xfrm>
            <a:off x="4808550" y="6067425"/>
            <a:ext cx="2333625" cy="790575"/>
          </a:xfrm>
          <a:prstGeom prst="rect">
            <a:avLst/>
          </a:prstGeom>
          <a:noFill/>
          <a:ln>
            <a:noFill/>
          </a:ln>
        </p:spPr>
      </p:pic>
      <p:pic>
        <p:nvPicPr>
          <p:cNvPr id="400" name="Google Shape;400;p6"/>
          <p:cNvPicPr preferRelativeResize="0"/>
          <p:nvPr/>
        </p:nvPicPr>
        <p:blipFill rotWithShape="1">
          <a:blip r:embed="rId4">
            <a:alphaModFix/>
          </a:blip>
          <a:srcRect b="0" l="0" r="0" t="0"/>
          <a:stretch/>
        </p:blipFill>
        <p:spPr>
          <a:xfrm>
            <a:off x="4643450" y="2412875"/>
            <a:ext cx="4429125" cy="2038350"/>
          </a:xfrm>
          <a:prstGeom prst="rect">
            <a:avLst/>
          </a:prstGeom>
          <a:noFill/>
          <a:ln>
            <a:noFill/>
          </a:ln>
        </p:spPr>
      </p:pic>
      <p:sp>
        <p:nvSpPr>
          <p:cNvPr id="401" name="Google Shape;401;p6"/>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8" name="Shape 408"/>
        <p:cNvGrpSpPr/>
        <p:nvPr/>
      </p:nvGrpSpPr>
      <p:grpSpPr>
        <a:xfrm>
          <a:off x="0" y="0"/>
          <a:ext cx="0" cy="0"/>
          <a:chOff x="0" y="0"/>
          <a:chExt cx="0" cy="0"/>
        </a:xfrm>
      </p:grpSpPr>
      <p:sp>
        <p:nvSpPr>
          <p:cNvPr id="409" name="Google Shape;409;p7"/>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10" name="Google Shape;410;p7"/>
          <p:cNvSpPr txBox="1"/>
          <p:nvPr/>
        </p:nvSpPr>
        <p:spPr>
          <a:xfrm>
            <a:off x="647700" y="1295400"/>
            <a:ext cx="110886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200"/>
              <a:buFont typeface="Arial"/>
              <a:buNone/>
            </a:pPr>
            <a:r>
              <a:rPr b="1" i="0" lang="en-US" sz="2200" u="none" cap="none" strike="noStrike">
                <a:solidFill>
                  <a:srgbClr val="262626"/>
                </a:solidFill>
                <a:latin typeface="Arial"/>
                <a:ea typeface="Arial"/>
                <a:cs typeface="Arial"/>
                <a:sym typeface="Arial"/>
              </a:rPr>
              <a:t>Cardinalidad en los Atributos: </a:t>
            </a:r>
            <a:r>
              <a:rPr b="0" i="0" lang="en-US" sz="2200" u="none" cap="none" strike="noStrike">
                <a:solidFill>
                  <a:srgbClr val="262626"/>
                </a:solidFill>
                <a:latin typeface="Arial"/>
                <a:ea typeface="Arial"/>
                <a:cs typeface="Arial"/>
                <a:sym typeface="Arial"/>
              </a:rPr>
              <a:t>Los atributos, tienen asociado el concepto de cardinalidad. Cuando se define un atributo se debe indicar si es o no obligatorio y si puede tomar más de un valor (polivalente).</a:t>
            </a:r>
            <a:endParaRPr b="0" i="0" sz="1400" u="none" cap="none" strike="noStrike">
              <a:solidFill>
                <a:srgbClr val="000000"/>
              </a:solidFill>
              <a:latin typeface="Arial"/>
              <a:ea typeface="Arial"/>
              <a:cs typeface="Arial"/>
              <a:sym typeface="Arial"/>
            </a:endParaRPr>
          </a:p>
        </p:txBody>
      </p:sp>
      <p:sp>
        <p:nvSpPr>
          <p:cNvPr id="411" name="Google Shape;411;p7"/>
          <p:cNvSpPr txBox="1"/>
          <p:nvPr/>
        </p:nvSpPr>
        <p:spPr>
          <a:xfrm>
            <a:off x="1152525" y="3743325"/>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2" name="Google Shape;412;p7"/>
          <p:cNvSpPr txBox="1"/>
          <p:nvPr/>
        </p:nvSpPr>
        <p:spPr>
          <a:xfrm>
            <a:off x="1858962" y="2781300"/>
            <a:ext cx="2692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apellido</a:t>
            </a:r>
            <a:endParaRPr b="0" i="0" sz="1400" u="none" cap="none" strike="noStrike">
              <a:solidFill>
                <a:srgbClr val="000000"/>
              </a:solidFill>
              <a:latin typeface="Arial"/>
              <a:ea typeface="Arial"/>
              <a:cs typeface="Arial"/>
              <a:sym typeface="Arial"/>
            </a:endParaRPr>
          </a:p>
        </p:txBody>
      </p:sp>
      <p:grpSp>
        <p:nvGrpSpPr>
          <p:cNvPr id="413" name="Google Shape;413;p7"/>
          <p:cNvGrpSpPr/>
          <p:nvPr/>
        </p:nvGrpSpPr>
        <p:grpSpPr>
          <a:xfrm>
            <a:off x="688975" y="2824162"/>
            <a:ext cx="1184275" cy="265112"/>
            <a:chOff x="434" y="1779"/>
            <a:chExt cx="746" cy="167"/>
          </a:xfrm>
        </p:grpSpPr>
        <p:sp>
          <p:nvSpPr>
            <p:cNvPr id="414" name="Google Shape;414;p7"/>
            <p:cNvSpPr/>
            <p:nvPr/>
          </p:nvSpPr>
          <p:spPr>
            <a:xfrm>
              <a:off x="979" y="177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15" name="Google Shape;415;p7"/>
            <p:cNvCxnSpPr/>
            <p:nvPr/>
          </p:nvCxnSpPr>
          <p:spPr>
            <a:xfrm rot="10800000">
              <a:off x="434" y="187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16" name="Google Shape;416;p7"/>
          <p:cNvSpPr txBox="1"/>
          <p:nvPr/>
        </p:nvSpPr>
        <p:spPr>
          <a:xfrm>
            <a:off x="4551362" y="2708275"/>
            <a:ext cx="6464300" cy="1244600"/>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(1,1)</a:t>
            </a:r>
            <a:r>
              <a:rPr b="0" i="0" lang="en-US" sz="2000" u="none" cap="none" strike="noStrike">
                <a:solidFill>
                  <a:srgbClr val="000000"/>
                </a:solidFill>
                <a:latin typeface="Arial"/>
                <a:ea typeface="Arial"/>
                <a:cs typeface="Arial"/>
                <a:sym typeface="Arial"/>
              </a:rPr>
              <a:t>: Monovalente obligatorio. La cardinalidad existe y está presente, pero solamente en este caso no se indica en forma explícita.</a:t>
            </a:r>
            <a:endParaRPr b="0" i="0" sz="1400" u="none" cap="none" strike="noStrike">
              <a:solidFill>
                <a:srgbClr val="000000"/>
              </a:solidFill>
              <a:latin typeface="Arial"/>
              <a:ea typeface="Arial"/>
              <a:cs typeface="Arial"/>
              <a:sym typeface="Arial"/>
            </a:endParaRPr>
          </a:p>
        </p:txBody>
      </p:sp>
      <p:sp>
        <p:nvSpPr>
          <p:cNvPr id="417" name="Google Shape;417;p7"/>
          <p:cNvSpPr txBox="1"/>
          <p:nvPr/>
        </p:nvSpPr>
        <p:spPr>
          <a:xfrm>
            <a:off x="2705100" y="4176712"/>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Matricula</a:t>
            </a:r>
            <a:endParaRPr b="0" i="0" sz="1400" u="none" cap="none" strike="noStrike">
              <a:solidFill>
                <a:srgbClr val="000000"/>
              </a:solidFill>
              <a:latin typeface="Arial"/>
              <a:ea typeface="Arial"/>
              <a:cs typeface="Arial"/>
              <a:sym typeface="Arial"/>
            </a:endParaRPr>
          </a:p>
        </p:txBody>
      </p:sp>
      <p:sp>
        <p:nvSpPr>
          <p:cNvPr id="418" name="Google Shape;418;p7"/>
          <p:cNvSpPr txBox="1"/>
          <p:nvPr/>
        </p:nvSpPr>
        <p:spPr>
          <a:xfrm>
            <a:off x="1604962" y="3962400"/>
            <a:ext cx="987425"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(0,1)</a:t>
            </a:r>
            <a:endParaRPr b="0" i="0" sz="1400" u="none" cap="none" strike="noStrike">
              <a:solidFill>
                <a:srgbClr val="000000"/>
              </a:solidFill>
              <a:latin typeface="Arial"/>
              <a:ea typeface="Arial"/>
              <a:cs typeface="Arial"/>
              <a:sym typeface="Arial"/>
            </a:endParaRPr>
          </a:p>
        </p:txBody>
      </p:sp>
      <p:sp>
        <p:nvSpPr>
          <p:cNvPr id="419" name="Google Shape;419;p7"/>
          <p:cNvSpPr txBox="1"/>
          <p:nvPr/>
        </p:nvSpPr>
        <p:spPr>
          <a:xfrm>
            <a:off x="4551362" y="4149725"/>
            <a:ext cx="6464300" cy="677862"/>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Twentieth Century"/>
                <a:ea typeface="Twentieth Century"/>
                <a:cs typeface="Twentieth Century"/>
                <a:sym typeface="Twentieth Century"/>
              </a:rPr>
              <a:t>Cardinalidad (0,1)</a:t>
            </a:r>
            <a:r>
              <a:rPr b="0" i="0" lang="en-US" sz="2000" u="none" cap="none" strike="noStrike">
                <a:solidFill>
                  <a:srgbClr val="000000"/>
                </a:solidFill>
                <a:latin typeface="Twentieth Century"/>
                <a:ea typeface="Twentieth Century"/>
                <a:cs typeface="Twentieth Century"/>
                <a:sym typeface="Twentieth Century"/>
              </a:rPr>
              <a:t>: Monovalente no obligatorio.</a:t>
            </a:r>
            <a:endParaRPr b="0" i="0" sz="1400" u="none" cap="none" strike="noStrike">
              <a:solidFill>
                <a:srgbClr val="000000"/>
              </a:solidFill>
              <a:latin typeface="Arial"/>
              <a:ea typeface="Arial"/>
              <a:cs typeface="Arial"/>
              <a:sym typeface="Arial"/>
            </a:endParaRPr>
          </a:p>
        </p:txBody>
      </p:sp>
      <p:grpSp>
        <p:nvGrpSpPr>
          <p:cNvPr id="420" name="Google Shape;420;p7"/>
          <p:cNvGrpSpPr/>
          <p:nvPr/>
        </p:nvGrpSpPr>
        <p:grpSpPr>
          <a:xfrm>
            <a:off x="1181100" y="4967287"/>
            <a:ext cx="1184275" cy="265112"/>
            <a:chOff x="744" y="3129"/>
            <a:chExt cx="746" cy="167"/>
          </a:xfrm>
        </p:grpSpPr>
        <p:sp>
          <p:nvSpPr>
            <p:cNvPr id="421" name="Google Shape;421;p7"/>
            <p:cNvSpPr/>
            <p:nvPr/>
          </p:nvSpPr>
          <p:spPr>
            <a:xfrm>
              <a:off x="1289" y="312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2" name="Google Shape;422;p7"/>
            <p:cNvCxnSpPr/>
            <p:nvPr/>
          </p:nvCxnSpPr>
          <p:spPr>
            <a:xfrm rot="10800000">
              <a:off x="744" y="322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23" name="Google Shape;423;p7"/>
          <p:cNvSpPr txBox="1"/>
          <p:nvPr/>
        </p:nvSpPr>
        <p:spPr>
          <a:xfrm>
            <a:off x="4551362" y="4973637"/>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(0,N)</a:t>
            </a:r>
            <a:r>
              <a:rPr b="0" i="0" lang="en-US" sz="2000" u="none" cap="none" strike="noStrike">
                <a:solidFill>
                  <a:srgbClr val="000000"/>
                </a:solidFill>
                <a:latin typeface="Arial"/>
                <a:ea typeface="Arial"/>
                <a:cs typeface="Arial"/>
                <a:sym typeface="Arial"/>
              </a:rPr>
              <a:t>: Polivalente no obligatorio.</a:t>
            </a:r>
            <a:endParaRPr b="0" i="0" sz="1400" u="none" cap="none" strike="noStrike">
              <a:solidFill>
                <a:srgbClr val="000000"/>
              </a:solidFill>
              <a:latin typeface="Arial"/>
              <a:ea typeface="Arial"/>
              <a:cs typeface="Arial"/>
              <a:sym typeface="Arial"/>
            </a:endParaRPr>
          </a:p>
        </p:txBody>
      </p:sp>
      <p:sp>
        <p:nvSpPr>
          <p:cNvPr id="424" name="Google Shape;424;p7"/>
          <p:cNvSpPr txBox="1"/>
          <p:nvPr/>
        </p:nvSpPr>
        <p:spPr>
          <a:xfrm>
            <a:off x="2663825" y="5918200"/>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25" name="Google Shape;425;p7"/>
          <p:cNvSpPr txBox="1"/>
          <p:nvPr/>
        </p:nvSpPr>
        <p:spPr>
          <a:xfrm>
            <a:off x="4551362" y="5981700"/>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(1,N)</a:t>
            </a:r>
            <a:r>
              <a:rPr b="0" i="0" lang="en-US" sz="2000" u="none" cap="none" strike="noStrike">
                <a:solidFill>
                  <a:srgbClr val="000000"/>
                </a:solidFill>
                <a:latin typeface="Arial"/>
                <a:ea typeface="Arial"/>
                <a:cs typeface="Arial"/>
                <a:sym typeface="Arial"/>
              </a:rPr>
              <a:t>: Polivalente obligatorio.</a:t>
            </a:r>
            <a:endParaRPr b="0" i="0" sz="1400" u="none" cap="none" strike="noStrike">
              <a:solidFill>
                <a:srgbClr val="000000"/>
              </a:solidFill>
              <a:latin typeface="Arial"/>
              <a:ea typeface="Arial"/>
              <a:cs typeface="Arial"/>
              <a:sym typeface="Arial"/>
            </a:endParaRPr>
          </a:p>
        </p:txBody>
      </p:sp>
      <p:grpSp>
        <p:nvGrpSpPr>
          <p:cNvPr id="426" name="Google Shape;426;p7"/>
          <p:cNvGrpSpPr/>
          <p:nvPr/>
        </p:nvGrpSpPr>
        <p:grpSpPr>
          <a:xfrm>
            <a:off x="1538287" y="4176712"/>
            <a:ext cx="947738" cy="265112"/>
            <a:chOff x="969" y="2631"/>
            <a:chExt cx="597" cy="167"/>
          </a:xfrm>
        </p:grpSpPr>
        <p:sp>
          <p:nvSpPr>
            <p:cNvPr id="427" name="Google Shape;427;p7"/>
            <p:cNvSpPr/>
            <p:nvPr/>
          </p:nvSpPr>
          <p:spPr>
            <a:xfrm>
              <a:off x="1407" y="2631"/>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8" name="Google Shape;428;p7"/>
            <p:cNvCxnSpPr/>
            <p:nvPr/>
          </p:nvCxnSpPr>
          <p:spPr>
            <a:xfrm rot="10800000">
              <a:off x="969" y="2721"/>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29" name="Google Shape;429;p7"/>
          <p:cNvSpPr txBox="1"/>
          <p:nvPr/>
        </p:nvSpPr>
        <p:spPr>
          <a:xfrm>
            <a:off x="2592387" y="4910137"/>
            <a:ext cx="1295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30" name="Google Shape;430;p7"/>
          <p:cNvSpPr txBox="1"/>
          <p:nvPr/>
        </p:nvSpPr>
        <p:spPr>
          <a:xfrm>
            <a:off x="1368425" y="4722812"/>
            <a:ext cx="792162"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(0,N)</a:t>
            </a:r>
            <a:endParaRPr b="0" i="0" sz="1400" u="none" cap="none" strike="noStrike">
              <a:solidFill>
                <a:srgbClr val="000000"/>
              </a:solidFill>
              <a:latin typeface="Arial"/>
              <a:ea typeface="Arial"/>
              <a:cs typeface="Arial"/>
              <a:sym typeface="Arial"/>
            </a:endParaRPr>
          </a:p>
        </p:txBody>
      </p:sp>
      <p:sp>
        <p:nvSpPr>
          <p:cNvPr id="431" name="Google Shape;431;p7"/>
          <p:cNvSpPr txBox="1"/>
          <p:nvPr/>
        </p:nvSpPr>
        <p:spPr>
          <a:xfrm>
            <a:off x="1512887" y="5659437"/>
            <a:ext cx="792162"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(1,N)</a:t>
            </a:r>
            <a:endParaRPr b="0" i="0" sz="1400" u="none" cap="none" strike="noStrike">
              <a:solidFill>
                <a:srgbClr val="000000"/>
              </a:solidFill>
              <a:latin typeface="Arial"/>
              <a:ea typeface="Arial"/>
              <a:cs typeface="Arial"/>
              <a:sym typeface="Arial"/>
            </a:endParaRPr>
          </a:p>
        </p:txBody>
      </p:sp>
      <p:grpSp>
        <p:nvGrpSpPr>
          <p:cNvPr id="432" name="Google Shape;432;p7"/>
          <p:cNvGrpSpPr/>
          <p:nvPr/>
        </p:nvGrpSpPr>
        <p:grpSpPr>
          <a:xfrm>
            <a:off x="1417638" y="5975350"/>
            <a:ext cx="947738" cy="265112"/>
            <a:chOff x="893" y="3764"/>
            <a:chExt cx="597" cy="167"/>
          </a:xfrm>
        </p:grpSpPr>
        <p:sp>
          <p:nvSpPr>
            <p:cNvPr id="433" name="Google Shape;433;p7"/>
            <p:cNvSpPr/>
            <p:nvPr/>
          </p:nvSpPr>
          <p:spPr>
            <a:xfrm>
              <a:off x="1331" y="3764"/>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34" name="Google Shape;434;p7"/>
            <p:cNvCxnSpPr/>
            <p:nvPr/>
          </p:nvCxnSpPr>
          <p:spPr>
            <a:xfrm rot="10800000">
              <a:off x="893" y="3855"/>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35" name="Google Shape;435;p7"/>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5fbcc7159c_0_0"/>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44" name="Google Shape;444;g5fbcc7159c_0_0"/>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Arial"/>
                <a:ea typeface="Arial"/>
                <a:cs typeface="Arial"/>
                <a:sym typeface="Arial"/>
              </a:rPr>
              <a:t>Cardinalidad en las relaciones</a:t>
            </a:r>
            <a:r>
              <a:rPr b="0" i="0" lang="en-US" sz="2600" u="none" cap="none" strike="noStrike">
                <a:solidFill>
                  <a:srgbClr val="000000"/>
                </a:solidFill>
                <a:latin typeface="Arial"/>
                <a:ea typeface="Arial"/>
                <a:cs typeface="Arial"/>
                <a:sym typeface="Arial"/>
              </a:rPr>
              <a:t>: Es el nivel de correspondencia entre las entidades que se relacionan. Se debe definir el nivel mínimo de correspondencia, (cardinalidad mínima), y el nivel máximo de correspondencia (cardinalidad máxima).</a:t>
            </a:r>
            <a:endParaRPr b="0" i="0" sz="1400" u="none" cap="none" strike="noStrike">
              <a:solidFill>
                <a:srgbClr val="000000"/>
              </a:solidFill>
              <a:latin typeface="Arial"/>
              <a:ea typeface="Arial"/>
              <a:cs typeface="Arial"/>
              <a:sym typeface="Arial"/>
            </a:endParaRPr>
          </a:p>
        </p:txBody>
      </p:sp>
      <p:sp>
        <p:nvSpPr>
          <p:cNvPr id="445" name="Google Shape;445;g5fbcc7159c_0_0"/>
          <p:cNvSpPr txBox="1"/>
          <p:nvPr/>
        </p:nvSpPr>
        <p:spPr>
          <a:xfrm>
            <a:off x="4103687" y="4608512"/>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46" name="Google Shape;446;g5fbcc7159c_0_0"/>
          <p:cNvGrpSpPr/>
          <p:nvPr/>
        </p:nvGrpSpPr>
        <p:grpSpPr>
          <a:xfrm>
            <a:off x="3211512" y="3276600"/>
            <a:ext cx="5992938" cy="780900"/>
            <a:chOff x="3211512" y="3276600"/>
            <a:chExt cx="5992938" cy="780900"/>
          </a:xfrm>
        </p:grpSpPr>
        <p:grpSp>
          <p:nvGrpSpPr>
            <p:cNvPr id="447" name="Google Shape;447;g5fbcc7159c_0_0"/>
            <p:cNvGrpSpPr/>
            <p:nvPr/>
          </p:nvGrpSpPr>
          <p:grpSpPr>
            <a:xfrm>
              <a:off x="3211512" y="3319462"/>
              <a:ext cx="1560600" cy="636600"/>
              <a:chOff x="3211512" y="3319462"/>
              <a:chExt cx="1560600" cy="636600"/>
            </a:xfrm>
          </p:grpSpPr>
          <p:sp>
            <p:nvSpPr>
              <p:cNvPr id="448" name="Google Shape;448;g5fbcc7159c_0_0"/>
              <p:cNvSpPr txBox="1"/>
              <p:nvPr/>
            </p:nvSpPr>
            <p:spPr>
              <a:xfrm>
                <a:off x="3211512" y="3319462"/>
                <a:ext cx="1560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9" name="Google Shape;449;g5fbcc7159c_0_0"/>
              <p:cNvSpPr txBox="1"/>
              <p:nvPr/>
            </p:nvSpPr>
            <p:spPr>
              <a:xfrm>
                <a:off x="3367087" y="3390900"/>
                <a:ext cx="13257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600"/>
                  <a:buFont typeface="Arial"/>
                  <a:buNone/>
                </a:pPr>
                <a:r>
                  <a:rPr b="0" i="0" lang="en-US" sz="2600" u="none" cap="none" strike="noStrike">
                    <a:solidFill>
                      <a:srgbClr val="1C1C1C"/>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grpSp>
          <p:nvGrpSpPr>
            <p:cNvPr id="450" name="Google Shape;450;g5fbcc7159c_0_0"/>
            <p:cNvGrpSpPr/>
            <p:nvPr/>
          </p:nvGrpSpPr>
          <p:grpSpPr>
            <a:xfrm>
              <a:off x="7486650" y="3319462"/>
              <a:ext cx="1717800" cy="636600"/>
              <a:chOff x="7486650" y="3319462"/>
              <a:chExt cx="1717800" cy="636600"/>
            </a:xfrm>
          </p:grpSpPr>
          <p:sp>
            <p:nvSpPr>
              <p:cNvPr id="451" name="Google Shape;451;g5fbcc7159c_0_0"/>
              <p:cNvSpPr txBox="1"/>
              <p:nvPr/>
            </p:nvSpPr>
            <p:spPr>
              <a:xfrm>
                <a:off x="7486650" y="3319462"/>
                <a:ext cx="17178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2" name="Google Shape;452;g5fbcc7159c_0_0"/>
              <p:cNvSpPr txBox="1"/>
              <p:nvPr/>
            </p:nvSpPr>
            <p:spPr>
              <a:xfrm>
                <a:off x="7658100" y="3390900"/>
                <a:ext cx="1458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Cursada</a:t>
                </a:r>
                <a:endParaRPr b="0" i="0" sz="1400" u="none" cap="none" strike="noStrike">
                  <a:solidFill>
                    <a:srgbClr val="000000"/>
                  </a:solidFill>
                  <a:latin typeface="Arial"/>
                  <a:ea typeface="Arial"/>
                  <a:cs typeface="Arial"/>
                  <a:sym typeface="Arial"/>
                </a:endParaRPr>
              </a:p>
            </p:txBody>
          </p:sp>
        </p:grpSp>
        <p:cxnSp>
          <p:nvCxnSpPr>
            <p:cNvPr id="453" name="Google Shape;453;g5fbcc7159c_0_0"/>
            <p:cNvCxnSpPr/>
            <p:nvPr/>
          </p:nvCxnSpPr>
          <p:spPr>
            <a:xfrm>
              <a:off x="4783137" y="3678237"/>
              <a:ext cx="2662200" cy="0"/>
            </a:xfrm>
            <a:prstGeom prst="straightConnector1">
              <a:avLst/>
            </a:prstGeom>
            <a:noFill/>
            <a:ln cap="sq" cmpd="sng" w="25550">
              <a:solidFill>
                <a:srgbClr val="000000"/>
              </a:solidFill>
              <a:prstDash val="solid"/>
              <a:miter lim="800000"/>
              <a:headEnd len="sm" w="sm" type="none"/>
              <a:tailEnd len="sm" w="sm" type="none"/>
            </a:ln>
          </p:spPr>
        </p:cxnSp>
        <p:grpSp>
          <p:nvGrpSpPr>
            <p:cNvPr id="454" name="Google Shape;454;g5fbcc7159c_0_0"/>
            <p:cNvGrpSpPr/>
            <p:nvPr/>
          </p:nvGrpSpPr>
          <p:grpSpPr>
            <a:xfrm>
              <a:off x="5786437" y="3276600"/>
              <a:ext cx="936500" cy="780900"/>
              <a:chOff x="5786437" y="3276600"/>
              <a:chExt cx="936500" cy="780900"/>
            </a:xfrm>
          </p:grpSpPr>
          <p:sp>
            <p:nvSpPr>
              <p:cNvPr id="455" name="Google Shape;455;g5fbcc7159c_0_0"/>
              <p:cNvSpPr/>
              <p:nvPr/>
            </p:nvSpPr>
            <p:spPr>
              <a:xfrm>
                <a:off x="5786437" y="3276600"/>
                <a:ext cx="8526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6" name="Google Shape;456;g5fbcc7159c_0_0"/>
              <p:cNvSpPr txBox="1"/>
              <p:nvPr/>
            </p:nvSpPr>
            <p:spPr>
              <a:xfrm>
                <a:off x="5964237" y="3463925"/>
                <a:ext cx="7587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grpSp>
        <p:sp>
          <p:nvSpPr>
            <p:cNvPr id="457" name="Google Shape;457;g5fbcc7159c_0_0"/>
            <p:cNvSpPr txBox="1"/>
            <p:nvPr/>
          </p:nvSpPr>
          <p:spPr>
            <a:xfrm>
              <a:off x="4737100" y="3319462"/>
              <a:ext cx="9303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a:t>
              </a:r>
              <a:r>
                <a:rPr lang="en-US" sz="2000">
                  <a:solidFill>
                    <a:srgbClr val="333333"/>
                  </a:solidFill>
                </a:rPr>
                <a:t>0</a:t>
              </a:r>
              <a:r>
                <a:rPr b="0" i="0" lang="en-US" sz="2000" u="none" cap="none" strike="noStrike">
                  <a:solidFill>
                    <a:srgbClr val="333333"/>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458" name="Google Shape;458;g5fbcc7159c_0_0"/>
            <p:cNvSpPr txBox="1"/>
            <p:nvPr/>
          </p:nvSpPr>
          <p:spPr>
            <a:xfrm>
              <a:off x="6810375" y="3319462"/>
              <a:ext cx="9318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(0,N)</a:t>
              </a:r>
              <a:endParaRPr b="0" i="0" sz="1400" u="none" cap="none" strike="noStrike">
                <a:solidFill>
                  <a:srgbClr val="000000"/>
                </a:solidFill>
                <a:latin typeface="Arial"/>
                <a:ea typeface="Arial"/>
                <a:cs typeface="Arial"/>
                <a:sym typeface="Arial"/>
              </a:endParaRPr>
            </a:p>
          </p:txBody>
        </p:sp>
      </p:grpSp>
      <p:sp>
        <p:nvSpPr>
          <p:cNvPr id="459" name="Google Shape;459;g5fbcc7159c_0_0"/>
          <p:cNvSpPr txBox="1"/>
          <p:nvPr/>
        </p:nvSpPr>
        <p:spPr>
          <a:xfrm>
            <a:off x="2497137" y="4464050"/>
            <a:ext cx="7775700" cy="1128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Questrial"/>
              <a:buNone/>
            </a:pPr>
            <a:r>
              <a:rPr b="1" i="0" lang="en-US" sz="1800" u="none" cap="none" strike="noStrike">
                <a:solidFill>
                  <a:srgbClr val="000000"/>
                </a:solidFill>
                <a:latin typeface="Questrial"/>
                <a:ea typeface="Questrial"/>
                <a:cs typeface="Questrial"/>
                <a:sym typeface="Questrial"/>
              </a:rPr>
              <a:t>Esto muestra que un alumno debe cursar al menos una materia (obligatoriamente), pero puede cursar varias.  Además, una materia puede no ser cursada (opcional) por ningún alumno o ser cursada por varios.</a:t>
            </a:r>
            <a:r>
              <a:rPr b="0" i="0" lang="en-US" sz="1800" u="none" cap="none" strike="noStrike">
                <a:solidFill>
                  <a:srgbClr val="000000"/>
                </a:solidFill>
                <a:latin typeface="Questrial"/>
                <a:ea typeface="Questrial"/>
                <a:cs typeface="Questrial"/>
                <a:sym typeface="Questrial"/>
              </a:rPr>
              <a:t> </a:t>
            </a:r>
            <a:endParaRPr b="0" i="0" sz="1400" u="none" cap="none" strike="noStrike">
              <a:solidFill>
                <a:srgbClr val="000000"/>
              </a:solidFill>
              <a:latin typeface="Arial"/>
              <a:ea typeface="Arial"/>
              <a:cs typeface="Arial"/>
              <a:sym typeface="Arial"/>
            </a:endParaRPr>
          </a:p>
        </p:txBody>
      </p:sp>
      <p:sp>
        <p:nvSpPr>
          <p:cNvPr id="460" name="Google Shape;460;g5fbcc7159c_0_0"/>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5fbcc7159c_0_24"/>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67" name="Google Shape;467;g5fbcc7159c_0_24"/>
          <p:cNvSpPr txBox="1"/>
          <p:nvPr/>
        </p:nvSpPr>
        <p:spPr>
          <a:xfrm>
            <a:off x="647700" y="1295400"/>
            <a:ext cx="110886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8" name="Google Shape;468;g5fbcc7159c_0_24"/>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9" name="Google Shape;469;g5fbcc7159c_0_24"/>
          <p:cNvSpPr txBox="1"/>
          <p:nvPr/>
        </p:nvSpPr>
        <p:spPr>
          <a:xfrm>
            <a:off x="2304262" y="1263650"/>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Compuesto</a:t>
            </a:r>
            <a:r>
              <a:rPr b="0" i="0" lang="en-US" sz="2000" u="none" cap="none" strike="noStrike">
                <a:solidFill>
                  <a:srgbClr val="000000"/>
                </a:solidFill>
                <a:latin typeface="Questrial"/>
                <a:ea typeface="Questrial"/>
                <a:cs typeface="Questrial"/>
                <a:sym typeface="Questrial"/>
              </a:rPr>
              <a:t>: Identificador conformado por más de un atributo. El número de pedido puede repetirse para diferentes números de pieza.</a:t>
            </a:r>
            <a:endParaRPr b="0" i="0" sz="1400" u="none" cap="none" strike="noStrike">
              <a:solidFill>
                <a:srgbClr val="000000"/>
              </a:solidFill>
              <a:latin typeface="Arial"/>
              <a:ea typeface="Arial"/>
              <a:cs typeface="Arial"/>
              <a:sym typeface="Arial"/>
            </a:endParaRPr>
          </a:p>
        </p:txBody>
      </p:sp>
      <p:grpSp>
        <p:nvGrpSpPr>
          <p:cNvPr id="470" name="Google Shape;470;g5fbcc7159c_0_24"/>
          <p:cNvGrpSpPr/>
          <p:nvPr/>
        </p:nvGrpSpPr>
        <p:grpSpPr>
          <a:xfrm>
            <a:off x="5040312" y="2452687"/>
            <a:ext cx="2076300" cy="709500"/>
            <a:chOff x="5040312" y="2452687"/>
            <a:chExt cx="2076300" cy="709500"/>
          </a:xfrm>
        </p:grpSpPr>
        <p:sp>
          <p:nvSpPr>
            <p:cNvPr id="471" name="Google Shape;471;g5fbcc7159c_0_24"/>
            <p:cNvSpPr txBox="1"/>
            <p:nvPr/>
          </p:nvSpPr>
          <p:spPr>
            <a:xfrm>
              <a:off x="5040312" y="2452687"/>
              <a:ext cx="2076300" cy="7095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2" name="Google Shape;472;g5fbcc7159c_0_24"/>
            <p:cNvSpPr txBox="1"/>
            <p:nvPr/>
          </p:nvSpPr>
          <p:spPr>
            <a:xfrm>
              <a:off x="5291137" y="2595562"/>
              <a:ext cx="1554300" cy="4539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Pedido</a:t>
              </a:r>
              <a:endParaRPr b="0" i="0" sz="1400" u="none" cap="none" strike="noStrike">
                <a:solidFill>
                  <a:srgbClr val="000000"/>
                </a:solidFill>
                <a:latin typeface="Arial"/>
                <a:ea typeface="Arial"/>
                <a:cs typeface="Arial"/>
                <a:sym typeface="Arial"/>
              </a:endParaRPr>
            </a:p>
          </p:txBody>
        </p:sp>
      </p:grpSp>
      <p:sp>
        <p:nvSpPr>
          <p:cNvPr id="473" name="Google Shape;473;g5fbcc7159c_0_24"/>
          <p:cNvSpPr txBox="1"/>
          <p:nvPr/>
        </p:nvSpPr>
        <p:spPr>
          <a:xfrm>
            <a:off x="2303462" y="3563937"/>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Externo</a:t>
            </a:r>
            <a:r>
              <a:rPr b="0" i="0" lang="en-US" sz="2000" u="none" cap="none" strike="noStrike">
                <a:solidFill>
                  <a:srgbClr val="000000"/>
                </a:solidFill>
                <a:latin typeface="Questrial"/>
                <a:ea typeface="Questrial"/>
                <a:cs typeface="Questrial"/>
                <a:sym typeface="Questrial"/>
              </a:rPr>
              <a:t>: Identificador conformado por atributos que pertenecen a otra entidad. El número de copia puede repetirse para diferentes ISBN.</a:t>
            </a:r>
            <a:endParaRPr b="0" i="0" sz="1400" u="none" cap="none" strike="noStrike">
              <a:solidFill>
                <a:srgbClr val="000000"/>
              </a:solidFill>
              <a:latin typeface="Arial"/>
              <a:ea typeface="Arial"/>
              <a:cs typeface="Arial"/>
              <a:sym typeface="Arial"/>
            </a:endParaRPr>
          </a:p>
        </p:txBody>
      </p:sp>
      <p:grpSp>
        <p:nvGrpSpPr>
          <p:cNvPr id="474" name="Google Shape;474;g5fbcc7159c_0_24"/>
          <p:cNvGrpSpPr/>
          <p:nvPr/>
        </p:nvGrpSpPr>
        <p:grpSpPr>
          <a:xfrm>
            <a:off x="3396450" y="4756162"/>
            <a:ext cx="6238725" cy="1568300"/>
            <a:chOff x="3527425" y="4252912"/>
            <a:chExt cx="6238725" cy="1568300"/>
          </a:xfrm>
        </p:grpSpPr>
        <p:sp>
          <p:nvSpPr>
            <p:cNvPr id="475" name="Google Shape;475;g5fbcc7159c_0_24"/>
            <p:cNvSpPr txBox="1"/>
            <p:nvPr/>
          </p:nvSpPr>
          <p:spPr>
            <a:xfrm>
              <a:off x="3527425" y="5083175"/>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6" name="Google Shape;476;g5fbcc7159c_0_24"/>
            <p:cNvSpPr txBox="1"/>
            <p:nvPr/>
          </p:nvSpPr>
          <p:spPr>
            <a:xfrm>
              <a:off x="3814762" y="5154612"/>
              <a:ext cx="1212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Libro</a:t>
              </a:r>
              <a:endParaRPr b="0" i="0" sz="1400" u="none" cap="none" strike="noStrike">
                <a:solidFill>
                  <a:srgbClr val="000000"/>
                </a:solidFill>
                <a:latin typeface="Arial"/>
                <a:ea typeface="Arial"/>
                <a:cs typeface="Arial"/>
                <a:sym typeface="Arial"/>
              </a:endParaRPr>
            </a:p>
          </p:txBody>
        </p:sp>
        <p:sp>
          <p:nvSpPr>
            <p:cNvPr id="477" name="Google Shape;477;g5fbcc7159c_0_24"/>
            <p:cNvSpPr txBox="1"/>
            <p:nvPr/>
          </p:nvSpPr>
          <p:spPr>
            <a:xfrm>
              <a:off x="7443787" y="5083175"/>
              <a:ext cx="15732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8" name="Google Shape;478;g5fbcc7159c_0_24"/>
            <p:cNvSpPr txBox="1"/>
            <p:nvPr/>
          </p:nvSpPr>
          <p:spPr>
            <a:xfrm>
              <a:off x="7726362" y="5154612"/>
              <a:ext cx="13350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Copia</a:t>
              </a:r>
              <a:endParaRPr b="0" i="0" sz="1400" u="none" cap="none" strike="noStrike">
                <a:solidFill>
                  <a:srgbClr val="000000"/>
                </a:solidFill>
                <a:latin typeface="Arial"/>
                <a:ea typeface="Arial"/>
                <a:cs typeface="Arial"/>
                <a:sym typeface="Arial"/>
              </a:endParaRPr>
            </a:p>
          </p:txBody>
        </p:sp>
        <p:cxnSp>
          <p:nvCxnSpPr>
            <p:cNvPr id="479" name="Google Shape;479;g5fbcc7159c_0_24"/>
            <p:cNvCxnSpPr/>
            <p:nvPr/>
          </p:nvCxnSpPr>
          <p:spPr>
            <a:xfrm>
              <a:off x="4967287" y="5441950"/>
              <a:ext cx="2436900" cy="0"/>
            </a:xfrm>
            <a:prstGeom prst="straightConnector1">
              <a:avLst/>
            </a:prstGeom>
            <a:noFill/>
            <a:ln cap="sq" cmpd="sng" w="25550">
              <a:solidFill>
                <a:srgbClr val="000000"/>
              </a:solidFill>
              <a:prstDash val="solid"/>
              <a:miter lim="800000"/>
              <a:headEnd len="sm" w="sm" type="none"/>
              <a:tailEnd len="sm" w="sm" type="none"/>
            </a:ln>
          </p:spPr>
        </p:cxnSp>
        <p:sp>
          <p:nvSpPr>
            <p:cNvPr id="480" name="Google Shape;480;g5fbcc7159c_0_24"/>
            <p:cNvSpPr/>
            <p:nvPr/>
          </p:nvSpPr>
          <p:spPr>
            <a:xfrm>
              <a:off x="5886450" y="5040312"/>
              <a:ext cx="7809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1" name="Google Shape;481;g5fbcc7159c_0_24"/>
            <p:cNvSpPr txBox="1"/>
            <p:nvPr/>
          </p:nvSpPr>
          <p:spPr>
            <a:xfrm>
              <a:off x="6061075" y="5227637"/>
              <a:ext cx="6954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482" name="Google Shape;482;g5fbcc7159c_0_24"/>
            <p:cNvSpPr txBox="1"/>
            <p:nvPr/>
          </p:nvSpPr>
          <p:spPr>
            <a:xfrm>
              <a:off x="5038725"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(1,N)</a:t>
              </a:r>
              <a:endParaRPr b="0" i="0" sz="1400" u="none" cap="none" strike="noStrike">
                <a:solidFill>
                  <a:srgbClr val="000000"/>
                </a:solidFill>
                <a:latin typeface="Arial"/>
                <a:ea typeface="Arial"/>
                <a:cs typeface="Arial"/>
                <a:sym typeface="Arial"/>
              </a:endParaRPr>
            </a:p>
          </p:txBody>
        </p:sp>
        <p:sp>
          <p:nvSpPr>
            <p:cNvPr id="483" name="Google Shape;483;g5fbcc7159c_0_24"/>
            <p:cNvSpPr txBox="1"/>
            <p:nvPr/>
          </p:nvSpPr>
          <p:spPr>
            <a:xfrm>
              <a:off x="6824662"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cxnSp>
          <p:nvCxnSpPr>
            <p:cNvPr id="484" name="Google Shape;484;g5fbcc7159c_0_24"/>
            <p:cNvCxnSpPr/>
            <p:nvPr/>
          </p:nvCxnSpPr>
          <p:spPr>
            <a:xfrm flipH="1" rot="10800000">
              <a:off x="4391025" y="4567087"/>
              <a:ext cx="133200" cy="514500"/>
            </a:xfrm>
            <a:prstGeom prst="straightConnector1">
              <a:avLst/>
            </a:prstGeom>
            <a:noFill/>
            <a:ln cap="sq" cmpd="sng" w="25550">
              <a:solidFill>
                <a:srgbClr val="000000"/>
              </a:solidFill>
              <a:prstDash val="solid"/>
              <a:miter lim="800000"/>
              <a:headEnd len="sm" w="sm" type="none"/>
              <a:tailEnd len="sm" w="sm" type="none"/>
            </a:ln>
          </p:spPr>
        </p:cxnSp>
        <p:sp>
          <p:nvSpPr>
            <p:cNvPr id="485" name="Google Shape;485;g5fbcc7159c_0_24"/>
            <p:cNvSpPr txBox="1"/>
            <p:nvPr/>
          </p:nvSpPr>
          <p:spPr>
            <a:xfrm>
              <a:off x="4606925" y="4252912"/>
              <a:ext cx="1071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ISBN</a:t>
              </a:r>
              <a:endParaRPr b="0" i="0" sz="1400" u="none" cap="none" strike="noStrike">
                <a:solidFill>
                  <a:srgbClr val="000000"/>
                </a:solidFill>
                <a:latin typeface="Arial"/>
                <a:ea typeface="Arial"/>
                <a:cs typeface="Arial"/>
                <a:sym typeface="Arial"/>
              </a:endParaRPr>
            </a:p>
          </p:txBody>
        </p:sp>
        <p:cxnSp>
          <p:nvCxnSpPr>
            <p:cNvPr id="486" name="Google Shape;486;g5fbcc7159c_0_24"/>
            <p:cNvCxnSpPr/>
            <p:nvPr/>
          </p:nvCxnSpPr>
          <p:spPr>
            <a:xfrm rot="10800000">
              <a:off x="7764512" y="4638787"/>
              <a:ext cx="82500" cy="442800"/>
            </a:xfrm>
            <a:prstGeom prst="straightConnector1">
              <a:avLst/>
            </a:prstGeom>
            <a:noFill/>
            <a:ln cap="sq" cmpd="sng" w="25550">
              <a:solidFill>
                <a:srgbClr val="000000"/>
              </a:solidFill>
              <a:prstDash val="solid"/>
              <a:miter lim="800000"/>
              <a:headEnd len="sm" w="sm" type="none"/>
              <a:tailEnd len="sm" w="sm" type="none"/>
            </a:ln>
          </p:spPr>
        </p:cxnSp>
        <p:sp>
          <p:nvSpPr>
            <p:cNvPr id="487" name="Google Shape;487;g5fbcc7159c_0_24"/>
            <p:cNvSpPr txBox="1"/>
            <p:nvPr/>
          </p:nvSpPr>
          <p:spPr>
            <a:xfrm>
              <a:off x="7804150" y="4346575"/>
              <a:ext cx="19620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número copia</a:t>
              </a:r>
              <a:endParaRPr b="0" i="0" sz="1400" u="none" cap="none" strike="noStrike">
                <a:solidFill>
                  <a:srgbClr val="000000"/>
                </a:solidFill>
                <a:latin typeface="Arial"/>
                <a:ea typeface="Arial"/>
                <a:cs typeface="Arial"/>
                <a:sym typeface="Arial"/>
              </a:endParaRPr>
            </a:p>
          </p:txBody>
        </p:sp>
        <p:sp>
          <p:nvSpPr>
            <p:cNvPr id="488" name="Google Shape;488;g5fbcc7159c_0_24"/>
            <p:cNvSpPr/>
            <p:nvPr/>
          </p:nvSpPr>
          <p:spPr>
            <a:xfrm>
              <a:off x="4498975" y="447040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9" name="Google Shape;489;g5fbcc7159c_0_24"/>
            <p:cNvSpPr/>
            <p:nvPr/>
          </p:nvSpPr>
          <p:spPr>
            <a:xfrm>
              <a:off x="8056562" y="474345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0" name="Google Shape;490;g5fbcc7159c_0_24"/>
            <p:cNvSpPr/>
            <p:nvPr/>
          </p:nvSpPr>
          <p:spPr>
            <a:xfrm>
              <a:off x="7716837" y="4549775"/>
              <a:ext cx="96900" cy="96900"/>
            </a:xfrm>
            <a:prstGeom prst="ellipse">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g5fbcc7159c_0_24"/>
            <p:cNvSpPr/>
            <p:nvPr/>
          </p:nvSpPr>
          <p:spPr>
            <a:xfrm>
              <a:off x="4894262" y="4794250"/>
              <a:ext cx="3227387" cy="636587"/>
            </a:xfrm>
            <a:custGeom>
              <a:rect b="b" l="l" r="r" t="t"/>
              <a:pathLst>
                <a:path extrusionOk="0" h="408" w="2040">
                  <a:moveTo>
                    <a:pt x="135" y="408"/>
                  </a:moveTo>
                  <a:cubicBezTo>
                    <a:pt x="67" y="283"/>
                    <a:pt x="0" y="159"/>
                    <a:pt x="317" y="91"/>
                  </a:cubicBezTo>
                  <a:cubicBezTo>
                    <a:pt x="634" y="23"/>
                    <a:pt x="1337" y="11"/>
                    <a:pt x="2040" y="0"/>
                  </a:cubicBezTo>
                </a:path>
              </a:pathLst>
            </a:custGeom>
            <a:noFill/>
            <a:ln cap="sq"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2" name="Google Shape;492;g5fbcc7159c_0_24"/>
          <p:cNvGrpSpPr/>
          <p:nvPr/>
        </p:nvGrpSpPr>
        <p:grpSpPr>
          <a:xfrm>
            <a:off x="7126424" y="2390775"/>
            <a:ext cx="2725688" cy="363600"/>
            <a:chOff x="7126424" y="2390775"/>
            <a:chExt cx="2725688" cy="363600"/>
          </a:xfrm>
        </p:grpSpPr>
        <p:sp>
          <p:nvSpPr>
            <p:cNvPr id="493" name="Google Shape;493;g5fbcc7159c_0_24"/>
            <p:cNvSpPr txBox="1"/>
            <p:nvPr/>
          </p:nvSpPr>
          <p:spPr>
            <a:xfrm>
              <a:off x="8062912" y="2390775"/>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número pieza</a:t>
              </a:r>
              <a:endParaRPr b="0" i="0" sz="1400" u="none" cap="none" strike="noStrike">
                <a:solidFill>
                  <a:srgbClr val="000000"/>
                </a:solidFill>
                <a:latin typeface="Arial"/>
                <a:ea typeface="Arial"/>
                <a:cs typeface="Arial"/>
                <a:sym typeface="Arial"/>
              </a:endParaRPr>
            </a:p>
          </p:txBody>
        </p:sp>
        <p:grpSp>
          <p:nvGrpSpPr>
            <p:cNvPr id="494" name="Google Shape;494;g5fbcc7159c_0_24"/>
            <p:cNvGrpSpPr/>
            <p:nvPr/>
          </p:nvGrpSpPr>
          <p:grpSpPr>
            <a:xfrm>
              <a:off x="7126424" y="2474912"/>
              <a:ext cx="945901" cy="238200"/>
              <a:chOff x="7126424" y="2474912"/>
              <a:chExt cx="945901" cy="238200"/>
            </a:xfrm>
          </p:grpSpPr>
          <p:sp>
            <p:nvSpPr>
              <p:cNvPr id="495" name="Google Shape;495;g5fbcc7159c_0_24"/>
              <p:cNvSpPr/>
              <p:nvPr/>
            </p:nvSpPr>
            <p:spPr>
              <a:xfrm>
                <a:off x="7820025" y="2474912"/>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96" name="Google Shape;496;g5fbcc7159c_0_24"/>
              <p:cNvCxnSpPr/>
              <p:nvPr/>
            </p:nvCxnSpPr>
            <p:spPr>
              <a:xfrm rot="10800000">
                <a:off x="7126424" y="2605087"/>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497" name="Google Shape;497;g5fbcc7159c_0_24"/>
          <p:cNvGrpSpPr/>
          <p:nvPr/>
        </p:nvGrpSpPr>
        <p:grpSpPr>
          <a:xfrm>
            <a:off x="7126424" y="2751137"/>
            <a:ext cx="2725688" cy="363600"/>
            <a:chOff x="7126424" y="2751137"/>
            <a:chExt cx="2725688" cy="363600"/>
          </a:xfrm>
        </p:grpSpPr>
        <p:sp>
          <p:nvSpPr>
            <p:cNvPr id="498" name="Google Shape;498;g5fbcc7159c_0_24"/>
            <p:cNvSpPr txBox="1"/>
            <p:nvPr/>
          </p:nvSpPr>
          <p:spPr>
            <a:xfrm>
              <a:off x="8062912" y="2751137"/>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número pedido</a:t>
              </a:r>
              <a:endParaRPr b="0" i="0" sz="1400" u="none" cap="none" strike="noStrike">
                <a:solidFill>
                  <a:srgbClr val="000000"/>
                </a:solidFill>
                <a:latin typeface="Arial"/>
                <a:ea typeface="Arial"/>
                <a:cs typeface="Arial"/>
                <a:sym typeface="Arial"/>
              </a:endParaRPr>
            </a:p>
          </p:txBody>
        </p:sp>
        <p:grpSp>
          <p:nvGrpSpPr>
            <p:cNvPr id="499" name="Google Shape;499;g5fbcc7159c_0_24"/>
            <p:cNvGrpSpPr/>
            <p:nvPr/>
          </p:nvGrpSpPr>
          <p:grpSpPr>
            <a:xfrm>
              <a:off x="7126424" y="2835275"/>
              <a:ext cx="945901" cy="238200"/>
              <a:chOff x="7126424" y="2835275"/>
              <a:chExt cx="945901" cy="238200"/>
            </a:xfrm>
          </p:grpSpPr>
          <p:sp>
            <p:nvSpPr>
              <p:cNvPr id="500" name="Google Shape;500;g5fbcc7159c_0_24"/>
              <p:cNvSpPr/>
              <p:nvPr/>
            </p:nvSpPr>
            <p:spPr>
              <a:xfrm>
                <a:off x="7820025" y="2835275"/>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01" name="Google Shape;501;g5fbcc7159c_0_24"/>
              <p:cNvCxnSpPr/>
              <p:nvPr/>
            </p:nvCxnSpPr>
            <p:spPr>
              <a:xfrm rot="10800000">
                <a:off x="7126424" y="2965450"/>
                <a:ext cx="693600" cy="0"/>
              </a:xfrm>
              <a:prstGeom prst="straightConnector1">
                <a:avLst/>
              </a:prstGeom>
              <a:noFill/>
              <a:ln cap="sq" cmpd="sng" w="25550">
                <a:solidFill>
                  <a:srgbClr val="000000"/>
                </a:solidFill>
                <a:prstDash val="solid"/>
                <a:miter lim="800000"/>
                <a:headEnd len="sm" w="sm" type="none"/>
                <a:tailEnd len="sm" w="sm" type="none"/>
              </a:ln>
            </p:spPr>
          </p:cxnSp>
        </p:grpSp>
      </p:grpSp>
      <p:cxnSp>
        <p:nvCxnSpPr>
          <p:cNvPr id="502" name="Google Shape;502;g5fbcc7159c_0_24"/>
          <p:cNvCxnSpPr/>
          <p:nvPr/>
        </p:nvCxnSpPr>
        <p:spPr>
          <a:xfrm flipH="1" rot="10800000">
            <a:off x="7415212" y="2235087"/>
            <a:ext cx="1500" cy="814500"/>
          </a:xfrm>
          <a:prstGeom prst="straightConnector1">
            <a:avLst/>
          </a:prstGeom>
          <a:noFill/>
          <a:ln cap="sq" cmpd="sng" w="25550">
            <a:solidFill>
              <a:srgbClr val="000000"/>
            </a:solidFill>
            <a:prstDash val="solid"/>
            <a:miter lim="800000"/>
            <a:headEnd len="sm" w="sm" type="none"/>
            <a:tailEnd len="sm" w="sm" type="none"/>
          </a:ln>
        </p:spPr>
      </p:cxnSp>
      <p:sp>
        <p:nvSpPr>
          <p:cNvPr id="503" name="Google Shape;503;g5fbcc7159c_0_24"/>
          <p:cNvSpPr/>
          <p:nvPr/>
        </p:nvSpPr>
        <p:spPr>
          <a:xfrm>
            <a:off x="7272337" y="1944687"/>
            <a:ext cx="287400" cy="287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4" name="Google Shape;504;g5fbcc7159c_0_24"/>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Vivi's Castelli</dc:creator>
</cp:coreProperties>
</file>