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7019925" cx="1217135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306387" y="812800"/>
            <a:ext cx="69342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>
            <p:ph idx="3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1db896337_1_3:notes"/>
          <p:cNvSpPr txBox="1"/>
          <p:nvPr>
            <p:ph idx="12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30" name="Google Shape;330;g41db896337_1_3:notes"/>
          <p:cNvSpPr/>
          <p:nvPr>
            <p:ph idx="2" type="sldImg"/>
          </p:nvPr>
        </p:nvSpPr>
        <p:spPr>
          <a:xfrm>
            <a:off x="306387" y="812800"/>
            <a:ext cx="69342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1db896337_1_3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1db896337_1_3:notes"/>
          <p:cNvSpPr txBox="1"/>
          <p:nvPr>
            <p:ph idx="3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" name="Google Shape;56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457200" y="685800"/>
            <a:ext cx="594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2584450" y="2574925"/>
            <a:ext cx="8864600" cy="2281237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08012" y="1643062"/>
            <a:ext cx="10918825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587625" y="638175"/>
            <a:ext cx="8863012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2584450" y="2184400"/>
            <a:ext cx="8866187" cy="38338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/>
        </p:nvSpPr>
        <p:spPr>
          <a:xfrm>
            <a:off x="15208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Físico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647700" y="2592387"/>
            <a:ext cx="11736387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-373062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Font typeface="Questrial"/>
              <a:buNone/>
            </a:pPr>
            <a:r>
              <a:rPr b="0" i="0" lang="en-US" sz="3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¿Pasamos el modelo lógico propuesto al físico?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lang="en-US" sz="53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</a:t>
            </a:r>
            <a:endParaRPr/>
          </a:p>
        </p:txBody>
      </p:sp>
      <p:pic>
        <p:nvPicPr>
          <p:cNvPr id="335" name="Google Shape;3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50" y="1437800"/>
            <a:ext cx="9956799" cy="51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Físico Final</a:t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941387" y="1736725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1055875" y="1536698"/>
            <a:ext cx="108015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Alumno = (</a:t>
            </a:r>
            <a:r>
              <a:rPr lang="en-US" sz="2400" u="sng">
                <a:solidFill>
                  <a:schemeClr val="dk1"/>
                </a:solidFill>
              </a:rPr>
              <a:t>dni,</a:t>
            </a:r>
            <a:r>
              <a:rPr lang="en-US" sz="2400">
                <a:solidFill>
                  <a:schemeClr val="dk1"/>
                </a:solidFill>
              </a:rPr>
              <a:t> legajo,nombre,apellido,calle, nro,piso?, dpto?)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Telefono = (</a:t>
            </a:r>
            <a:r>
              <a:rPr lang="en-US" sz="2400" u="sng">
                <a:solidFill>
                  <a:schemeClr val="dk1"/>
                </a:solidFill>
              </a:rPr>
              <a:t>telefono</a:t>
            </a:r>
            <a:r>
              <a:rPr lang="en-US" sz="2400">
                <a:solidFill>
                  <a:schemeClr val="dk1"/>
                </a:solidFill>
              </a:rPr>
              <a:t>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Materia = (</a:t>
            </a:r>
            <a:r>
              <a:rPr lang="en-US" sz="2400" u="sng">
                <a:solidFill>
                  <a:schemeClr val="dk1"/>
                </a:solidFill>
              </a:rPr>
              <a:t>codigo</a:t>
            </a:r>
            <a:r>
              <a:rPr lang="en-US" sz="2400">
                <a:solidFill>
                  <a:schemeClr val="dk1"/>
                </a:solidFill>
              </a:rPr>
              <a:t>, nombre, descripcion)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Cursada = (</a:t>
            </a:r>
            <a:r>
              <a:rPr lang="en-US" sz="2400" u="sng">
                <a:solidFill>
                  <a:schemeClr val="dk1"/>
                </a:solidFill>
              </a:rPr>
              <a:t>año, codigo </a:t>
            </a:r>
            <a:r>
              <a:rPr lang="en-US" sz="2400">
                <a:solidFill>
                  <a:schemeClr val="dk1"/>
                </a:solidFill>
              </a:rPr>
              <a:t>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Empleado = (</a:t>
            </a:r>
            <a:r>
              <a:rPr lang="en-US" sz="2400" u="sng">
                <a:solidFill>
                  <a:schemeClr val="dk1"/>
                </a:solidFill>
              </a:rPr>
              <a:t>dni</a:t>
            </a:r>
            <a:r>
              <a:rPr lang="en-US" sz="2400">
                <a:solidFill>
                  <a:schemeClr val="dk1"/>
                </a:solidFill>
              </a:rPr>
              <a:t>, legajo, nombre, apellido)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/>
              <a:t>ocente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=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u="sng"/>
              <a:t>dni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/>
              <a:t>oDocente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=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u="sng"/>
              <a:t>cuit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/>
              <a:t>dni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(fk), </a:t>
            </a:r>
            <a:r>
              <a:rPr lang="en-US" sz="2400"/>
              <a:t>antiguedad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Titulo = (</a:t>
            </a:r>
            <a:r>
              <a:rPr lang="en-US" sz="2400" u="sng">
                <a:solidFill>
                  <a:schemeClr val="dk1"/>
                </a:solidFill>
              </a:rPr>
              <a:t>titulo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Obtuvo= (</a:t>
            </a:r>
            <a:r>
              <a:rPr lang="en-US" sz="2400" u="sng">
                <a:solidFill>
                  <a:schemeClr val="dk1"/>
                </a:solidFill>
              </a:rPr>
              <a:t>dni, titulo</a:t>
            </a:r>
            <a:r>
              <a:rPr lang="en-US" sz="2400">
                <a:solidFill>
                  <a:schemeClr val="dk1"/>
                </a:solidFill>
              </a:rPr>
              <a:t>) 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/>
              <a:t>posee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2400" u="sng"/>
              <a:t>dni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/>
              <a:t>telefono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dicta = (</a:t>
            </a:r>
            <a:r>
              <a:rPr lang="en-US" sz="2400" u="sng">
                <a:solidFill>
                  <a:schemeClr val="dk1"/>
                </a:solidFill>
              </a:rPr>
              <a:t>codigo, dni, desde</a:t>
            </a:r>
            <a:r>
              <a:rPr lang="en-US" sz="2400">
                <a:solidFill>
                  <a:schemeClr val="dk1"/>
                </a:solidFill>
              </a:rPr>
              <a:t>, hasta?)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cursa = (</a:t>
            </a:r>
            <a:r>
              <a:rPr lang="en-US" sz="2400" u="sng">
                <a:solidFill>
                  <a:schemeClr val="dk1"/>
                </a:solidFill>
              </a:rPr>
              <a:t>dni, año, codigo</a:t>
            </a:r>
            <a:r>
              <a:rPr lang="en-US" sz="2400">
                <a:solidFill>
                  <a:schemeClr val="dk1"/>
                </a:solidFill>
              </a:rPr>
              <a:t> ) 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Introducción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1128712" y="1778000"/>
            <a:ext cx="10850562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 modelo relacional representa a una BD como una colección de archivos denominados tablas. Cada tabla se denomina relación y está integrada por filas y columnas. Cada fila se denomina tupla y cada columna representa un atributo.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766050" y="1741475"/>
            <a:ext cx="11403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Char char="➔"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Cada entidad se transforma en una tabla.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1193800" y="5648750"/>
            <a:ext cx="9455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1" lang="en-US" sz="3500">
                <a:latin typeface="Questrial"/>
                <a:ea typeface="Questrial"/>
                <a:cs typeface="Questrial"/>
                <a:sym typeface="Questrial"/>
              </a:rPr>
              <a:t>Alumno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(</a:t>
            </a:r>
            <a:r>
              <a:rPr lang="en-US" sz="3500" u="sng">
                <a:latin typeface="Questrial"/>
                <a:ea typeface="Questrial"/>
                <a:cs typeface="Questrial"/>
                <a:sym typeface="Questrial"/>
              </a:rPr>
              <a:t>dni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nomb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res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,calle, </a:t>
            </a:r>
            <a:r>
              <a:rPr i="1" lang="en-US" sz="3500">
                <a:latin typeface="Questrial"/>
                <a:ea typeface="Questrial"/>
                <a:cs typeface="Questrial"/>
                <a:sym typeface="Questrial"/>
              </a:rPr>
              <a:t>nro, piso?, dpto?</a:t>
            </a:r>
            <a:r>
              <a:rPr b="0" i="1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4940300" y="3232150"/>
            <a:ext cx="2478087" cy="930275"/>
            <a:chOff x="4940300" y="3232150"/>
            <a:chExt cx="2478087" cy="930275"/>
          </a:xfrm>
        </p:grpSpPr>
        <p:sp>
          <p:nvSpPr>
            <p:cNvPr id="64" name="Google Shape;64;p7"/>
            <p:cNvSpPr/>
            <p:nvPr/>
          </p:nvSpPr>
          <p:spPr>
            <a:xfrm>
              <a:off x="4940300" y="3232150"/>
              <a:ext cx="2478087" cy="9302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 txBox="1"/>
            <p:nvPr/>
          </p:nvSpPr>
          <p:spPr>
            <a:xfrm>
              <a:off x="5464175" y="3489325"/>
              <a:ext cx="18542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/>
                <a:t>Alumno</a:t>
              </a:r>
              <a:endParaRPr/>
            </a:p>
          </p:txBody>
        </p:sp>
      </p:grpSp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7" y="3005137"/>
            <a:ext cx="215900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/>
          <p:nvPr/>
        </p:nvSpPr>
        <p:spPr>
          <a:xfrm>
            <a:off x="5151437" y="2833687"/>
            <a:ext cx="838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DNI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3889375" y="2814637"/>
            <a:ext cx="1039812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Nombres</a:t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5003800" y="2862262"/>
            <a:ext cx="176212" cy="346075"/>
            <a:chOff x="5003800" y="2862262"/>
            <a:chExt cx="176212" cy="346075"/>
          </a:xfrm>
        </p:grpSpPr>
        <p:cxnSp>
          <p:nvCxnSpPr>
            <p:cNvPr id="70" name="Google Shape;70;p7"/>
            <p:cNvCxnSpPr/>
            <p:nvPr/>
          </p:nvCxnSpPr>
          <p:spPr>
            <a:xfrm rot="10800000">
              <a:off x="5095875" y="3000375"/>
              <a:ext cx="0" cy="207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" name="Google Shape;71;p7"/>
            <p:cNvSpPr/>
            <p:nvPr/>
          </p:nvSpPr>
          <p:spPr>
            <a:xfrm>
              <a:off x="5003800" y="2862262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" name="Google Shape;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775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112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950" y="2951162"/>
            <a:ext cx="258762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2922587"/>
            <a:ext cx="269875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/>
        </p:nvSpPr>
        <p:spPr>
          <a:xfrm>
            <a:off x="5799137" y="2724150"/>
            <a:ext cx="66992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Calle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6278562" y="2717800"/>
            <a:ext cx="5778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Nro.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6569075" y="2717800"/>
            <a:ext cx="115093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Piso (0, 1)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7329487" y="2865437"/>
            <a:ext cx="14382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Dpto. (0, 1)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1928300" y="501350"/>
            <a:ext cx="8349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entidades</a:t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5814350" y="4458100"/>
            <a:ext cx="577800" cy="64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1822450" y="3803650"/>
            <a:ext cx="3208337" cy="866775"/>
            <a:chOff x="1822450" y="3803650"/>
            <a:chExt cx="3208337" cy="866775"/>
          </a:xfrm>
        </p:grpSpPr>
        <p:sp>
          <p:nvSpPr>
            <p:cNvPr id="90" name="Google Shape;90;p8"/>
            <p:cNvSpPr/>
            <p:nvPr/>
          </p:nvSpPr>
          <p:spPr>
            <a:xfrm>
              <a:off x="2876550" y="3803650"/>
              <a:ext cx="1128712" cy="866775"/>
            </a:xfrm>
            <a:prstGeom prst="diamond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8"/>
            <p:cNvGrpSpPr/>
            <p:nvPr/>
          </p:nvGrpSpPr>
          <p:grpSpPr>
            <a:xfrm>
              <a:off x="1822450" y="3949700"/>
              <a:ext cx="3208337" cy="349250"/>
              <a:chOff x="1822450" y="3949700"/>
              <a:chExt cx="3208337" cy="349250"/>
            </a:xfrm>
          </p:grpSpPr>
          <p:sp>
            <p:nvSpPr>
              <p:cNvPr id="92" name="Google Shape;92;p8"/>
              <p:cNvSpPr txBox="1"/>
              <p:nvPr/>
            </p:nvSpPr>
            <p:spPr>
              <a:xfrm>
                <a:off x="3011487" y="3956050"/>
                <a:ext cx="112871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Times New Roman"/>
                  <a:buNone/>
                </a:pPr>
                <a:r>
                  <a:rPr lang="en-US"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R</a:t>
                </a:r>
                <a:endParaRPr/>
              </a:p>
            </p:txBody>
          </p:sp>
          <p:cxnSp>
            <p:nvCxnSpPr>
              <p:cNvPr id="93" name="Google Shape;93;p8"/>
              <p:cNvCxnSpPr/>
              <p:nvPr/>
            </p:nvCxnSpPr>
            <p:spPr>
              <a:xfrm>
                <a:off x="4029075" y="4237037"/>
                <a:ext cx="925512" cy="1587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8"/>
              <p:cNvCxnSpPr/>
              <p:nvPr/>
            </p:nvCxnSpPr>
            <p:spPr>
              <a:xfrm flipH="1" rot="10800000">
                <a:off x="1941512" y="4225925"/>
                <a:ext cx="925512" cy="31750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5" name="Google Shape;95;p8"/>
              <p:cNvSpPr txBox="1"/>
              <p:nvPr/>
            </p:nvSpPr>
            <p:spPr>
              <a:xfrm>
                <a:off x="1822450" y="3949700"/>
                <a:ext cx="51276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</a:t>
                </a:r>
                <a:endParaRPr/>
              </a:p>
            </p:txBody>
          </p:sp>
          <p:sp>
            <p:nvSpPr>
              <p:cNvPr id="96" name="Google Shape;96;p8"/>
              <p:cNvSpPr txBox="1"/>
              <p:nvPr/>
            </p:nvSpPr>
            <p:spPr>
              <a:xfrm>
                <a:off x="4578350" y="3959225"/>
                <a:ext cx="452437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 </a:t>
                </a:r>
                <a:endParaRPr/>
              </a:p>
            </p:txBody>
          </p:sp>
        </p:grpSp>
      </p:grpSp>
      <p:sp>
        <p:nvSpPr>
          <p:cNvPr id="97" name="Google Shape;97;p8"/>
          <p:cNvSpPr txBox="1"/>
          <p:nvPr/>
        </p:nvSpPr>
        <p:spPr>
          <a:xfrm>
            <a:off x="5678487" y="3394075"/>
            <a:ext cx="6491287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Que R sea una tabla o no depende de la cardinalidad de la relación.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652928" y="1900925"/>
            <a:ext cx="861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Char char="➔"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Una relación puede o no ser una tabla.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2036275" y="522275"/>
            <a:ext cx="80988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1131887" y="2568575"/>
            <a:ext cx="12169775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,idA(fk), 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        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390225" y="5681650"/>
            <a:ext cx="12169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,idA(fk),atB) 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 ó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                     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idB(fk),atA)</a:t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10" name="Google Shape;110;p9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12" name="Google Shape;112;p9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13" name="Google Shape;113;p9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16" name="Google Shape;116;p9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18" name="Google Shape;118;p9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9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" name="Google Shape;120;p9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1370012" y="4727575"/>
            <a:ext cx="1905000" cy="727075"/>
            <a:chOff x="1370012" y="4727575"/>
            <a:chExt cx="1905000" cy="727075"/>
          </a:xfrm>
        </p:grpSpPr>
        <p:sp>
          <p:nvSpPr>
            <p:cNvPr id="123" name="Google Shape;123;p9"/>
            <p:cNvSpPr/>
            <p:nvPr/>
          </p:nvSpPr>
          <p:spPr>
            <a:xfrm>
              <a:off x="1370012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1803400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25" name="Google Shape;125;p9"/>
          <p:cNvGrpSpPr/>
          <p:nvPr/>
        </p:nvGrpSpPr>
        <p:grpSpPr>
          <a:xfrm>
            <a:off x="5010150" y="4727575"/>
            <a:ext cx="1906587" cy="727075"/>
            <a:chOff x="5010150" y="4727575"/>
            <a:chExt cx="1906587" cy="727075"/>
          </a:xfrm>
        </p:grpSpPr>
        <p:sp>
          <p:nvSpPr>
            <p:cNvPr id="126" name="Google Shape;126;p9"/>
            <p:cNvSpPr/>
            <p:nvPr/>
          </p:nvSpPr>
          <p:spPr>
            <a:xfrm>
              <a:off x="5010150" y="47275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 txBox="1"/>
            <p:nvPr/>
          </p:nvSpPr>
          <p:spPr>
            <a:xfrm>
              <a:off x="5259387" y="49339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8655050" y="4727575"/>
            <a:ext cx="1905000" cy="727075"/>
            <a:chOff x="8655050" y="4727575"/>
            <a:chExt cx="1905000" cy="727075"/>
          </a:xfrm>
        </p:grpSpPr>
        <p:sp>
          <p:nvSpPr>
            <p:cNvPr id="129" name="Google Shape;129;p9"/>
            <p:cNvSpPr/>
            <p:nvPr/>
          </p:nvSpPr>
          <p:spPr>
            <a:xfrm>
              <a:off x="8655050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 txBox="1"/>
            <p:nvPr/>
          </p:nvSpPr>
          <p:spPr>
            <a:xfrm>
              <a:off x="9088437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31" name="Google Shape;131;p9"/>
          <p:cNvCxnSpPr/>
          <p:nvPr/>
        </p:nvCxnSpPr>
        <p:spPr>
          <a:xfrm flipH="1">
            <a:off x="3289300" y="5083175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Google Shape;132;p9"/>
          <p:cNvCxnSpPr/>
          <p:nvPr/>
        </p:nvCxnSpPr>
        <p:spPr>
          <a:xfrm>
            <a:off x="6929437" y="50958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9"/>
          <p:cNvSpPr txBox="1"/>
          <p:nvPr/>
        </p:nvSpPr>
        <p:spPr>
          <a:xfrm>
            <a:off x="3259137" y="512445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7505700" y="50958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9259887" y="4338637"/>
            <a:ext cx="176212" cy="350837"/>
            <a:chOff x="9259887" y="4338637"/>
            <a:chExt cx="176212" cy="350837"/>
          </a:xfrm>
        </p:grpSpPr>
        <p:cxnSp>
          <p:nvCxnSpPr>
            <p:cNvPr id="137" name="Google Shape;137;p9"/>
            <p:cNvCxnSpPr/>
            <p:nvPr/>
          </p:nvCxnSpPr>
          <p:spPr>
            <a:xfrm rot="10800000">
              <a:off x="9351962" y="4478337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9259887" y="4338637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9"/>
          <p:cNvGrpSpPr/>
          <p:nvPr/>
        </p:nvGrpSpPr>
        <p:grpSpPr>
          <a:xfrm>
            <a:off x="3298825" y="4634747"/>
            <a:ext cx="586638" cy="433305"/>
            <a:chOff x="3298825" y="4634747"/>
            <a:chExt cx="586638" cy="433305"/>
          </a:xfrm>
        </p:grpSpPr>
        <p:cxnSp>
          <p:nvCxnSpPr>
            <p:cNvPr id="140" name="Google Shape;140;p9"/>
            <p:cNvCxnSpPr/>
            <p:nvPr/>
          </p:nvCxnSpPr>
          <p:spPr>
            <a:xfrm flipH="1" rot="10800000">
              <a:off x="3298825" y="4899025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" name="Google Shape;141;p9"/>
            <p:cNvSpPr/>
            <p:nvPr/>
          </p:nvSpPr>
          <p:spPr>
            <a:xfrm rot="4140000">
              <a:off x="3529012" y="4751387"/>
              <a:ext cx="387350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9"/>
          <p:cNvSpPr txBox="1"/>
          <p:nvPr/>
        </p:nvSpPr>
        <p:spPr>
          <a:xfrm>
            <a:off x="3743325" y="46593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9442450" y="4225925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2970181" y="1413735"/>
            <a:ext cx="523173" cy="381264"/>
            <a:chOff x="2970212" y="1413762"/>
            <a:chExt cx="585335" cy="434787"/>
          </a:xfrm>
        </p:grpSpPr>
        <p:cxnSp>
          <p:nvCxnSpPr>
            <p:cNvPr id="145" name="Google Shape;145;p9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6" name="Google Shape;146;p9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9"/>
          <p:cNvSpPr txBox="1"/>
          <p:nvPr/>
        </p:nvSpPr>
        <p:spPr>
          <a:xfrm>
            <a:off x="3390900" y="1436675"/>
            <a:ext cx="52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2592381" y="1293800"/>
            <a:ext cx="52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25" y="4410075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10302875" y="429736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441166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2744787" y="4295775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57" name="Google Shape;157;p9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" name="Google Shape;158;p9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2014537" y="2808287"/>
            <a:ext cx="6481762" cy="2243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,idB)  o R=(idA,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     </a:t>
            </a:r>
            <a:endParaRPr/>
          </a:p>
        </p:txBody>
      </p:sp>
      <p:grpSp>
        <p:nvGrpSpPr>
          <p:cNvPr id="168" name="Google Shape;168;p10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69" name="Google Shape;169;p10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72" name="Google Shape;172;p10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174" name="Google Shape;174;p10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75" name="Google Shape;175;p10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77" name="Google Shape;177;p10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10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10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182" name="Google Shape;182;p10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183" name="Google Shape;183;p10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4" name="Google Shape;184;p10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0"/>
          <p:cNvSpPr txBox="1"/>
          <p:nvPr/>
        </p:nvSpPr>
        <p:spPr>
          <a:xfrm>
            <a:off x="3463925" y="1509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190" name="Google Shape;190;p10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91" name="Google Shape;191;p10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10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0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/>
        </p:nvSpPr>
        <p:spPr>
          <a:xfrm>
            <a:off x="1512887" y="2735262"/>
            <a:ext cx="1216977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,idB(fk),atA)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203" name="Google Shape;203;p11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206" name="Google Shape;206;p11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209" name="Google Shape;209;p11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11" name="Google Shape;211;p11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11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3" name="Google Shape;213;p11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216" name="Google Shape;216;p11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217" name="Google Shape;217;p11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8" name="Google Shape;218;p11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3463925" y="14716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9102725" y="1368425"/>
            <a:ext cx="176212" cy="350837"/>
            <a:chOff x="9102725" y="1368425"/>
            <a:chExt cx="176212" cy="350837"/>
          </a:xfrm>
        </p:grpSpPr>
        <p:cxnSp>
          <p:nvCxnSpPr>
            <p:cNvPr id="225" name="Google Shape;225;p11"/>
            <p:cNvCxnSpPr/>
            <p:nvPr/>
          </p:nvCxnSpPr>
          <p:spPr>
            <a:xfrm rot="10800000">
              <a:off x="9194800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6" name="Google Shape;226;p11"/>
            <p:cNvSpPr/>
            <p:nvPr/>
          </p:nvSpPr>
          <p:spPr>
            <a:xfrm>
              <a:off x="9102725" y="1368425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1"/>
          <p:cNvSpPr txBox="1"/>
          <p:nvPr/>
        </p:nvSpPr>
        <p:spPr>
          <a:xfrm>
            <a:off x="9288462" y="136525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188200" y="2457450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grpSp>
        <p:nvGrpSpPr>
          <p:cNvPr id="229" name="Google Shape;229;p11"/>
          <p:cNvGrpSpPr/>
          <p:nvPr/>
        </p:nvGrpSpPr>
        <p:grpSpPr>
          <a:xfrm>
            <a:off x="1223962" y="4459287"/>
            <a:ext cx="1905000" cy="727075"/>
            <a:chOff x="1223962" y="4459287"/>
            <a:chExt cx="1905000" cy="727075"/>
          </a:xfrm>
        </p:grpSpPr>
        <p:sp>
          <p:nvSpPr>
            <p:cNvPr id="230" name="Google Shape;230;p11"/>
            <p:cNvSpPr/>
            <p:nvPr/>
          </p:nvSpPr>
          <p:spPr>
            <a:xfrm>
              <a:off x="1223962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1657350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32" name="Google Shape;232;p11"/>
          <p:cNvGrpSpPr/>
          <p:nvPr/>
        </p:nvGrpSpPr>
        <p:grpSpPr>
          <a:xfrm>
            <a:off x="4864100" y="4459287"/>
            <a:ext cx="2097087" cy="727075"/>
            <a:chOff x="4864100" y="4459287"/>
            <a:chExt cx="2097087" cy="727075"/>
          </a:xfrm>
        </p:grpSpPr>
        <p:sp>
          <p:nvSpPr>
            <p:cNvPr id="233" name="Google Shape;233;p11"/>
            <p:cNvSpPr/>
            <p:nvPr/>
          </p:nvSpPr>
          <p:spPr>
            <a:xfrm>
              <a:off x="4864100" y="4459287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5041900" y="4605337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235" name="Google Shape;235;p11"/>
          <p:cNvGrpSpPr/>
          <p:nvPr/>
        </p:nvGrpSpPr>
        <p:grpSpPr>
          <a:xfrm>
            <a:off x="8509000" y="4459287"/>
            <a:ext cx="1905000" cy="727075"/>
            <a:chOff x="8509000" y="4459287"/>
            <a:chExt cx="1905000" cy="727075"/>
          </a:xfrm>
        </p:grpSpPr>
        <p:sp>
          <p:nvSpPr>
            <p:cNvPr id="236" name="Google Shape;236;p11"/>
            <p:cNvSpPr/>
            <p:nvPr/>
          </p:nvSpPr>
          <p:spPr>
            <a:xfrm>
              <a:off x="8509000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8942387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38" name="Google Shape;238;p11"/>
          <p:cNvCxnSpPr/>
          <p:nvPr/>
        </p:nvCxnSpPr>
        <p:spPr>
          <a:xfrm flipH="1">
            <a:off x="3128962" y="4829175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6781800" y="48291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" name="Google Shape;240;p11"/>
          <p:cNvSpPr txBox="1"/>
          <p:nvPr/>
        </p:nvSpPr>
        <p:spPr>
          <a:xfrm>
            <a:off x="7359650" y="48291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3141662" y="4152200"/>
            <a:ext cx="585335" cy="434787"/>
            <a:chOff x="3141662" y="4152200"/>
            <a:chExt cx="585335" cy="434787"/>
          </a:xfrm>
        </p:grpSpPr>
        <p:cxnSp>
          <p:nvCxnSpPr>
            <p:cNvPr id="242" name="Google Shape;242;p11"/>
            <p:cNvCxnSpPr/>
            <p:nvPr/>
          </p:nvCxnSpPr>
          <p:spPr>
            <a:xfrm flipH="1" rot="10800000">
              <a:off x="3141662" y="4424362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3" name="Google Shape;243;p11"/>
            <p:cNvSpPr/>
            <p:nvPr/>
          </p:nvSpPr>
          <p:spPr>
            <a:xfrm rot="4140000">
              <a:off x="3369468" y="4269581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1"/>
          <p:cNvSpPr txBox="1"/>
          <p:nvPr/>
        </p:nvSpPr>
        <p:spPr>
          <a:xfrm>
            <a:off x="3668712" y="4176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/>
          <p:nvPr/>
        </p:nvSpPr>
        <p:spPr>
          <a:xfrm>
            <a:off x="8667750" y="403383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5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2763837" y="403225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249" name="Google Shape;249;p11"/>
          <p:cNvGrpSpPr/>
          <p:nvPr/>
        </p:nvGrpSpPr>
        <p:grpSpPr>
          <a:xfrm>
            <a:off x="9274175" y="4106862"/>
            <a:ext cx="176212" cy="350838"/>
            <a:chOff x="9274175" y="4106862"/>
            <a:chExt cx="176212" cy="350838"/>
          </a:xfrm>
        </p:grpSpPr>
        <p:cxnSp>
          <p:nvCxnSpPr>
            <p:cNvPr id="250" name="Google Shape;250;p11"/>
            <p:cNvCxnSpPr/>
            <p:nvPr/>
          </p:nvCxnSpPr>
          <p:spPr>
            <a:xfrm rot="10800000">
              <a:off x="9366250" y="4244975"/>
              <a:ext cx="0" cy="212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1" name="Google Shape;251;p11"/>
            <p:cNvSpPr/>
            <p:nvPr/>
          </p:nvSpPr>
          <p:spPr>
            <a:xfrm>
              <a:off x="9274175" y="410686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9459912" y="410368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7359650" y="5195887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3189287" y="4897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1368425" y="5416550"/>
            <a:ext cx="33115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,idB)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264" name="Google Shape;264;p12"/>
          <p:cNvGrpSpPr/>
          <p:nvPr/>
        </p:nvGrpSpPr>
        <p:grpSpPr>
          <a:xfrm>
            <a:off x="1223962" y="2036762"/>
            <a:ext cx="1905000" cy="727075"/>
            <a:chOff x="1223962" y="2036762"/>
            <a:chExt cx="1905000" cy="727075"/>
          </a:xfrm>
        </p:grpSpPr>
        <p:sp>
          <p:nvSpPr>
            <p:cNvPr id="265" name="Google Shape;265;p12"/>
            <p:cNvSpPr/>
            <p:nvPr/>
          </p:nvSpPr>
          <p:spPr>
            <a:xfrm>
              <a:off x="1223962" y="2036762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1657350" y="2271712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67" name="Google Shape;267;p12"/>
          <p:cNvGrpSpPr/>
          <p:nvPr/>
        </p:nvGrpSpPr>
        <p:grpSpPr>
          <a:xfrm>
            <a:off x="4865687" y="2124075"/>
            <a:ext cx="1906587" cy="727075"/>
            <a:chOff x="4865687" y="2124075"/>
            <a:chExt cx="1906587" cy="727075"/>
          </a:xfrm>
        </p:grpSpPr>
        <p:sp>
          <p:nvSpPr>
            <p:cNvPr id="268" name="Google Shape;268;p12"/>
            <p:cNvSpPr/>
            <p:nvPr/>
          </p:nvSpPr>
          <p:spPr>
            <a:xfrm>
              <a:off x="4865687" y="21240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5114925" y="23304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/>
            </a:p>
          </p:txBody>
        </p:sp>
      </p:grpSp>
      <p:grpSp>
        <p:nvGrpSpPr>
          <p:cNvPr id="270" name="Google Shape;270;p12"/>
          <p:cNvGrpSpPr/>
          <p:nvPr/>
        </p:nvGrpSpPr>
        <p:grpSpPr>
          <a:xfrm>
            <a:off x="8535987" y="2122487"/>
            <a:ext cx="1905000" cy="727075"/>
            <a:chOff x="8535987" y="2122487"/>
            <a:chExt cx="1905000" cy="727075"/>
          </a:xfrm>
        </p:grpSpPr>
        <p:sp>
          <p:nvSpPr>
            <p:cNvPr id="271" name="Google Shape;271;p12"/>
            <p:cNvSpPr/>
            <p:nvPr/>
          </p:nvSpPr>
          <p:spPr>
            <a:xfrm>
              <a:off x="8535987" y="21224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8969375" y="23574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73" name="Google Shape;273;p12"/>
          <p:cNvCxnSpPr/>
          <p:nvPr/>
        </p:nvCxnSpPr>
        <p:spPr>
          <a:xfrm flipH="1">
            <a:off x="3128962" y="2482850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12"/>
          <p:cNvCxnSpPr/>
          <p:nvPr/>
        </p:nvCxnSpPr>
        <p:spPr>
          <a:xfrm>
            <a:off x="6810375" y="249078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" name="Google Shape;275;p12"/>
          <p:cNvSpPr txBox="1"/>
          <p:nvPr/>
        </p:nvSpPr>
        <p:spPr>
          <a:xfrm>
            <a:off x="3090862" y="2484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76" name="Google Shape;276;p12"/>
          <p:cNvSpPr txBox="1"/>
          <p:nvPr/>
        </p:nvSpPr>
        <p:spPr>
          <a:xfrm>
            <a:off x="7386637" y="249078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grpSp>
        <p:nvGrpSpPr>
          <p:cNvPr id="277" name="Google Shape;277;p12"/>
          <p:cNvGrpSpPr/>
          <p:nvPr/>
        </p:nvGrpSpPr>
        <p:grpSpPr>
          <a:xfrm>
            <a:off x="9144000" y="1763712"/>
            <a:ext cx="176212" cy="350837"/>
            <a:chOff x="9144000" y="1763712"/>
            <a:chExt cx="176212" cy="350837"/>
          </a:xfrm>
        </p:grpSpPr>
        <p:cxnSp>
          <p:nvCxnSpPr>
            <p:cNvPr id="278" name="Google Shape;278;p12"/>
            <p:cNvCxnSpPr/>
            <p:nvPr/>
          </p:nvCxnSpPr>
          <p:spPr>
            <a:xfrm rot="10800000">
              <a:off x="9236075" y="1903412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9" name="Google Shape;279;p12"/>
            <p:cNvSpPr/>
            <p:nvPr/>
          </p:nvSpPr>
          <p:spPr>
            <a:xfrm>
              <a:off x="9144000" y="176371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2"/>
          <p:cNvGrpSpPr/>
          <p:nvPr/>
        </p:nvGrpSpPr>
        <p:grpSpPr>
          <a:xfrm>
            <a:off x="3155950" y="1881790"/>
            <a:ext cx="586870" cy="435355"/>
            <a:chOff x="3155950" y="1881790"/>
            <a:chExt cx="586870" cy="435355"/>
          </a:xfrm>
        </p:grpSpPr>
        <p:cxnSp>
          <p:nvCxnSpPr>
            <p:cNvPr id="281" name="Google Shape;281;p12"/>
            <p:cNvCxnSpPr/>
            <p:nvPr/>
          </p:nvCxnSpPr>
          <p:spPr>
            <a:xfrm flipH="1" rot="10800000">
              <a:off x="3155950" y="2154237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2" name="Google Shape;282;p12"/>
            <p:cNvSpPr/>
            <p:nvPr/>
          </p:nvSpPr>
          <p:spPr>
            <a:xfrm rot="4140000">
              <a:off x="3384550" y="1998662"/>
              <a:ext cx="388937" cy="2016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12"/>
          <p:cNvSpPr txBox="1"/>
          <p:nvPr/>
        </p:nvSpPr>
        <p:spPr>
          <a:xfrm>
            <a:off x="3679825" y="194468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9323387" y="162083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900" y="176371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 txBox="1"/>
          <p:nvPr/>
        </p:nvSpPr>
        <p:spPr>
          <a:xfrm>
            <a:off x="10152062" y="1620837"/>
            <a:ext cx="984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3098800" y="284162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>
            <a:off x="7394575" y="285750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887" y="1812925"/>
            <a:ext cx="271462" cy="31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 txBox="1"/>
          <p:nvPr/>
        </p:nvSpPr>
        <p:spPr>
          <a:xfrm>
            <a:off x="5424482" y="1535100"/>
            <a:ext cx="497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atR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2087562" y="3600450"/>
            <a:ext cx="518477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idA,idB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,atR)</a:t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5327650" y="4092575"/>
            <a:ext cx="6292850" cy="87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Dependiendo del dominio atR puede o no formar parte de la clave.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3"/>
          <p:cNvGrpSpPr/>
          <p:nvPr/>
        </p:nvGrpSpPr>
        <p:grpSpPr>
          <a:xfrm>
            <a:off x="2727325" y="3000375"/>
            <a:ext cx="1905000" cy="727075"/>
            <a:chOff x="2727325" y="3000375"/>
            <a:chExt cx="1905000" cy="727075"/>
          </a:xfrm>
        </p:grpSpPr>
        <p:sp>
          <p:nvSpPr>
            <p:cNvPr id="302" name="Google Shape;302;p13"/>
            <p:cNvSpPr/>
            <p:nvPr/>
          </p:nvSpPr>
          <p:spPr>
            <a:xfrm>
              <a:off x="2727325" y="30003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3017837" y="3141662"/>
              <a:ext cx="142557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Materia</a:t>
              </a:r>
              <a:endParaRPr/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6370637" y="3000375"/>
            <a:ext cx="1906587" cy="727075"/>
            <a:chOff x="6370637" y="3000375"/>
            <a:chExt cx="1906587" cy="727075"/>
          </a:xfrm>
        </p:grpSpPr>
        <p:sp>
          <p:nvSpPr>
            <p:cNvPr id="305" name="Google Shape;305;p13"/>
            <p:cNvSpPr/>
            <p:nvPr/>
          </p:nvSpPr>
          <p:spPr>
            <a:xfrm>
              <a:off x="6370637" y="30003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6851650" y="3141662"/>
              <a:ext cx="113665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R12</a:t>
              </a:r>
              <a:endParaRPr/>
            </a:p>
          </p:txBody>
        </p:sp>
      </p:grpSp>
      <p:cxnSp>
        <p:nvCxnSpPr>
          <p:cNvPr id="307" name="Google Shape;307;p13"/>
          <p:cNvCxnSpPr/>
          <p:nvPr/>
        </p:nvCxnSpPr>
        <p:spPr>
          <a:xfrm rot="10800000">
            <a:off x="4633912" y="3579812"/>
            <a:ext cx="2706687" cy="1698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13"/>
          <p:cNvCxnSpPr/>
          <p:nvPr/>
        </p:nvCxnSpPr>
        <p:spPr>
          <a:xfrm flipH="1">
            <a:off x="4633912" y="3000375"/>
            <a:ext cx="2706687" cy="2206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9" name="Google Shape;309;p13"/>
          <p:cNvSpPr txBox="1"/>
          <p:nvPr/>
        </p:nvSpPr>
        <p:spPr>
          <a:xfrm>
            <a:off x="4548187" y="3663950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4548187" y="2700337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311" name="Google Shape;311;p13"/>
          <p:cNvSpPr txBox="1"/>
          <p:nvPr/>
        </p:nvSpPr>
        <p:spPr>
          <a:xfrm>
            <a:off x="5414962" y="3738562"/>
            <a:ext cx="24939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Tiene correlativa a</a:t>
            </a:r>
            <a:endParaRPr/>
          </a:p>
        </p:txBody>
      </p:sp>
      <p:sp>
        <p:nvSpPr>
          <p:cNvPr id="312" name="Google Shape;312;p13"/>
          <p:cNvSpPr txBox="1"/>
          <p:nvPr/>
        </p:nvSpPr>
        <p:spPr>
          <a:xfrm>
            <a:off x="5414962" y="2574925"/>
            <a:ext cx="22574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 correlativa de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792162" y="4535487"/>
            <a:ext cx="12169775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estrial"/>
              <a:buNone/>
            </a:pPr>
            <a:r>
              <a:rPr b="1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R12</a:t>
            </a:r>
            <a:r>
              <a:rPr b="0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= (</a:t>
            </a:r>
            <a:r>
              <a:rPr b="0" i="0" lang="en-US" sz="32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Código_Materia, Código_Materia_Correlativa</a:t>
            </a:r>
            <a:r>
              <a:rPr b="0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sp>
        <p:nvSpPr>
          <p:cNvPr id="314" name="Google Shape;314;p13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315" name="Google Shape;315;p13"/>
          <p:cNvGrpSpPr/>
          <p:nvPr/>
        </p:nvGrpSpPr>
        <p:grpSpPr>
          <a:xfrm rot="-1666638">
            <a:off x="2747947" y="2538267"/>
            <a:ext cx="488947" cy="385897"/>
            <a:chOff x="2879725" y="2641819"/>
            <a:chExt cx="520958" cy="385324"/>
          </a:xfrm>
        </p:grpSpPr>
        <p:cxnSp>
          <p:nvCxnSpPr>
            <p:cNvPr id="316" name="Google Shape;316;p13"/>
            <p:cNvCxnSpPr/>
            <p:nvPr/>
          </p:nvCxnSpPr>
          <p:spPr>
            <a:xfrm flipH="1" rot="10800000">
              <a:off x="2879725" y="2882900"/>
              <a:ext cx="258762" cy="1190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7" name="Google Shape;317;p13"/>
            <p:cNvSpPr/>
            <p:nvPr/>
          </p:nvSpPr>
          <p:spPr>
            <a:xfrm rot="4140000">
              <a:off x="3083718" y="2745581"/>
              <a:ext cx="344487" cy="177800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3"/>
          <p:cNvSpPr txBox="1"/>
          <p:nvPr/>
        </p:nvSpPr>
        <p:spPr>
          <a:xfrm>
            <a:off x="3276600" y="2660650"/>
            <a:ext cx="1420812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codigo_materia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